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0" r:id="rId3"/>
    <p:sldId id="354" r:id="rId4"/>
    <p:sldId id="358" r:id="rId5"/>
    <p:sldId id="266" r:id="rId6"/>
    <p:sldId id="267" r:id="rId7"/>
    <p:sldId id="268" r:id="rId8"/>
    <p:sldId id="269" r:id="rId9"/>
    <p:sldId id="270" r:id="rId10"/>
    <p:sldId id="323" r:id="rId11"/>
    <p:sldId id="326" r:id="rId12"/>
    <p:sldId id="325" r:id="rId13"/>
    <p:sldId id="314" r:id="rId14"/>
    <p:sldId id="332" r:id="rId15"/>
    <p:sldId id="333" r:id="rId16"/>
    <p:sldId id="356" r:id="rId17"/>
    <p:sldId id="335" r:id="rId18"/>
    <p:sldId id="336" r:id="rId19"/>
    <p:sldId id="337" r:id="rId20"/>
    <p:sldId id="361" r:id="rId21"/>
    <p:sldId id="363" r:id="rId22"/>
    <p:sldId id="364" r:id="rId23"/>
    <p:sldId id="365" r:id="rId24"/>
    <p:sldId id="3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C3C44-D489-4FCC-87DF-FEB341A813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AEFDEB1-44F1-480F-8543-6ECF2E9E59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Взірця для наслідування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1F05881-1A5E-4A58-96A5-29962AC124DC}" type="parTrans" cxnId="{6E19C3D4-C00F-4CF6-B810-7B1921055584}">
      <dgm:prSet/>
      <dgm:spPr/>
      <dgm:t>
        <a:bodyPr/>
        <a:lstStyle/>
        <a:p>
          <a:endParaRPr lang="uk-UA"/>
        </a:p>
      </dgm:t>
    </dgm:pt>
    <dgm:pt modelId="{B03F3059-5232-4DD3-A17B-BE1E5493C956}" type="sibTrans" cxnId="{6E19C3D4-C00F-4CF6-B810-7B1921055584}">
      <dgm:prSet/>
      <dgm:spPr/>
      <dgm:t>
        <a:bodyPr/>
        <a:lstStyle/>
        <a:p>
          <a:endParaRPr lang="uk-UA"/>
        </a:p>
      </dgm:t>
    </dgm:pt>
    <dgm:pt modelId="{FAA5864A-E3F5-4043-9CA6-3E3D54958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Контрольно-коригуюча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BB11898-9A93-4C5E-95C1-AD33A2F8FFB5}" type="parTrans" cxnId="{E4CB25F7-064E-4FDE-B68A-E3CA5DD7EA5F}">
      <dgm:prSet/>
      <dgm:spPr/>
      <dgm:t>
        <a:bodyPr/>
        <a:lstStyle/>
        <a:p>
          <a:endParaRPr lang="uk-UA"/>
        </a:p>
      </dgm:t>
    </dgm:pt>
    <dgm:pt modelId="{8BCCF116-D870-49A1-9257-C771207B6BC8}" type="sibTrans" cxnId="{E4CB25F7-064E-4FDE-B68A-E3CA5DD7EA5F}">
      <dgm:prSet/>
      <dgm:spPr/>
      <dgm:t>
        <a:bodyPr/>
        <a:lstStyle/>
        <a:p>
          <a:endParaRPr lang="uk-UA"/>
        </a:p>
      </dgm:t>
    </dgm:pt>
    <dgm:pt modelId="{C1B9C1EF-92EC-49FD-BF23-D318467DB3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Інформаційно-комунікативна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B88D62C-4C24-43FF-8E2E-48B5441673E2}" type="parTrans" cxnId="{9A7087A1-9401-4D25-97CD-9E06545D174B}">
      <dgm:prSet/>
      <dgm:spPr/>
      <dgm:t>
        <a:bodyPr/>
        <a:lstStyle/>
        <a:p>
          <a:endParaRPr lang="uk-UA"/>
        </a:p>
      </dgm:t>
    </dgm:pt>
    <dgm:pt modelId="{287A000E-5BFC-4CB1-9ED0-248E9AE3C753}" type="sibTrans" cxnId="{9A7087A1-9401-4D25-97CD-9E06545D174B}">
      <dgm:prSet/>
      <dgm:spPr/>
      <dgm:t>
        <a:bodyPr/>
        <a:lstStyle/>
        <a:p>
          <a:endParaRPr lang="uk-UA"/>
        </a:p>
      </dgm:t>
    </dgm:pt>
    <dgm:pt modelId="{CA73E451-9927-48B5-A254-92A052E1F0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Мотиваційно-стимулююча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E64E3D0-7142-4B22-8433-CAEF6B515F1C}" type="parTrans" cxnId="{30BF0F95-5633-4FCA-9DFD-0545D206CCBC}">
      <dgm:prSet/>
      <dgm:spPr/>
      <dgm:t>
        <a:bodyPr/>
        <a:lstStyle/>
        <a:p>
          <a:endParaRPr lang="uk-UA"/>
        </a:p>
      </dgm:t>
    </dgm:pt>
    <dgm:pt modelId="{711DA143-A144-4B4F-9F56-404946C52608}" type="sibTrans" cxnId="{30BF0F95-5633-4FCA-9DFD-0545D206CCBC}">
      <dgm:prSet/>
      <dgm:spPr/>
      <dgm:t>
        <a:bodyPr/>
        <a:lstStyle/>
        <a:p>
          <a:endParaRPr lang="uk-UA"/>
        </a:p>
      </dgm:t>
    </dgm:pt>
    <dgm:pt modelId="{F06AFA9B-AECE-4DB2-BBF3-9347D5F749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Організаційна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0D88906-A5F0-4722-8635-0A9A1F415CD5}" type="parTrans" cxnId="{0F9F620D-9556-45C4-91C3-FBD162E4595D}">
      <dgm:prSet/>
      <dgm:spPr/>
      <dgm:t>
        <a:bodyPr/>
        <a:lstStyle/>
        <a:p>
          <a:endParaRPr lang="uk-UA"/>
        </a:p>
      </dgm:t>
    </dgm:pt>
    <dgm:pt modelId="{1CE5C945-91EA-481A-8513-4E7E096F0A50}" type="sibTrans" cxnId="{0F9F620D-9556-45C4-91C3-FBD162E4595D}">
      <dgm:prSet/>
      <dgm:spPr/>
      <dgm:t>
        <a:bodyPr/>
        <a:lstStyle/>
        <a:p>
          <a:endParaRPr lang="uk-UA"/>
        </a:p>
      </dgm:t>
    </dgm:pt>
    <dgm:pt modelId="{034AFE24-9DD1-465C-9598-7B377988EA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Проектно-планувальна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0A9BB32-2967-44D6-8D8E-34635D83EAC2}" type="parTrans" cxnId="{8A12649C-5424-4E23-814C-EF641F90CAB0}">
      <dgm:prSet/>
      <dgm:spPr/>
      <dgm:t>
        <a:bodyPr/>
        <a:lstStyle/>
        <a:p>
          <a:endParaRPr lang="uk-UA"/>
        </a:p>
      </dgm:t>
    </dgm:pt>
    <dgm:pt modelId="{14CB2067-BADA-40AE-85EA-1140F614C0B5}" type="sibTrans" cxnId="{8A12649C-5424-4E23-814C-EF641F90CAB0}">
      <dgm:prSet/>
      <dgm:spPr/>
      <dgm:t>
        <a:bodyPr/>
        <a:lstStyle/>
        <a:p>
          <a:endParaRPr lang="uk-UA"/>
        </a:p>
      </dgm:t>
    </dgm:pt>
    <dgm:pt modelId="{88493C8F-37FC-4BC9-9D9D-C388C418E0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Arial" charset="0"/>
            </a:rPr>
            <a:t>Дослідно-діагностична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FF3399"/>
            </a:solidFill>
            <a:effectLst/>
            <a:latin typeface="Arial" charset="0"/>
          </a:endParaRPr>
        </a:p>
      </dgm:t>
    </dgm:pt>
    <dgm:pt modelId="{66A39A44-674F-4904-9742-C9AB28B3E9DA}" type="parTrans" cxnId="{57C607A5-2B48-4E6F-8163-C221F3DFB65C}">
      <dgm:prSet/>
      <dgm:spPr/>
      <dgm:t>
        <a:bodyPr/>
        <a:lstStyle/>
        <a:p>
          <a:endParaRPr lang="uk-UA"/>
        </a:p>
      </dgm:t>
    </dgm:pt>
    <dgm:pt modelId="{C1699270-665E-4D02-976E-BDA07CE695CF}" type="sibTrans" cxnId="{57C607A5-2B48-4E6F-8163-C221F3DFB65C}">
      <dgm:prSet/>
      <dgm:spPr/>
      <dgm:t>
        <a:bodyPr/>
        <a:lstStyle/>
        <a:p>
          <a:endParaRPr lang="uk-UA"/>
        </a:p>
      </dgm:t>
    </dgm:pt>
    <dgm:pt modelId="{A8C5E2B5-401B-465C-9A1B-573A555776A4}" type="pres">
      <dgm:prSet presAssocID="{4D5C3C44-D489-4FCC-87DF-FEB341A81367}" presName="compositeShape" presStyleCnt="0">
        <dgm:presLayoutVars>
          <dgm:dir/>
          <dgm:resizeHandles/>
        </dgm:presLayoutVars>
      </dgm:prSet>
      <dgm:spPr/>
    </dgm:pt>
    <dgm:pt modelId="{021FF885-BAC5-43D9-99FC-98E1E66B9B6F}" type="pres">
      <dgm:prSet presAssocID="{4D5C3C44-D489-4FCC-87DF-FEB341A81367}" presName="pyramid" presStyleLbl="node1" presStyleIdx="0" presStyleCnt="1"/>
      <dgm:spPr/>
    </dgm:pt>
    <dgm:pt modelId="{B61C80DB-03BB-45C1-8002-E04DF3AB517C}" type="pres">
      <dgm:prSet presAssocID="{4D5C3C44-D489-4FCC-87DF-FEB341A81367}" presName="theList" presStyleCnt="0"/>
      <dgm:spPr/>
    </dgm:pt>
    <dgm:pt modelId="{978148F5-F8C4-4080-817E-710876071866}" type="pres">
      <dgm:prSet presAssocID="{FAEFDEB1-44F1-480F-8543-6ECF2E9E5961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F03B1D-9E65-468A-A406-0F64F8CC7789}" type="pres">
      <dgm:prSet presAssocID="{FAEFDEB1-44F1-480F-8543-6ECF2E9E5961}" presName="aSpace" presStyleCnt="0"/>
      <dgm:spPr/>
    </dgm:pt>
    <dgm:pt modelId="{F2AB3004-13A5-4683-8893-72EEEBF7EB87}" type="pres">
      <dgm:prSet presAssocID="{FAA5864A-E3F5-4043-9CA6-3E3D5495806F}" presName="aNode" presStyleLbl="fgAcc1" presStyleIdx="1" presStyleCnt="7" custLinFactNeighborX="-603" custLinFactNeighborY="-590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76E12D-6CD0-4899-99B2-9F8F279C0A36}" type="pres">
      <dgm:prSet presAssocID="{FAA5864A-E3F5-4043-9CA6-3E3D5495806F}" presName="aSpace" presStyleCnt="0"/>
      <dgm:spPr/>
    </dgm:pt>
    <dgm:pt modelId="{755A6625-9D94-4E33-8848-B473F3740DB9}" type="pres">
      <dgm:prSet presAssocID="{C1B9C1EF-92EC-49FD-BF23-D318467DB360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228250-001A-45F7-A9C2-10429B64F491}" type="pres">
      <dgm:prSet presAssocID="{C1B9C1EF-92EC-49FD-BF23-D318467DB360}" presName="aSpace" presStyleCnt="0"/>
      <dgm:spPr/>
    </dgm:pt>
    <dgm:pt modelId="{F021AC46-752E-4C16-8366-812479D094FC}" type="pres">
      <dgm:prSet presAssocID="{CA73E451-9927-48B5-A254-92A052E1F00D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8BBB3E-D590-4C84-8A88-E33BA765F52F}" type="pres">
      <dgm:prSet presAssocID="{CA73E451-9927-48B5-A254-92A052E1F00D}" presName="aSpace" presStyleCnt="0"/>
      <dgm:spPr/>
    </dgm:pt>
    <dgm:pt modelId="{9795FF82-87F3-47B6-A24D-F4B68E560A62}" type="pres">
      <dgm:prSet presAssocID="{F06AFA9B-AECE-4DB2-BBF3-9347D5F749D0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25968-3922-48A2-87EB-0A1C24FDFAD5}" type="pres">
      <dgm:prSet presAssocID="{F06AFA9B-AECE-4DB2-BBF3-9347D5F749D0}" presName="aSpace" presStyleCnt="0"/>
      <dgm:spPr/>
    </dgm:pt>
    <dgm:pt modelId="{010ED33E-1E1E-4D1D-B19E-B77E30BA5B14}" type="pres">
      <dgm:prSet presAssocID="{034AFE24-9DD1-465C-9598-7B377988EAA1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1F2C78-D9BE-4E5A-A2BB-41845E37995A}" type="pres">
      <dgm:prSet presAssocID="{034AFE24-9DD1-465C-9598-7B377988EAA1}" presName="aSpace" presStyleCnt="0"/>
      <dgm:spPr/>
    </dgm:pt>
    <dgm:pt modelId="{A4DD8EEC-C4BB-47B8-9A48-A37A7A2B2E6E}" type="pres">
      <dgm:prSet presAssocID="{88493C8F-37FC-4BC9-9D9D-C388C418E0A9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A00710-8D07-455A-9912-60B1DD6B7AAD}" type="pres">
      <dgm:prSet presAssocID="{88493C8F-37FC-4BC9-9D9D-C388C418E0A9}" presName="aSpace" presStyleCnt="0"/>
      <dgm:spPr/>
    </dgm:pt>
  </dgm:ptLst>
  <dgm:cxnLst>
    <dgm:cxn modelId="{E5B1F397-7C01-4C8C-8D53-9CC2DAFF72E6}" type="presOf" srcId="{4D5C3C44-D489-4FCC-87DF-FEB341A81367}" destId="{A8C5E2B5-401B-465C-9A1B-573A555776A4}" srcOrd="0" destOrd="0" presId="urn:microsoft.com/office/officeart/2005/8/layout/pyramid2"/>
    <dgm:cxn modelId="{EECE93C7-FC68-4A83-9A16-E134C0A5A019}" type="presOf" srcId="{FAA5864A-E3F5-4043-9CA6-3E3D5495806F}" destId="{F2AB3004-13A5-4683-8893-72EEEBF7EB87}" srcOrd="0" destOrd="0" presId="urn:microsoft.com/office/officeart/2005/8/layout/pyramid2"/>
    <dgm:cxn modelId="{9A7087A1-9401-4D25-97CD-9E06545D174B}" srcId="{4D5C3C44-D489-4FCC-87DF-FEB341A81367}" destId="{C1B9C1EF-92EC-49FD-BF23-D318467DB360}" srcOrd="2" destOrd="0" parTransId="{EB88D62C-4C24-43FF-8E2E-48B5441673E2}" sibTransId="{287A000E-5BFC-4CB1-9ED0-248E9AE3C753}"/>
    <dgm:cxn modelId="{E4CB25F7-064E-4FDE-B68A-E3CA5DD7EA5F}" srcId="{4D5C3C44-D489-4FCC-87DF-FEB341A81367}" destId="{FAA5864A-E3F5-4043-9CA6-3E3D5495806F}" srcOrd="1" destOrd="0" parTransId="{5BB11898-9A93-4C5E-95C1-AD33A2F8FFB5}" sibTransId="{8BCCF116-D870-49A1-9257-C771207B6BC8}"/>
    <dgm:cxn modelId="{61BAF465-DD9C-4AEA-B0AD-4751344CC35E}" type="presOf" srcId="{CA73E451-9927-48B5-A254-92A052E1F00D}" destId="{F021AC46-752E-4C16-8366-812479D094FC}" srcOrd="0" destOrd="0" presId="urn:microsoft.com/office/officeart/2005/8/layout/pyramid2"/>
    <dgm:cxn modelId="{9BFDCE1E-E8D5-45F8-A5F2-F2C2CC7EE69F}" type="presOf" srcId="{F06AFA9B-AECE-4DB2-BBF3-9347D5F749D0}" destId="{9795FF82-87F3-47B6-A24D-F4B68E560A62}" srcOrd="0" destOrd="0" presId="urn:microsoft.com/office/officeart/2005/8/layout/pyramid2"/>
    <dgm:cxn modelId="{276E39D3-74B2-4130-BEDF-56FC005DE541}" type="presOf" srcId="{88493C8F-37FC-4BC9-9D9D-C388C418E0A9}" destId="{A4DD8EEC-C4BB-47B8-9A48-A37A7A2B2E6E}" srcOrd="0" destOrd="0" presId="urn:microsoft.com/office/officeart/2005/8/layout/pyramid2"/>
    <dgm:cxn modelId="{57C607A5-2B48-4E6F-8163-C221F3DFB65C}" srcId="{4D5C3C44-D489-4FCC-87DF-FEB341A81367}" destId="{88493C8F-37FC-4BC9-9D9D-C388C418E0A9}" srcOrd="6" destOrd="0" parTransId="{66A39A44-674F-4904-9742-C9AB28B3E9DA}" sibTransId="{C1699270-665E-4D02-976E-BDA07CE695CF}"/>
    <dgm:cxn modelId="{6E19C3D4-C00F-4CF6-B810-7B1921055584}" srcId="{4D5C3C44-D489-4FCC-87DF-FEB341A81367}" destId="{FAEFDEB1-44F1-480F-8543-6ECF2E9E5961}" srcOrd="0" destOrd="0" parTransId="{71F05881-1A5E-4A58-96A5-29962AC124DC}" sibTransId="{B03F3059-5232-4DD3-A17B-BE1E5493C956}"/>
    <dgm:cxn modelId="{1A058F3E-F7C8-452E-B50C-BE4BAF062D0B}" type="presOf" srcId="{C1B9C1EF-92EC-49FD-BF23-D318467DB360}" destId="{755A6625-9D94-4E33-8848-B473F3740DB9}" srcOrd="0" destOrd="0" presId="urn:microsoft.com/office/officeart/2005/8/layout/pyramid2"/>
    <dgm:cxn modelId="{0F9F620D-9556-45C4-91C3-FBD162E4595D}" srcId="{4D5C3C44-D489-4FCC-87DF-FEB341A81367}" destId="{F06AFA9B-AECE-4DB2-BBF3-9347D5F749D0}" srcOrd="4" destOrd="0" parTransId="{00D88906-A5F0-4722-8635-0A9A1F415CD5}" sibTransId="{1CE5C945-91EA-481A-8513-4E7E096F0A50}"/>
    <dgm:cxn modelId="{30BF0F95-5633-4FCA-9DFD-0545D206CCBC}" srcId="{4D5C3C44-D489-4FCC-87DF-FEB341A81367}" destId="{CA73E451-9927-48B5-A254-92A052E1F00D}" srcOrd="3" destOrd="0" parTransId="{6E64E3D0-7142-4B22-8433-CAEF6B515F1C}" sibTransId="{711DA143-A144-4B4F-9F56-404946C52608}"/>
    <dgm:cxn modelId="{6028774D-083B-4E7D-81C9-FBF2A51BCA94}" type="presOf" srcId="{FAEFDEB1-44F1-480F-8543-6ECF2E9E5961}" destId="{978148F5-F8C4-4080-817E-710876071866}" srcOrd="0" destOrd="0" presId="urn:microsoft.com/office/officeart/2005/8/layout/pyramid2"/>
    <dgm:cxn modelId="{8A12649C-5424-4E23-814C-EF641F90CAB0}" srcId="{4D5C3C44-D489-4FCC-87DF-FEB341A81367}" destId="{034AFE24-9DD1-465C-9598-7B377988EAA1}" srcOrd="5" destOrd="0" parTransId="{50A9BB32-2967-44D6-8D8E-34635D83EAC2}" sibTransId="{14CB2067-BADA-40AE-85EA-1140F614C0B5}"/>
    <dgm:cxn modelId="{E412A19D-0193-469F-B9F1-97B3782AFB2A}" type="presOf" srcId="{034AFE24-9DD1-465C-9598-7B377988EAA1}" destId="{010ED33E-1E1E-4D1D-B19E-B77E30BA5B14}" srcOrd="0" destOrd="0" presId="urn:microsoft.com/office/officeart/2005/8/layout/pyramid2"/>
    <dgm:cxn modelId="{C8259E03-35CF-4C31-B61A-066E0E657BAE}" type="presParOf" srcId="{A8C5E2B5-401B-465C-9A1B-573A555776A4}" destId="{021FF885-BAC5-43D9-99FC-98E1E66B9B6F}" srcOrd="0" destOrd="0" presId="urn:microsoft.com/office/officeart/2005/8/layout/pyramid2"/>
    <dgm:cxn modelId="{5473F44D-CA9C-4D3E-A247-5C4DF5E6D310}" type="presParOf" srcId="{A8C5E2B5-401B-465C-9A1B-573A555776A4}" destId="{B61C80DB-03BB-45C1-8002-E04DF3AB517C}" srcOrd="1" destOrd="0" presId="urn:microsoft.com/office/officeart/2005/8/layout/pyramid2"/>
    <dgm:cxn modelId="{CBFF16FE-C9FD-4308-AF7D-FBB6FA741E30}" type="presParOf" srcId="{B61C80DB-03BB-45C1-8002-E04DF3AB517C}" destId="{978148F5-F8C4-4080-817E-710876071866}" srcOrd="0" destOrd="0" presId="urn:microsoft.com/office/officeart/2005/8/layout/pyramid2"/>
    <dgm:cxn modelId="{9C217729-404C-4A78-BBA5-F7CB5E3B3EF7}" type="presParOf" srcId="{B61C80DB-03BB-45C1-8002-E04DF3AB517C}" destId="{B7F03B1D-9E65-468A-A406-0F64F8CC7789}" srcOrd="1" destOrd="0" presId="urn:microsoft.com/office/officeart/2005/8/layout/pyramid2"/>
    <dgm:cxn modelId="{A00DE9ED-535C-4A10-8BC5-0A4CFC4C549D}" type="presParOf" srcId="{B61C80DB-03BB-45C1-8002-E04DF3AB517C}" destId="{F2AB3004-13A5-4683-8893-72EEEBF7EB87}" srcOrd="2" destOrd="0" presId="urn:microsoft.com/office/officeart/2005/8/layout/pyramid2"/>
    <dgm:cxn modelId="{128B8F20-052B-47FB-83A0-5287F7F4C767}" type="presParOf" srcId="{B61C80DB-03BB-45C1-8002-E04DF3AB517C}" destId="{B576E12D-6CD0-4899-99B2-9F8F279C0A36}" srcOrd="3" destOrd="0" presId="urn:microsoft.com/office/officeart/2005/8/layout/pyramid2"/>
    <dgm:cxn modelId="{8215D0AB-F2B0-4BD0-ABA8-CADCDCAE22BD}" type="presParOf" srcId="{B61C80DB-03BB-45C1-8002-E04DF3AB517C}" destId="{755A6625-9D94-4E33-8848-B473F3740DB9}" srcOrd="4" destOrd="0" presId="urn:microsoft.com/office/officeart/2005/8/layout/pyramid2"/>
    <dgm:cxn modelId="{C1A35D47-75BF-4D53-AAD8-84E2C9F2E65A}" type="presParOf" srcId="{B61C80DB-03BB-45C1-8002-E04DF3AB517C}" destId="{97228250-001A-45F7-A9C2-10429B64F491}" srcOrd="5" destOrd="0" presId="urn:microsoft.com/office/officeart/2005/8/layout/pyramid2"/>
    <dgm:cxn modelId="{FE3CEA43-AD7E-44C3-8712-EC1FCAD0A243}" type="presParOf" srcId="{B61C80DB-03BB-45C1-8002-E04DF3AB517C}" destId="{F021AC46-752E-4C16-8366-812479D094FC}" srcOrd="6" destOrd="0" presId="urn:microsoft.com/office/officeart/2005/8/layout/pyramid2"/>
    <dgm:cxn modelId="{694E3B31-B003-4B56-BC7F-B9EA1789500C}" type="presParOf" srcId="{B61C80DB-03BB-45C1-8002-E04DF3AB517C}" destId="{678BBB3E-D590-4C84-8A88-E33BA765F52F}" srcOrd="7" destOrd="0" presId="urn:microsoft.com/office/officeart/2005/8/layout/pyramid2"/>
    <dgm:cxn modelId="{AB8B188D-E372-4ABA-A650-72D87870663E}" type="presParOf" srcId="{B61C80DB-03BB-45C1-8002-E04DF3AB517C}" destId="{9795FF82-87F3-47B6-A24D-F4B68E560A62}" srcOrd="8" destOrd="0" presId="urn:microsoft.com/office/officeart/2005/8/layout/pyramid2"/>
    <dgm:cxn modelId="{2EFA13B7-21EF-42D3-850E-886F0985369E}" type="presParOf" srcId="{B61C80DB-03BB-45C1-8002-E04DF3AB517C}" destId="{E4725968-3922-48A2-87EB-0A1C24FDFAD5}" srcOrd="9" destOrd="0" presId="urn:microsoft.com/office/officeart/2005/8/layout/pyramid2"/>
    <dgm:cxn modelId="{21B29206-DB2F-4011-B3F4-C41DD16B153D}" type="presParOf" srcId="{B61C80DB-03BB-45C1-8002-E04DF3AB517C}" destId="{010ED33E-1E1E-4D1D-B19E-B77E30BA5B14}" srcOrd="10" destOrd="0" presId="urn:microsoft.com/office/officeart/2005/8/layout/pyramid2"/>
    <dgm:cxn modelId="{EE29B5B2-4C18-42C2-B043-DCF5208B098A}" type="presParOf" srcId="{B61C80DB-03BB-45C1-8002-E04DF3AB517C}" destId="{E11F2C78-D9BE-4E5A-A2BB-41845E37995A}" srcOrd="11" destOrd="0" presId="urn:microsoft.com/office/officeart/2005/8/layout/pyramid2"/>
    <dgm:cxn modelId="{5496B874-AFE5-454E-9927-9FE44A941199}" type="presParOf" srcId="{B61C80DB-03BB-45C1-8002-E04DF3AB517C}" destId="{A4DD8EEC-C4BB-47B8-9A48-A37A7A2B2E6E}" srcOrd="12" destOrd="0" presId="urn:microsoft.com/office/officeart/2005/8/layout/pyramid2"/>
    <dgm:cxn modelId="{6BED2551-3DCE-4134-B4CF-B907072FF280}" type="presParOf" srcId="{B61C80DB-03BB-45C1-8002-E04DF3AB517C}" destId="{66A00710-8D07-455A-9912-60B1DD6B7AAD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670B4C-B626-4388-ACA3-818611C65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214950"/>
            <a:ext cx="4429156" cy="882119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Сопівник</a:t>
            </a:r>
            <a:r>
              <a:rPr lang="ru-RU" sz="1400" dirty="0" smtClean="0"/>
              <a:t> Руслан </a:t>
            </a:r>
            <a:r>
              <a:rPr lang="ru-RU" sz="1400" dirty="0" err="1" smtClean="0"/>
              <a:t>Васильович</a:t>
            </a:r>
            <a:r>
              <a:rPr lang="ru-RU" sz="1400" dirty="0" smtClean="0"/>
              <a:t> – д.п.н., </a:t>
            </a:r>
            <a:r>
              <a:rPr lang="ru-RU" sz="1400" dirty="0" err="1" smtClean="0"/>
              <a:t>завідувач</a:t>
            </a:r>
            <a:r>
              <a:rPr lang="ru-RU" sz="1400" dirty="0" smtClean="0"/>
              <a:t> </a:t>
            </a:r>
            <a:r>
              <a:rPr lang="ru-RU" sz="1400" dirty="0" err="1" smtClean="0"/>
              <a:t>кафедри</a:t>
            </a:r>
            <a:r>
              <a:rPr lang="ru-RU" sz="1400" dirty="0" smtClean="0"/>
              <a:t> </a:t>
            </a:r>
            <a:r>
              <a:rPr lang="ru-RU" sz="1400" dirty="0" err="1" smtClean="0"/>
              <a:t>педагогіки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71942"/>
            <a:ext cx="8964488" cy="1597856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400" dirty="0">
                <a:solidFill>
                  <a:schemeClr val="tx1"/>
                </a:solidFill>
                <a:effectLst/>
              </a:rPr>
              <a:t>Виховання особистості майбутнього фахівця крізь призму функцій наставника академічної групи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516" name="AutoShape 4" descr="&amp;Kcy;&amp;acy;&amp;rcy;&amp;tcy;&amp;icy;&amp;ncy;&amp;kcy;&amp;icy; &amp;pcy;&amp;ocy; &amp;zcy;&amp;acy;&amp;pcy;&amp;rcy;&amp;ocy;&amp;scy;&amp;ucy; &amp;Vcy;&amp;icy;&amp;khcy;&amp;ocy;&amp;vcy;&amp;acy;&amp;ncy;&amp;ncy;&amp;y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4520" name="Picture 8" descr="http://nubip.edu.ua/sites/default/files/u34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991100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19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4" name="Picture 10" descr="http://static1.bigstockphoto.com/thumbs/5/1/3/large2/3157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52" y="260648"/>
            <a:ext cx="3643338" cy="30765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55934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Ціннісне ставлення – це такий зв’язок людини з різними предметами і явищами дійсності, що характеризується усвідомленням їх значимості, емоційно-позитивною оцінкою та виявляється у соціально-корисній діяльності суб’єкта.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146" y="836712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 descr="http://billionnews.ru/uploads/posts/2013-06/137175227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36912"/>
            <a:ext cx="1872208" cy="279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 10. Структура системи виховання і розвитку в контексті традиційно-християнського світобачення (статичний зріз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857232"/>
            <a:ext cx="778674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75791"/>
            <a:ext cx="8715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Цінності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опредмечуються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кодексах поведінки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нормах правилах моралі, соціальних і педагогічних вимогах, живописі, літературі, поезії, кінематографі культурі засвоюються людиною і стають якостями її душі.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0" name="Picture 2" descr="https://encrypted-tbn1.gstatic.com/images?q=tbn:ANd9GcS3sdTAGWZX8n6j8wjDEh1-Dah_JTV3wAPkstGTl6qiP5EDBs9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005064"/>
            <a:ext cx="2149814" cy="1643074"/>
          </a:xfrm>
          <a:prstGeom prst="rect">
            <a:avLst/>
          </a:prstGeom>
          <a:noFill/>
        </p:spPr>
      </p:pic>
      <p:pic>
        <p:nvPicPr>
          <p:cNvPr id="83972" name="Picture 4" descr="http://www.poetryclub.com.ua/upload/poem_all/00306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1357298"/>
            <a:ext cx="3083804" cy="3715427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22" y="1387010"/>
            <a:ext cx="2326566" cy="252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898" y="1556792"/>
            <a:ext cx="2875039" cy="190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737" y="3789040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888" y="5274856"/>
            <a:ext cx="1647081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5635317"/>
            <a:ext cx="4368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Наставнику слід використовувати весь арсенал засобів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stetica.etica.in.ua/wp-content/uploads/2014/03/ctatu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2171693" cy="35542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00063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Така система цінностей окреслює 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ідеал людини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Виховний ідеал 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8" name="Picture 4" descr="http://zgroup.com.ua/images/articles/l-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857232"/>
            <a:ext cx="5143536" cy="3449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358114" cy="1143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Самовиховання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285860"/>
            <a:ext cx="8501122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є цілеспрямованою діяльністю направленою на вироблення позитивних якостей і подолання негативних. </a:t>
            </a:r>
            <a:endParaRPr lang="uk-UA" dirty="0"/>
          </a:p>
        </p:txBody>
      </p:sp>
      <p:pic>
        <p:nvPicPr>
          <p:cNvPr id="92162" name="Picture 2" descr="&amp;Kcy;&amp;acy;&amp;rcy;&amp;tcy;&amp;icy;&amp;ncy;&amp;kcy;&amp;icy; &amp;pcy;&amp;ocy; &amp;zcy;&amp;acy;&amp;pcy;&amp;rcy;&amp;ocy;&amp;scy;&amp;ucy; &amp;Scy;&amp;acy;&amp;mcy;&amp;ocy;&amp;vcy;&amp;icy;&amp;khcy;&amp;ocy;&amp;vcy;&amp;acy;&amp;ncy;&amp;ncy;&amp;y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2726762" cy="2714644"/>
          </a:xfrm>
          <a:prstGeom prst="rect">
            <a:avLst/>
          </a:prstGeom>
          <a:noFill/>
        </p:spPr>
      </p:pic>
      <p:pic>
        <p:nvPicPr>
          <p:cNvPr id="92164" name="Picture 4" descr="http://shkos.at.ua/image/anime_gif/z_girjam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64" y="2928934"/>
            <a:ext cx="1571636" cy="3143273"/>
          </a:xfrm>
          <a:prstGeom prst="rect">
            <a:avLst/>
          </a:prstGeom>
          <a:noFill/>
        </p:spPr>
      </p:pic>
      <p:pic>
        <p:nvPicPr>
          <p:cNvPr id="92166" name="Picture 6" descr="http://uastudent.com/wp-content/uploads/2011/08/p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071810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643866" cy="1428760"/>
          </a:xfrm>
        </p:spPr>
        <p:txBody>
          <a:bodyPr/>
          <a:lstStyle/>
          <a:p>
            <a:pPr algn="ctr">
              <a:buNone/>
            </a:pPr>
            <a:r>
              <a:rPr lang="uk-UA" sz="4000" dirty="0" smtClean="0"/>
              <a:t>Педагогіка співробітництва</a:t>
            </a:r>
            <a:endParaRPr lang="uk-UA" sz="4000" dirty="0"/>
          </a:p>
        </p:txBody>
      </p:sp>
      <p:pic>
        <p:nvPicPr>
          <p:cNvPr id="100354" name="Picture 2" descr="http://static.klasnaocinka.com.ua/uploads/editor/6486/441634/news_37/images/0907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3116"/>
            <a:ext cx="2626788" cy="2643206"/>
          </a:xfrm>
          <a:prstGeom prst="rect">
            <a:avLst/>
          </a:prstGeom>
          <a:noFill/>
        </p:spPr>
      </p:pic>
      <p:pic>
        <p:nvPicPr>
          <p:cNvPr id="100356" name="Picture 4" descr="http://www.khntusg.com.ua/sites/default/files/image/psiholog_servis/1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3429000" cy="2743201"/>
          </a:xfrm>
          <a:prstGeom prst="rect">
            <a:avLst/>
          </a:prstGeom>
          <a:noFill/>
        </p:spPr>
      </p:pic>
      <p:pic>
        <p:nvPicPr>
          <p:cNvPr id="100358" name="Picture 6" descr="http://detective-kharkov.com/assets/images/kharkov/33_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428868"/>
            <a:ext cx="1476375" cy="2095501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42910" y="2214554"/>
            <a:ext cx="2428892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357158" y="2285992"/>
            <a:ext cx="2500330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857224" y="5000636"/>
            <a:ext cx="7643866" cy="14287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Студент – 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суб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єкт</a:t>
            </a: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306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1880" y="33265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«Іде дівча з цигаркою»</a:t>
            </a: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672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3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subject.com.ua/textbook/health/6klas_1/6klas_1.files/image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628800"/>
            <a:ext cx="3600400" cy="2247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01056" cy="1143000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Наставник домагається соціально-спрямованої поведінки вихованця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563890"/>
            <a:ext cx="5799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600" dirty="0" smtClean="0"/>
          </a:p>
          <a:p>
            <a:r>
              <a:rPr lang="uk-UA" sz="1600" dirty="0" smtClean="0">
                <a:solidFill>
                  <a:srgbClr val="7030A0"/>
                </a:solidFill>
              </a:rPr>
              <a:t>звичка</a:t>
            </a:r>
            <a:r>
              <a:rPr lang="uk-UA" sz="1600" dirty="0" smtClean="0"/>
              <a:t> – схильність людини до відносно усталених способів дій (вранішні обмивання холодною водою; справедливе і чесне поводження з колегами; звичка допомоги батькам; звичка суспільно-корисної праці; звичка самовдосконалення); 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Включення</a:t>
            </a:r>
            <a:r>
              <a:rPr lang="ru-RU" dirty="0" smtClean="0"/>
              <a:t> студента у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соціальнозначимої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												(Тренажер)</a:t>
            </a:r>
          </a:p>
          <a:p>
            <a:r>
              <a:rPr lang="ru-RU" dirty="0" err="1" smtClean="0"/>
              <a:t>Доброчинність</a:t>
            </a:r>
            <a:r>
              <a:rPr lang="ru-RU" dirty="0" smtClean="0"/>
              <a:t> - потреба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33550"/>
            <a:ext cx="21431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Функції наставника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8837123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http://tatianapyzhik.ucoz.ru/vdohnovenie_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19" y="1571612"/>
            <a:ext cx="2757837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2432" y="214289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Дослідно-діагностична</a:t>
            </a:r>
          </a:p>
        </p:txBody>
      </p:sp>
      <p:pic>
        <p:nvPicPr>
          <p:cNvPr id="93186" name="Picture 2" descr="&amp;Kcy;&amp;acy;&amp;rcy;&amp;tcy;&amp;icy;&amp;ncy;&amp;kcy;&amp;icy; &amp;pcy;&amp;ocy; &amp;zcy;&amp;acy;&amp;pcy;&amp;rcy;&amp;ocy;&amp;scy;&amp;ucy; &amp;ncy;&amp;acy;&amp;scy;&amp;tcy;&amp;acy;&amp;vcy;&amp;ncy;&amp;icy;&amp;k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801841" cy="32861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486916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Джон Локк </a:t>
            </a:r>
            <a:r>
              <a:rPr lang="uk-UA" dirty="0" err="1"/>
              <a:t>...Якщо</a:t>
            </a:r>
            <a:r>
              <a:rPr lang="uk-UA" dirty="0"/>
              <a:t> медикам ми ввіряємо наше здоров'я, то вихователям ввіряємо моральність і розум дітей наших, ввіряємо їхню душу, а разом з тим і майбутнє нашої </a:t>
            </a:r>
            <a:r>
              <a:rPr lang="uk-UA" dirty="0" smtClean="0"/>
              <a:t>Вітчизни</a:t>
            </a:r>
            <a:r>
              <a:rPr lang="uk-UA" dirty="0"/>
              <a:t>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4289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406" y="2276872"/>
            <a:ext cx="2762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5949280"/>
            <a:ext cx="541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Журнал та методичні матеріали для наставника 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13" y="116633"/>
            <a:ext cx="1676071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145763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11656"/>
            <a:ext cx="1530186" cy="20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159702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825" y="4009616"/>
            <a:ext cx="1975991" cy="19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596" y="207167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Платон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071810"/>
            <a:ext cx="1308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Григорій </a:t>
            </a:r>
          </a:p>
          <a:p>
            <a:r>
              <a:rPr lang="uk-UA" dirty="0" smtClean="0"/>
              <a:t>Сковорода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000504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Костянтин </a:t>
            </a:r>
          </a:p>
          <a:p>
            <a:r>
              <a:rPr lang="uk-UA" dirty="0" smtClean="0"/>
              <a:t>Ушинський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4786322"/>
            <a:ext cx="1329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Дмитро </a:t>
            </a:r>
          </a:p>
          <a:p>
            <a:r>
              <a:rPr lang="uk-UA" dirty="0" smtClean="0"/>
              <a:t>Мендєлєєв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6000768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Віктор</a:t>
            </a:r>
          </a:p>
          <a:p>
            <a:r>
              <a:rPr lang="uk-UA" dirty="0" err="1" smtClean="0"/>
              <a:t>Франкл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4494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20888"/>
            <a:ext cx="144016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79760" y="2420888"/>
            <a:ext cx="2448272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04248" y="2026528"/>
            <a:ext cx="1656184" cy="16184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932040" y="2031144"/>
            <a:ext cx="1512168" cy="1613880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827584" y="4670941"/>
            <a:ext cx="6414004" cy="702275"/>
          </a:xfrm>
          <a:custGeom>
            <a:avLst/>
            <a:gdLst>
              <a:gd name="connsiteX0" fmla="*/ 0 w 6414004"/>
              <a:gd name="connsiteY0" fmla="*/ 567092 h 702275"/>
              <a:gd name="connsiteX1" fmla="*/ 1380744 w 6414004"/>
              <a:gd name="connsiteY1" fmla="*/ 594524 h 702275"/>
              <a:gd name="connsiteX2" fmla="*/ 2249424 w 6414004"/>
              <a:gd name="connsiteY2" fmla="*/ 164 h 702275"/>
              <a:gd name="connsiteX3" fmla="*/ 3099816 w 6414004"/>
              <a:gd name="connsiteY3" fmla="*/ 658532 h 702275"/>
              <a:gd name="connsiteX4" fmla="*/ 4489704 w 6414004"/>
              <a:gd name="connsiteY4" fmla="*/ 82460 h 702275"/>
              <a:gd name="connsiteX5" fmla="*/ 5486400 w 6414004"/>
              <a:gd name="connsiteY5" fmla="*/ 640244 h 702275"/>
              <a:gd name="connsiteX6" fmla="*/ 6227064 w 6414004"/>
              <a:gd name="connsiteY6" fmla="*/ 493940 h 702275"/>
              <a:gd name="connsiteX7" fmla="*/ 6364224 w 6414004"/>
              <a:gd name="connsiteY7" fmla="*/ 411644 h 70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4004" h="702275">
                <a:moveTo>
                  <a:pt x="0" y="567092"/>
                </a:moveTo>
                <a:cubicBezTo>
                  <a:pt x="502920" y="628052"/>
                  <a:pt x="1005840" y="689012"/>
                  <a:pt x="1380744" y="594524"/>
                </a:cubicBezTo>
                <a:cubicBezTo>
                  <a:pt x="1755648" y="500036"/>
                  <a:pt x="1962912" y="-10504"/>
                  <a:pt x="2249424" y="164"/>
                </a:cubicBezTo>
                <a:cubicBezTo>
                  <a:pt x="2535936" y="10832"/>
                  <a:pt x="2726436" y="644816"/>
                  <a:pt x="3099816" y="658532"/>
                </a:cubicBezTo>
                <a:cubicBezTo>
                  <a:pt x="3473196" y="672248"/>
                  <a:pt x="4091940" y="85508"/>
                  <a:pt x="4489704" y="82460"/>
                </a:cubicBezTo>
                <a:cubicBezTo>
                  <a:pt x="4887468" y="79412"/>
                  <a:pt x="5196840" y="571664"/>
                  <a:pt x="5486400" y="640244"/>
                </a:cubicBezTo>
                <a:cubicBezTo>
                  <a:pt x="5775960" y="708824"/>
                  <a:pt x="6080760" y="532040"/>
                  <a:pt x="6227064" y="493940"/>
                </a:cubicBezTo>
                <a:cubicBezTo>
                  <a:pt x="6373368" y="455840"/>
                  <a:pt x="6481572" y="1034960"/>
                  <a:pt x="6364224" y="41164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566124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Інструкція</a:t>
            </a:r>
            <a:r>
              <a:rPr lang="ru-RU" dirty="0"/>
              <a:t>: </a:t>
            </a:r>
            <a:endParaRPr lang="ru-RU" dirty="0" smtClean="0"/>
          </a:p>
          <a:p>
            <a:pPr algn="ctr"/>
            <a:r>
              <a:rPr lang="ru-RU" dirty="0" err="1" smtClean="0"/>
              <a:t>Виберіть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 ту,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сказати</a:t>
            </a:r>
            <a:r>
              <a:rPr lang="ru-RU" dirty="0"/>
              <a:t>: </a:t>
            </a:r>
            <a:r>
              <a:rPr lang="ru-RU" dirty="0" err="1"/>
              <a:t>це</a:t>
            </a:r>
            <a:r>
              <a:rPr lang="ru-RU" dirty="0"/>
              <a:t> – Я.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21" y="135530"/>
            <a:ext cx="1555775" cy="202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240" y="516632"/>
            <a:ext cx="3657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18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6768752" cy="5976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925847"/>
            <a:ext cx="6768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Квадрат</a:t>
            </a:r>
            <a:r>
              <a:rPr lang="ru-RU" sz="3600" i="1" dirty="0">
                <a:solidFill>
                  <a:schemeClr val="bg1"/>
                </a:solidFill>
              </a:rPr>
              <a:t>.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невтомний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працівник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Працелюбність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наполегливість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потреба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доводити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розпочату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справу до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кінця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старанність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яка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дозволяє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досягати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завершення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роботи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–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те,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чим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істинні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"люди-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квадрати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xmlns="" val="26514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80" y="1479096"/>
            <a:ext cx="7560840" cy="41764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Прямокутник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 </a:t>
            </a:r>
            <a:r>
              <a:rPr lang="ru-RU" dirty="0" err="1"/>
              <a:t>Символізує</a:t>
            </a:r>
            <a:r>
              <a:rPr lang="ru-RU" dirty="0"/>
              <a:t> стан переходу та </a:t>
            </a:r>
            <a:r>
              <a:rPr lang="ru-RU" dirty="0" err="1"/>
              <a:t>змін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люди, </a:t>
            </a:r>
            <a:r>
              <a:rPr lang="ru-RU" dirty="0" err="1"/>
              <a:t>незадоволені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способом і стилем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вони </a:t>
            </a:r>
            <a:r>
              <a:rPr lang="ru-RU" dirty="0" err="1"/>
              <a:t>ведуть</a:t>
            </a:r>
            <a:r>
              <a:rPr lang="ru-RU" dirty="0"/>
              <a:t> у </a:t>
            </a:r>
            <a:r>
              <a:rPr lang="ru-RU" dirty="0" err="1"/>
              <a:t>даний</a:t>
            </a:r>
            <a:r>
              <a:rPr lang="ru-RU" dirty="0"/>
              <a:t> час, а тому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кращого</a:t>
            </a:r>
            <a:r>
              <a:rPr lang="ru-RU" dirty="0"/>
              <a:t> становища.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"</a:t>
            </a:r>
            <a:r>
              <a:rPr lang="ru-RU" dirty="0" err="1"/>
              <a:t>прямокутність</a:t>
            </a:r>
            <a:r>
              <a:rPr lang="ru-RU" dirty="0"/>
              <a:t>”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стадія</a:t>
            </a:r>
            <a:r>
              <a:rPr lang="ru-RU" dirty="0"/>
              <a:t>. Вона мине – і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вийдете</a:t>
            </a:r>
            <a:r>
              <a:rPr lang="ru-RU" dirty="0"/>
              <a:t> на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особистісного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збагатитесь</a:t>
            </a:r>
            <a:r>
              <a:rPr lang="ru-RU" dirty="0"/>
              <a:t> набутим </a:t>
            </a:r>
            <a:r>
              <a:rPr lang="ru-RU" dirty="0" err="1"/>
              <a:t>досвідом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810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03648" y="385560"/>
            <a:ext cx="6192688" cy="64087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2242600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Коло.</a:t>
            </a:r>
            <a:r>
              <a:rPr lang="ru-RU" sz="2000" b="1" dirty="0">
                <a:solidFill>
                  <a:srgbClr val="FFFF00"/>
                </a:solidFill>
              </a:rPr>
              <a:t> 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"Люди-кола”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найкращі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комунікатори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серед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п’яти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форм,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насамперед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тому,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вони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найкращі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слухачі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Їм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характерна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висока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чутливість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розвинута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емпатійність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здатність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співпереживати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співчувати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емоційно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відгукуватися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переживання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іншої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людини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5496" y="35455"/>
            <a:ext cx="8928992" cy="6705913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5736" y="3388411"/>
            <a:ext cx="49182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B0F0"/>
                </a:solidFill>
              </a:rPr>
              <a:t>Трикутник</a:t>
            </a:r>
            <a:r>
              <a:rPr lang="ru-RU" sz="2000" b="1" dirty="0">
                <a:solidFill>
                  <a:srgbClr val="00B0F0"/>
                </a:solidFill>
              </a:rPr>
              <a:t>.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символізує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лідерство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трикутників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відчувають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призначення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"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Народжені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бути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лідерами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Найхарактернішою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особливістю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"людей-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трикутників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є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здатність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концентруватися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головній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Вони –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енергійні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сильні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особистості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ставлять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прозорі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цілі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і, як правило,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досягають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8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528392" cy="470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1392" y="174347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«</a:t>
            </a:r>
            <a:r>
              <a:rPr lang="uk-UA" dirty="0" err="1"/>
              <a:t>Людиноцентристська</a:t>
            </a:r>
            <a:r>
              <a:rPr lang="uk-UA" dirty="0"/>
              <a:t> спрямованість законів має поєднуватися з їх загальною орієнтацією на виховання фундаментальних особистісних цінностей: добра і краси, істини і справедливості, милосердя</a:t>
            </a:r>
            <a:r>
              <a:rPr lang="uk-UA" dirty="0" smtClean="0"/>
              <a:t>»</a:t>
            </a:r>
          </a:p>
          <a:p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429435"/>
            <a:ext cx="8642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Станіслав Миколайович </a:t>
            </a:r>
            <a:r>
              <a:rPr lang="uk-UA" sz="2400" dirty="0" smtClean="0">
                <a:solidFill>
                  <a:srgbClr val="0070C0"/>
                </a:solidFill>
              </a:rPr>
              <a:t>Ніколаєнко – ректор </a:t>
            </a:r>
            <a:r>
              <a:rPr lang="uk-UA" sz="2400" dirty="0" err="1" smtClean="0">
                <a:solidFill>
                  <a:srgbClr val="0070C0"/>
                </a:solidFill>
              </a:rPr>
              <a:t>НУБіП</a:t>
            </a:r>
            <a:r>
              <a:rPr lang="uk-UA" sz="2400" dirty="0" smtClean="0">
                <a:solidFill>
                  <a:srgbClr val="0070C0"/>
                </a:solidFill>
              </a:rPr>
              <a:t> України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5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898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Вроджена </a:t>
            </a:r>
            <a:r>
              <a:rPr lang="uk-UA" dirty="0"/>
              <a:t>властивість  характеру – винахідливість і талант -  були </a:t>
            </a:r>
            <a:r>
              <a:rPr lang="uk-UA" dirty="0" smtClean="0"/>
              <a:t>ідентичними </a:t>
            </a:r>
            <a:r>
              <a:rPr lang="uk-UA" dirty="0"/>
              <a:t>в обох, </a:t>
            </a:r>
            <a:r>
              <a:rPr lang="uk-UA" dirty="0" smtClean="0"/>
              <a:t>однак вони мали діаметрально-протилежне ціннісне спрямування.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008" y="73655"/>
            <a:ext cx="205426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607" y="2643572"/>
            <a:ext cx="1623077" cy="18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204864"/>
            <a:ext cx="2040603" cy="161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55876"/>
            <a:ext cx="28575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2981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smtClean="0"/>
              <a:t>Близнюки </a:t>
            </a:r>
            <a:r>
              <a:rPr lang="uk-UA" sz="2800" dirty="0" err="1"/>
              <a:t>Ланге</a:t>
            </a:r>
            <a:r>
              <a:rPr lang="uk-UA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653136"/>
            <a:ext cx="753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чином </a:t>
            </a:r>
            <a:r>
              <a:rPr lang="ru-RU" dirty="0" err="1"/>
              <a:t>знання</a:t>
            </a:r>
            <a:r>
              <a:rPr lang="ru-RU" dirty="0"/>
              <a:t>, талант </a:t>
            </a:r>
            <a:r>
              <a:rPr lang="ru-RU" dirty="0" err="1"/>
              <a:t>самі</a:t>
            </a:r>
            <a:r>
              <a:rPr lang="ru-RU" dirty="0"/>
              <a:t> по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 smtClean="0"/>
              <a:t>нейтральні</a:t>
            </a:r>
            <a:r>
              <a:rPr lang="ru-RU" dirty="0" smtClean="0"/>
              <a:t>,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поставлені</a:t>
            </a:r>
            <a:r>
              <a:rPr lang="ru-RU" dirty="0"/>
              <a:t> на службу добру </a:t>
            </a:r>
            <a:r>
              <a:rPr lang="ru-RU" dirty="0" err="1"/>
              <a:t>чи</a:t>
            </a:r>
            <a:r>
              <a:rPr lang="ru-RU" dirty="0"/>
              <a:t> злу.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45224"/>
            <a:ext cx="7746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/>
                </a:solidFill>
              </a:rPr>
              <a:t>Кожна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людина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має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навчитись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здійснювати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моральний</a:t>
            </a:r>
            <a:r>
              <a:rPr lang="ru-RU" sz="2000" b="1" dirty="0" smtClean="0">
                <a:solidFill>
                  <a:schemeClr val="accent6"/>
                </a:solidFill>
              </a:rPr>
              <a:t> </a:t>
            </a:r>
            <a:r>
              <a:rPr lang="ru-RU" sz="2000" b="1" dirty="0" err="1" smtClean="0">
                <a:solidFill>
                  <a:schemeClr val="accent6"/>
                </a:solidFill>
              </a:rPr>
              <a:t>вибір</a:t>
            </a:r>
            <a:r>
              <a:rPr lang="ru-RU" sz="2000" b="1" dirty="0" smtClean="0">
                <a:solidFill>
                  <a:schemeClr val="accent6"/>
                </a:solidFill>
              </a:rPr>
              <a:t> …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4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А що ж є результатом виховання?</a:t>
            </a:r>
            <a:r>
              <a:rPr lang="uk-UA" sz="3600" dirty="0"/>
              <a:t>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3029" y="1844824"/>
            <a:ext cx="3762375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40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64318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Р</a:t>
            </a:r>
            <a:r>
              <a:rPr lang="uk-UA" sz="2800" dirty="0" smtClean="0"/>
              <a:t>езультатом </a:t>
            </a:r>
            <a:r>
              <a:rPr lang="uk-UA" sz="2800" dirty="0"/>
              <a:t>вихованості будуть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сформовані особистісні якості</a:t>
            </a:r>
            <a:r>
              <a:rPr lang="uk-UA" sz="2800" dirty="0"/>
              <a:t>. </a:t>
            </a:r>
            <a:endParaRPr lang="ru-RU" sz="2800" dirty="0"/>
          </a:p>
        </p:txBody>
      </p:sp>
      <p:pic>
        <p:nvPicPr>
          <p:cNvPr id="76802" name="Picture 2" descr="http://school56.klasna.com/uploads/editor/admin_221_2/misc/moni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04"/>
            <a:ext cx="2533650" cy="3276601"/>
          </a:xfrm>
          <a:prstGeom prst="rect">
            <a:avLst/>
          </a:prstGeom>
          <a:noFill/>
        </p:spPr>
      </p:pic>
      <p:pic>
        <p:nvPicPr>
          <p:cNvPr id="76806" name="Picture 6" descr="&amp;Kcy;&amp;acy;&amp;rcy;&amp;tcy;&amp;icy;&amp;ncy;&amp;kcy;&amp;icy; &amp;pcy;&amp;ocy; &amp;zcy;&amp;acy;&amp;pcy;&amp;rcy;&amp;ocy;&amp;scy;&amp;ucy; &amp;Scy;&amp;fcy;&amp;ocy;&amp;rcy;&amp;mcy;&amp;ocy;&amp;vcy;&amp;acy;&amp;ncy;&amp;iukcy; &amp;ocy;&amp;scy;&amp;ocy;&amp;bcy;&amp;icy;&amp;scy;&amp;tcy;&amp;iukcy;&amp;scy;&amp;ncy;&amp;iukcy; &amp;yacy;&amp;kcy;&amp;ocy;&amp;scy;&amp;tcy;&amp;iuk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14818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8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877" y="260648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Які ж соціально значимі якості особистості людини можна виділити?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9498" y="122825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моральність,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інтелектуальність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патріотизм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відповідальність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наполегливість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працелюбність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чесність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справедливість,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комунікабельність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гуманність,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мужність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громадська </a:t>
            </a:r>
            <a:r>
              <a:rPr lang="uk-UA" dirty="0"/>
              <a:t>активність,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ініціативність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err="1" smtClean="0"/>
              <a:t>емпатійність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любов </a:t>
            </a:r>
            <a:r>
              <a:rPr lang="uk-UA" dirty="0"/>
              <a:t>до природи,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гідність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професійність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дипломатичність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толерантність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err="1" smtClean="0"/>
              <a:t>стресостійкість</a:t>
            </a:r>
            <a:r>
              <a:rPr lang="uk-UA" dirty="0" smtClean="0"/>
              <a:t> </a:t>
            </a:r>
            <a:r>
              <a:rPr lang="uk-UA" dirty="0"/>
              <a:t>тощо. </a:t>
            </a:r>
            <a:endParaRPr lang="ru-RU" dirty="0"/>
          </a:p>
        </p:txBody>
      </p:sp>
      <p:pic>
        <p:nvPicPr>
          <p:cNvPr id="75778" name="Picture 2" descr="http://ru.osvita.ua/doc/images/news/6/646/646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0"/>
            <a:ext cx="2857500" cy="2381250"/>
          </a:xfrm>
          <a:prstGeom prst="rect">
            <a:avLst/>
          </a:prstGeom>
          <a:noFill/>
        </p:spPr>
      </p:pic>
      <p:pic>
        <p:nvPicPr>
          <p:cNvPr id="75780" name="Picture 4" descr="http://www.d-learn.pu.if.ua/data/news/fl3basOIB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2209800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65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5958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Формуванням особистісних, соціально важливих якостей студентів має </a:t>
            </a:r>
            <a:r>
              <a:rPr lang="uk-UA" sz="2400" b="1" dirty="0" smtClean="0"/>
              <a:t>займатись </a:t>
            </a:r>
            <a:r>
              <a:rPr lang="uk-UA" sz="2400" b="1" dirty="0"/>
              <a:t>виховання</a:t>
            </a:r>
            <a:r>
              <a:rPr lang="uk-UA" sz="2400" dirty="0"/>
              <a:t>, а від так </a:t>
            </a:r>
            <a:r>
              <a:rPr lang="uk-UA" sz="2400" b="1" dirty="0"/>
              <a:t>це є покликанням наставника академічної групи</a:t>
            </a:r>
            <a:r>
              <a:rPr lang="uk-UA" sz="2400" dirty="0"/>
              <a:t>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214554"/>
            <a:ext cx="4204170" cy="389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&amp;Kcy;&amp;acy;&amp;rcy;&amp;tcy;&amp;icy;&amp;ncy;&amp;kcy;&amp;icy; &amp;pcy;&amp;ocy; &amp;zcy;&amp;acy;&amp;pcy;&amp;rcy;&amp;ocy;&amp;scy;&amp;ucy; &amp;ncy;&amp;acy;&amp;scy;&amp;tcy;&amp;acy;&amp;vcy;&amp;ncy;&amp;icy;&amp;k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816392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13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74045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Що таке ціннісне ставлення до дійсності?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645024"/>
            <a:ext cx="1800200" cy="289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Наставник </a:t>
            </a:r>
            <a:r>
              <a:rPr lang="ru-RU" dirty="0" err="1" smtClean="0">
                <a:solidFill>
                  <a:srgbClr val="FF0000"/>
                </a:solidFill>
              </a:rPr>
              <a:t>має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забезпечити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формування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ціннісної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свідомості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підопічних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студентв</a:t>
            </a:r>
            <a:r>
              <a:rPr lang="ru-RU" dirty="0" smtClean="0">
                <a:solidFill>
                  <a:srgbClr val="FF0000"/>
                </a:solidFill>
              </a:rPr>
              <a:t> 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645" y="179457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92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3464</TotalTime>
  <Words>422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Виховання особистості майбутнього фахівця крізь призму функцій наставника академічної групи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Самовиховання </vt:lpstr>
      <vt:lpstr>Педагогіка співробітництва</vt:lpstr>
      <vt:lpstr>Слайд 16</vt:lpstr>
      <vt:lpstr>Наставник домагається соціально-спрямованої поведінки вихованця</vt:lpstr>
      <vt:lpstr>Функції наставника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201</cp:lastModifiedBy>
  <cp:revision>104</cp:revision>
  <dcterms:created xsi:type="dcterms:W3CDTF">2015-08-10T10:13:38Z</dcterms:created>
  <dcterms:modified xsi:type="dcterms:W3CDTF">2015-09-23T07:05:05Z</dcterms:modified>
</cp:coreProperties>
</file>