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367" r:id="rId2"/>
    <p:sldId id="329" r:id="rId3"/>
    <p:sldId id="330" r:id="rId4"/>
    <p:sldId id="331" r:id="rId5"/>
    <p:sldId id="339" r:id="rId6"/>
    <p:sldId id="338" r:id="rId7"/>
    <p:sldId id="342" r:id="rId8"/>
    <p:sldId id="286" r:id="rId9"/>
    <p:sldId id="288" r:id="rId10"/>
    <p:sldId id="289" r:id="rId11"/>
    <p:sldId id="290" r:id="rId12"/>
    <p:sldId id="291" r:id="rId13"/>
    <p:sldId id="294" r:id="rId14"/>
    <p:sldId id="295" r:id="rId15"/>
    <p:sldId id="296" r:id="rId16"/>
    <p:sldId id="297" r:id="rId17"/>
    <p:sldId id="353" r:id="rId18"/>
    <p:sldId id="346" r:id="rId19"/>
    <p:sldId id="344" r:id="rId20"/>
    <p:sldId id="298" r:id="rId21"/>
    <p:sldId id="368" r:id="rId22"/>
    <p:sldId id="347" r:id="rId23"/>
    <p:sldId id="320" r:id="rId24"/>
    <p:sldId id="350" r:id="rId25"/>
    <p:sldId id="31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3816424"/>
          </a:xfrm>
        </p:spPr>
        <p:txBody>
          <a:bodyPr/>
          <a:lstStyle/>
          <a:p>
            <a:pPr marL="0" indent="457200" algn="l">
              <a:buNone/>
            </a:pPr>
            <a:r>
              <a:rPr lang="ru-RU" sz="2000" b="1" dirty="0">
                <a:solidFill>
                  <a:srgbClr val="0070C0"/>
                </a:solidFill>
              </a:rPr>
              <a:t>Зигзаг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хвилясті</a:t>
            </a:r>
            <a:r>
              <a:rPr lang="ru-RU" sz="2000" b="1" dirty="0"/>
              <a:t> </a:t>
            </a:r>
            <a:r>
              <a:rPr lang="ru-RU" sz="2000" b="1" dirty="0" err="1"/>
              <a:t>лінії</a:t>
            </a:r>
            <a:r>
              <a:rPr lang="ru-RU" sz="2000" b="1" dirty="0"/>
              <a:t>). 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фігура</a:t>
            </a:r>
            <a:r>
              <a:rPr lang="ru-RU" sz="2000" dirty="0"/>
              <a:t> </a:t>
            </a:r>
            <a:r>
              <a:rPr lang="ru-RU" sz="2000" dirty="0" err="1"/>
              <a:t>символізує</a:t>
            </a:r>
            <a:r>
              <a:rPr lang="ru-RU" sz="2000" dirty="0"/>
              <a:t> </a:t>
            </a:r>
            <a:r>
              <a:rPr lang="ru-RU" sz="2000" dirty="0" err="1"/>
              <a:t>креативність</a:t>
            </a:r>
            <a:r>
              <a:rPr lang="ru-RU" sz="2000" dirty="0"/>
              <a:t>, </a:t>
            </a:r>
            <a:r>
              <a:rPr lang="ru-RU" sz="2000" dirty="0" err="1"/>
              <a:t>творчість</a:t>
            </a:r>
            <a:r>
              <a:rPr lang="ru-RU" sz="2000" dirty="0"/>
              <a:t>. </a:t>
            </a:r>
            <a:r>
              <a:rPr lang="ru-RU" sz="2000" dirty="0" err="1" smtClean="0"/>
              <a:t>ви</a:t>
            </a:r>
            <a:r>
              <a:rPr lang="ru-RU" sz="2000" dirty="0"/>
              <a:t>, </a:t>
            </a:r>
            <a:r>
              <a:rPr lang="ru-RU" sz="2000" dirty="0" err="1"/>
              <a:t>скоріше</a:t>
            </a:r>
            <a:r>
              <a:rPr lang="ru-RU" sz="2000" dirty="0"/>
              <a:t> за все, </a:t>
            </a:r>
            <a:r>
              <a:rPr lang="ru-RU" sz="2000" dirty="0" smtClean="0"/>
              <a:t>"</a:t>
            </a:r>
            <a:r>
              <a:rPr lang="ru-RU" sz="2000" dirty="0"/>
              <a:t>право-</a:t>
            </a:r>
            <a:r>
              <a:rPr lang="ru-RU" sz="2000" dirty="0" err="1"/>
              <a:t>півкульний</a:t>
            </a:r>
            <a:r>
              <a:rPr lang="ru-RU" sz="2000" dirty="0"/>
              <a:t>” </a:t>
            </a:r>
            <a:r>
              <a:rPr lang="ru-RU" sz="2000" dirty="0" err="1"/>
              <a:t>мислитель</a:t>
            </a:r>
            <a:r>
              <a:rPr lang="ru-RU" sz="2000" dirty="0"/>
              <a:t>, </a:t>
            </a:r>
            <a:r>
              <a:rPr lang="ru-RU" sz="2000" dirty="0" err="1"/>
              <a:t>вільнодумаюча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"</a:t>
            </a:r>
            <a:r>
              <a:rPr lang="ru-RU" sz="2000" dirty="0"/>
              <a:t>Зигзаги” просто не </a:t>
            </a:r>
            <a:r>
              <a:rPr lang="ru-RU" sz="2000" dirty="0" err="1"/>
              <a:t>можуть</a:t>
            </a:r>
            <a:r>
              <a:rPr lang="ru-RU" sz="2000" dirty="0"/>
              <a:t> продуктивно </a:t>
            </a:r>
            <a:r>
              <a:rPr lang="ru-RU" sz="2000" dirty="0" err="1"/>
              <a:t>працювати</a:t>
            </a:r>
            <a:r>
              <a:rPr lang="ru-RU" sz="2000" dirty="0"/>
              <a:t> у добре </a:t>
            </a:r>
            <a:r>
              <a:rPr lang="ru-RU" sz="2000" dirty="0" err="1"/>
              <a:t>структурованих</a:t>
            </a:r>
            <a:r>
              <a:rPr lang="ru-RU" sz="2000" dirty="0"/>
              <a:t> </a:t>
            </a:r>
            <a:r>
              <a:rPr lang="ru-RU" sz="2000" dirty="0" err="1"/>
              <a:t>ситуаціях</a:t>
            </a:r>
            <a:r>
              <a:rPr lang="ru-RU" sz="2000" dirty="0"/>
              <a:t>,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необхідна</a:t>
            </a:r>
            <a:r>
              <a:rPr lang="ru-RU" sz="2000" dirty="0"/>
              <a:t> </a:t>
            </a:r>
            <a:r>
              <a:rPr lang="ru-RU" sz="2000" dirty="0" err="1"/>
              <a:t>різноманітність</a:t>
            </a:r>
            <a:r>
              <a:rPr lang="ru-RU" sz="2000" dirty="0"/>
              <a:t>, </a:t>
            </a:r>
            <a:r>
              <a:rPr lang="ru-RU" sz="2000" dirty="0" err="1"/>
              <a:t>високий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стимуляції</a:t>
            </a:r>
            <a:r>
              <a:rPr lang="ru-RU" sz="2000" dirty="0"/>
              <a:t> та </a:t>
            </a:r>
            <a:r>
              <a:rPr lang="ru-RU" sz="2000" dirty="0" err="1"/>
              <a:t>незалежність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на </a:t>
            </a:r>
            <a:r>
              <a:rPr lang="ru-RU" sz="2000" dirty="0" err="1"/>
              <a:t>своєму</a:t>
            </a:r>
            <a:r>
              <a:rPr lang="ru-RU" sz="2000" dirty="0"/>
              <a:t> </a:t>
            </a:r>
            <a:r>
              <a:rPr lang="ru-RU" sz="2000" dirty="0" err="1"/>
              <a:t>робочому</a:t>
            </a:r>
            <a:r>
              <a:rPr lang="ru-RU" sz="2000" dirty="0"/>
              <a:t> </a:t>
            </a:r>
            <a:r>
              <a:rPr lang="ru-RU" sz="2000" dirty="0" err="1"/>
              <a:t>місці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"</a:t>
            </a:r>
            <a:r>
              <a:rPr lang="ru-RU" sz="2000" dirty="0"/>
              <a:t>Зигзаг” – </a:t>
            </a:r>
            <a:r>
              <a:rPr lang="ru-RU" sz="2000" dirty="0" err="1"/>
              <a:t>найзбудливіша</a:t>
            </a:r>
            <a:r>
              <a:rPr lang="ru-RU" sz="2000" dirty="0"/>
              <a:t> з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п’яти</a:t>
            </a:r>
            <a:r>
              <a:rPr lang="ru-RU" sz="2000" dirty="0"/>
              <a:t> </a:t>
            </a:r>
            <a:r>
              <a:rPr lang="ru-RU" sz="2000" dirty="0" err="1"/>
              <a:t>фігур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"</a:t>
            </a:r>
            <a:r>
              <a:rPr lang="ru-RU" sz="2000" dirty="0" err="1"/>
              <a:t>людині</a:t>
            </a:r>
            <a:r>
              <a:rPr lang="ru-RU" sz="2000" dirty="0"/>
              <a:t>-зигзагу” не </a:t>
            </a:r>
            <a:r>
              <a:rPr lang="ru-RU" sz="2000" dirty="0" err="1"/>
              <a:t>вистачає</a:t>
            </a:r>
            <a:r>
              <a:rPr lang="ru-RU" sz="2000" dirty="0"/>
              <a:t> </a:t>
            </a:r>
            <a:r>
              <a:rPr lang="ru-RU" sz="2000" dirty="0" err="1"/>
              <a:t>компромісності</a:t>
            </a:r>
            <a:r>
              <a:rPr lang="ru-RU" sz="2000" dirty="0"/>
              <a:t>: вона </a:t>
            </a:r>
            <a:r>
              <a:rPr lang="ru-RU" sz="2000" dirty="0" err="1"/>
              <a:t>нестримана</a:t>
            </a:r>
            <a:r>
              <a:rPr lang="ru-RU" sz="2000" dirty="0"/>
              <a:t>,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експресивна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разом з </a:t>
            </a:r>
            <a:r>
              <a:rPr lang="ru-RU" sz="2000" dirty="0" err="1"/>
              <a:t>ексцентричністю</a:t>
            </a:r>
            <a:r>
              <a:rPr lang="ru-RU" sz="2000" dirty="0"/>
              <a:t> часто </a:t>
            </a:r>
            <a:r>
              <a:rPr lang="ru-RU" sz="2000" dirty="0" err="1"/>
              <a:t>заважає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втілювати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 в </a:t>
            </a:r>
            <a:r>
              <a:rPr lang="ru-RU" sz="2000" dirty="0" err="1" smtClean="0"/>
              <a:t>життя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endParaRPr lang="ru-RU" dirty="0"/>
          </a:p>
        </p:txBody>
      </p:sp>
      <p:sp>
        <p:nvSpPr>
          <p:cNvPr id="3" name="Полилиния 2"/>
          <p:cNvSpPr/>
          <p:nvPr/>
        </p:nvSpPr>
        <p:spPr>
          <a:xfrm>
            <a:off x="395536" y="4365104"/>
            <a:ext cx="7278100" cy="1987058"/>
          </a:xfrm>
          <a:custGeom>
            <a:avLst/>
            <a:gdLst>
              <a:gd name="connsiteX0" fmla="*/ 0 w 6414004"/>
              <a:gd name="connsiteY0" fmla="*/ 567092 h 702275"/>
              <a:gd name="connsiteX1" fmla="*/ 1380744 w 6414004"/>
              <a:gd name="connsiteY1" fmla="*/ 594524 h 702275"/>
              <a:gd name="connsiteX2" fmla="*/ 2249424 w 6414004"/>
              <a:gd name="connsiteY2" fmla="*/ 164 h 702275"/>
              <a:gd name="connsiteX3" fmla="*/ 3099816 w 6414004"/>
              <a:gd name="connsiteY3" fmla="*/ 658532 h 702275"/>
              <a:gd name="connsiteX4" fmla="*/ 4489704 w 6414004"/>
              <a:gd name="connsiteY4" fmla="*/ 82460 h 702275"/>
              <a:gd name="connsiteX5" fmla="*/ 5486400 w 6414004"/>
              <a:gd name="connsiteY5" fmla="*/ 640244 h 702275"/>
              <a:gd name="connsiteX6" fmla="*/ 6227064 w 6414004"/>
              <a:gd name="connsiteY6" fmla="*/ 493940 h 702275"/>
              <a:gd name="connsiteX7" fmla="*/ 6364224 w 6414004"/>
              <a:gd name="connsiteY7" fmla="*/ 411644 h 70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4004" h="702275">
                <a:moveTo>
                  <a:pt x="0" y="567092"/>
                </a:moveTo>
                <a:cubicBezTo>
                  <a:pt x="502920" y="628052"/>
                  <a:pt x="1005840" y="689012"/>
                  <a:pt x="1380744" y="594524"/>
                </a:cubicBezTo>
                <a:cubicBezTo>
                  <a:pt x="1755648" y="500036"/>
                  <a:pt x="1962912" y="-10504"/>
                  <a:pt x="2249424" y="164"/>
                </a:cubicBezTo>
                <a:cubicBezTo>
                  <a:pt x="2535936" y="10832"/>
                  <a:pt x="2726436" y="644816"/>
                  <a:pt x="3099816" y="658532"/>
                </a:cubicBezTo>
                <a:cubicBezTo>
                  <a:pt x="3473196" y="672248"/>
                  <a:pt x="4091940" y="85508"/>
                  <a:pt x="4489704" y="82460"/>
                </a:cubicBezTo>
                <a:cubicBezTo>
                  <a:pt x="4887468" y="79412"/>
                  <a:pt x="5196840" y="571664"/>
                  <a:pt x="5486400" y="640244"/>
                </a:cubicBezTo>
                <a:cubicBezTo>
                  <a:pt x="5775960" y="708824"/>
                  <a:pt x="6080760" y="532040"/>
                  <a:pt x="6227064" y="493940"/>
                </a:cubicBezTo>
                <a:cubicBezTo>
                  <a:pt x="6373368" y="455840"/>
                  <a:pt x="6481572" y="1034960"/>
                  <a:pt x="6364224" y="41164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5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націоналізм</a:t>
            </a:r>
            <a:r>
              <a:rPr lang="uk-UA" dirty="0" smtClean="0"/>
              <a:t> – це реакція пригнобленого народу на своє поневолення. Він є формою самозахисту, і спричиняє його не сама нація, а ті, хто кривдить її, від кого вона зазнає утисків.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Спотворений, гіпертрофований націоналізм – називають </a:t>
            </a:r>
            <a:r>
              <a:rPr lang="uk-UA" b="1" dirty="0"/>
              <a:t>шовінізмом</a:t>
            </a:r>
            <a:r>
              <a:rPr lang="uk-UA" dirty="0"/>
              <a:t>. Терміном «шовінізм» прийнято позначати різноманітні прояви націоналістичного екстремізму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196701"/>
            <a:ext cx="5380344" cy="5100326"/>
          </a:xfrm>
          <a:prstGeom prst="rect">
            <a:avLst/>
          </a:prstGeom>
        </p:spPr>
      </p:pic>
      <p:pic>
        <p:nvPicPr>
          <p:cNvPr id="30722" name="Picture 2" descr="http://fb.ru/misc/i/gallery/11513/94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736"/>
            <a:ext cx="1905000" cy="3543300"/>
          </a:xfrm>
          <a:prstGeom prst="rect">
            <a:avLst/>
          </a:prstGeom>
          <a:noFill/>
        </p:spPr>
      </p:pic>
      <p:pic>
        <p:nvPicPr>
          <p:cNvPr id="30724" name="Picture 4" descr="http://3.bp.blogspot.com/-t4riiha4l-g/Un0rb8Aan3I/AAAAAAAAC6M/6OeaygX3GcA/s1600/un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2362192" cy="2522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99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Що у нас в країні </a:t>
            </a:r>
            <a:r>
              <a:rPr lang="uk-UA" sz="2400" b="1" dirty="0" smtClean="0"/>
              <a:t>з національними </a:t>
            </a:r>
            <a:r>
              <a:rPr lang="uk-UA" sz="2400" b="1" dirty="0"/>
              <a:t>ідеалами і до чого це призвело?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808" y="1019637"/>
            <a:ext cx="5722168" cy="572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961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628801"/>
            <a:ext cx="79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Петро І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01" y="2276872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401" y="2096703"/>
            <a:ext cx="2558360" cy="19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44750"/>
            <a:ext cx="273630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1629676"/>
            <a:ext cx="2175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Володимир Ульянов (Ленін)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2370" y="1906675"/>
            <a:ext cx="2047224" cy="258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56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77727"/>
            <a:ext cx="2432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Іван Мазепа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176383"/>
            <a:ext cx="5648275" cy="525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13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М. Томенко: «На сучасному етапі, слід відшукати такі історичні постаті, які б об’єднували українське суспільство, і проводити дослідницьку роботу з відродження національної спадщини, пропагувати імена, які заслуговують на достойне місце у пантеоні української слави Т.Г. Шевченко, Леся Українка, І.Я. Франко, Б.З.Хмельницький, П.Сагайдачний, І. Скоропадський, М.С. Грушевський тощо».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852936"/>
            <a:ext cx="3810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5081320"/>
              </p:ext>
            </p:extLst>
          </p:nvPr>
        </p:nvGraphicFramePr>
        <p:xfrm>
          <a:off x="12138" y="0"/>
          <a:ext cx="9096366" cy="6857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528"/>
                <a:gridCol w="5294678"/>
                <a:gridCol w="3023160"/>
              </a:tblGrid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Ім’я історичного героя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Ранг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Тарас Шевченко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Богдан Хмельницький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Володимир Великий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Михайло Грушевський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Леся Українка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Герої Небесної Сотні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Іван Франко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Ярослав Мудрий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Іван Мазепа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Військові, добровольці, волонтери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Петро Сагайдачний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Григорій Сковорода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Степан Бандера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Микола Амосов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Іван Виговський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Дмитро Байда </a:t>
                      </a:r>
                      <a:r>
                        <a:rPr lang="uk-UA" sz="1600" dirty="0" smtClean="0">
                          <a:effectLst/>
                        </a:rPr>
                        <a:t>Вишневецький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В’ячеслав Чорновіл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Василь Стус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Роман Шухевич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Андрій Шептицький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60" marR="5396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74913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2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4787463"/>
              </p:ext>
            </p:extLst>
          </p:nvPr>
        </p:nvGraphicFramePr>
        <p:xfrm>
          <a:off x="0" y="9"/>
          <a:ext cx="9143999" cy="69573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17039"/>
                <a:gridCol w="5556607"/>
                <a:gridCol w="2770353"/>
              </a:tblGrid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Пам’ятна дата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Ранг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День Незалежності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Конституції України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Перемоги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пам’яті жертв голодомору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національної єдності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Державного Прапора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Соборності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Збройних Сил України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революції Гідності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українського козацтва, УПА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Шевченківські дні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пам’яті героїв Крут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української писемності і мови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День Знань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українського студента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Конотопська перемога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здоров</a:t>
                      </a:r>
                      <a:r>
                        <a:rPr lang="en-US" sz="1800" dirty="0">
                          <a:effectLst/>
                        </a:rPr>
                        <a:t>’</a:t>
                      </a:r>
                      <a:r>
                        <a:rPr lang="uk-UA" sz="1800" dirty="0">
                          <a:effectLst/>
                        </a:rPr>
                        <a:t>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Міжнародний день студента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  <a:tr h="34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День довкілля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58" marR="56658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81250" y="717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2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Українсько-литовське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військо</a:t>
            </a:r>
            <a:r>
              <a:rPr lang="ru-RU" sz="1600" dirty="0" smtClean="0"/>
              <a:t> прогнало татар </a:t>
            </a:r>
            <a:r>
              <a:rPr lang="ru-RU" sz="1600" dirty="0" err="1" smtClean="0"/>
              <a:t>ще</a:t>
            </a:r>
            <a:r>
              <a:rPr lang="ru-RU" sz="1600" dirty="0" smtClean="0"/>
              <a:t> до </a:t>
            </a:r>
            <a:r>
              <a:rPr lang="ru-RU" sz="1600" dirty="0" err="1" smtClean="0"/>
              <a:t>Куликовської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битви</a:t>
            </a:r>
            <a:r>
              <a:rPr lang="ru-RU" sz="1600" dirty="0" smtClean="0"/>
              <a:t>. "</a:t>
            </a:r>
            <a:r>
              <a:rPr lang="ru-RU" sz="1600" dirty="0" err="1" smtClean="0"/>
              <a:t>Монгольське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іго</a:t>
            </a:r>
            <a:r>
              <a:rPr lang="ru-RU" sz="1600" dirty="0" smtClean="0"/>
              <a:t>"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закінчилося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перемогою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Синіх</a:t>
            </a:r>
            <a:r>
              <a:rPr lang="ru-RU" sz="1600" dirty="0" smtClean="0"/>
              <a:t> Водах у 1362-му - </a:t>
            </a:r>
            <a:r>
              <a:rPr lang="ru-RU" sz="1600" dirty="0" err="1" smtClean="0"/>
              <a:t>Велике</a:t>
            </a:r>
            <a:r>
              <a:rPr lang="ru-RU" sz="1600" dirty="0" smtClean="0"/>
              <a:t> </a:t>
            </a:r>
            <a:r>
              <a:rPr lang="ru-RU" sz="1600" dirty="0" err="1" smtClean="0"/>
              <a:t>Князівство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Литовське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Руське</a:t>
            </a:r>
            <a:r>
              <a:rPr lang="ru-RU" sz="1600" dirty="0" smtClean="0"/>
              <a:t> утвердило свою </a:t>
            </a:r>
            <a:r>
              <a:rPr lang="ru-RU" sz="1600" dirty="0" err="1" smtClean="0"/>
              <a:t>владу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Правобережжі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Чернігівщині</a:t>
            </a:r>
            <a:endParaRPr lang="uk-UA" sz="1600" dirty="0"/>
          </a:p>
        </p:txBody>
      </p:sp>
      <p:pic>
        <p:nvPicPr>
          <p:cNvPr id="1030" name="Picture 6" descr="http://his.img.pravda.com/images/doc/0/f/0f2b7dd-sv-ka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2428892" cy="1574731"/>
          </a:xfrm>
          <a:prstGeom prst="rect">
            <a:avLst/>
          </a:prstGeom>
          <a:noFill/>
        </p:spPr>
      </p:pic>
      <p:pic>
        <p:nvPicPr>
          <p:cNvPr id="1034" name="Picture 10" descr="http://his.img.pravda.com/images/doc/e/f/ef7caf6-sv-sx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00108"/>
            <a:ext cx="2984459" cy="32064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5380672"/>
            <a:ext cx="885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Битва на Синіх Водах</a:t>
            </a:r>
            <a:r>
              <a:rPr lang="uk-UA" dirty="0" smtClean="0"/>
              <a:t> (</a:t>
            </a:r>
            <a:r>
              <a:rPr lang="uk-UA" dirty="0" err="1" smtClean="0"/>
              <a:t>Синьоводська</a:t>
            </a:r>
            <a:r>
              <a:rPr lang="uk-UA" dirty="0" smtClean="0"/>
              <a:t> битва) - </a:t>
            </a:r>
            <a:r>
              <a:rPr lang="uk-UA" dirty="0" err="1" smtClean="0"/>
              <a:t>битва</a:t>
            </a:r>
            <a:r>
              <a:rPr lang="uk-UA" dirty="0" smtClean="0"/>
              <a:t>, що відбулося між 24 вересня і 25 грудня 1362 на річці Сині Води (Синюха) між військами великого князя литовського Ольгерда і монголо-татарських правителів на Поділлі, поблизу фортеці Торговиця (нині село в Кіровоградській області Україна в околицях </a:t>
            </a:r>
            <a:r>
              <a:rPr lang="uk-UA" dirty="0" err="1" smtClean="0"/>
              <a:t>Новоархангельська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1036" name="Picture 12" descr="http://www.litopys.com.ua/img/tmp/slider-back_02_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5572164" cy="270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 descr="&amp;Kcy;&amp;acy;&amp;rcy;&amp;tcy;&amp;icy;&amp;ncy;&amp;kcy;&amp;icy; &amp;pcy;&amp;ocy; &amp;zcy;&amp;acy;&amp;pcy;&amp;rcy;&amp;ocy;&amp;scy;&amp;ucy; &amp;Pcy;&amp;iecy;&amp;tcy;&amp;rcy;&amp;ocy; &amp;Scy;&amp;acy;&amp;gcy;&amp;acy;&amp;jcy;&amp;dcy;&amp;acy;&amp;chcy;&amp;ncy;&amp;icy;&amp;j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452" name="Picture 4" descr="http://collection.shpola.net/my_colek/numizmatika/europe/ukraine/koroli/sagaydashniy1606-1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3929090" cy="5805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0"/>
            <a:ext cx="81024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Конотопська битва 28-29.06. 1659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79" name="Picture 3" descr="http://kmisto.info/imglib/_newimage/articles/8780/4538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715172" cy="5396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uk-UA" sz="4000" dirty="0" smtClean="0"/>
              <a:t>Планувально-проектна</a:t>
            </a:r>
            <a:br>
              <a:rPr lang="uk-UA" sz="4000" dirty="0" smtClean="0"/>
            </a:br>
            <a:endParaRPr lang="uk-UA" sz="4000" dirty="0"/>
          </a:p>
        </p:txBody>
      </p:sp>
      <p:pic>
        <p:nvPicPr>
          <p:cNvPr id="38914" name="Picture 2" descr="&amp;YAcy;&amp;kcy; &amp;scy;&amp;kcy;&amp;lcy;&amp;acy;&amp;scy;&amp;tcy;&amp;icy; &amp;bcy;&amp;iukcy;&amp;zcy;&amp;ncy;&amp;iecy;&amp;scy;-&amp;pcy;&amp;lcy;&amp;a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759512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786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uk-UA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107916" y="1851591"/>
            <a:ext cx="47491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складанні плану-проекту варто  враховувати: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Результати діагностики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Традиції </a:t>
            </a:r>
            <a:r>
              <a:rPr lang="uk-UA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НУБіП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України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Календар свят і </a:t>
            </a:r>
            <a:r>
              <a:rPr lang="uk-UA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ятних</a:t>
            </a:r>
            <a:r>
              <a:rPr lang="uk-UA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дат</a:t>
            </a:r>
            <a:endParaRPr lang="uk-UA" sz="20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Напрями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виховання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000" baseline="0" dirty="0" smtClean="0">
                <a:latin typeface="Calibri" pitchFamily="34" charset="0"/>
                <a:cs typeface="Times New Roman" pitchFamily="18" charset="0"/>
              </a:rPr>
              <a:t>Нормативно</a:t>
            </a:r>
            <a:r>
              <a:rPr lang="uk-UA" sz="2000" dirty="0" smtClean="0">
                <a:latin typeface="Calibri" pitchFamily="34" charset="0"/>
                <a:cs typeface="Times New Roman" pitchFamily="18" charset="0"/>
              </a:rPr>
              <a:t> правові документи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Побажання студентів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000" dirty="0" smtClean="0">
                <a:latin typeface="Calibri" pitchFamily="34" charset="0"/>
                <a:cs typeface="Times New Roman" pitchFamily="18" charset="0"/>
              </a:rPr>
              <a:t>Специфіку майбутньої професії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file.liga.net/upload/iblock/4b2/4b2c192fbf858f58e07a3c2df273fc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026" y="1916831"/>
            <a:ext cx="6275486" cy="4706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404664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Військово-патріотичне </a:t>
            </a:r>
            <a:r>
              <a:rPr lang="uk-UA" sz="2800" b="1" dirty="0"/>
              <a:t>виховання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8249" y="1113989"/>
            <a:ext cx="4227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Красномовним є Приклад Героїв Крут</a:t>
            </a:r>
            <a:endParaRPr lang="ru-RU" dirty="0"/>
          </a:p>
        </p:txBody>
      </p:sp>
      <p:pic>
        <p:nvPicPr>
          <p:cNvPr id="21507" name="Picture 3" descr="http://khersonline.net/uploads/posts/2012-01/1327578492_800px-kruty_klym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043789" cy="2643206"/>
          </a:xfrm>
          <a:prstGeom prst="rect">
            <a:avLst/>
          </a:prstGeom>
          <a:noFill/>
        </p:spPr>
      </p:pic>
      <p:pic>
        <p:nvPicPr>
          <p:cNvPr id="21511" name="Picture 7" descr="http://image.tsn.ua/media/images3/original/Jan2015/3846402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51337"/>
            <a:ext cx="3857652" cy="260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44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85018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Таким </a:t>
            </a:r>
            <a:r>
              <a:rPr lang="uk-UA" sz="2800" dirty="0" smtClean="0">
                <a:solidFill>
                  <a:srgbClr val="002060"/>
                </a:solidFill>
              </a:rPr>
              <a:t>чином, наставник має спонукати своїх підопічних до вивчення національної історії, проводити організаційно виховні години відповідно до календаря національних свят і </a:t>
            </a:r>
            <a:r>
              <a:rPr lang="uk-UA" sz="2800" dirty="0" err="1" smtClean="0">
                <a:solidFill>
                  <a:srgbClr val="002060"/>
                </a:solidFill>
              </a:rPr>
              <a:t>пам</a:t>
            </a:r>
            <a:r>
              <a:rPr lang="en-US" sz="2800" dirty="0" smtClean="0">
                <a:solidFill>
                  <a:srgbClr val="002060"/>
                </a:solidFill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</a:rPr>
              <a:t>ятних</a:t>
            </a:r>
            <a:r>
              <a:rPr lang="uk-UA" sz="2800" dirty="0" smtClean="0">
                <a:solidFill>
                  <a:srgbClr val="002060"/>
                </a:solidFill>
              </a:rPr>
              <a:t> дат, вшановувати національних героїв, відзначаючи ювілеї, річниці з дня їх народження.</a:t>
            </a:r>
          </a:p>
          <a:p>
            <a:endParaRPr lang="uk-UA" sz="2800" dirty="0">
              <a:solidFill>
                <a:srgbClr val="002060"/>
              </a:solidFill>
            </a:endParaRPr>
          </a:p>
          <a:p>
            <a:r>
              <a:rPr lang="uk-UA" sz="2800" dirty="0" smtClean="0">
                <a:solidFill>
                  <a:srgbClr val="FF0000"/>
                </a:solidFill>
              </a:rPr>
              <a:t>Наставник є ідеологом університетської виховної роботи у підопічній </a:t>
            </a:r>
            <a:r>
              <a:rPr lang="uk-UA" sz="2800" dirty="0" err="1" smtClean="0">
                <a:solidFill>
                  <a:srgbClr val="FF0000"/>
                </a:solidFill>
              </a:rPr>
              <a:t>академгрупі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2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0685"/>
            <a:ext cx="52149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 не може бути інтернаціональним. Ще Іван Франко (1856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1916) писав: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що йде поза рами нації, се або фарисейство людей, що інтернаціональними ідеями раді би покрити свої змагання за панування однієї нації над другою, або хворобливий сентименталізм фантастів, що раді би широкими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вселюдськими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фразами прикривати своє духовне відчуження від рідної нації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3669412"/>
            <a:ext cx="44291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мирний час патріотизм має проявлятись у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повсякденній праці в ім’я зміцнення і розбудови держави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Як писав І. Франко, «наш голосний, фразеологічний та в більшій частині нещирий, бо ділами не потертий патріотизм мусить уступити місце поважному, мовчазному, але глибоко відчутому народолюбству, що виявляє себе не словами, а працею».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kameniar.franko.lviv.ua/wp/wp-content/uploads/2011/11/2011_N7_czerwen_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71546"/>
            <a:ext cx="2714625" cy="37433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40632" y="5085184"/>
            <a:ext cx="3468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І.Я. Франко</a:t>
            </a:r>
            <a:endParaRPr lang="uk-UA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4410" y="116632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Слід </a:t>
            </a:r>
            <a:r>
              <a:rPr lang="uk-UA" sz="3600" dirty="0" err="1" smtClean="0">
                <a:solidFill>
                  <a:srgbClr val="FF0000"/>
                </a:solidFill>
              </a:rPr>
              <a:t>памятати</a:t>
            </a:r>
            <a:r>
              <a:rPr lang="uk-UA" sz="3600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3"/>
            <a:ext cx="7272806" cy="48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8586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Любов – це, у першу чергу, самопожертва заради іншого</a:t>
            </a:r>
            <a:endParaRPr lang="uk-UA" sz="2400" dirty="0"/>
          </a:p>
        </p:txBody>
      </p:sp>
      <p:pic>
        <p:nvPicPr>
          <p:cNvPr id="104450" name="Picture 2" descr="http://www.patronage.ru/files/patronage/pages/358/1323710215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5143536" cy="3429024"/>
          </a:xfrm>
          <a:prstGeom prst="rect">
            <a:avLst/>
          </a:prstGeom>
          <a:noFill/>
        </p:spPr>
      </p:pic>
      <p:pic>
        <p:nvPicPr>
          <p:cNvPr id="104452" name="Picture 4" descr="https://encrypted-tbn3.gstatic.com/images?q=tbn:ANd9GcR5AvMwsKSIsezVgnMCmUPoGNtMXqEvJSoYm68klr6EsXsae63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1461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12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350530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Організаційна</a:t>
            </a:r>
            <a:endParaRPr lang="ru-RU" sz="3200" dirty="0"/>
          </a:p>
        </p:txBody>
      </p:sp>
      <p:pic>
        <p:nvPicPr>
          <p:cNvPr id="37890" name="Picture 2" descr="http://bsh1.3dn.ru/img/for_pages/1/v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214710" cy="2594614"/>
          </a:xfrm>
          <a:prstGeom prst="rect">
            <a:avLst/>
          </a:prstGeom>
          <a:noFill/>
        </p:spPr>
      </p:pic>
      <p:pic>
        <p:nvPicPr>
          <p:cNvPr id="37892" name="Picture 4" descr="http://paidagogos.com/wp-content/uploads/2013/10/%D0%9C%D1%83%D0%B7%D1%8B%D0%BA%D0%B0%D0%BB%D1%8C%D0%BD%D0%BE%D0%B5-%D0%B2%D0%BE%D1%81%D0%BF%D0%B8%D1%82%D0%B0%D0%BD%D0%B8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93924"/>
            <a:ext cx="3888107" cy="31120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357298"/>
            <a:ext cx="371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озброївшись необхідними знаннями, володіючи арсеналом форм, методів, прийомів і засобів виховної роботи, у співпраці із активом, забезпечує реалізацію проектів і планів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Актив організовує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0560" y="449167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наставник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endParaRPr lang="ru-RU" dirty="0"/>
          </a:p>
          <a:p>
            <a:r>
              <a:rPr lang="ru-RU" dirty="0"/>
              <a:t> не </a:t>
            </a:r>
            <a:r>
              <a:rPr lang="ru-RU" dirty="0" err="1"/>
              <a:t>перевантажений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методику </a:t>
            </a:r>
            <a:r>
              <a:rPr lang="ru-RU" dirty="0" err="1"/>
              <a:t>А.С.Макаренка</a:t>
            </a:r>
            <a:r>
              <a:rPr lang="ru-RU" dirty="0"/>
              <a:t> і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колектив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активу,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дієвим</a:t>
            </a:r>
            <a:r>
              <a:rPr lang="ru-RU" dirty="0"/>
              <a:t> органам </a:t>
            </a:r>
            <a:r>
              <a:rPr lang="ru-RU" dirty="0" err="1"/>
              <a:t>студентського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5993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/>
              <a:t>Мотиваційно-стимулююча</a:t>
            </a:r>
            <a:endParaRPr lang="uk-UA" sz="3600" dirty="0"/>
          </a:p>
        </p:txBody>
      </p:sp>
      <p:pic>
        <p:nvPicPr>
          <p:cNvPr id="36866" name="Picture 2" descr="http://images.qwrt.ru/images/2013/06/26/%D0%A1%D1%82%D0%B0%D1%80%D1%82%D0%B0%D0%BF-%D0%BF%D1%81%D0%B8%D1%85%D0%BE%D0%BB%D0%BE%D0%B3%D0%B8%D1%8F-%D0%BC%D0%BE%D1%82%D0%B8%D0%B2%D0%B0%D1%86%D0%B8%D1%8F-22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432770"/>
            <a:ext cx="3000396" cy="3000396"/>
          </a:xfrm>
          <a:prstGeom prst="rect">
            <a:avLst/>
          </a:prstGeom>
          <a:noFill/>
        </p:spPr>
      </p:pic>
      <p:pic>
        <p:nvPicPr>
          <p:cNvPr id="36870" name="Picture 6" descr="&amp;Kcy;&amp;acy;&amp;rcy;&amp;tcy;&amp;icy;&amp;ncy;&amp;kcy;&amp;icy; &amp;pcy;&amp;ocy; &amp;zcy;&amp;acy;&amp;pcy;&amp;rcy;&amp;ocy;&amp;scy;&amp;ucy; &amp;mcy;&amp;ocy;&amp;tcy;&amp;icy;&amp;vcy;&amp;acy;&amp;tscy;&amp;iukcy;&amp;yacy;  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196752"/>
            <a:ext cx="4177491" cy="32147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4373727"/>
            <a:ext cx="6449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Той хто бере – наповнює руку, той хто віддає – наповнює серце;</a:t>
            </a:r>
          </a:p>
          <a:p>
            <a:endParaRPr lang="uk-UA" sz="1200" dirty="0"/>
          </a:p>
          <a:p>
            <a:r>
              <a:rPr lang="uk-UA" sz="1200" dirty="0" smtClean="0"/>
              <a:t>Доброчинець славиться у віках</a:t>
            </a:r>
          </a:p>
          <a:p>
            <a:endParaRPr lang="uk-UA" sz="1200" dirty="0"/>
          </a:p>
          <a:p>
            <a:r>
              <a:rPr lang="uk-UA" sz="1200" dirty="0" smtClean="0"/>
              <a:t>Люблячий Україну – живе щасливо на рідній землі</a:t>
            </a:r>
          </a:p>
          <a:p>
            <a:endParaRPr lang="uk-UA" sz="1200" dirty="0"/>
          </a:p>
          <a:p>
            <a:r>
              <a:rPr lang="uk-UA" sz="1200" dirty="0" smtClean="0"/>
              <a:t>Закон моральної відплати</a:t>
            </a:r>
          </a:p>
          <a:p>
            <a:endParaRPr lang="uk-UA" sz="1200" dirty="0"/>
          </a:p>
          <a:p>
            <a:r>
              <a:rPr lang="uk-UA" sz="1200" dirty="0" smtClean="0"/>
              <a:t>Натхнення – це нагорода за каторжну працю (Ілля Рєпін) </a:t>
            </a:r>
            <a:endParaRPr lang="uk-UA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4509120"/>
            <a:ext cx="3312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Що лежить в основі мотиву волонтерської допомоги бійцям АТО?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7890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Інформаційно-комунікативна функція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pic>
        <p:nvPicPr>
          <p:cNvPr id="95234" name="Picture 2" descr="&amp;Kcy;&amp;acy;&amp;rcy;&amp;tcy;&amp;icy;&amp;ncy;&amp;kcy;&amp;icy; &amp;pcy;&amp;ocy; &amp;zcy;&amp;acy;&amp;pcy;&amp;rcy;&amp;ocy;&amp;scy;&amp;ucy; &amp;Iukcy;&amp;ncy;&amp;fcy;&amp;ocy;&amp;rcy;&amp;mcy;&amp;acy;&amp;tscy;&amp;iukcy;&amp;jcy;&amp;ncy;&amp;ocy;-&amp;kcy;&amp;ocy;&amp;mcy;&amp;ucy;&amp;ncy;&amp;iukcy;&amp;kcy;&amp;acy;&amp;tcy;&amp;icy;&amp;vcy;&amp;ncy;&amp;acy; &amp;fcy;&amp;ucy;&amp;ncy;&amp;kcy;&amp;tscy;&amp;iukcy;&amp;yacy;   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105400"/>
            <a:ext cx="2600325" cy="1752600"/>
          </a:xfrm>
          <a:prstGeom prst="rect">
            <a:avLst/>
          </a:prstGeom>
          <a:noFill/>
        </p:spPr>
      </p:pic>
      <p:pic>
        <p:nvPicPr>
          <p:cNvPr id="95236" name="Picture 4" descr="&amp;Kcy;&amp;acy;&amp;rcy;&amp;tcy;&amp;icy;&amp;ncy;&amp;kcy;&amp;icy; &amp;pcy;&amp;ocy; &amp;zcy;&amp;acy;&amp;pcy;&amp;rcy;&amp;ocy;&amp;scy;&amp;ucy; &amp;Iukcy;&amp;ncy;&amp;fcy;&amp;ocy;&amp;rcy;&amp;mcy;&amp;acy;&amp;tscy;&amp;iukcy;&amp;jcy;&amp;ncy;&amp;ocy;-&amp;kcy;&amp;ocy;&amp;mcy;&amp;ucy;&amp;ncy;&amp;iukcy;&amp;kcy;&amp;acy;&amp;tcy;&amp;icy;&amp;vcy;&amp;ncy;&amp;acy; &amp;fcy;&amp;ucy;&amp;ncy;&amp;kcy;&amp;tscy;&amp;iukcy;&amp;yacy;   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14686"/>
            <a:ext cx="2514600" cy="1733551"/>
          </a:xfrm>
          <a:prstGeom prst="rect">
            <a:avLst/>
          </a:prstGeom>
          <a:noFill/>
        </p:spPr>
      </p:pic>
      <p:pic>
        <p:nvPicPr>
          <p:cNvPr id="95238" name="Picture 6" descr="&amp;Kcy;&amp;acy;&amp;rcy;&amp;tcy;&amp;icy;&amp;ncy;&amp;kcy;&amp;icy; &amp;pcy;&amp;ocy; &amp;zcy;&amp;acy;&amp;pcy;&amp;rcy;&amp;ocy;&amp;scy;&amp;ucy; &amp;Iukcy;&amp;ncy;&amp;fcy;&amp;ocy;&amp;rcy;&amp;mcy;&amp;acy;&amp;tscy;&amp;iukcy;&amp;jcy;&amp;ncy;&amp;ocy;-&amp;kcy;&amp;ocy;&amp;mcy;&amp;ucy;&amp;ncy;&amp;iukcy;&amp;kcy;&amp;acy;&amp;tcy;&amp;icy;&amp;vcy;&amp;ncy;&amp;acy; &amp;fcy;&amp;ucy;&amp;ncy;&amp;kcy;&amp;tscy;&amp;iukcy;&amp;yacy;   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071546"/>
            <a:ext cx="2352675" cy="1943101"/>
          </a:xfrm>
          <a:prstGeom prst="rect">
            <a:avLst/>
          </a:prstGeo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71600" y="2245190"/>
            <a:ext cx="475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Наставник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комунікує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із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викладачами-предметниками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суб’єктами навчально-виховної роботи університетського колективу, керівництвом університету, батьками студентів у справі виховання підопічних ввіреної академічної групи.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28604"/>
            <a:ext cx="7308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 smtClean="0"/>
              <a:t>Контрольно-коригуюча</a:t>
            </a:r>
            <a:r>
              <a:rPr lang="uk-UA" sz="3600" b="1" dirty="0" smtClean="0"/>
              <a:t> функція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Якщо не досягається потрібний результат, то наставник </a:t>
            </a:r>
            <a:r>
              <a:rPr lang="uk-UA" dirty="0" err="1" smtClean="0"/>
              <a:t>зобов</a:t>
            </a:r>
            <a:r>
              <a:rPr lang="en-US" dirty="0" smtClean="0"/>
              <a:t>’</a:t>
            </a:r>
            <a:r>
              <a:rPr lang="uk-UA" dirty="0" err="1" smtClean="0"/>
              <a:t>язаний</a:t>
            </a:r>
            <a:r>
              <a:rPr lang="uk-UA" dirty="0" smtClean="0"/>
              <a:t> коригувати свою методику</a:t>
            </a:r>
            <a:endParaRPr lang="uk-UA" dirty="0"/>
          </a:p>
        </p:txBody>
      </p:sp>
      <p:pic>
        <p:nvPicPr>
          <p:cNvPr id="96258" name="Picture 2" descr="http://infosvit.if.ua/wp-content/uploads/2014/07/planu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762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142984"/>
            <a:ext cx="40719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Наставник усім своїм єством повинен прагнути досконалості, його знання мають бути глибокими, вчинки – шляхетними, прояви поведінки узгоджуватись із правом, мораллю і культурою, зовнішній вигляд – бездоганним. Наставник має бути професійним </a:t>
            </a:r>
            <a:r>
              <a:rPr lang="uk-UA" dirty="0" err="1" smtClean="0"/>
              <a:t>викладачем-предмтником</a:t>
            </a:r>
            <a:r>
              <a:rPr lang="uk-UA" dirty="0" smtClean="0"/>
              <a:t>, у своїй справі повинен бути вмілими і досвідченим фахівцем, явним лідером, бо </a:t>
            </a:r>
            <a:r>
              <a:rPr lang="uk-UA" dirty="0" smtClean="0">
                <a:solidFill>
                  <a:srgbClr val="FF0000"/>
                </a:solidFill>
              </a:rPr>
              <a:t>тільки за цією умови він спроможний прикладом власних досягнень виховати велику людину 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 smtClean="0"/>
              <a:t>("Вчив як жив, </a:t>
            </a:r>
            <a:r>
              <a:rPr lang="uk-UA" dirty="0" err="1" smtClean="0"/>
              <a:t>жив</a:t>
            </a:r>
            <a:r>
              <a:rPr lang="uk-UA" dirty="0" smtClean="0"/>
              <a:t> як вчив" Г.Сковорода).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00042"/>
            <a:ext cx="6426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Функція «взірця для наслідування»</a:t>
            </a:r>
            <a:endParaRPr lang="uk-UA" sz="2800" dirty="0"/>
          </a:p>
        </p:txBody>
      </p:sp>
      <p:pic>
        <p:nvPicPr>
          <p:cNvPr id="99330" name="Picture 2" descr="http://img0.liveinternet.ru/images/attach/c/5/84/691/84691074_4497432_1223275753_leonardo_christ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038600" cy="1952625"/>
          </a:xfrm>
          <a:prstGeom prst="rect">
            <a:avLst/>
          </a:prstGeom>
          <a:noFill/>
        </p:spPr>
      </p:pic>
      <p:pic>
        <p:nvPicPr>
          <p:cNvPr id="99332" name="Picture 4" descr="http://cs629405.vk.me/v629405048/8f27/yD4o8uH0t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14686"/>
            <a:ext cx="4429121" cy="331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pPr algn="ctr"/>
            <a:r>
              <a:rPr lang="uk-UA" sz="3200" b="1" dirty="0" smtClean="0"/>
              <a:t>Національно-патріотичне виховання</a:t>
            </a:r>
            <a:r>
              <a:rPr lang="uk-UA" b="1" dirty="0" smtClean="0"/>
              <a:t>,</a:t>
            </a:r>
          </a:p>
          <a:p>
            <a:pPr algn="ctr"/>
            <a:r>
              <a:rPr lang="uk-UA" dirty="0" smtClean="0"/>
              <a:t> </a:t>
            </a:r>
            <a:r>
              <a:rPr lang="uk-UA" dirty="0"/>
              <a:t>є пріоритетним на тлі подій, що відбуваються у 2014 -2015 році в Україні. </a:t>
            </a:r>
            <a:endParaRPr lang="ru-RU" dirty="0"/>
          </a:p>
        </p:txBody>
      </p:sp>
      <p:pic>
        <p:nvPicPr>
          <p:cNvPr id="29698" name="Picture 2" descr="&amp;Kcy;&amp;acy;&amp;rcy;&amp;tcy;&amp;icy;&amp;ncy;&amp;kcy;&amp;icy; &amp;pcy;&amp;ocy; &amp;zcy;&amp;acy;&amp;pcy;&amp;rcy;&amp;ocy;&amp;scy;&amp;ucy; &amp;pcy;&amp;acy;&amp;tcy;&amp;rcy;&amp;iukcy;&amp;ocy;&amp;tcy;&amp;icy;&amp;zcy;&amp;m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86610" cy="4268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30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Патріотизм</a:t>
            </a:r>
            <a:r>
              <a:rPr lang="uk-UA" dirty="0"/>
              <a:t> (від гр. </a:t>
            </a:r>
            <a:r>
              <a:rPr lang="uk-UA" dirty="0" err="1"/>
              <a:t>patriotes</a:t>
            </a:r>
            <a:r>
              <a:rPr lang="uk-UA" dirty="0"/>
              <a:t> – Батьківщина) – любов до своєї Батьківщини, відданість своєму народу, гордість за свій народ, прагнення захистити його надбання, примножувати національні цінності.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197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13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3464</TotalTime>
  <Words>938</Words>
  <Application>Microsoft Office PowerPoint</Application>
  <PresentationFormat>Экран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Зигзаг (хвилясті лінії). Ця фігура символізує креативність, творчість. ви, скоріше за все, "право-півкульний” мислитель, вільнодумаюча людина.  "Зигзаги” просто не можуть продуктивно працювати у добре структурованих ситуаціях, їм необхідна різноманітність, високий рівень стимуляції та незалежність від інших на своєму робочому місці.  "Зигзаг” – найзбудливіша з усіх п’яти фігур. При цьому "людині-зигзагу” не вистачає компромісності: вона нестримана, дуже експресивна, що разом з ексцентричністю часто заважає їй втілювати свої ідеї в життя   </vt:lpstr>
      <vt:lpstr>Планувально-проектна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201</cp:lastModifiedBy>
  <cp:revision>104</cp:revision>
  <dcterms:created xsi:type="dcterms:W3CDTF">2015-08-10T10:13:38Z</dcterms:created>
  <dcterms:modified xsi:type="dcterms:W3CDTF">2015-09-23T07:07:10Z</dcterms:modified>
</cp:coreProperties>
</file>