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60" r:id="rId4"/>
    <p:sldId id="259" r:id="rId5"/>
    <p:sldId id="258" r:id="rId6"/>
    <p:sldId id="283" r:id="rId7"/>
    <p:sldId id="282" r:id="rId8"/>
    <p:sldId id="28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8" r:id="rId23"/>
    <p:sldId id="279" r:id="rId24"/>
    <p:sldId id="345" r:id="rId25"/>
    <p:sldId id="273" r:id="rId26"/>
    <p:sldId id="274" r:id="rId27"/>
    <p:sldId id="316" r:id="rId28"/>
    <p:sldId id="277" r:id="rId29"/>
    <p:sldId id="310" r:id="rId30"/>
    <p:sldId id="275" r:id="rId31"/>
    <p:sldId id="281" r:id="rId32"/>
    <p:sldId id="280" r:id="rId33"/>
    <p:sldId id="295" r:id="rId34"/>
    <p:sldId id="294" r:id="rId35"/>
    <p:sldId id="293" r:id="rId36"/>
    <p:sldId id="292" r:id="rId37"/>
    <p:sldId id="291" r:id="rId38"/>
    <p:sldId id="296" r:id="rId39"/>
    <p:sldId id="307" r:id="rId40"/>
    <p:sldId id="302" r:id="rId41"/>
    <p:sldId id="297" r:id="rId42"/>
    <p:sldId id="298" r:id="rId43"/>
    <p:sldId id="299" r:id="rId44"/>
    <p:sldId id="315" r:id="rId45"/>
    <p:sldId id="300" r:id="rId46"/>
    <p:sldId id="301" r:id="rId47"/>
    <p:sldId id="303" r:id="rId48"/>
    <p:sldId id="304" r:id="rId49"/>
    <p:sldId id="305" r:id="rId50"/>
    <p:sldId id="323" r:id="rId51"/>
    <p:sldId id="314" r:id="rId52"/>
    <p:sldId id="328" r:id="rId53"/>
    <p:sldId id="306" r:id="rId54"/>
    <p:sldId id="308" r:id="rId55"/>
    <p:sldId id="309" r:id="rId56"/>
    <p:sldId id="311" r:id="rId57"/>
    <p:sldId id="318" r:id="rId58"/>
    <p:sldId id="312" r:id="rId59"/>
    <p:sldId id="313" r:id="rId60"/>
    <p:sldId id="331" r:id="rId61"/>
    <p:sldId id="317" r:id="rId62"/>
    <p:sldId id="319" r:id="rId63"/>
    <p:sldId id="320" r:id="rId64"/>
    <p:sldId id="322" r:id="rId65"/>
    <p:sldId id="327" r:id="rId66"/>
    <p:sldId id="324" r:id="rId67"/>
    <p:sldId id="325" r:id="rId68"/>
    <p:sldId id="326" r:id="rId69"/>
    <p:sldId id="332" r:id="rId70"/>
    <p:sldId id="330" r:id="rId71"/>
    <p:sldId id="329" r:id="rId72"/>
    <p:sldId id="321" r:id="rId73"/>
    <p:sldId id="333" r:id="rId74"/>
    <p:sldId id="334" r:id="rId75"/>
    <p:sldId id="335" r:id="rId76"/>
    <p:sldId id="338" r:id="rId77"/>
    <p:sldId id="339" r:id="rId78"/>
    <p:sldId id="340" r:id="rId79"/>
    <p:sldId id="344" r:id="rId80"/>
    <p:sldId id="341" r:id="rId81"/>
    <p:sldId id="342" r:id="rId82"/>
    <p:sldId id="343" r:id="rId83"/>
    <p:sldId id="346" r:id="rId84"/>
    <p:sldId id="347" r:id="rId85"/>
    <p:sldId id="348" r:id="rId86"/>
    <p:sldId id="349" r:id="rId87"/>
    <p:sldId id="351" r:id="rId88"/>
    <p:sldId id="350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5" autoAdjust="0"/>
    <p:restoredTop sz="96800" autoAdjust="0"/>
  </p:normalViewPr>
  <p:slideViewPr>
    <p:cSldViewPr>
      <p:cViewPr>
        <p:scale>
          <a:sx n="106" d="100"/>
          <a:sy n="106" d="100"/>
        </p:scale>
        <p:origin x="-176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76E8C-1503-4D6D-A2E2-2A455608B74C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4274C-833B-4FC2-8DD9-E0E33A6CD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45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 smtClean="0"/>
              <a:t>Фестиваль-конкурс патріотичної пісні </a:t>
            </a:r>
            <a:r>
              <a:rPr lang="uk-UA" b="1" dirty="0" err="1" smtClean="0"/>
              <a:t>НУБіП</a:t>
            </a:r>
            <a:r>
              <a:rPr lang="uk-UA" b="1" dirty="0" smtClean="0"/>
              <a:t> України. 2023 р.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274C-833B-4FC2-8DD9-E0E33A6CD8D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1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На </a:t>
            </a:r>
            <a:r>
              <a:rPr lang="ru-RU" b="1" dirty="0" err="1" smtClean="0"/>
              <a:t>козацьких</a:t>
            </a:r>
            <a:r>
              <a:rPr lang="ru-RU" b="1" dirty="0" smtClean="0"/>
              <a:t> могилах </a:t>
            </a:r>
            <a:r>
              <a:rPr lang="ru-RU" b="1" dirty="0" err="1" smtClean="0"/>
              <a:t>висадили</a:t>
            </a:r>
            <a:r>
              <a:rPr lang="ru-RU" b="1" dirty="0" smtClean="0"/>
              <a:t> </a:t>
            </a:r>
            <a:r>
              <a:rPr lang="ru-RU" b="1" dirty="0" err="1" smtClean="0"/>
              <a:t>дубовий</a:t>
            </a:r>
            <a:r>
              <a:rPr lang="ru-RU" b="1" dirty="0" smtClean="0"/>
              <a:t> гай. </a:t>
            </a:r>
            <a:r>
              <a:rPr lang="ru-RU" b="1" dirty="0" err="1" smtClean="0"/>
              <a:t>Коростишівщина</a:t>
            </a:r>
            <a:r>
              <a:rPr lang="ru-RU" b="1" dirty="0" smtClean="0"/>
              <a:t>. 01.05.21.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274C-833B-4FC2-8DD9-E0E33A6CD8D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9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Чудове Шевченкове свято з </a:t>
            </a:r>
            <a:r>
              <a:rPr lang="ru-RU" dirty="0" err="1" smtClean="0"/>
              <a:t>найкращими</a:t>
            </a:r>
            <a:r>
              <a:rPr lang="ru-RU" dirty="0" smtClean="0"/>
              <a:t> </a:t>
            </a:r>
            <a:r>
              <a:rPr lang="ru-RU" dirty="0" err="1" smtClean="0"/>
              <a:t>юними</a:t>
            </a:r>
            <a:r>
              <a:rPr lang="ru-RU" dirty="0" smtClean="0"/>
              <a:t> </a:t>
            </a:r>
            <a:r>
              <a:rPr lang="ru-RU" dirty="0" err="1" smtClean="0"/>
              <a:t>козачатами</a:t>
            </a:r>
            <a:r>
              <a:rPr lang="ru-RU" dirty="0" smtClean="0"/>
              <a:t>. Ми </a:t>
            </a:r>
            <a:r>
              <a:rPr lang="ru-RU" dirty="0" err="1" smtClean="0"/>
              <a:t>спiвали</a:t>
            </a:r>
            <a:r>
              <a:rPr lang="ru-RU" dirty="0" smtClean="0"/>
              <a:t> «Тополю». 09.03.24</a:t>
            </a:r>
            <a:r>
              <a:rPr lang="ru-RU" baseline="0" dirty="0" smtClean="0"/>
              <a:t> 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274C-833B-4FC2-8DD9-E0E33A6CD8D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89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274C-833B-4FC2-8DD9-E0E33A6CD8D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6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4274C-833B-4FC2-8DD9-E0E33A6CD8D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4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Міністерство</a:t>
            </a:r>
            <a:r>
              <a:rPr lang="ru-RU" sz="1600" dirty="0" smtClean="0"/>
              <a:t> </a:t>
            </a:r>
            <a:r>
              <a:rPr lang="ru-RU" sz="1600" dirty="0" err="1" smtClean="0"/>
              <a:t>освіти</a:t>
            </a:r>
            <a:r>
              <a:rPr lang="ru-RU" sz="1600" dirty="0" smtClean="0"/>
              <a:t> і науки </a:t>
            </a:r>
            <a:r>
              <a:rPr lang="ru-RU" sz="1600" dirty="0" err="1" smtClean="0"/>
              <a:t>України</a:t>
            </a:r>
            <a:r>
              <a:rPr lang="ru-RU" sz="16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err="1" smtClean="0"/>
              <a:t>Національний</a:t>
            </a:r>
            <a:r>
              <a:rPr lang="ru-RU" sz="1600" dirty="0" smtClean="0"/>
              <a:t> </a:t>
            </a:r>
            <a:r>
              <a:rPr lang="ru-RU" sz="1600" dirty="0" err="1" smtClean="0"/>
              <a:t>університет</a:t>
            </a:r>
            <a:r>
              <a:rPr lang="ru-RU" sz="1600" dirty="0" smtClean="0"/>
              <a:t> </a:t>
            </a:r>
            <a:r>
              <a:rPr lang="ru-RU" sz="1600" dirty="0" err="1" smtClean="0"/>
              <a:t>біоресурсів</a:t>
            </a:r>
            <a:r>
              <a:rPr lang="ru-RU" sz="1600" dirty="0" smtClean="0"/>
              <a:t> і </a:t>
            </a:r>
            <a:r>
              <a:rPr lang="ru-RU" sz="1600" dirty="0" err="1" smtClean="0"/>
              <a:t>природокористування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України</a:t>
            </a:r>
            <a:r>
              <a:rPr lang="ru-RU" sz="16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ННЦ </a:t>
            </a:r>
            <a:r>
              <a:rPr lang="ru-RU" sz="1600" dirty="0" err="1" smtClean="0"/>
              <a:t>виховної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роботи</a:t>
            </a:r>
            <a:r>
              <a:rPr lang="ru-RU" sz="1600" dirty="0" smtClean="0"/>
              <a:t> і </a:t>
            </a:r>
            <a:r>
              <a:rPr lang="ru-RU" sz="1600" dirty="0" err="1" smtClean="0"/>
              <a:t>соціального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розвитку</a:t>
            </a:r>
            <a:r>
              <a:rPr lang="ru-RU" sz="16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800" dirty="0" err="1" smtClean="0"/>
              <a:t>Володимир</a:t>
            </a:r>
            <a:r>
              <a:rPr lang="ru-RU" sz="1800" dirty="0" smtClean="0"/>
              <a:t> </a:t>
            </a:r>
            <a:r>
              <a:rPr lang="ru-RU" sz="1800" dirty="0" err="1" smtClean="0"/>
              <a:t>Гонський</a:t>
            </a:r>
            <a:r>
              <a:rPr lang="ru-RU" sz="1800" dirty="0" smtClean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b="1" dirty="0" smtClean="0"/>
              <a:t>ФОРМУВАННЯ ПАТРІОТИЗМУ В УМОВАХ ВІЙНИ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000" dirty="0" smtClean="0"/>
              <a:t>У </a:t>
            </a:r>
            <a:r>
              <a:rPr lang="ru-RU" sz="2000" dirty="0" err="1" smtClean="0"/>
              <a:t>книзі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розкрито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науково-теоретичні</a:t>
            </a:r>
            <a:r>
              <a:rPr lang="ru-RU" sz="2000" dirty="0" smtClean="0"/>
              <a:t> і </a:t>
            </a:r>
            <a:r>
              <a:rPr lang="ru-RU" sz="2000" dirty="0" err="1" smtClean="0"/>
              <a:t>практичні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аспекти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патріотизму</a:t>
            </a:r>
            <a:r>
              <a:rPr lang="ru-RU" sz="2000" dirty="0" smtClean="0"/>
              <a:t> </a:t>
            </a:r>
            <a:r>
              <a:rPr lang="ru-RU" sz="2000" dirty="0" err="1" smtClean="0"/>
              <a:t>підростаючих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поколінь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основі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багаторічної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автора у </a:t>
            </a:r>
            <a:r>
              <a:rPr lang="ru-RU" sz="2000" dirty="0" err="1" smtClean="0"/>
              <a:t>цій</a:t>
            </a:r>
            <a:r>
              <a:rPr lang="ru-RU" sz="2000" dirty="0" smtClean="0"/>
              <a:t> </a:t>
            </a:r>
            <a:r>
              <a:rPr lang="ru-RU" sz="2000" dirty="0" err="1" smtClean="0"/>
              <a:t>царині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та за </a:t>
            </a:r>
            <a:r>
              <a:rPr lang="ru-RU" sz="2000" dirty="0" err="1" smtClean="0"/>
              <a:t>її</a:t>
            </a:r>
            <a:r>
              <a:rPr lang="ru-RU" sz="2000" dirty="0" smtClean="0"/>
              <a:t> межами. Книга стане у </a:t>
            </a:r>
            <a:r>
              <a:rPr lang="ru-RU" sz="2000" dirty="0" err="1" smtClean="0"/>
              <a:t>нагоді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керівникам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освітніх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вчителям</a:t>
            </a:r>
            <a:r>
              <a:rPr lang="ru-RU" sz="2000" dirty="0" smtClean="0"/>
              <a:t>, </a:t>
            </a:r>
            <a:r>
              <a:rPr lang="ru-RU" sz="2000" dirty="0" err="1" smtClean="0"/>
              <a:t>виховникам</a:t>
            </a:r>
            <a:r>
              <a:rPr lang="ru-RU" sz="2000" dirty="0" smtClean="0"/>
              <a:t>, </a:t>
            </a:r>
            <a:r>
              <a:rPr lang="ru-RU" sz="2000" dirty="0" err="1" smtClean="0"/>
              <a:t>учням</a:t>
            </a:r>
            <a:r>
              <a:rPr lang="ru-RU" sz="2000" dirty="0" smtClean="0"/>
              <a:t> і студентам,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усім</a:t>
            </a:r>
            <a:r>
              <a:rPr lang="ru-RU" sz="2000" dirty="0" smtClean="0"/>
              <a:t>,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світоглядними</a:t>
            </a:r>
            <a:r>
              <a:rPr lang="ru-RU" sz="2000" dirty="0" smtClean="0"/>
              <a:t>, </a:t>
            </a:r>
            <a:r>
              <a:rPr lang="ru-RU" sz="2000" dirty="0" err="1" smtClean="0"/>
              <a:t>змістовими</a:t>
            </a:r>
            <a:r>
              <a:rPr lang="ru-RU" sz="2000" dirty="0" smtClean="0"/>
              <a:t> й </a:t>
            </a:r>
            <a:r>
              <a:rPr lang="ru-RU" sz="2000" dirty="0" err="1" smtClean="0"/>
              <a:t>методичними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питаннями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1039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56084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Присяга </a:t>
            </a:r>
            <a:r>
              <a:rPr lang="ru-RU" b="1" dirty="0" err="1"/>
              <a:t>херсонесців</a:t>
            </a:r>
            <a:r>
              <a:rPr lang="ru-RU" b="1" dirty="0"/>
              <a:t>. </a:t>
            </a:r>
            <a:r>
              <a:rPr lang="ru-RU" dirty="0" err="1"/>
              <a:t>Її</a:t>
            </a:r>
            <a:r>
              <a:rPr lang="ru-RU" dirty="0"/>
              <a:t> текст </a:t>
            </a:r>
            <a:r>
              <a:rPr lang="ru-RU" dirty="0" err="1"/>
              <a:t>викарбуваний</a:t>
            </a:r>
            <a:r>
              <a:rPr lang="ru-RU" dirty="0"/>
              <a:t> на початку III ст. до </a:t>
            </a:r>
            <a:r>
              <a:rPr lang="ru-RU" dirty="0" err="1"/>
              <a:t>н.е</a:t>
            </a:r>
            <a:r>
              <a:rPr lang="ru-RU" dirty="0"/>
              <a:t>. на </a:t>
            </a:r>
            <a:r>
              <a:rPr lang="ru-RU" dirty="0" err="1"/>
              <a:t>мармуровій</a:t>
            </a:r>
            <a:r>
              <a:rPr lang="ru-RU" dirty="0"/>
              <a:t> </a:t>
            </a:r>
            <a:r>
              <a:rPr lang="ru-RU" dirty="0" err="1"/>
              <a:t>колоні</a:t>
            </a:r>
            <a:r>
              <a:rPr lang="ru-RU" dirty="0"/>
              <a:t> </a:t>
            </a:r>
            <a:r>
              <a:rPr lang="ru-RU" dirty="0" smtClean="0"/>
              <a:t>палацу: </a:t>
            </a:r>
          </a:p>
          <a:p>
            <a:r>
              <a:rPr lang="ru-RU" sz="2400" dirty="0" smtClean="0"/>
              <a:t>«</a:t>
            </a:r>
            <a:r>
              <a:rPr lang="ru-RU" sz="2400" dirty="0"/>
              <a:t>Я буду </a:t>
            </a:r>
            <a:r>
              <a:rPr lang="ru-RU" sz="2400" dirty="0" err="1"/>
              <a:t>єдинодумним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врятування</a:t>
            </a:r>
            <a:r>
              <a:rPr lang="ru-RU" sz="2400" dirty="0"/>
              <a:t> і </a:t>
            </a:r>
            <a:r>
              <a:rPr lang="ru-RU" sz="2400" dirty="0" err="1"/>
              <a:t>свободи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 та </a:t>
            </a:r>
            <a:r>
              <a:rPr lang="ru-RU" sz="2400" dirty="0" err="1"/>
              <a:t>громадян</a:t>
            </a:r>
            <a:r>
              <a:rPr lang="ru-RU" sz="2400" dirty="0"/>
              <a:t> і не </a:t>
            </a:r>
            <a:r>
              <a:rPr lang="ru-RU" sz="2400" dirty="0" err="1"/>
              <a:t>зраджу</a:t>
            </a:r>
            <a:r>
              <a:rPr lang="ru-RU" sz="2400" dirty="0"/>
              <a:t> </a:t>
            </a:r>
            <a:r>
              <a:rPr lang="ru-RU" sz="2400" dirty="0" err="1"/>
              <a:t>Херсонесові</a:t>
            </a:r>
            <a:r>
              <a:rPr lang="ru-RU" sz="2400" dirty="0"/>
              <a:t> (...), буду </a:t>
            </a:r>
            <a:r>
              <a:rPr lang="ru-RU" sz="2400" dirty="0" err="1"/>
              <a:t>оберігати</a:t>
            </a:r>
            <a:r>
              <a:rPr lang="ru-RU" sz="2400" dirty="0"/>
              <a:t> все </a:t>
            </a:r>
            <a:r>
              <a:rPr lang="ru-RU" sz="2400" dirty="0" err="1"/>
              <a:t>це</a:t>
            </a:r>
            <a:r>
              <a:rPr lang="ru-RU" sz="2400" dirty="0"/>
              <a:t> для </a:t>
            </a:r>
            <a:r>
              <a:rPr lang="ru-RU" sz="2400" dirty="0" err="1"/>
              <a:t>херсонеського</a:t>
            </a:r>
            <a:r>
              <a:rPr lang="ru-RU" sz="2400" dirty="0"/>
              <a:t> народу. Я не </a:t>
            </a:r>
            <a:r>
              <a:rPr lang="ru-RU" sz="2400" dirty="0" err="1"/>
              <a:t>руйнуватиму</a:t>
            </a:r>
            <a:r>
              <a:rPr lang="ru-RU" sz="2400" dirty="0"/>
              <a:t> </a:t>
            </a:r>
            <a:r>
              <a:rPr lang="ru-RU" sz="2400" dirty="0" err="1"/>
              <a:t>демократичний</a:t>
            </a:r>
            <a:r>
              <a:rPr lang="ru-RU" sz="2400" dirty="0"/>
              <a:t> лад і не дозволю </a:t>
            </a:r>
            <a:r>
              <a:rPr lang="ru-RU" sz="2400" dirty="0" err="1"/>
              <a:t>цього</a:t>
            </a:r>
            <a:r>
              <a:rPr lang="ru-RU" sz="2400" dirty="0"/>
              <a:t> тому,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зраджує</a:t>
            </a:r>
            <a:r>
              <a:rPr lang="ru-RU" sz="2400" dirty="0"/>
              <a:t> і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руйнує</a:t>
            </a:r>
            <a:r>
              <a:rPr lang="ru-RU" sz="2400" dirty="0"/>
              <a:t> (...) Я </a:t>
            </a:r>
            <a:r>
              <a:rPr lang="ru-RU" sz="2400" dirty="0" err="1"/>
              <a:t>служитиму</a:t>
            </a:r>
            <a:r>
              <a:rPr lang="ru-RU" sz="2400" dirty="0"/>
              <a:t> </a:t>
            </a:r>
            <a:r>
              <a:rPr lang="ru-RU" sz="2400" dirty="0" err="1"/>
              <a:t>народові</a:t>
            </a:r>
            <a:r>
              <a:rPr lang="ru-RU" sz="2400" dirty="0"/>
              <a:t> і </a:t>
            </a:r>
            <a:r>
              <a:rPr lang="ru-RU" sz="2400" dirty="0" err="1"/>
              <a:t>радити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найкраще</a:t>
            </a:r>
            <a:r>
              <a:rPr lang="ru-RU" sz="2400" dirty="0"/>
              <a:t> та </a:t>
            </a:r>
            <a:r>
              <a:rPr lang="ru-RU" sz="2400" dirty="0" err="1"/>
              <a:t>найсправедливіше</a:t>
            </a:r>
            <a:r>
              <a:rPr lang="ru-RU" sz="2400" dirty="0"/>
              <a:t> для </a:t>
            </a:r>
            <a:r>
              <a:rPr lang="ru-RU" sz="2400" dirty="0" err="1"/>
              <a:t>держави</a:t>
            </a:r>
            <a:r>
              <a:rPr lang="ru-RU" sz="2400" dirty="0"/>
              <a:t> і для </a:t>
            </a:r>
            <a:r>
              <a:rPr lang="ru-RU" sz="2400" dirty="0" err="1"/>
              <a:t>громадян</a:t>
            </a:r>
            <a:r>
              <a:rPr lang="ru-RU" sz="2400" dirty="0"/>
              <a:t>. Я </a:t>
            </a:r>
            <a:r>
              <a:rPr lang="ru-RU" sz="2400" dirty="0" err="1"/>
              <a:t>зберігатиму</a:t>
            </a:r>
            <a:r>
              <a:rPr lang="ru-RU" sz="2400" dirty="0"/>
              <a:t> для народу </a:t>
            </a:r>
            <a:r>
              <a:rPr lang="ru-RU" sz="2400" dirty="0" err="1"/>
              <a:t>састер</a:t>
            </a:r>
            <a:r>
              <a:rPr lang="ru-RU" sz="2400" dirty="0"/>
              <a:t> і не </a:t>
            </a:r>
            <a:r>
              <a:rPr lang="ru-RU" sz="2400" dirty="0" err="1"/>
              <a:t>розголошуватиму</a:t>
            </a:r>
            <a:r>
              <a:rPr lang="ru-RU" sz="2400" dirty="0"/>
              <a:t> </a:t>
            </a:r>
            <a:r>
              <a:rPr lang="ru-RU" sz="2400" dirty="0" err="1"/>
              <a:t>нічого</a:t>
            </a:r>
            <a:r>
              <a:rPr lang="ru-RU" sz="2400" dirty="0"/>
              <a:t> з сокровенного </a:t>
            </a:r>
            <a:r>
              <a:rPr lang="ru-RU" sz="2400" dirty="0" err="1"/>
              <a:t>ані</a:t>
            </a:r>
            <a:r>
              <a:rPr lang="ru-RU" sz="2400" dirty="0"/>
              <a:t> </a:t>
            </a:r>
            <a:r>
              <a:rPr lang="ru-RU" sz="2400" dirty="0" err="1"/>
              <a:t>еллінові</a:t>
            </a:r>
            <a:r>
              <a:rPr lang="ru-RU" sz="2400" dirty="0"/>
              <a:t>, </a:t>
            </a:r>
            <a:r>
              <a:rPr lang="ru-RU" sz="2400" dirty="0" err="1"/>
              <a:t>ані</a:t>
            </a:r>
            <a:r>
              <a:rPr lang="ru-RU" sz="2400" dirty="0"/>
              <a:t> </a:t>
            </a:r>
            <a:r>
              <a:rPr lang="ru-RU" sz="2400" dirty="0" err="1"/>
              <a:t>варварові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завдати</a:t>
            </a:r>
            <a:r>
              <a:rPr lang="ru-RU" sz="2400" dirty="0"/>
              <a:t> </a:t>
            </a:r>
            <a:r>
              <a:rPr lang="ru-RU" sz="2400" dirty="0" err="1"/>
              <a:t>шкоди</a:t>
            </a:r>
            <a:r>
              <a:rPr lang="ru-RU" sz="2400" dirty="0"/>
              <a:t> </a:t>
            </a:r>
            <a:r>
              <a:rPr lang="ru-RU" sz="2400" dirty="0" err="1"/>
              <a:t>державі</a:t>
            </a:r>
            <a:r>
              <a:rPr lang="ru-RU" sz="2400" dirty="0"/>
              <a:t>. Я не </a:t>
            </a:r>
            <a:r>
              <a:rPr lang="ru-RU" sz="2400" dirty="0" err="1"/>
              <a:t>даватиму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прийматиму</a:t>
            </a:r>
            <a:r>
              <a:rPr lang="ru-RU" sz="2400" dirty="0"/>
              <a:t> дар на шкоду </a:t>
            </a:r>
            <a:r>
              <a:rPr lang="ru-RU" sz="2400" dirty="0" err="1"/>
              <a:t>державі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 smtClean="0"/>
              <a:t>громадянам</a:t>
            </a:r>
            <a:r>
              <a:rPr lang="ru-RU" sz="2400" dirty="0"/>
              <a:t>. </a:t>
            </a:r>
            <a:r>
              <a:rPr lang="ru-RU" sz="2400" dirty="0" err="1" smtClean="0"/>
              <a:t>Хліб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звозять</a:t>
            </a:r>
            <a:r>
              <a:rPr lang="ru-RU" sz="2400" dirty="0"/>
              <a:t> з </a:t>
            </a:r>
            <a:r>
              <a:rPr lang="ru-RU" sz="2400" dirty="0" err="1"/>
              <a:t>рівнини</a:t>
            </a:r>
            <a:r>
              <a:rPr lang="ru-RU" sz="2400" dirty="0"/>
              <a:t>, я не буду </a:t>
            </a:r>
            <a:r>
              <a:rPr lang="ru-RU" sz="2400" dirty="0" err="1"/>
              <a:t>ані</a:t>
            </a:r>
            <a:r>
              <a:rPr lang="ru-RU" sz="2400" dirty="0"/>
              <a:t> </a:t>
            </a:r>
            <a:r>
              <a:rPr lang="ru-RU" sz="2400" dirty="0" err="1"/>
              <a:t>продавати</a:t>
            </a:r>
            <a:r>
              <a:rPr lang="ru-RU" sz="2400" dirty="0"/>
              <a:t>, </a:t>
            </a:r>
            <a:r>
              <a:rPr lang="ru-RU" sz="2400" dirty="0" err="1"/>
              <a:t>ані</a:t>
            </a:r>
            <a:r>
              <a:rPr lang="ru-RU" sz="2400" dirty="0"/>
              <a:t> </a:t>
            </a:r>
            <a:r>
              <a:rPr lang="ru-RU" sz="2400" dirty="0" err="1"/>
              <a:t>вивозити</a:t>
            </a:r>
            <a:r>
              <a:rPr lang="ru-RU" sz="2400" dirty="0"/>
              <a:t> в </a:t>
            </a:r>
            <a:r>
              <a:rPr lang="ru-RU" sz="2400" dirty="0" err="1"/>
              <a:t>якесь</a:t>
            </a:r>
            <a:r>
              <a:rPr lang="ru-RU" sz="2400" dirty="0"/>
              <a:t> </a:t>
            </a:r>
            <a:r>
              <a:rPr lang="ru-RU" sz="2400" dirty="0" err="1"/>
              <a:t>інше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, але </a:t>
            </a:r>
            <a:r>
              <a:rPr lang="ru-RU" sz="2400" dirty="0" err="1"/>
              <a:t>тільки</a:t>
            </a:r>
            <a:r>
              <a:rPr lang="ru-RU" sz="2400" dirty="0"/>
              <a:t> в Херсонес (…)»</a:t>
            </a:r>
          </a:p>
        </p:txBody>
      </p:sp>
    </p:spTree>
    <p:extLst>
      <p:ext uri="{BB962C8B-B14F-4D97-AF65-F5344CB8AC3E}">
        <p14:creationId xmlns:p14="http://schemas.microsoft.com/office/powerpoint/2010/main" val="15180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33483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«...</a:t>
            </a:r>
            <a:r>
              <a:rPr lang="ru-RU" sz="2800" dirty="0" err="1"/>
              <a:t>Чому</a:t>
            </a:r>
            <a:r>
              <a:rPr lang="ru-RU" sz="2800" dirty="0"/>
              <a:t> </a:t>
            </a:r>
            <a:r>
              <a:rPr lang="ru-RU" sz="2800" dirty="0" err="1"/>
              <a:t>відступників</a:t>
            </a:r>
            <a:r>
              <a:rPr lang="ru-RU" sz="2800" dirty="0"/>
              <a:t> у нас так много? </a:t>
            </a:r>
            <a:endParaRPr lang="en-US" sz="2800" dirty="0" smtClean="0"/>
          </a:p>
          <a:p>
            <a:r>
              <a:rPr lang="ru-RU" sz="2800" dirty="0" smtClean="0"/>
              <a:t>І </a:t>
            </a:r>
            <a:r>
              <a:rPr lang="ru-RU" sz="2800" dirty="0" err="1"/>
              <a:t>чом</a:t>
            </a:r>
            <a:r>
              <a:rPr lang="ru-RU" sz="2800" dirty="0"/>
              <a:t> для них </a:t>
            </a:r>
            <a:r>
              <a:rPr lang="ru-RU" sz="2800" dirty="0" err="1"/>
              <a:t>відступство</a:t>
            </a:r>
            <a:r>
              <a:rPr lang="ru-RU" sz="2800" dirty="0"/>
              <a:t> не </a:t>
            </a:r>
            <a:r>
              <a:rPr lang="ru-RU" sz="2800" dirty="0" err="1"/>
              <a:t>страшне</a:t>
            </a:r>
            <a:r>
              <a:rPr lang="ru-RU" sz="2800" dirty="0"/>
              <a:t>? </a:t>
            </a:r>
            <a:endParaRPr lang="en-US" sz="2800" dirty="0" smtClean="0"/>
          </a:p>
          <a:p>
            <a:r>
              <a:rPr lang="ru-RU" sz="2800" dirty="0" err="1" smtClean="0"/>
              <a:t>Чом</a:t>
            </a:r>
            <a:r>
              <a:rPr lang="ru-RU" sz="2800" dirty="0" smtClean="0"/>
              <a:t> </a:t>
            </a:r>
            <a:r>
              <a:rPr lang="ru-RU" sz="2800" dirty="0" err="1"/>
              <a:t>рідний</a:t>
            </a:r>
            <a:r>
              <a:rPr lang="ru-RU" sz="2800" dirty="0"/>
              <a:t> стяг не </a:t>
            </a:r>
            <a:r>
              <a:rPr lang="ru-RU" sz="2800" dirty="0" err="1"/>
              <a:t>тягне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до </a:t>
            </a:r>
            <a:r>
              <a:rPr lang="ru-RU" sz="2800" dirty="0" err="1"/>
              <a:t>свого</a:t>
            </a:r>
            <a:r>
              <a:rPr lang="ru-RU" sz="2800" dirty="0"/>
              <a:t>? </a:t>
            </a:r>
            <a:r>
              <a:rPr lang="ru-RU" sz="2800" dirty="0" err="1"/>
              <a:t>Чом</a:t>
            </a:r>
            <a:r>
              <a:rPr lang="ru-RU" sz="2800" dirty="0"/>
              <a:t> </a:t>
            </a:r>
            <a:r>
              <a:rPr lang="ru-RU" sz="2800" dirty="0" err="1"/>
              <a:t>працювать</a:t>
            </a:r>
            <a:r>
              <a:rPr lang="ru-RU" sz="2800" dirty="0"/>
              <a:t> на </a:t>
            </a:r>
            <a:r>
              <a:rPr lang="ru-RU" sz="2800" dirty="0" err="1"/>
              <a:t>власній</a:t>
            </a:r>
            <a:r>
              <a:rPr lang="ru-RU" sz="2800" dirty="0"/>
              <a:t> </a:t>
            </a:r>
            <a:r>
              <a:rPr lang="ru-RU" sz="2800" dirty="0" err="1"/>
              <a:t>ниві</a:t>
            </a:r>
            <a:r>
              <a:rPr lang="ru-RU" sz="2800" dirty="0"/>
              <a:t> – </a:t>
            </a:r>
            <a:r>
              <a:rPr lang="ru-RU" sz="2800" dirty="0" err="1"/>
              <a:t>стид</a:t>
            </a:r>
            <a:r>
              <a:rPr lang="ru-RU" sz="2800" dirty="0"/>
              <a:t>, Але не </a:t>
            </a:r>
            <a:r>
              <a:rPr lang="ru-RU" sz="2800" dirty="0" err="1"/>
              <a:t>стид</a:t>
            </a:r>
            <a:r>
              <a:rPr lang="ru-RU" sz="2800" dirty="0"/>
              <a:t> у наймах у чужого?», – </a:t>
            </a:r>
            <a:r>
              <a:rPr lang="ru-RU" sz="2800" i="1" dirty="0" err="1"/>
              <a:t>запитував</a:t>
            </a:r>
            <a:r>
              <a:rPr lang="ru-RU" sz="2800" i="1" dirty="0"/>
              <a:t> себе і нас </a:t>
            </a:r>
            <a:r>
              <a:rPr lang="ru-RU" sz="2800" b="1" i="1" dirty="0" err="1"/>
              <a:t>Іван</a:t>
            </a:r>
            <a:r>
              <a:rPr lang="ru-RU" sz="2800" b="1" i="1" dirty="0"/>
              <a:t> Франко</a:t>
            </a:r>
          </a:p>
        </p:txBody>
      </p:sp>
      <p:pic>
        <p:nvPicPr>
          <p:cNvPr id="6146" name="Picture 2" descr="http://www.kozatstvo.net.ua/ua/publications/uk_r.php?d=f&amp;i=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381000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8126"/>
            <a:ext cx="29523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Симон Петлюра: </a:t>
            </a:r>
            <a:r>
              <a:rPr lang="ru-RU" sz="2800" dirty="0"/>
              <a:t>«</a:t>
            </a:r>
            <a:r>
              <a:rPr lang="ru-RU" sz="2800" dirty="0" err="1"/>
              <a:t>Кождий</a:t>
            </a:r>
            <a:r>
              <a:rPr lang="ru-RU" sz="2800" dirty="0"/>
              <a:t> член </a:t>
            </a:r>
            <a:r>
              <a:rPr lang="ru-RU" sz="2800" dirty="0" err="1"/>
              <a:t>нації</a:t>
            </a:r>
            <a:r>
              <a:rPr lang="ru-RU" sz="2800" dirty="0"/>
              <a:t> 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вартовий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пильно</a:t>
            </a:r>
            <a:r>
              <a:rPr lang="ru-RU" sz="2800" dirty="0"/>
              <a:t> й </a:t>
            </a:r>
            <a:r>
              <a:rPr lang="ru-RU" sz="2800" dirty="0" err="1"/>
              <a:t>совісно</a:t>
            </a:r>
            <a:r>
              <a:rPr lang="ru-RU" sz="2800" dirty="0"/>
              <a:t> </a:t>
            </a:r>
            <a:r>
              <a:rPr lang="ru-RU" sz="2800" dirty="0" err="1"/>
              <a:t>повнить</a:t>
            </a:r>
            <a:r>
              <a:rPr lang="ru-RU" sz="2800" dirty="0"/>
              <a:t> </a:t>
            </a:r>
            <a:r>
              <a:rPr lang="ru-RU" sz="2800" dirty="0" err="1"/>
              <a:t>свій</a:t>
            </a:r>
            <a:r>
              <a:rPr lang="ru-RU" sz="2800" dirty="0"/>
              <a:t> </a:t>
            </a:r>
            <a:r>
              <a:rPr lang="ru-RU" sz="2800" dirty="0" err="1"/>
              <a:t>обов’язок</a:t>
            </a:r>
            <a:r>
              <a:rPr lang="ru-RU" sz="2800" dirty="0"/>
              <a:t> на </a:t>
            </a:r>
            <a:r>
              <a:rPr lang="ru-RU" sz="2800" dirty="0" err="1"/>
              <a:t>високому</a:t>
            </a:r>
            <a:r>
              <a:rPr lang="ru-RU" sz="2800" dirty="0"/>
              <a:t> посту Чести народу. (...) </a:t>
            </a:r>
            <a:endParaRPr lang="ru-RU" sz="2800" dirty="0" smtClean="0"/>
          </a:p>
          <a:p>
            <a:r>
              <a:rPr lang="ru-RU" sz="2800" dirty="0" smtClean="0"/>
              <a:t>І </a:t>
            </a:r>
            <a:r>
              <a:rPr lang="ru-RU" sz="2800" dirty="0"/>
              <a:t>горе тому </a:t>
            </a:r>
            <a:r>
              <a:rPr lang="ru-RU" sz="2800" dirty="0" err="1"/>
              <a:t>народові</a:t>
            </a:r>
            <a:r>
              <a:rPr lang="ru-RU" sz="2800" dirty="0"/>
              <a:t>, </a:t>
            </a:r>
            <a:r>
              <a:rPr lang="ru-RU" sz="2800" dirty="0" err="1"/>
              <a:t>котрого</a:t>
            </a:r>
            <a:r>
              <a:rPr lang="ru-RU" sz="2800" dirty="0"/>
              <a:t> сини не </a:t>
            </a:r>
            <a:r>
              <a:rPr lang="ru-RU" sz="2800" dirty="0" err="1"/>
              <a:t>однакові</a:t>
            </a:r>
            <a:r>
              <a:rPr lang="ru-RU" sz="2800" dirty="0"/>
              <a:t> </a:t>
            </a:r>
            <a:r>
              <a:rPr lang="ru-RU" sz="2800" dirty="0" err="1"/>
              <a:t>вартові</a:t>
            </a:r>
            <a:r>
              <a:rPr lang="ru-RU" sz="2800" dirty="0"/>
              <a:t>» </a:t>
            </a:r>
          </a:p>
        </p:txBody>
      </p:sp>
      <p:pic>
        <p:nvPicPr>
          <p:cNvPr id="5122" name="Picture 2" descr="http://petlura.poltava.ua/wp-content/gallery/muzej/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17404" r="19526" b="-12386"/>
          <a:stretch/>
        </p:blipFill>
        <p:spPr bwMode="auto">
          <a:xfrm>
            <a:off x="3779912" y="238126"/>
            <a:ext cx="4924425" cy="751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ПАТРІОТИЗМ </a:t>
            </a:r>
            <a:r>
              <a:rPr lang="ru-RU" b="1" dirty="0"/>
              <a:t>– СИСТЕМА РУШІЙНИХ СИЛ РОЗВИТКУ ЛЮДИНИ, НАРОДУ, </a:t>
            </a:r>
            <a:r>
              <a:rPr lang="ru-RU" b="1" dirty="0" smtClean="0"/>
              <a:t>ЛЮДСТВА</a:t>
            </a:r>
          </a:p>
          <a:p>
            <a:r>
              <a:rPr lang="ru-RU" dirty="0"/>
              <a:t>У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патріотичних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не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дилем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так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спекулювати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: «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нація</a:t>
            </a:r>
            <a:r>
              <a:rPr lang="ru-RU" dirty="0"/>
              <a:t>», «</a:t>
            </a:r>
            <a:r>
              <a:rPr lang="ru-RU" dirty="0" err="1"/>
              <a:t>людина</a:t>
            </a:r>
            <a:r>
              <a:rPr lang="ru-RU" dirty="0"/>
              <a:t> для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держава для </a:t>
            </a:r>
            <a:r>
              <a:rPr lang="ru-RU" dirty="0" err="1"/>
              <a:t>людини</a:t>
            </a:r>
            <a:r>
              <a:rPr lang="ru-RU" dirty="0"/>
              <a:t>». </a:t>
            </a:r>
            <a:r>
              <a:rPr lang="ru-RU" dirty="0" err="1"/>
              <a:t>Найуспішніші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, попри всю </a:t>
            </a:r>
            <a:r>
              <a:rPr lang="ru-RU" dirty="0" err="1"/>
              <a:t>їхню</a:t>
            </a:r>
            <a:r>
              <a:rPr lang="ru-RU" dirty="0"/>
              <a:t> </a:t>
            </a:r>
            <a:r>
              <a:rPr lang="ru-RU" dirty="0" err="1"/>
              <a:t>різноманітність</a:t>
            </a:r>
            <a:r>
              <a:rPr lang="ru-RU" dirty="0"/>
              <a:t>, </a:t>
            </a:r>
            <a:r>
              <a:rPr lang="ru-RU" dirty="0" err="1"/>
              <a:t>досягли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встановили</a:t>
            </a:r>
            <a:r>
              <a:rPr lang="ru-RU" dirty="0"/>
              <a:t> в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спільний</a:t>
            </a:r>
            <a:r>
              <a:rPr lang="ru-RU" dirty="0"/>
              <a:t>, </a:t>
            </a:r>
            <a:r>
              <a:rPr lang="ru-RU" dirty="0" err="1"/>
              <a:t>єдиний</a:t>
            </a:r>
            <a:r>
              <a:rPr lang="ru-RU" dirty="0"/>
              <a:t> для </a:t>
            </a:r>
            <a:r>
              <a:rPr lang="ru-RU" dirty="0" err="1"/>
              <a:t>всіх</a:t>
            </a:r>
            <a:r>
              <a:rPr lang="ru-RU" dirty="0"/>
              <a:t> баланс-регулятор </a:t>
            </a:r>
            <a:r>
              <a:rPr lang="ru-RU" dirty="0" err="1"/>
              <a:t>між</a:t>
            </a:r>
            <a:r>
              <a:rPr lang="ru-RU" dirty="0"/>
              <a:t>: 1) </a:t>
            </a:r>
            <a:r>
              <a:rPr lang="ru-RU" dirty="0" err="1"/>
              <a:t>юридично-правовими</a:t>
            </a:r>
            <a:r>
              <a:rPr lang="ru-RU" dirty="0"/>
              <a:t> нормами </a:t>
            </a:r>
            <a:r>
              <a:rPr lang="ru-RU" dirty="0" err="1"/>
              <a:t>захисту</a:t>
            </a:r>
            <a:r>
              <a:rPr lang="ru-RU" dirty="0"/>
              <a:t> прав </a:t>
            </a:r>
            <a:r>
              <a:rPr lang="ru-RU" dirty="0" err="1"/>
              <a:t>людини</a:t>
            </a:r>
            <a:r>
              <a:rPr lang="ru-RU" dirty="0"/>
              <a:t> перед державою та 2) морально-</a:t>
            </a:r>
            <a:r>
              <a:rPr lang="ru-RU" dirty="0" err="1"/>
              <a:t>етичними</a:t>
            </a:r>
            <a:r>
              <a:rPr lang="ru-RU" dirty="0"/>
              <a:t>, </a:t>
            </a:r>
            <a:r>
              <a:rPr lang="ru-RU" dirty="0" err="1"/>
              <a:t>світоглядними</a:t>
            </a:r>
            <a:r>
              <a:rPr lang="ru-RU" dirty="0"/>
              <a:t>, </a:t>
            </a:r>
            <a:r>
              <a:rPr lang="ru-RU" dirty="0" err="1"/>
              <a:t>ідеологічними</a:t>
            </a:r>
            <a:r>
              <a:rPr lang="ru-RU" dirty="0"/>
              <a:t> нормами </a:t>
            </a:r>
            <a:r>
              <a:rPr lang="ru-RU" dirty="0" err="1"/>
              <a:t>пріоритету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, </a:t>
            </a:r>
            <a:r>
              <a:rPr lang="ru-RU" dirty="0" err="1"/>
              <a:t>нації</a:t>
            </a:r>
            <a:r>
              <a:rPr lang="ru-RU" dirty="0"/>
              <a:t> перед </a:t>
            </a:r>
            <a:r>
              <a:rPr lang="ru-RU" dirty="0" err="1"/>
              <a:t>особистими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/>
              <a:t>бутті</a:t>
            </a:r>
            <a:r>
              <a:rPr lang="ru-RU" dirty="0"/>
              <a:t> </a:t>
            </a:r>
            <a:r>
              <a:rPr lang="ru-RU" dirty="0" err="1" smtClean="0"/>
              <a:t>спільнот</a:t>
            </a:r>
            <a:r>
              <a:rPr lang="ru-RU" dirty="0" smtClean="0"/>
              <a:t> </a:t>
            </a:r>
            <a:r>
              <a:rPr lang="ru-RU" dirty="0" err="1" smtClean="0"/>
              <a:t>патріотизм</a:t>
            </a:r>
            <a:r>
              <a:rPr lang="ru-RU" dirty="0" smtClean="0"/>
              <a:t> </a:t>
            </a:r>
            <a:r>
              <a:rPr lang="ru-RU" dirty="0" err="1"/>
              <a:t>відіграє</a:t>
            </a:r>
            <a:r>
              <a:rPr lang="ru-RU" dirty="0"/>
              <a:t>: 1) </a:t>
            </a:r>
            <a:r>
              <a:rPr lang="ru-RU" dirty="0" err="1"/>
              <a:t>інтегративну</a:t>
            </a:r>
            <a:r>
              <a:rPr lang="ru-RU" dirty="0"/>
              <a:t>; 2) активно-</a:t>
            </a:r>
            <a:r>
              <a:rPr lang="ru-RU" dirty="0" err="1"/>
              <a:t>перетворюючу</a:t>
            </a:r>
            <a:r>
              <a:rPr lang="ru-RU" dirty="0"/>
              <a:t>; 3) </a:t>
            </a:r>
            <a:r>
              <a:rPr lang="ru-RU" dirty="0" err="1"/>
              <a:t>регулятивну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[41]. З </a:t>
            </a:r>
            <a:r>
              <a:rPr lang="ru-RU" dirty="0" err="1"/>
              <a:t>іншого</a:t>
            </a:r>
            <a:r>
              <a:rPr lang="ru-RU" dirty="0"/>
              <a:t> боку, </a:t>
            </a:r>
            <a:r>
              <a:rPr lang="ru-RU" dirty="0" err="1"/>
              <a:t>патріотизм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потужних</a:t>
            </a:r>
            <a:r>
              <a:rPr lang="ru-RU" dirty="0"/>
              <a:t> і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мотивів</a:t>
            </a:r>
            <a:r>
              <a:rPr lang="ru-RU" dirty="0"/>
              <a:t> </a:t>
            </a:r>
            <a:r>
              <a:rPr lang="ru-RU" dirty="0" err="1"/>
              <a:t>соціальної</a:t>
            </a:r>
            <a:r>
              <a:rPr lang="ru-RU" dirty="0"/>
              <a:t> </a:t>
            </a:r>
            <a:r>
              <a:rPr lang="ru-RU" dirty="0" err="1"/>
              <a:t>діяльности</a:t>
            </a:r>
            <a:r>
              <a:rPr lang="ru-RU" dirty="0"/>
              <a:t>. </a:t>
            </a:r>
            <a:r>
              <a:rPr lang="ru-RU" dirty="0" err="1"/>
              <a:t>Наявність</a:t>
            </a:r>
            <a:r>
              <a:rPr lang="ru-RU" dirty="0"/>
              <a:t> у </a:t>
            </a:r>
            <a:r>
              <a:rPr lang="ru-RU" dirty="0" err="1"/>
              <a:t>діяльності</a:t>
            </a:r>
            <a:r>
              <a:rPr lang="ru-RU" dirty="0"/>
              <a:t>, в </a:t>
            </a:r>
            <a:r>
              <a:rPr lang="ru-RU" dirty="0" err="1"/>
              <a:t>повсякденній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патріотичного</a:t>
            </a:r>
            <a:r>
              <a:rPr lang="ru-RU" dirty="0"/>
              <a:t> мотиву </a:t>
            </a:r>
            <a:r>
              <a:rPr lang="ru-RU" dirty="0" err="1"/>
              <a:t>підвищує</a:t>
            </a:r>
            <a:r>
              <a:rPr lang="ru-RU" dirty="0"/>
              <a:t> </a:t>
            </a:r>
            <a:r>
              <a:rPr lang="ru-RU" dirty="0" err="1"/>
              <a:t>їхню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, </a:t>
            </a:r>
            <a:r>
              <a:rPr lang="ru-RU" dirty="0" err="1"/>
              <a:t>інтенсивність</a:t>
            </a:r>
            <a:r>
              <a:rPr lang="ru-RU" dirty="0"/>
              <a:t>, </a:t>
            </a:r>
            <a:r>
              <a:rPr lang="ru-RU" dirty="0" err="1"/>
              <a:t>ефективність</a:t>
            </a:r>
            <a:r>
              <a:rPr lang="ru-RU" dirty="0"/>
              <a:t>. </a:t>
            </a:r>
            <a:r>
              <a:rPr lang="ru-RU" dirty="0" err="1"/>
              <a:t>Безперечно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</a:t>
            </a:r>
            <a:r>
              <a:rPr lang="ru-RU" dirty="0" err="1"/>
              <a:t>високоефективно</a:t>
            </a:r>
            <a:r>
              <a:rPr lang="ru-RU" dirty="0"/>
              <a:t>, з </a:t>
            </a:r>
            <a:r>
              <a:rPr lang="ru-RU" dirty="0" err="1"/>
              <a:t>повною</a:t>
            </a:r>
            <a:r>
              <a:rPr lang="ru-RU" dirty="0"/>
              <a:t> </a:t>
            </a:r>
            <a:r>
              <a:rPr lang="ru-RU" dirty="0" err="1"/>
              <a:t>віддачою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передусім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національно</a:t>
            </a:r>
            <a:r>
              <a:rPr lang="ru-RU" dirty="0"/>
              <a:t> </a:t>
            </a:r>
            <a:r>
              <a:rPr lang="ru-RU" dirty="0" err="1"/>
              <a:t>свідома</a:t>
            </a:r>
            <a:r>
              <a:rPr lang="ru-RU" dirty="0"/>
              <a:t>, </a:t>
            </a:r>
            <a:r>
              <a:rPr lang="ru-RU" dirty="0" err="1"/>
              <a:t>патріот</a:t>
            </a:r>
            <a:r>
              <a:rPr lang="ru-RU" dirty="0"/>
              <a:t>. </a:t>
            </a:r>
            <a:r>
              <a:rPr lang="ru-RU" dirty="0" err="1"/>
              <a:t>Тобто</a:t>
            </a:r>
            <a:r>
              <a:rPr lang="ru-RU" dirty="0"/>
              <a:t>, </a:t>
            </a:r>
            <a:r>
              <a:rPr lang="ru-RU" dirty="0" err="1"/>
              <a:t>патріотизм</a:t>
            </a:r>
            <a:r>
              <a:rPr lang="ru-RU" dirty="0"/>
              <a:t> </a:t>
            </a:r>
            <a:r>
              <a:rPr lang="ru-RU" dirty="0" err="1"/>
              <a:t>опосередковано</a:t>
            </a:r>
            <a:r>
              <a:rPr lang="ru-RU" dirty="0"/>
              <a:t> </a:t>
            </a:r>
            <a:r>
              <a:rPr lang="ru-RU" dirty="0" err="1"/>
              <a:t>виявляє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4) </a:t>
            </a:r>
            <a:r>
              <a:rPr lang="ru-RU" dirty="0" err="1"/>
              <a:t>творчої</a:t>
            </a:r>
            <a:r>
              <a:rPr lang="ru-RU" dirty="0"/>
              <a:t>, </a:t>
            </a:r>
            <a:r>
              <a:rPr lang="ru-RU" dirty="0" err="1"/>
              <a:t>продуктивної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  <a:r>
              <a:rPr lang="ru-RU" dirty="0" err="1"/>
              <a:t>Невипадково</a:t>
            </a:r>
            <a:r>
              <a:rPr lang="ru-RU" dirty="0"/>
              <a:t> </a:t>
            </a:r>
            <a:r>
              <a:rPr lang="ru-RU" b="1" dirty="0" err="1"/>
              <a:t>нації</a:t>
            </a:r>
            <a:r>
              <a:rPr lang="ru-RU" b="1" dirty="0"/>
              <a:t> з </a:t>
            </a:r>
            <a:r>
              <a:rPr lang="ru-RU" b="1" dirty="0" err="1"/>
              <a:t>високим</a:t>
            </a:r>
            <a:r>
              <a:rPr lang="ru-RU" b="1" dirty="0"/>
              <a:t> </a:t>
            </a:r>
            <a:r>
              <a:rPr lang="ru-RU" b="1" dirty="0" err="1"/>
              <a:t>рівнем</a:t>
            </a:r>
            <a:r>
              <a:rPr lang="ru-RU" b="1" dirty="0"/>
              <a:t> </a:t>
            </a:r>
            <a:r>
              <a:rPr lang="ru-RU" b="1" dirty="0" err="1"/>
              <a:t>патріотизму</a:t>
            </a:r>
            <a:r>
              <a:rPr lang="ru-RU" b="1" dirty="0"/>
              <a:t> </a:t>
            </a:r>
            <a:r>
              <a:rPr lang="ru-RU" b="1" dirty="0" err="1"/>
              <a:t>досягли</a:t>
            </a:r>
            <a:r>
              <a:rPr lang="ru-RU" b="1" dirty="0"/>
              <a:t> </a:t>
            </a:r>
            <a:r>
              <a:rPr lang="ru-RU" b="1" dirty="0" err="1"/>
              <a:t>найвищого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</a:t>
            </a:r>
            <a:r>
              <a:rPr lang="ru-RU" b="1" dirty="0" err="1"/>
              <a:t>соціально-економічного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60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7048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Будь-яка система є </a:t>
            </a:r>
            <a:r>
              <a:rPr lang="ru-RU" dirty="0" err="1"/>
              <a:t>життєздатною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взаємозв’язок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собою. </a:t>
            </a:r>
            <a:r>
              <a:rPr lang="ru-RU" dirty="0" err="1"/>
              <a:t>Людство</a:t>
            </a:r>
            <a:r>
              <a:rPr lang="ru-RU" dirty="0"/>
              <a:t> – не </a:t>
            </a:r>
            <a:r>
              <a:rPr lang="ru-RU" dirty="0" err="1"/>
              <a:t>безладне</a:t>
            </a:r>
            <a:r>
              <a:rPr lang="ru-RU" dirty="0"/>
              <a:t> </a:t>
            </a:r>
            <a:r>
              <a:rPr lang="ru-RU" dirty="0" err="1"/>
              <a:t>розселення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а </a:t>
            </a:r>
            <a:r>
              <a:rPr lang="ru-RU" dirty="0" err="1"/>
              <a:t>гігантська</a:t>
            </a:r>
            <a:r>
              <a:rPr lang="ru-RU" dirty="0"/>
              <a:t> </a:t>
            </a:r>
            <a:r>
              <a:rPr lang="ru-RU" dirty="0" err="1"/>
              <a:t>мегасистема</a:t>
            </a:r>
            <a:r>
              <a:rPr lang="ru-RU" dirty="0"/>
              <a:t>, компонентами </a:t>
            </a:r>
            <a:r>
              <a:rPr lang="ru-RU" dirty="0" err="1"/>
              <a:t>якої</a:t>
            </a:r>
            <a:r>
              <a:rPr lang="ru-RU" dirty="0"/>
              <a:t> є </a:t>
            </a:r>
            <a:r>
              <a:rPr lang="ru-RU" dirty="0" err="1"/>
              <a:t>нації</a:t>
            </a:r>
            <a:r>
              <a:rPr lang="ru-RU" dirty="0"/>
              <a:t>, </a:t>
            </a:r>
            <a:r>
              <a:rPr lang="ru-RU" dirty="0" err="1"/>
              <a:t>суспільства</a:t>
            </a:r>
            <a:r>
              <a:rPr lang="ru-RU" dirty="0"/>
              <a:t>,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у </a:t>
            </a:r>
            <a:r>
              <a:rPr lang="ru-RU" dirty="0" err="1"/>
              <a:t>постійній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, </a:t>
            </a:r>
            <a:r>
              <a:rPr lang="ru-RU" dirty="0" err="1"/>
              <a:t>взаємообміні</a:t>
            </a:r>
            <a:r>
              <a:rPr lang="ru-RU" dirty="0"/>
              <a:t>, </a:t>
            </a:r>
            <a:r>
              <a:rPr lang="ru-RU" dirty="0" err="1"/>
              <a:t>взаємозбагаченні</a:t>
            </a:r>
            <a:r>
              <a:rPr lang="ru-RU" dirty="0"/>
              <a:t>. </a:t>
            </a:r>
            <a:r>
              <a:rPr lang="ru-RU" dirty="0" err="1"/>
              <a:t>Власне</a:t>
            </a:r>
            <a:r>
              <a:rPr lang="ru-RU" dirty="0"/>
              <a:t>, </a:t>
            </a:r>
            <a:r>
              <a:rPr lang="ru-RU" b="1" dirty="0"/>
              <a:t>в </a:t>
            </a:r>
            <a:r>
              <a:rPr lang="ru-RU" b="1" dirty="0" err="1"/>
              <a:t>основі</a:t>
            </a:r>
            <a:r>
              <a:rPr lang="ru-RU" b="1" dirty="0"/>
              <a:t>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стосунків</a:t>
            </a:r>
            <a:r>
              <a:rPr lang="ru-RU" b="1" dirty="0"/>
              <a:t> </a:t>
            </a:r>
            <a:r>
              <a:rPr lang="ru-RU" b="1" dirty="0" err="1"/>
              <a:t>народів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собою і лежать </a:t>
            </a:r>
            <a:r>
              <a:rPr lang="ru-RU" b="1" dirty="0" err="1"/>
              <a:t>різноманітні</a:t>
            </a:r>
            <a:r>
              <a:rPr lang="ru-RU" b="1" dirty="0"/>
              <a:t> прояви </a:t>
            </a:r>
            <a:r>
              <a:rPr lang="ru-RU" b="1" dirty="0" err="1"/>
              <a:t>взаємодій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</a:t>
            </a:r>
            <a:r>
              <a:rPr lang="ru-RU" b="1" dirty="0" err="1"/>
              <a:t>патріотизмів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взаємодіях</a:t>
            </a:r>
            <a:r>
              <a:rPr lang="ru-RU" dirty="0"/>
              <a:t> </a:t>
            </a:r>
            <a:r>
              <a:rPr lang="ru-RU" dirty="0" err="1"/>
              <a:t>патріотизм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: 1) </a:t>
            </a:r>
            <a:r>
              <a:rPr lang="ru-RU" dirty="0" err="1"/>
              <a:t>інтегративну</a:t>
            </a:r>
            <a:r>
              <a:rPr lang="ru-RU" dirty="0"/>
              <a:t>; 2) активно-</a:t>
            </a:r>
            <a:r>
              <a:rPr lang="ru-RU" dirty="0" err="1"/>
              <a:t>перетворюючу</a:t>
            </a:r>
            <a:r>
              <a:rPr lang="ru-RU" dirty="0"/>
              <a:t>; 3) </a:t>
            </a:r>
            <a:r>
              <a:rPr lang="ru-RU" dirty="0" err="1"/>
              <a:t>регулятивну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, але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одну </a:t>
            </a:r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прогресі</a:t>
            </a:r>
            <a:r>
              <a:rPr lang="ru-RU" dirty="0"/>
              <a:t> </a:t>
            </a:r>
            <a:r>
              <a:rPr lang="ru-RU" dirty="0" err="1"/>
              <a:t>вселюдської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патріотизм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через свою </a:t>
            </a:r>
            <a:r>
              <a:rPr lang="ru-RU" dirty="0" err="1"/>
              <a:t>місію</a:t>
            </a:r>
            <a:r>
              <a:rPr lang="ru-RU" dirty="0"/>
              <a:t> 4)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ідентичности</a:t>
            </a:r>
            <a:r>
              <a:rPr lang="ru-RU" dirty="0"/>
              <a:t> </a:t>
            </a:r>
            <a:r>
              <a:rPr lang="ru-RU" dirty="0" err="1"/>
              <a:t>етносів</a:t>
            </a:r>
            <a:r>
              <a:rPr lang="ru-RU" dirty="0"/>
              <a:t>, </a:t>
            </a:r>
            <a:r>
              <a:rPr lang="ru-RU" dirty="0" err="1"/>
              <a:t>стояти</a:t>
            </a:r>
            <a:r>
              <a:rPr lang="ru-RU" dirty="0"/>
              <a:t> на </a:t>
            </a:r>
            <a:r>
              <a:rPr lang="ru-RU" dirty="0" err="1"/>
              <a:t>сторожі</a:t>
            </a:r>
            <a:r>
              <a:rPr lang="ru-RU" dirty="0"/>
              <a:t> і </a:t>
            </a:r>
            <a:r>
              <a:rPr lang="ru-RU" dirty="0" err="1"/>
              <a:t>розвивати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унікальності</a:t>
            </a:r>
            <a:r>
              <a:rPr lang="ru-RU" dirty="0"/>
              <a:t>. </a:t>
            </a:r>
            <a:r>
              <a:rPr lang="ru-RU" dirty="0" err="1"/>
              <a:t>Розмежовуючи</a:t>
            </a:r>
            <a:r>
              <a:rPr lang="ru-RU" dirty="0"/>
              <a:t> народи, </a:t>
            </a:r>
            <a:r>
              <a:rPr lang="ru-RU" dirty="0" err="1"/>
              <a:t>патріотизм</a:t>
            </a:r>
            <a:r>
              <a:rPr lang="ru-RU" dirty="0"/>
              <a:t> не </a:t>
            </a:r>
            <a:r>
              <a:rPr lang="ru-RU" dirty="0" err="1"/>
              <a:t>ізолює</a:t>
            </a:r>
            <a:r>
              <a:rPr lang="ru-RU" dirty="0"/>
              <a:t>, не </a:t>
            </a:r>
            <a:r>
              <a:rPr lang="ru-RU" dirty="0" err="1"/>
              <a:t>протиставляє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але </a:t>
            </a:r>
            <a:r>
              <a:rPr lang="ru-RU" dirty="0" err="1"/>
              <a:t>зберігає</a:t>
            </a:r>
            <a:r>
              <a:rPr lang="ru-RU" dirty="0"/>
              <a:t> і </a:t>
            </a:r>
            <a:r>
              <a:rPr lang="ru-RU" dirty="0" err="1"/>
              <a:t>примножує</a:t>
            </a:r>
            <a:r>
              <a:rPr lang="ru-RU" dirty="0"/>
              <a:t> </a:t>
            </a:r>
            <a:r>
              <a:rPr lang="ru-RU" dirty="0" err="1"/>
              <a:t>їхню</a:t>
            </a:r>
            <a:r>
              <a:rPr lang="ru-RU" dirty="0"/>
              <a:t> </a:t>
            </a:r>
            <a:r>
              <a:rPr lang="ru-RU" dirty="0" err="1"/>
              <a:t>спроможність</a:t>
            </a:r>
            <a:r>
              <a:rPr lang="ru-RU" dirty="0"/>
              <a:t> </a:t>
            </a:r>
            <a:r>
              <a:rPr lang="ru-RU" dirty="0" err="1"/>
              <a:t>вносити</a:t>
            </a:r>
            <a:r>
              <a:rPr lang="ru-RU" dirty="0"/>
              <a:t> </a:t>
            </a:r>
            <a:r>
              <a:rPr lang="ru-RU" dirty="0" err="1"/>
              <a:t>якомога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 у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взаємозбагачення</a:t>
            </a:r>
            <a:r>
              <a:rPr lang="ru-RU" dirty="0"/>
              <a:t>, </a:t>
            </a:r>
            <a:r>
              <a:rPr lang="ru-RU" dirty="0" err="1"/>
              <a:t>прогрес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! </a:t>
            </a:r>
            <a:r>
              <a:rPr lang="ru-RU" b="1" dirty="0" err="1"/>
              <a:t>Світоглядна</a:t>
            </a:r>
            <a:r>
              <a:rPr lang="ru-RU" b="1" dirty="0"/>
              <a:t>, ментальна </a:t>
            </a:r>
            <a:r>
              <a:rPr lang="ru-RU" b="1" dirty="0" err="1"/>
              <a:t>різниця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націями</a:t>
            </a:r>
            <a:r>
              <a:rPr lang="ru-RU" b="1" dirty="0"/>
              <a:t>, </a:t>
            </a:r>
            <a:r>
              <a:rPr lang="ru-RU" b="1" dirty="0" err="1"/>
              <a:t>особливостями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культурно-</a:t>
            </a:r>
            <a:r>
              <a:rPr lang="ru-RU" b="1" dirty="0" err="1"/>
              <a:t>історичних</a:t>
            </a:r>
            <a:r>
              <a:rPr lang="ru-RU" b="1" dirty="0"/>
              <a:t> </a:t>
            </a:r>
            <a:r>
              <a:rPr lang="ru-RU" b="1" dirty="0" err="1"/>
              <a:t>сутностей</a:t>
            </a:r>
            <a:r>
              <a:rPr lang="ru-RU" b="1" dirty="0"/>
              <a:t> є </a:t>
            </a:r>
            <a:r>
              <a:rPr lang="ru-RU" b="1" dirty="0" err="1"/>
              <a:t>передумовою</a:t>
            </a:r>
            <a:r>
              <a:rPr lang="ru-RU" b="1" dirty="0"/>
              <a:t> </a:t>
            </a:r>
            <a:r>
              <a:rPr lang="ru-RU" b="1" dirty="0" err="1"/>
              <a:t>цивілізаційного</a:t>
            </a:r>
            <a:r>
              <a:rPr lang="ru-RU" b="1" dirty="0"/>
              <a:t> </a:t>
            </a:r>
            <a:r>
              <a:rPr lang="ru-RU" b="1" dirty="0" err="1"/>
              <a:t>різноманіття</a:t>
            </a:r>
            <a:r>
              <a:rPr lang="ru-RU" b="1" dirty="0"/>
              <a:t>, яке, у свою </a:t>
            </a:r>
            <a:r>
              <a:rPr lang="ru-RU" b="1" dirty="0" err="1"/>
              <a:t>чергу</a:t>
            </a:r>
            <a:r>
              <a:rPr lang="ru-RU" b="1" dirty="0"/>
              <a:t>, є </a:t>
            </a:r>
            <a:r>
              <a:rPr lang="ru-RU" b="1" dirty="0" err="1"/>
              <a:t>передумовою</a:t>
            </a:r>
            <a:r>
              <a:rPr lang="ru-RU" b="1" dirty="0"/>
              <a:t> </a:t>
            </a:r>
            <a:r>
              <a:rPr lang="ru-RU" b="1" dirty="0" err="1"/>
              <a:t>вселюдського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. </a:t>
            </a:r>
            <a:r>
              <a:rPr lang="ru-RU" b="1" dirty="0" err="1"/>
              <a:t>Одноманітність</a:t>
            </a:r>
            <a:r>
              <a:rPr lang="ru-RU" b="1" dirty="0"/>
              <a:t> же, </a:t>
            </a:r>
            <a:r>
              <a:rPr lang="ru-RU" b="1" dirty="0" err="1"/>
              <a:t>оте</a:t>
            </a:r>
            <a:r>
              <a:rPr lang="ru-RU" b="1" dirty="0"/>
              <a:t> </a:t>
            </a:r>
            <a:r>
              <a:rPr lang="ru-RU" b="1" dirty="0" err="1"/>
              <a:t>безлике</a:t>
            </a:r>
            <a:r>
              <a:rPr lang="ru-RU" b="1" dirty="0"/>
              <a:t> «</a:t>
            </a:r>
            <a:r>
              <a:rPr lang="ru-RU" b="1" dirty="0" err="1"/>
              <a:t>єдине</a:t>
            </a:r>
            <a:r>
              <a:rPr lang="ru-RU" b="1" dirty="0"/>
              <a:t> </a:t>
            </a:r>
            <a:r>
              <a:rPr lang="ru-RU" b="1" dirty="0" err="1"/>
              <a:t>людство</a:t>
            </a:r>
            <a:r>
              <a:rPr lang="ru-RU" b="1" dirty="0"/>
              <a:t> без </a:t>
            </a:r>
            <a:r>
              <a:rPr lang="ru-RU" b="1" dirty="0" err="1"/>
              <a:t>жодної</a:t>
            </a:r>
            <a:r>
              <a:rPr lang="ru-RU" b="1" dirty="0"/>
              <a:t> </a:t>
            </a:r>
            <a:r>
              <a:rPr lang="ru-RU" b="1" dirty="0" err="1"/>
              <a:t>різниці</a:t>
            </a:r>
            <a:r>
              <a:rPr lang="ru-RU" b="1" dirty="0"/>
              <a:t>», до </a:t>
            </a:r>
            <a:r>
              <a:rPr lang="ru-RU" b="1" dirty="0" err="1"/>
              <a:t>якої</a:t>
            </a:r>
            <a:r>
              <a:rPr lang="ru-RU" b="1" dirty="0"/>
              <a:t> </a:t>
            </a:r>
            <a:r>
              <a:rPr lang="ru-RU" b="1" dirty="0" err="1"/>
              <a:t>прагнуть</a:t>
            </a:r>
            <a:r>
              <a:rPr lang="ru-RU" b="1" dirty="0"/>
              <a:t> </a:t>
            </a:r>
            <a:r>
              <a:rPr lang="ru-RU" b="1" dirty="0" err="1"/>
              <a:t>імпершовіністи</a:t>
            </a:r>
            <a:r>
              <a:rPr lang="ru-RU" b="1" dirty="0"/>
              <a:t> </a:t>
            </a:r>
            <a:r>
              <a:rPr lang="ru-RU" b="1" dirty="0" err="1"/>
              <a:t>всіх</a:t>
            </a:r>
            <a:r>
              <a:rPr lang="ru-RU" b="1" dirty="0"/>
              <a:t> </a:t>
            </a:r>
            <a:r>
              <a:rPr lang="ru-RU" b="1" dirty="0" err="1" smtClean="0"/>
              <a:t>сортів</a:t>
            </a:r>
            <a:r>
              <a:rPr lang="ru-RU" b="1" dirty="0" smtClean="0"/>
              <a:t>, </a:t>
            </a:r>
            <a:r>
              <a:rPr lang="ru-RU" b="1" dirty="0"/>
              <a:t>– </a:t>
            </a:r>
            <a:r>
              <a:rPr lang="ru-RU" b="1" dirty="0" err="1"/>
              <a:t>передумова</a:t>
            </a:r>
            <a:r>
              <a:rPr lang="ru-RU" b="1" dirty="0"/>
              <a:t> </a:t>
            </a:r>
            <a:r>
              <a:rPr lang="ru-RU" b="1" dirty="0" err="1"/>
              <a:t>стагнації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9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4168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 СУТНІСТЬ ТА ОСОБЛИВОСТІ ПАТРІОТИЧНОГО ВИХОВАННЯ В УМОВАХ ВІЙНИ </a:t>
            </a:r>
            <a:endParaRPr lang="ru-RU" b="1" dirty="0" smtClean="0"/>
          </a:p>
          <a:p>
            <a:r>
              <a:rPr lang="ru-RU" b="1" dirty="0"/>
              <a:t>2.1. </a:t>
            </a:r>
            <a:r>
              <a:rPr lang="ru-RU" b="1" dirty="0" err="1"/>
              <a:t>Світоглядно-педагогічний</a:t>
            </a:r>
            <a:r>
              <a:rPr lang="ru-RU" b="1" dirty="0"/>
              <a:t> «плацдарм» </a:t>
            </a:r>
            <a:r>
              <a:rPr lang="ru-RU" b="1" dirty="0" err="1"/>
              <a:t>російської</a:t>
            </a:r>
            <a:r>
              <a:rPr lang="ru-RU" b="1" dirty="0"/>
              <a:t> </a:t>
            </a:r>
            <a:r>
              <a:rPr lang="ru-RU" b="1" dirty="0" err="1"/>
              <a:t>військової</a:t>
            </a:r>
            <a:r>
              <a:rPr lang="ru-RU" b="1" dirty="0"/>
              <a:t> </a:t>
            </a:r>
            <a:r>
              <a:rPr lang="ru-RU" b="1" dirty="0" err="1"/>
              <a:t>агресії</a:t>
            </a:r>
            <a:r>
              <a:rPr lang="ru-RU" b="1" dirty="0" smtClean="0"/>
              <a:t>.</a:t>
            </a:r>
          </a:p>
          <a:p>
            <a:r>
              <a:rPr lang="ru-RU" dirty="0" err="1"/>
              <a:t>Антиукраїнська</a:t>
            </a:r>
            <a:r>
              <a:rPr lang="ru-RU" dirty="0"/>
              <a:t> пропаганда, </a:t>
            </a:r>
            <a:r>
              <a:rPr lang="ru-RU" dirty="0" err="1"/>
              <a:t>знецінення</a:t>
            </a:r>
            <a:r>
              <a:rPr lang="ru-RU" dirty="0"/>
              <a:t> </a:t>
            </a:r>
            <a:r>
              <a:rPr lang="ru-RU" dirty="0" err="1"/>
              <a:t>традиційних</a:t>
            </a:r>
            <a:r>
              <a:rPr lang="ru-RU" dirty="0"/>
              <a:t> </a:t>
            </a:r>
            <a:r>
              <a:rPr lang="ru-RU" dirty="0" err="1"/>
              <a:t>первнів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сутности</a:t>
            </a:r>
            <a:r>
              <a:rPr lang="ru-RU" dirty="0"/>
              <a:t>, </a:t>
            </a:r>
            <a:r>
              <a:rPr lang="ru-RU" dirty="0" err="1"/>
              <a:t>відверта</a:t>
            </a:r>
            <a:r>
              <a:rPr lang="ru-RU" dirty="0"/>
              <a:t> </a:t>
            </a:r>
            <a:r>
              <a:rPr lang="ru-RU" dirty="0" err="1"/>
              <a:t>деморалізація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формах стали </a:t>
            </a:r>
            <a:r>
              <a:rPr lang="ru-RU" dirty="0" err="1"/>
              <a:t>домінувати</a:t>
            </a:r>
            <a:r>
              <a:rPr lang="ru-RU" dirty="0"/>
              <a:t> в </a:t>
            </a:r>
            <a:r>
              <a:rPr lang="ru-RU" dirty="0" err="1"/>
              <a:t>нашому</a:t>
            </a:r>
            <a:r>
              <a:rPr lang="ru-RU" dirty="0"/>
              <a:t> </a:t>
            </a:r>
            <a:r>
              <a:rPr lang="ru-RU" dirty="0" err="1"/>
              <a:t>інформаційно-гуманітарному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. Так </a:t>
            </a:r>
            <a:r>
              <a:rPr lang="ru-RU" dirty="0" err="1"/>
              <a:t>готувався</a:t>
            </a:r>
            <a:r>
              <a:rPr lang="ru-RU" dirty="0"/>
              <a:t> </a:t>
            </a:r>
            <a:r>
              <a:rPr lang="ru-RU" dirty="0" err="1"/>
              <a:t>світоглядно-педагогічний</a:t>
            </a:r>
            <a:r>
              <a:rPr lang="ru-RU" dirty="0"/>
              <a:t> «плацдарм»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військової</a:t>
            </a:r>
            <a:r>
              <a:rPr lang="ru-RU" dirty="0"/>
              <a:t> </a:t>
            </a:r>
            <a:r>
              <a:rPr lang="ru-RU" dirty="0" err="1" smtClean="0"/>
              <a:t>агресії</a:t>
            </a:r>
            <a:r>
              <a:rPr lang="ru-RU" dirty="0" smtClean="0"/>
              <a:t>. </a:t>
            </a:r>
            <a:r>
              <a:rPr lang="ru-RU" dirty="0"/>
              <a:t>Добре,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 smtClean="0"/>
              <a:t>визнано</a:t>
            </a:r>
            <a:r>
              <a:rPr lang="ru-RU" dirty="0" smtClean="0"/>
              <a:t> і </a:t>
            </a:r>
            <a:r>
              <a:rPr lang="ru-RU" dirty="0"/>
              <a:t>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</a:t>
            </a:r>
            <a:r>
              <a:rPr lang="ru-RU" dirty="0" err="1"/>
              <a:t>відповідними</a:t>
            </a:r>
            <a:r>
              <a:rPr lang="ru-RU" dirty="0"/>
              <a:t> </a:t>
            </a:r>
            <a:r>
              <a:rPr lang="ru-RU" dirty="0" err="1"/>
              <a:t>нормативними</a:t>
            </a:r>
            <a:r>
              <a:rPr lang="ru-RU" dirty="0"/>
              <a:t> актами (</a:t>
            </a:r>
            <a:r>
              <a:rPr lang="ru-RU" dirty="0" err="1"/>
              <a:t>Концепція</a:t>
            </a:r>
            <a:r>
              <a:rPr lang="ru-RU" dirty="0"/>
              <a:t> </a:t>
            </a:r>
            <a:r>
              <a:rPr lang="ru-RU" dirty="0" err="1"/>
              <a:t>національно-патріотичного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в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: Наказ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і науки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06.06.2022 р. № 527) [33]; </a:t>
            </a:r>
            <a:r>
              <a:rPr lang="ru-RU" dirty="0" err="1"/>
              <a:t>Державна</a:t>
            </a:r>
            <a:r>
              <a:rPr lang="ru-RU" dirty="0"/>
              <a:t> </a:t>
            </a:r>
            <a:r>
              <a:rPr lang="ru-RU" dirty="0" err="1"/>
              <a:t>цільова</a:t>
            </a:r>
            <a:r>
              <a:rPr lang="ru-RU" dirty="0"/>
              <a:t> </a:t>
            </a:r>
            <a:r>
              <a:rPr lang="ru-RU" dirty="0" err="1"/>
              <a:t>соціальна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з </a:t>
            </a:r>
            <a:r>
              <a:rPr lang="ru-RU" dirty="0" err="1"/>
              <a:t>утвердження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та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ідентичності</a:t>
            </a:r>
            <a:r>
              <a:rPr lang="ru-RU" dirty="0"/>
              <a:t> на </a:t>
            </a:r>
            <a:r>
              <a:rPr lang="ru-RU" dirty="0" err="1"/>
              <a:t>період</a:t>
            </a:r>
            <a:r>
              <a:rPr lang="ru-RU" dirty="0"/>
              <a:t> до 2028 року: Постанова </a:t>
            </a:r>
            <a:r>
              <a:rPr lang="ru-RU" dirty="0" err="1"/>
              <a:t>Кабінету</a:t>
            </a:r>
            <a:r>
              <a:rPr lang="ru-RU" dirty="0"/>
              <a:t>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30.06.2024 р. № 864 [56]).</a:t>
            </a:r>
            <a:endParaRPr lang="uk-UA" b="1" dirty="0"/>
          </a:p>
          <a:p>
            <a:r>
              <a:rPr lang="ru-RU" dirty="0" smtClean="0"/>
              <a:t> </a:t>
            </a:r>
            <a:r>
              <a:rPr lang="ru-RU" dirty="0" err="1"/>
              <a:t>Відвойовувати</a:t>
            </a:r>
            <a:r>
              <a:rPr lang="ru-RU" dirty="0"/>
              <a:t> </a:t>
            </a:r>
            <a:r>
              <a:rPr lang="ru-RU" dirty="0" err="1"/>
              <a:t>втрачене</a:t>
            </a:r>
            <a:r>
              <a:rPr lang="ru-RU" dirty="0"/>
              <a:t>, </a:t>
            </a:r>
            <a:r>
              <a:rPr lang="ru-RU" dirty="0" err="1"/>
              <a:t>занедбане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осквернене</a:t>
            </a:r>
            <a:r>
              <a:rPr lang="ru-RU" dirty="0"/>
              <a:t> у </a:t>
            </a:r>
            <a:r>
              <a:rPr lang="ru-RU" dirty="0" err="1"/>
              <a:t>гуманітарно-освітній</a:t>
            </a:r>
            <a:r>
              <a:rPr lang="ru-RU" dirty="0"/>
              <a:t> </a:t>
            </a:r>
            <a:r>
              <a:rPr lang="ru-RU" dirty="0" err="1"/>
              <a:t>царині</a:t>
            </a:r>
            <a:r>
              <a:rPr lang="ru-RU" dirty="0"/>
              <a:t> – наша </a:t>
            </a:r>
            <a:r>
              <a:rPr lang="ru-RU" dirty="0" err="1"/>
              <a:t>головна</a:t>
            </a:r>
            <a:r>
              <a:rPr lang="ru-RU" dirty="0"/>
              <a:t> </a:t>
            </a:r>
            <a:r>
              <a:rPr lang="ru-RU" dirty="0" err="1"/>
              <a:t>місія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й у нормативно-</a:t>
            </a:r>
            <a:r>
              <a:rPr lang="ru-RU" dirty="0" err="1"/>
              <a:t>правовій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. </a:t>
            </a:r>
            <a:r>
              <a:rPr lang="ru-RU" dirty="0" err="1"/>
              <a:t>Революція</a:t>
            </a:r>
            <a:r>
              <a:rPr lang="ru-RU" dirty="0"/>
              <a:t> </a:t>
            </a:r>
            <a:r>
              <a:rPr lang="ru-RU" dirty="0" err="1"/>
              <a:t>гідности</a:t>
            </a:r>
            <a:r>
              <a:rPr lang="ru-RU" dirty="0"/>
              <a:t>, </a:t>
            </a:r>
            <a:r>
              <a:rPr lang="ru-RU" dirty="0" err="1"/>
              <a:t>військова</a:t>
            </a:r>
            <a:r>
              <a:rPr lang="ru-RU" dirty="0"/>
              <a:t> </a:t>
            </a:r>
            <a:r>
              <a:rPr lang="ru-RU" dirty="0" err="1"/>
              <a:t>агресія</a:t>
            </a:r>
            <a:r>
              <a:rPr lang="ru-RU" dirty="0"/>
              <a:t> </a:t>
            </a:r>
            <a:r>
              <a:rPr lang="ru-RU" dirty="0" err="1"/>
              <a:t>імперської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, </a:t>
            </a:r>
            <a:r>
              <a:rPr lang="ru-RU" dirty="0" err="1"/>
              <a:t>одвічного</a:t>
            </a:r>
            <a:r>
              <a:rPr lang="ru-RU" dirty="0"/>
              <a:t> ворога </a:t>
            </a:r>
            <a:r>
              <a:rPr lang="ru-RU" dirty="0" err="1"/>
              <a:t>України</a:t>
            </a:r>
            <a:r>
              <a:rPr lang="ru-RU" dirty="0"/>
              <a:t> і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цивілізованого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героїчна</a:t>
            </a:r>
            <a:r>
              <a:rPr lang="ru-RU" dirty="0"/>
              <a:t> </a:t>
            </a:r>
            <a:r>
              <a:rPr lang="ru-RU" dirty="0" err="1"/>
              <a:t>боротьба</a:t>
            </a:r>
            <a:r>
              <a:rPr lang="ru-RU" dirty="0"/>
              <a:t> ЗСУ і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народу за свободу й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підтвердили</a:t>
            </a:r>
            <a:r>
              <a:rPr lang="ru-RU" dirty="0"/>
              <a:t>: </a:t>
            </a:r>
            <a:r>
              <a:rPr lang="ru-RU" dirty="0" err="1"/>
              <a:t>патріотизм</a:t>
            </a:r>
            <a:r>
              <a:rPr lang="ru-RU" dirty="0"/>
              <a:t> – </a:t>
            </a:r>
            <a:r>
              <a:rPr lang="ru-RU" dirty="0" err="1"/>
              <a:t>найстійкіший</a:t>
            </a:r>
            <a:r>
              <a:rPr lang="ru-RU" dirty="0"/>
              <a:t> </a:t>
            </a:r>
            <a:r>
              <a:rPr lang="ru-RU" dirty="0" err="1"/>
              <a:t>оберіг</a:t>
            </a:r>
            <a:r>
              <a:rPr lang="ru-RU" dirty="0"/>
              <a:t>, </a:t>
            </a:r>
            <a:r>
              <a:rPr lang="ru-RU" dirty="0" err="1"/>
              <a:t>найпотужніша</a:t>
            </a:r>
            <a:r>
              <a:rPr lang="ru-RU" dirty="0"/>
              <a:t> </a:t>
            </a:r>
            <a:r>
              <a:rPr lang="ru-RU" dirty="0" err="1"/>
              <a:t>мегасистема</a:t>
            </a:r>
            <a:r>
              <a:rPr lang="ru-RU" dirty="0"/>
              <a:t> </a:t>
            </a:r>
            <a:r>
              <a:rPr lang="ru-RU" dirty="0" err="1"/>
              <a:t>рушійних</a:t>
            </a:r>
            <a:r>
              <a:rPr lang="ru-RU" dirty="0"/>
              <a:t> сил і </a:t>
            </a:r>
            <a:r>
              <a:rPr lang="ru-RU" dirty="0" err="1"/>
              <a:t>соціально-психологічних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особистости</a:t>
            </a:r>
            <a:r>
              <a:rPr lang="ru-RU" dirty="0"/>
              <a:t> і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консолідуюча</a:t>
            </a:r>
            <a:r>
              <a:rPr lang="ru-RU" dirty="0"/>
              <a:t> сила </a:t>
            </a:r>
            <a:r>
              <a:rPr lang="ru-RU" dirty="0" err="1" smtClean="0"/>
              <a:t>суспільства</a:t>
            </a:r>
            <a:r>
              <a:rPr lang="ru-RU" dirty="0" smtClean="0"/>
              <a:t>.</a:t>
            </a:r>
            <a:endParaRPr lang="uk-UA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835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34481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2.2. </a:t>
            </a:r>
            <a:r>
              <a:rPr lang="ru-RU" b="1" dirty="0" err="1"/>
              <a:t>Відновлення</a:t>
            </a:r>
            <a:r>
              <a:rPr lang="ru-RU" b="1" dirty="0"/>
              <a:t> </a:t>
            </a:r>
            <a:r>
              <a:rPr lang="ru-RU" b="1" dirty="0" err="1"/>
              <a:t>наукових</a:t>
            </a:r>
            <a:r>
              <a:rPr lang="ru-RU" b="1" dirty="0"/>
              <a:t> </a:t>
            </a:r>
            <a:r>
              <a:rPr lang="ru-RU" b="1" dirty="0" err="1"/>
              <a:t>підходів</a:t>
            </a:r>
            <a:r>
              <a:rPr lang="ru-RU" b="1" dirty="0"/>
              <a:t> до </a:t>
            </a:r>
            <a:r>
              <a:rPr lang="ru-RU" b="1" dirty="0" err="1"/>
              <a:t>патріотичного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r>
              <a:rPr lang="ru-RU" b="1" dirty="0" smtClean="0"/>
              <a:t>.</a:t>
            </a:r>
          </a:p>
          <a:p>
            <a:r>
              <a:rPr lang="ru-RU" sz="1700" dirty="0" err="1"/>
              <a:t>Фундаментальні</a:t>
            </a:r>
            <a:r>
              <a:rPr lang="ru-RU" sz="1700" dirty="0"/>
              <a:t> </a:t>
            </a:r>
            <a:r>
              <a:rPr lang="ru-RU" sz="1700" dirty="0" err="1"/>
              <a:t>чинники</a:t>
            </a:r>
            <a:r>
              <a:rPr lang="ru-RU" sz="1700" dirty="0"/>
              <a:t> </a:t>
            </a:r>
            <a:r>
              <a:rPr lang="ru-RU" sz="1700" dirty="0" err="1"/>
              <a:t>патріотичного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</a:t>
            </a:r>
            <a:r>
              <a:rPr lang="ru-RU" sz="1700" dirty="0" err="1"/>
              <a:t>визначені</a:t>
            </a:r>
            <a:r>
              <a:rPr lang="ru-RU" sz="1700" dirty="0"/>
              <a:t> законом </a:t>
            </a:r>
            <a:r>
              <a:rPr lang="ru-RU" sz="1700" dirty="0" err="1"/>
              <a:t>України</a:t>
            </a:r>
            <a:r>
              <a:rPr lang="ru-RU" sz="1700" dirty="0"/>
              <a:t> </a:t>
            </a:r>
            <a:r>
              <a:rPr lang="ru-RU" sz="1700" b="1" dirty="0"/>
              <a:t>«Про </a:t>
            </a:r>
            <a:r>
              <a:rPr lang="ru-RU" sz="1700" b="1" dirty="0" err="1"/>
              <a:t>основні</a:t>
            </a:r>
            <a:r>
              <a:rPr lang="ru-RU" sz="1700" b="1" dirty="0"/>
              <a:t> засади </a:t>
            </a:r>
            <a:r>
              <a:rPr lang="ru-RU" sz="1700" b="1" dirty="0" err="1"/>
              <a:t>державної</a:t>
            </a:r>
            <a:r>
              <a:rPr lang="ru-RU" sz="1700" b="1" dirty="0"/>
              <a:t> </a:t>
            </a:r>
            <a:r>
              <a:rPr lang="ru-RU" sz="1700" b="1" dirty="0" err="1"/>
              <a:t>політики</a:t>
            </a:r>
            <a:r>
              <a:rPr lang="ru-RU" sz="1700" b="1" dirty="0"/>
              <a:t> у </a:t>
            </a:r>
            <a:r>
              <a:rPr lang="ru-RU" sz="1700" b="1" dirty="0" err="1"/>
              <a:t>сфері</a:t>
            </a:r>
            <a:r>
              <a:rPr lang="ru-RU" sz="1700" b="1" dirty="0"/>
              <a:t> </a:t>
            </a:r>
            <a:r>
              <a:rPr lang="ru-RU" sz="1700" b="1" dirty="0" err="1"/>
              <a:t>утвердження</a:t>
            </a:r>
            <a:r>
              <a:rPr lang="ru-RU" sz="1700" b="1" dirty="0"/>
              <a:t> </a:t>
            </a:r>
            <a:r>
              <a:rPr lang="ru-RU" sz="1700" b="1" dirty="0" err="1"/>
              <a:t>української</a:t>
            </a:r>
            <a:r>
              <a:rPr lang="ru-RU" sz="1700" b="1" dirty="0"/>
              <a:t> </a:t>
            </a:r>
            <a:r>
              <a:rPr lang="ru-RU" sz="1700" b="1" dirty="0" err="1"/>
              <a:t>національної</a:t>
            </a:r>
            <a:r>
              <a:rPr lang="ru-RU" sz="1700" b="1" dirty="0"/>
              <a:t> та </a:t>
            </a:r>
            <a:r>
              <a:rPr lang="ru-RU" sz="1700" b="1" dirty="0" err="1"/>
              <a:t>громадянської</a:t>
            </a:r>
            <a:r>
              <a:rPr lang="ru-RU" sz="1700" b="1" dirty="0"/>
              <a:t> </a:t>
            </a:r>
            <a:r>
              <a:rPr lang="ru-RU" sz="1700" b="1" dirty="0" err="1"/>
              <a:t>ідентичності</a:t>
            </a:r>
            <a:r>
              <a:rPr lang="ru-RU" sz="1700" b="1" dirty="0"/>
              <a:t>» </a:t>
            </a:r>
            <a:r>
              <a:rPr lang="ru-RU" sz="1700" dirty="0"/>
              <a:t>[58</a:t>
            </a:r>
            <a:r>
              <a:rPr lang="ru-RU" sz="1700" dirty="0" smtClean="0"/>
              <a:t>]. </a:t>
            </a:r>
            <a:r>
              <a:rPr lang="ru-RU" sz="1700" dirty="0" err="1" smtClean="0"/>
              <a:t>Головними</a:t>
            </a:r>
            <a:r>
              <a:rPr lang="ru-RU" sz="1700" dirty="0" smtClean="0"/>
              <a:t> </a:t>
            </a:r>
            <a:r>
              <a:rPr lang="ru-RU" sz="1700" dirty="0" err="1"/>
              <a:t>складовими</a:t>
            </a:r>
            <a:r>
              <a:rPr lang="ru-RU" sz="1700" dirty="0"/>
              <a:t> </a:t>
            </a:r>
            <a:r>
              <a:rPr lang="ru-RU" sz="1700" dirty="0" err="1"/>
              <a:t>патріотичного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</a:t>
            </a:r>
            <a:r>
              <a:rPr lang="ru-RU" sz="1700" dirty="0" err="1"/>
              <a:t>вказаний</a:t>
            </a:r>
            <a:r>
              <a:rPr lang="ru-RU" sz="1700" dirty="0"/>
              <a:t> Закон </a:t>
            </a:r>
            <a:r>
              <a:rPr lang="ru-RU" sz="1700" dirty="0" err="1"/>
              <a:t>визначає</a:t>
            </a:r>
            <a:r>
              <a:rPr lang="ru-RU" sz="1700" dirty="0"/>
              <a:t> </a:t>
            </a:r>
            <a:r>
              <a:rPr lang="ru-RU" sz="1700" dirty="0" err="1"/>
              <a:t>національно-патріотичне</a:t>
            </a:r>
            <a:r>
              <a:rPr lang="ru-RU" sz="1700" dirty="0"/>
              <a:t>, </a:t>
            </a:r>
            <a:r>
              <a:rPr lang="ru-RU" sz="1700" dirty="0" err="1"/>
              <a:t>громадянсько-патріотичне</a:t>
            </a:r>
            <a:r>
              <a:rPr lang="ru-RU" sz="1700" dirty="0"/>
              <a:t> та </a:t>
            </a:r>
            <a:r>
              <a:rPr lang="ru-RU" sz="1700" dirty="0" err="1"/>
              <a:t>військовопатріотичне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і </a:t>
            </a:r>
            <a:r>
              <a:rPr lang="ru-RU" sz="1700" dirty="0" err="1"/>
              <a:t>дає</a:t>
            </a:r>
            <a:r>
              <a:rPr lang="ru-RU" sz="1700" dirty="0"/>
              <a:t> </a:t>
            </a:r>
            <a:r>
              <a:rPr lang="ru-RU" sz="1700" dirty="0" err="1"/>
              <a:t>їм</a:t>
            </a:r>
            <a:r>
              <a:rPr lang="ru-RU" sz="1700" dirty="0"/>
              <a:t> </a:t>
            </a:r>
            <a:r>
              <a:rPr lang="ru-RU" sz="1700" dirty="0" err="1"/>
              <a:t>визначення</a:t>
            </a:r>
            <a:r>
              <a:rPr lang="ru-RU" sz="1700" dirty="0"/>
              <a:t> (ст. 1): </a:t>
            </a:r>
            <a:endParaRPr lang="ru-RU" sz="1700" dirty="0" smtClean="0"/>
          </a:p>
          <a:p>
            <a:r>
              <a:rPr lang="ru-RU" sz="1700" dirty="0" smtClean="0"/>
              <a:t>– </a:t>
            </a:r>
            <a:r>
              <a:rPr lang="ru-RU" sz="1700" dirty="0" err="1"/>
              <a:t>національно-патріотичне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– </a:t>
            </a:r>
            <a:r>
              <a:rPr lang="ru-RU" sz="1700" dirty="0" err="1"/>
              <a:t>наскрізний</a:t>
            </a:r>
            <a:r>
              <a:rPr lang="ru-RU" sz="1700" dirty="0"/>
              <a:t> </a:t>
            </a:r>
            <a:r>
              <a:rPr lang="ru-RU" sz="1700" dirty="0" err="1"/>
              <a:t>виховний</a:t>
            </a:r>
            <a:r>
              <a:rPr lang="ru-RU" sz="1700" dirty="0"/>
              <a:t> </a:t>
            </a:r>
            <a:r>
              <a:rPr lang="ru-RU" sz="1700" dirty="0" err="1"/>
              <a:t>процес</a:t>
            </a:r>
            <a:r>
              <a:rPr lang="ru-RU" sz="1700" dirty="0"/>
              <a:t>, </a:t>
            </a:r>
            <a:r>
              <a:rPr lang="ru-RU" sz="1700" dirty="0" err="1"/>
              <a:t>спрямований</a:t>
            </a:r>
            <a:r>
              <a:rPr lang="ru-RU" sz="1700" dirty="0"/>
              <a:t> на </a:t>
            </a:r>
            <a:r>
              <a:rPr lang="ru-RU" sz="1700" dirty="0" err="1"/>
              <a:t>утвердження</a:t>
            </a:r>
            <a:r>
              <a:rPr lang="ru-RU" sz="1700" dirty="0"/>
              <a:t> </a:t>
            </a:r>
            <a:r>
              <a:rPr lang="ru-RU" sz="1700" dirty="0" err="1"/>
              <a:t>української</a:t>
            </a:r>
            <a:r>
              <a:rPr lang="ru-RU" sz="1700" dirty="0"/>
              <a:t> </a:t>
            </a:r>
            <a:r>
              <a:rPr lang="ru-RU" sz="1700" dirty="0" err="1"/>
              <a:t>національної</a:t>
            </a:r>
            <a:r>
              <a:rPr lang="ru-RU" sz="1700" dirty="0"/>
              <a:t> та </a:t>
            </a:r>
            <a:r>
              <a:rPr lang="ru-RU" sz="1700" dirty="0" err="1"/>
              <a:t>громадянської</a:t>
            </a:r>
            <a:r>
              <a:rPr lang="ru-RU" sz="1700" dirty="0"/>
              <a:t> </a:t>
            </a:r>
            <a:r>
              <a:rPr lang="ru-RU" sz="1700" dirty="0" err="1"/>
              <a:t>ідентичності</a:t>
            </a:r>
            <a:r>
              <a:rPr lang="ru-RU" sz="1700" dirty="0"/>
              <a:t>, </a:t>
            </a: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оборонної</a:t>
            </a:r>
            <a:r>
              <a:rPr lang="ru-RU" sz="1700" dirty="0"/>
              <a:t> </a:t>
            </a:r>
            <a:r>
              <a:rPr lang="ru-RU" sz="1700" dirty="0" err="1"/>
              <a:t>свідомості</a:t>
            </a:r>
            <a:r>
              <a:rPr lang="ru-RU" sz="1700" dirty="0"/>
              <a:t> на </a:t>
            </a:r>
            <a:r>
              <a:rPr lang="ru-RU" sz="1700" dirty="0" err="1"/>
              <a:t>основі</a:t>
            </a:r>
            <a:r>
              <a:rPr lang="ru-RU" sz="1700" dirty="0"/>
              <a:t> </a:t>
            </a:r>
            <a:r>
              <a:rPr lang="ru-RU" sz="1700" dirty="0" err="1"/>
              <a:t>суспільно-державних</a:t>
            </a:r>
            <a:r>
              <a:rPr lang="ru-RU" sz="1700" dirty="0"/>
              <a:t> (</a:t>
            </a:r>
            <a:r>
              <a:rPr lang="ru-RU" sz="1700" dirty="0" err="1"/>
              <a:t>національних</a:t>
            </a:r>
            <a:r>
              <a:rPr lang="ru-RU" sz="1700" dirty="0"/>
              <a:t>) </a:t>
            </a:r>
            <a:r>
              <a:rPr lang="ru-RU" sz="1700" dirty="0" err="1"/>
              <a:t>цінностей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, </a:t>
            </a:r>
            <a:r>
              <a:rPr lang="ru-RU" sz="1700" dirty="0" err="1"/>
              <a:t>соціальної</a:t>
            </a:r>
            <a:r>
              <a:rPr lang="ru-RU" sz="1700" dirty="0"/>
              <a:t> </a:t>
            </a:r>
            <a:r>
              <a:rPr lang="ru-RU" sz="1700" dirty="0" err="1"/>
              <a:t>активності</a:t>
            </a:r>
            <a:r>
              <a:rPr lang="ru-RU" sz="1700" dirty="0"/>
              <a:t> та </a:t>
            </a:r>
            <a:r>
              <a:rPr lang="ru-RU" sz="1700" dirty="0" err="1"/>
              <a:t>відповідальності</a:t>
            </a:r>
            <a:r>
              <a:rPr lang="ru-RU" sz="1700" dirty="0"/>
              <a:t>, </a:t>
            </a:r>
            <a:r>
              <a:rPr lang="ru-RU" sz="1700" dirty="0" err="1"/>
              <a:t>готовності</a:t>
            </a:r>
            <a:r>
              <a:rPr lang="ru-RU" sz="1700" dirty="0"/>
              <a:t> до </a:t>
            </a:r>
            <a:r>
              <a:rPr lang="ru-RU" sz="1700" dirty="0" err="1"/>
              <a:t>дієвого</a:t>
            </a:r>
            <a:r>
              <a:rPr lang="ru-RU" sz="1700" dirty="0"/>
              <a:t> </a:t>
            </a:r>
            <a:r>
              <a:rPr lang="ru-RU" sz="1700" dirty="0" err="1"/>
              <a:t>виконання</a:t>
            </a:r>
            <a:r>
              <a:rPr lang="ru-RU" sz="1700" dirty="0"/>
              <a:t> </a:t>
            </a:r>
            <a:r>
              <a:rPr lang="ru-RU" sz="1700" dirty="0" err="1"/>
              <a:t>громадянського</a:t>
            </a:r>
            <a:r>
              <a:rPr lang="ru-RU" sz="1700" dirty="0"/>
              <a:t> і </a:t>
            </a:r>
            <a:r>
              <a:rPr lang="ru-RU" sz="1700" dirty="0" err="1"/>
              <a:t>конституційного</a:t>
            </a:r>
            <a:r>
              <a:rPr lang="ru-RU" sz="1700" dirty="0"/>
              <a:t> </a:t>
            </a:r>
            <a:r>
              <a:rPr lang="ru-RU" sz="1700" dirty="0" err="1"/>
              <a:t>обов’язку</a:t>
            </a:r>
            <a:r>
              <a:rPr lang="ru-RU" sz="1700" dirty="0"/>
              <a:t> </a:t>
            </a:r>
            <a:r>
              <a:rPr lang="ru-RU" sz="1700" dirty="0" err="1"/>
              <a:t>із</a:t>
            </a:r>
            <a:r>
              <a:rPr lang="ru-RU" sz="1700" dirty="0"/>
              <a:t> </a:t>
            </a:r>
            <a:r>
              <a:rPr lang="ru-RU" sz="1700" dirty="0" err="1"/>
              <a:t>захисту</a:t>
            </a:r>
            <a:r>
              <a:rPr lang="ru-RU" sz="1700" dirty="0"/>
              <a:t> </a:t>
            </a:r>
            <a:r>
              <a:rPr lang="ru-RU" sz="1700" dirty="0" err="1"/>
              <a:t>національних</a:t>
            </a:r>
            <a:r>
              <a:rPr lang="ru-RU" sz="1700" dirty="0"/>
              <a:t> </a:t>
            </a:r>
            <a:r>
              <a:rPr lang="ru-RU" sz="1700" dirty="0" err="1"/>
              <a:t>інтересів</a:t>
            </a:r>
            <a:r>
              <a:rPr lang="ru-RU" sz="1700" dirty="0"/>
              <a:t>, </a:t>
            </a:r>
            <a:r>
              <a:rPr lang="ru-RU" sz="1700" dirty="0" err="1"/>
              <a:t>державної</a:t>
            </a:r>
            <a:r>
              <a:rPr lang="ru-RU" sz="1700" dirty="0"/>
              <a:t> </a:t>
            </a:r>
            <a:r>
              <a:rPr lang="ru-RU" sz="1700" dirty="0" err="1"/>
              <a:t>незалежності</a:t>
            </a:r>
            <a:r>
              <a:rPr lang="ru-RU" sz="1700" dirty="0"/>
              <a:t> і </a:t>
            </a:r>
            <a:r>
              <a:rPr lang="ru-RU" sz="1700" dirty="0" err="1"/>
              <a:t>територіальної</a:t>
            </a:r>
            <a:r>
              <a:rPr lang="ru-RU" sz="1700" dirty="0"/>
              <a:t> </a:t>
            </a:r>
            <a:r>
              <a:rPr lang="ru-RU" sz="1700" dirty="0" err="1"/>
              <a:t>цілісності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 (п. 12 ст. </a:t>
            </a:r>
            <a:r>
              <a:rPr lang="ru-RU" sz="1700" dirty="0" smtClean="0"/>
              <a:t>1); </a:t>
            </a:r>
          </a:p>
          <a:p>
            <a:r>
              <a:rPr lang="ru-RU" sz="1700" dirty="0" smtClean="0"/>
              <a:t>– </a:t>
            </a:r>
            <a:r>
              <a:rPr lang="ru-RU" sz="1700" dirty="0" err="1"/>
              <a:t>громадянсько-патріотичне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– </a:t>
            </a:r>
            <a:r>
              <a:rPr lang="ru-RU" sz="1700" dirty="0" err="1"/>
              <a:t>наскрізний</a:t>
            </a:r>
            <a:r>
              <a:rPr lang="ru-RU" sz="1700" dirty="0"/>
              <a:t> </a:t>
            </a:r>
            <a:r>
              <a:rPr lang="ru-RU" sz="1700" dirty="0" err="1"/>
              <a:t>виховний</a:t>
            </a:r>
            <a:r>
              <a:rPr lang="ru-RU" sz="1700" dirty="0"/>
              <a:t> </a:t>
            </a:r>
            <a:r>
              <a:rPr lang="ru-RU" sz="1700" dirty="0" err="1"/>
              <a:t>процес</a:t>
            </a:r>
            <a:r>
              <a:rPr lang="ru-RU" sz="1700" dirty="0"/>
              <a:t>, </a:t>
            </a:r>
            <a:r>
              <a:rPr lang="ru-RU" sz="1700" dirty="0" err="1"/>
              <a:t>спрямований</a:t>
            </a:r>
            <a:r>
              <a:rPr lang="ru-RU" sz="1700" dirty="0"/>
              <a:t> на </a:t>
            </a:r>
            <a:r>
              <a:rPr lang="ru-RU" sz="1700" dirty="0" err="1"/>
              <a:t>усвідомлення</a:t>
            </a:r>
            <a:r>
              <a:rPr lang="ru-RU" sz="1700" dirty="0"/>
              <a:t> </a:t>
            </a:r>
            <a:r>
              <a:rPr lang="ru-RU" sz="1700" dirty="0" err="1"/>
              <a:t>громадянами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 </a:t>
            </a:r>
            <a:r>
              <a:rPr lang="ru-RU" sz="1700" dirty="0" err="1"/>
              <a:t>власної</a:t>
            </a:r>
            <a:r>
              <a:rPr lang="ru-RU" sz="1700" dirty="0"/>
              <a:t> </a:t>
            </a:r>
            <a:r>
              <a:rPr lang="ru-RU" sz="1700" dirty="0" err="1"/>
              <a:t>відповідальності</a:t>
            </a:r>
            <a:r>
              <a:rPr lang="ru-RU" sz="1700" dirty="0"/>
              <a:t> за </a:t>
            </a:r>
            <a:r>
              <a:rPr lang="ru-RU" sz="1700" dirty="0" err="1"/>
              <a:t>розвиток</a:t>
            </a:r>
            <a:r>
              <a:rPr lang="ru-RU" sz="1700" dirty="0"/>
              <a:t> </a:t>
            </a:r>
            <a:r>
              <a:rPr lang="ru-RU" sz="1700" dirty="0" err="1"/>
              <a:t>успішної</a:t>
            </a:r>
            <a:r>
              <a:rPr lang="ru-RU" sz="1700" dirty="0"/>
              <a:t> </a:t>
            </a:r>
            <a:r>
              <a:rPr lang="ru-RU" sz="1700" dirty="0" err="1"/>
              <a:t>країни</a:t>
            </a:r>
            <a:r>
              <a:rPr lang="ru-RU" sz="1700" dirty="0"/>
              <a:t> та </a:t>
            </a:r>
            <a:r>
              <a:rPr lang="ru-RU" sz="1700" dirty="0" err="1"/>
              <a:t>важливості</a:t>
            </a:r>
            <a:r>
              <a:rPr lang="ru-RU" sz="1700" dirty="0"/>
              <a:t> </a:t>
            </a:r>
            <a:r>
              <a:rPr lang="ru-RU" sz="1700" dirty="0" err="1"/>
              <a:t>турботи</a:t>
            </a:r>
            <a:r>
              <a:rPr lang="ru-RU" sz="1700" dirty="0"/>
              <a:t> про благо </a:t>
            </a:r>
            <a:r>
              <a:rPr lang="ru-RU" sz="1700" dirty="0" err="1"/>
              <a:t>українського</a:t>
            </a:r>
            <a:r>
              <a:rPr lang="ru-RU" sz="1700" dirty="0"/>
              <a:t> народу (п. 6 ст.1); </a:t>
            </a:r>
            <a:endParaRPr lang="ru-RU" sz="1700" dirty="0" smtClean="0"/>
          </a:p>
          <a:p>
            <a:r>
              <a:rPr lang="ru-RU" sz="1700" dirty="0"/>
              <a:t>– </a:t>
            </a:r>
            <a:r>
              <a:rPr lang="ru-RU" sz="1700" dirty="0" err="1"/>
              <a:t>військово-патріотичне</a:t>
            </a:r>
            <a:r>
              <a:rPr lang="ru-RU" sz="1700" dirty="0"/>
              <a:t> </a:t>
            </a:r>
            <a:r>
              <a:rPr lang="ru-RU" sz="1700" dirty="0" err="1"/>
              <a:t>виховання</a:t>
            </a:r>
            <a:r>
              <a:rPr lang="ru-RU" sz="1700" dirty="0"/>
              <a:t> – </a:t>
            </a:r>
            <a:r>
              <a:rPr lang="ru-RU" sz="1700" dirty="0" err="1"/>
              <a:t>наскрізний</a:t>
            </a:r>
            <a:r>
              <a:rPr lang="ru-RU" sz="1700" dirty="0"/>
              <a:t> </a:t>
            </a:r>
            <a:r>
              <a:rPr lang="ru-RU" sz="1700" dirty="0" err="1"/>
              <a:t>виховний</a:t>
            </a:r>
            <a:r>
              <a:rPr lang="ru-RU" sz="1700" dirty="0"/>
              <a:t> </a:t>
            </a:r>
            <a:r>
              <a:rPr lang="ru-RU" sz="1700" dirty="0" err="1"/>
              <a:t>процес</a:t>
            </a:r>
            <a:r>
              <a:rPr lang="ru-RU" sz="1700" dirty="0"/>
              <a:t>, </a:t>
            </a:r>
            <a:r>
              <a:rPr lang="ru-RU" sz="1700" dirty="0" err="1"/>
              <a:t>спрямований</a:t>
            </a:r>
            <a:r>
              <a:rPr lang="ru-RU" sz="1700" dirty="0"/>
              <a:t> на </a:t>
            </a:r>
            <a:r>
              <a:rPr lang="ru-RU" sz="1700" dirty="0" err="1"/>
              <a:t>формування</a:t>
            </a:r>
            <a:r>
              <a:rPr lang="ru-RU" sz="1700" dirty="0"/>
              <a:t> у </a:t>
            </a:r>
            <a:r>
              <a:rPr lang="ru-RU" sz="1700" dirty="0" err="1"/>
              <a:t>громадян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 </a:t>
            </a:r>
            <a:r>
              <a:rPr lang="ru-RU" sz="1700" dirty="0" err="1"/>
              <a:t>оборонної</a:t>
            </a:r>
            <a:r>
              <a:rPr lang="ru-RU" sz="1700" dirty="0"/>
              <a:t> </a:t>
            </a:r>
            <a:r>
              <a:rPr lang="ru-RU" sz="1700" dirty="0" err="1"/>
              <a:t>свідомости</a:t>
            </a:r>
            <a:r>
              <a:rPr lang="ru-RU" sz="1700" dirty="0"/>
              <a:t>, </a:t>
            </a:r>
            <a:r>
              <a:rPr lang="ru-RU" sz="1700" dirty="0" err="1"/>
              <a:t>готовності</a:t>
            </a:r>
            <a:r>
              <a:rPr lang="ru-RU" sz="1700" dirty="0"/>
              <a:t> до </a:t>
            </a:r>
            <a:r>
              <a:rPr lang="ru-RU" sz="1700" dirty="0" err="1"/>
              <a:t>національного</a:t>
            </a:r>
            <a:r>
              <a:rPr lang="ru-RU" sz="1700" dirty="0"/>
              <a:t> </a:t>
            </a:r>
            <a:r>
              <a:rPr lang="ru-RU" sz="1700" dirty="0" err="1"/>
              <a:t>спротиву</a:t>
            </a:r>
            <a:r>
              <a:rPr lang="ru-RU" sz="1700" dirty="0"/>
              <a:t>, </a:t>
            </a:r>
            <a:r>
              <a:rPr lang="ru-RU" sz="1700" dirty="0" err="1"/>
              <a:t>підвищення</a:t>
            </a:r>
            <a:r>
              <a:rPr lang="ru-RU" sz="1700" dirty="0"/>
              <a:t> </a:t>
            </a:r>
            <a:r>
              <a:rPr lang="ru-RU" sz="1700" dirty="0" err="1"/>
              <a:t>суспільної</a:t>
            </a:r>
            <a:r>
              <a:rPr lang="ru-RU" sz="1700" dirty="0"/>
              <a:t> </a:t>
            </a:r>
            <a:r>
              <a:rPr lang="ru-RU" sz="1700" dirty="0" err="1"/>
              <a:t>значущості</a:t>
            </a:r>
            <a:r>
              <a:rPr lang="ru-RU" sz="1700" dirty="0"/>
              <a:t> та </a:t>
            </a:r>
            <a:r>
              <a:rPr lang="ru-RU" sz="1700" dirty="0" err="1"/>
              <a:t>поваги</a:t>
            </a:r>
            <a:r>
              <a:rPr lang="ru-RU" sz="1700" dirty="0"/>
              <a:t> до </a:t>
            </a:r>
            <a:r>
              <a:rPr lang="ru-RU" sz="1700" dirty="0" err="1"/>
              <a:t>військової</a:t>
            </a:r>
            <a:r>
              <a:rPr lang="ru-RU" sz="1700" dirty="0"/>
              <a:t> </a:t>
            </a:r>
            <a:r>
              <a:rPr lang="ru-RU" sz="1700" dirty="0" err="1"/>
              <a:t>служби</a:t>
            </a:r>
            <a:r>
              <a:rPr lang="ru-RU" sz="1700" dirty="0"/>
              <a:t>, </a:t>
            </a:r>
            <a:r>
              <a:rPr lang="ru-RU" sz="1700" dirty="0" err="1"/>
              <a:t>мотивації</a:t>
            </a:r>
            <a:r>
              <a:rPr lang="ru-RU" sz="1700" dirty="0"/>
              <a:t> </a:t>
            </a:r>
            <a:r>
              <a:rPr lang="ru-RU" sz="1700" dirty="0" err="1"/>
              <a:t>громадян</a:t>
            </a:r>
            <a:r>
              <a:rPr lang="ru-RU" sz="1700" dirty="0"/>
              <a:t> до </a:t>
            </a:r>
            <a:r>
              <a:rPr lang="ru-RU" sz="1700" dirty="0" err="1"/>
              <a:t>набуття</a:t>
            </a:r>
            <a:r>
              <a:rPr lang="ru-RU" sz="1700" dirty="0"/>
              <a:t> ними </a:t>
            </a:r>
            <a:r>
              <a:rPr lang="ru-RU" sz="1700" dirty="0" err="1"/>
              <a:t>необхідних</a:t>
            </a:r>
            <a:r>
              <a:rPr lang="ru-RU" sz="1700" dirty="0"/>
              <a:t> компетентностей у </a:t>
            </a:r>
            <a:r>
              <a:rPr lang="ru-RU" sz="1700" dirty="0" err="1"/>
              <a:t>сфері</a:t>
            </a:r>
            <a:r>
              <a:rPr lang="ru-RU" sz="1700" dirty="0"/>
              <a:t> </a:t>
            </a:r>
            <a:r>
              <a:rPr lang="ru-RU" sz="1700" dirty="0" err="1"/>
              <a:t>безпеки</a:t>
            </a:r>
            <a:r>
              <a:rPr lang="ru-RU" sz="1700" dirty="0"/>
              <a:t> і оборони (п. 1 ст. 1).</a:t>
            </a:r>
            <a:endParaRPr lang="ru-RU" sz="17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9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84784"/>
            <a:ext cx="77048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ст. 9 </a:t>
            </a:r>
            <a:r>
              <a:rPr lang="ru-RU" dirty="0" err="1"/>
              <a:t>цього</a:t>
            </a:r>
            <a:r>
              <a:rPr lang="ru-RU" dirty="0"/>
              <a:t> Закону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b="1" dirty="0" err="1"/>
              <a:t>всеохоплюючу</a:t>
            </a:r>
            <a:r>
              <a:rPr lang="ru-RU" b="1" dirty="0"/>
              <a:t> роль </a:t>
            </a:r>
            <a:r>
              <a:rPr lang="ru-RU" b="1" dirty="0" err="1"/>
              <a:t>національно-патріотичного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r>
              <a:rPr lang="ru-RU" b="1" dirty="0"/>
              <a:t> у </a:t>
            </a:r>
            <a:r>
              <a:rPr lang="ru-RU" b="1" dirty="0" err="1"/>
              <a:t>суспільстві</a:t>
            </a:r>
            <a:r>
              <a:rPr lang="ru-RU" dirty="0"/>
              <a:t>: «</a:t>
            </a:r>
            <a:r>
              <a:rPr lang="ru-RU" dirty="0" err="1"/>
              <a:t>Національно-патріотичне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і науки, </a:t>
            </a:r>
            <a:r>
              <a:rPr lang="ru-RU" dirty="0" err="1"/>
              <a:t>молодіжну</a:t>
            </a:r>
            <a:r>
              <a:rPr lang="ru-RU" dirty="0"/>
              <a:t> та </a:t>
            </a:r>
            <a:r>
              <a:rPr lang="ru-RU" dirty="0" err="1"/>
              <a:t>соціальну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, </a:t>
            </a:r>
            <a:r>
              <a:rPr lang="ru-RU" dirty="0" err="1"/>
              <a:t>культури</a:t>
            </a:r>
            <a:r>
              <a:rPr lang="ru-RU" dirty="0"/>
              <a:t> і </a:t>
            </a:r>
            <a:r>
              <a:rPr lang="ru-RU" dirty="0" err="1"/>
              <a:t>мистецтва</a:t>
            </a:r>
            <a:r>
              <a:rPr lang="ru-RU" dirty="0"/>
              <a:t>, </a:t>
            </a:r>
            <a:r>
              <a:rPr lang="ru-RU" dirty="0" err="1"/>
              <a:t>реклами</a:t>
            </a:r>
            <a:r>
              <a:rPr lang="ru-RU" dirty="0"/>
              <a:t>, </a:t>
            </a:r>
            <a:r>
              <a:rPr lang="ru-RU" dirty="0" err="1"/>
              <a:t>відновлення</a:t>
            </a:r>
            <a:r>
              <a:rPr lang="ru-RU" dirty="0"/>
              <a:t> та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пам’яті</a:t>
            </a:r>
            <a:r>
              <a:rPr lang="ru-RU" dirty="0"/>
              <a:t>, </a:t>
            </a:r>
            <a:r>
              <a:rPr lang="ru-RU" dirty="0" err="1"/>
              <a:t>краєзнавства</a:t>
            </a:r>
            <a:r>
              <a:rPr lang="ru-RU" dirty="0"/>
              <a:t>, туризму,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, </a:t>
            </a:r>
            <a:r>
              <a:rPr lang="ru-RU" dirty="0" err="1"/>
              <a:t>фізичної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і спорту, </a:t>
            </a:r>
            <a:r>
              <a:rPr lang="ru-RU" dirty="0" err="1"/>
              <a:t>профорієнтації</a:t>
            </a:r>
            <a:r>
              <a:rPr lang="ru-RU" dirty="0"/>
              <a:t> на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, </a:t>
            </a:r>
            <a:r>
              <a:rPr lang="ru-RU" dirty="0" err="1"/>
              <a:t>цивільної</a:t>
            </a:r>
            <a:r>
              <a:rPr lang="ru-RU" dirty="0"/>
              <a:t> оборони та </a:t>
            </a:r>
            <a:r>
              <a:rPr lang="ru-RU" dirty="0" err="1"/>
              <a:t>цивільного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, </a:t>
            </a:r>
            <a:r>
              <a:rPr lang="ru-RU" dirty="0" err="1"/>
              <a:t>безпеки</a:t>
            </a:r>
            <a:r>
              <a:rPr lang="ru-RU" dirty="0"/>
              <a:t> і оборони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зв’язків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закордонними</a:t>
            </a:r>
            <a:r>
              <a:rPr lang="ru-RU" dirty="0"/>
              <a:t> </a:t>
            </a:r>
            <a:r>
              <a:rPr lang="ru-RU" dirty="0" err="1"/>
              <a:t>українцями</a:t>
            </a:r>
            <a:r>
              <a:rPr lang="ru-RU" dirty="0"/>
              <a:t>».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ж </a:t>
            </a:r>
            <a:r>
              <a:rPr lang="ru-RU" dirty="0" err="1"/>
              <a:t>статті</a:t>
            </a:r>
            <a:r>
              <a:rPr lang="ru-RU" dirty="0"/>
              <a:t>,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складовими</a:t>
            </a:r>
            <a:r>
              <a:rPr lang="ru-RU" dirty="0"/>
              <a:t> </a:t>
            </a:r>
            <a:r>
              <a:rPr lang="ru-RU" dirty="0" err="1"/>
              <a:t>національно-патріотичного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є: </a:t>
            </a:r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) </a:t>
            </a:r>
            <a:r>
              <a:rPr lang="ru-RU" dirty="0" err="1"/>
              <a:t>громадянсько-патріотичне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духовно-</a:t>
            </a:r>
            <a:r>
              <a:rPr lang="ru-RU" dirty="0" err="1"/>
              <a:t>моральне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dirty="0" err="1"/>
              <a:t>співпраця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закордонними</a:t>
            </a:r>
            <a:r>
              <a:rPr lang="ru-RU" dirty="0"/>
              <a:t> </a:t>
            </a:r>
            <a:r>
              <a:rPr lang="ru-RU" dirty="0" err="1"/>
              <a:t>українцями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5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Вагомі</a:t>
            </a:r>
            <a:r>
              <a:rPr lang="ru-RU" dirty="0"/>
              <a:t> </a:t>
            </a:r>
            <a:r>
              <a:rPr lang="ru-RU" dirty="0" err="1"/>
              <a:t>орієнтири</a:t>
            </a:r>
            <a:r>
              <a:rPr lang="ru-RU" dirty="0"/>
              <a:t> у </a:t>
            </a:r>
            <a:r>
              <a:rPr lang="ru-RU" dirty="0" err="1"/>
              <a:t>вихованні</a:t>
            </a:r>
            <a:r>
              <a:rPr lang="ru-RU" dirty="0"/>
              <a:t> </a:t>
            </a:r>
            <a:r>
              <a:rPr lang="ru-RU" dirty="0" err="1"/>
              <a:t>підростаючого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й </a:t>
            </a:r>
            <a:r>
              <a:rPr lang="ru-RU" b="1" dirty="0"/>
              <a:t>Закон </a:t>
            </a:r>
            <a:r>
              <a:rPr lang="ru-RU" b="1" dirty="0" err="1"/>
              <a:t>України</a:t>
            </a:r>
            <a:r>
              <a:rPr lang="ru-RU" b="1" dirty="0"/>
              <a:t> «Про </a:t>
            </a:r>
            <a:r>
              <a:rPr lang="ru-RU" b="1" dirty="0" err="1"/>
              <a:t>правовий</a:t>
            </a:r>
            <a:r>
              <a:rPr lang="ru-RU" b="1" dirty="0"/>
              <a:t> статус та </a:t>
            </a:r>
            <a:r>
              <a:rPr lang="ru-RU" b="1" dirty="0" err="1"/>
              <a:t>вшанування</a:t>
            </a:r>
            <a:r>
              <a:rPr lang="ru-RU" b="1" dirty="0"/>
              <a:t> </a:t>
            </a:r>
            <a:r>
              <a:rPr lang="ru-RU" b="1" dirty="0" err="1"/>
              <a:t>пам’яті</a:t>
            </a:r>
            <a:r>
              <a:rPr lang="ru-RU" b="1" dirty="0"/>
              <a:t> </a:t>
            </a:r>
            <a:r>
              <a:rPr lang="ru-RU" b="1" dirty="0" err="1"/>
              <a:t>борців</a:t>
            </a:r>
            <a:r>
              <a:rPr lang="ru-RU" b="1" dirty="0"/>
              <a:t> за </a:t>
            </a:r>
            <a:r>
              <a:rPr lang="ru-RU" b="1" dirty="0" err="1"/>
              <a:t>незалежність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у XX </a:t>
            </a:r>
            <a:r>
              <a:rPr lang="ru-RU" b="1" dirty="0" err="1"/>
              <a:t>столітті</a:t>
            </a:r>
            <a:r>
              <a:rPr lang="ru-RU" b="1" dirty="0"/>
              <a:t>». </a:t>
            </a:r>
            <a:endParaRPr lang="ru-RU" b="1" dirty="0" smtClean="0"/>
          </a:p>
          <a:p>
            <a:r>
              <a:rPr lang="ru-RU" dirty="0" smtClean="0"/>
              <a:t>У </a:t>
            </a:r>
            <a:r>
              <a:rPr lang="ru-RU" dirty="0"/>
              <a:t>ст. 5 </a:t>
            </a:r>
            <a:r>
              <a:rPr lang="ru-RU" dirty="0" err="1"/>
              <a:t>законодавець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моральних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 і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самосвідомости</a:t>
            </a:r>
            <a:r>
              <a:rPr lang="ru-RU" dirty="0"/>
              <a:t> у </a:t>
            </a:r>
            <a:r>
              <a:rPr lang="ru-RU" dirty="0" err="1"/>
              <a:t>дітей</a:t>
            </a:r>
            <a:r>
              <a:rPr lang="ru-RU" dirty="0"/>
              <a:t> та </a:t>
            </a:r>
            <a:r>
              <a:rPr lang="ru-RU" dirty="0" err="1"/>
              <a:t>молоді</a:t>
            </a:r>
            <a:r>
              <a:rPr lang="ru-RU" dirty="0"/>
              <a:t> повинно </a:t>
            </a:r>
            <a:r>
              <a:rPr lang="ru-RU" dirty="0" err="1"/>
              <a:t>здійснюватися</a:t>
            </a:r>
            <a:r>
              <a:rPr lang="ru-RU" dirty="0"/>
              <a:t> на прикладах </a:t>
            </a:r>
            <a:r>
              <a:rPr lang="ru-RU" dirty="0" err="1"/>
              <a:t>героїчної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 за </a:t>
            </a:r>
            <a:r>
              <a:rPr lang="ru-RU" dirty="0" err="1"/>
              <a:t>самовизначення</a:t>
            </a:r>
            <a:r>
              <a:rPr lang="ru-RU" dirty="0"/>
              <a:t> і </a:t>
            </a:r>
            <a:r>
              <a:rPr lang="ru-RU" dirty="0" err="1"/>
              <a:t>творення</a:t>
            </a:r>
            <a:r>
              <a:rPr lang="ru-RU" dirty="0"/>
              <a:t> </a:t>
            </a:r>
            <a:r>
              <a:rPr lang="ru-RU" dirty="0" err="1"/>
              <a:t>власної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ідеалів</a:t>
            </a:r>
            <a:r>
              <a:rPr lang="ru-RU" dirty="0"/>
              <a:t> </a:t>
            </a:r>
            <a:r>
              <a:rPr lang="ru-RU" dirty="0" err="1"/>
              <a:t>свободи</a:t>
            </a:r>
            <a:r>
              <a:rPr lang="ru-RU" dirty="0"/>
              <a:t>, соборности та </a:t>
            </a:r>
            <a:r>
              <a:rPr lang="ru-RU" dirty="0" err="1"/>
              <a:t>державности</a:t>
            </a:r>
            <a:r>
              <a:rPr lang="ru-RU" dirty="0"/>
              <a:t>. </a:t>
            </a:r>
            <a:r>
              <a:rPr lang="ru-RU" dirty="0" err="1"/>
              <a:t>Успадкованих</a:t>
            </a:r>
            <a:r>
              <a:rPr lang="ru-RU" dirty="0"/>
              <a:t>, </a:t>
            </a:r>
            <a:r>
              <a:rPr lang="ru-RU" dirty="0" err="1" smtClean="0"/>
              <a:t>зокрема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княжої</a:t>
            </a:r>
            <a:r>
              <a:rPr lang="ru-RU" dirty="0"/>
              <a:t> </a:t>
            </a:r>
            <a:r>
              <a:rPr lang="ru-RU" dirty="0" err="1"/>
              <a:t>доби</a:t>
            </a:r>
            <a:r>
              <a:rPr lang="ru-RU" dirty="0"/>
              <a:t>,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козацтва</a:t>
            </a:r>
            <a:r>
              <a:rPr lang="ru-RU" dirty="0"/>
              <a:t>,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Січових</a:t>
            </a:r>
            <a:r>
              <a:rPr lang="ru-RU" dirty="0"/>
              <a:t> </a:t>
            </a:r>
            <a:r>
              <a:rPr lang="ru-RU" dirty="0" err="1"/>
              <a:t>Стрільців</a:t>
            </a:r>
            <a:r>
              <a:rPr lang="ru-RU" dirty="0"/>
              <a:t>, </a:t>
            </a:r>
            <a:r>
              <a:rPr lang="ru-RU" dirty="0" err="1"/>
              <a:t>армій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Республіки</a:t>
            </a:r>
            <a:r>
              <a:rPr lang="ru-RU" dirty="0"/>
              <a:t> та </a:t>
            </a:r>
            <a:r>
              <a:rPr lang="ru-RU" dirty="0" err="1"/>
              <a:t>Західноукраїнської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Республіки</a:t>
            </a:r>
            <a:r>
              <a:rPr lang="ru-RU" dirty="0"/>
              <a:t>,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антибільшовицьких</a:t>
            </a:r>
            <a:r>
              <a:rPr lang="ru-RU" dirty="0"/>
              <a:t> </a:t>
            </a:r>
            <a:r>
              <a:rPr lang="ru-RU" dirty="0" err="1"/>
              <a:t>селянських</a:t>
            </a:r>
            <a:r>
              <a:rPr lang="ru-RU" dirty="0"/>
              <a:t> </a:t>
            </a:r>
            <a:r>
              <a:rPr lang="ru-RU" dirty="0" err="1"/>
              <a:t>повстань</a:t>
            </a:r>
            <a:r>
              <a:rPr lang="ru-RU" dirty="0"/>
              <a:t>, </a:t>
            </a:r>
            <a:r>
              <a:rPr lang="ru-RU" dirty="0" err="1"/>
              <a:t>загонів</a:t>
            </a:r>
            <a:r>
              <a:rPr lang="ru-RU" dirty="0"/>
              <a:t> </a:t>
            </a:r>
            <a:r>
              <a:rPr lang="ru-RU" dirty="0" err="1"/>
              <a:t>Карпатської</a:t>
            </a:r>
            <a:r>
              <a:rPr lang="ru-RU" dirty="0"/>
              <a:t> </a:t>
            </a:r>
            <a:r>
              <a:rPr lang="ru-RU" dirty="0" err="1"/>
              <a:t>Січі</a:t>
            </a:r>
            <a:r>
              <a:rPr lang="ru-RU" dirty="0"/>
              <a:t>,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повстанської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, </a:t>
            </a:r>
            <a:r>
              <a:rPr lang="ru-RU" dirty="0" err="1"/>
              <a:t>українців-повстанців</a:t>
            </a:r>
            <a:r>
              <a:rPr lang="ru-RU" dirty="0"/>
              <a:t> у </a:t>
            </a:r>
            <a:r>
              <a:rPr lang="ru-RU" dirty="0" err="1"/>
              <a:t>сталінських</a:t>
            </a:r>
            <a:r>
              <a:rPr lang="ru-RU" dirty="0"/>
              <a:t> </a:t>
            </a:r>
            <a:r>
              <a:rPr lang="ru-RU" dirty="0" err="1"/>
              <a:t>концтаборах</a:t>
            </a:r>
            <a:r>
              <a:rPr lang="ru-RU" dirty="0"/>
              <a:t>,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дисидентського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Не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Закон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вказує</a:t>
            </a:r>
            <a:r>
              <a:rPr lang="ru-RU" dirty="0"/>
              <a:t> і на </a:t>
            </a:r>
            <a:r>
              <a:rPr lang="ru-RU" b="1" dirty="0" err="1"/>
              <a:t>відповідальність</a:t>
            </a:r>
            <a:r>
              <a:rPr lang="ru-RU" b="1" dirty="0"/>
              <a:t> за </a:t>
            </a:r>
            <a:r>
              <a:rPr lang="ru-RU" b="1" dirty="0" err="1"/>
              <a:t>перешкоджання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 </a:t>
            </a:r>
            <a:r>
              <a:rPr lang="ru-RU" b="1" dirty="0" err="1"/>
              <a:t>порушення</a:t>
            </a:r>
            <a:r>
              <a:rPr lang="ru-RU" b="1" dirty="0"/>
              <a:t> в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виконанні</a:t>
            </a:r>
            <a:r>
              <a:rPr lang="ru-RU" b="1" dirty="0"/>
              <a:t> </a:t>
            </a:r>
            <a:r>
              <a:rPr lang="ru-RU" dirty="0"/>
              <a:t>[59].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839" y="908720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Концепція</a:t>
            </a:r>
            <a:r>
              <a:rPr lang="ru-RU" b="1" dirty="0"/>
              <a:t> </a:t>
            </a:r>
            <a:r>
              <a:rPr lang="ru-RU" b="1" dirty="0" err="1"/>
              <a:t>національно-патріотичного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r>
              <a:rPr lang="ru-RU" b="1" dirty="0"/>
              <a:t> в </a:t>
            </a:r>
            <a:r>
              <a:rPr lang="ru-RU" b="1" dirty="0" err="1"/>
              <a:t>системі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</a:t>
            </a:r>
            <a:r>
              <a:rPr lang="ru-RU" dirty="0" err="1"/>
              <a:t>затверджена</a:t>
            </a:r>
            <a:r>
              <a:rPr lang="ru-RU" dirty="0"/>
              <a:t> наказом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і науки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06 </a:t>
            </a:r>
            <a:r>
              <a:rPr lang="ru-RU" dirty="0" err="1"/>
              <a:t>червня</a:t>
            </a:r>
            <a:r>
              <a:rPr lang="ru-RU" dirty="0"/>
              <a:t> 2022 року № 527,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сміливіше</a:t>
            </a:r>
            <a:r>
              <a:rPr lang="ru-RU" dirty="0"/>
              <a:t> </a:t>
            </a:r>
            <a:r>
              <a:rPr lang="ru-RU" dirty="0" err="1"/>
              <a:t>модернізує</a:t>
            </a:r>
            <a:r>
              <a:rPr lang="ru-RU" dirty="0"/>
              <a:t>, </a:t>
            </a:r>
            <a:r>
              <a:rPr lang="ru-RU" dirty="0" err="1"/>
              <a:t>розширює</a:t>
            </a:r>
            <a:r>
              <a:rPr lang="ru-RU" dirty="0"/>
              <a:t> і </a:t>
            </a:r>
            <a:r>
              <a:rPr lang="ru-RU" dirty="0" err="1"/>
              <a:t>деталізує</a:t>
            </a:r>
            <a:r>
              <a:rPr lang="ru-RU" dirty="0"/>
              <a:t> мету,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принципи</a:t>
            </a:r>
            <a:r>
              <a:rPr lang="ru-RU" dirty="0"/>
              <a:t>, шляхи, </a:t>
            </a:r>
            <a:r>
              <a:rPr lang="ru-RU" dirty="0" err="1"/>
              <a:t>очікувані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та </a:t>
            </a:r>
            <a:r>
              <a:rPr lang="ru-RU" dirty="0" err="1"/>
              <a:t>індикатори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endParaRPr lang="ru-RU" dirty="0"/>
          </a:p>
          <a:p>
            <a:r>
              <a:rPr lang="ru-RU" dirty="0" smtClean="0"/>
              <a:t>Ми </a:t>
            </a:r>
            <a:r>
              <a:rPr lang="ru-RU" dirty="0" err="1"/>
              <a:t>підтримуємо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стратегічний</a:t>
            </a:r>
            <a:r>
              <a:rPr lang="ru-RU" dirty="0"/>
              <a:t> </a:t>
            </a:r>
            <a:r>
              <a:rPr lang="ru-RU" dirty="0" err="1"/>
              <a:t>орієнтир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становленні</a:t>
            </a:r>
            <a:r>
              <a:rPr lang="ru-RU" dirty="0"/>
              <a:t> </a:t>
            </a:r>
            <a:r>
              <a:rPr lang="ru-RU" dirty="0" err="1"/>
              <a:t>патріотичного</a:t>
            </a:r>
            <a:r>
              <a:rPr lang="ru-RU" dirty="0"/>
              <a:t> </a:t>
            </a:r>
            <a:r>
              <a:rPr lang="ru-RU" dirty="0" err="1"/>
              <a:t>світогляду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поколінь</a:t>
            </a:r>
            <a:r>
              <a:rPr lang="ru-RU" dirty="0"/>
              <a:t> </a:t>
            </a:r>
            <a:r>
              <a:rPr lang="ru-RU" b="1" dirty="0"/>
              <a:t>«на </a:t>
            </a:r>
            <a:r>
              <a:rPr lang="ru-RU" b="1" dirty="0" err="1"/>
              <a:t>особливу</a:t>
            </a:r>
            <a:r>
              <a:rPr lang="ru-RU" b="1" dirty="0"/>
              <a:t> </a:t>
            </a:r>
            <a:r>
              <a:rPr lang="ru-RU" b="1" dirty="0" err="1"/>
              <a:t>увагу</a:t>
            </a:r>
            <a:r>
              <a:rPr lang="ru-RU" b="1" dirty="0"/>
              <a:t> </a:t>
            </a:r>
            <a:r>
              <a:rPr lang="ru-RU" b="1" dirty="0" err="1"/>
              <a:t>заслуговує</a:t>
            </a:r>
            <a:r>
              <a:rPr lang="ru-RU" b="1" dirty="0"/>
              <a:t> </a:t>
            </a:r>
            <a:r>
              <a:rPr lang="ru-RU" b="1" dirty="0" err="1"/>
              <a:t>формування</a:t>
            </a:r>
            <a:r>
              <a:rPr lang="ru-RU" b="1" dirty="0"/>
              <a:t> </a:t>
            </a:r>
            <a:r>
              <a:rPr lang="ru-RU" b="1" dirty="0" err="1"/>
              <a:t>української</a:t>
            </a:r>
            <a:r>
              <a:rPr lang="ru-RU" b="1" dirty="0"/>
              <a:t> </a:t>
            </a:r>
            <a:r>
              <a:rPr lang="ru-RU" b="1" dirty="0" err="1"/>
              <a:t>політичної</a:t>
            </a:r>
            <a:r>
              <a:rPr lang="ru-RU" b="1" dirty="0"/>
              <a:t> </a:t>
            </a:r>
            <a:r>
              <a:rPr lang="ru-RU" b="1" dirty="0" err="1"/>
              <a:t>культури</a:t>
            </a:r>
            <a:r>
              <a:rPr lang="ru-RU" b="1" dirty="0"/>
              <a:t> в </a:t>
            </a:r>
            <a:r>
              <a:rPr lang="ru-RU" b="1" dirty="0" err="1"/>
              <a:t>часи</a:t>
            </a:r>
            <a:r>
              <a:rPr lang="ru-RU" b="1" dirty="0"/>
              <a:t> </a:t>
            </a:r>
            <a:r>
              <a:rPr lang="ru-RU" b="1" dirty="0" err="1"/>
              <a:t>Речі</a:t>
            </a:r>
            <a:r>
              <a:rPr lang="ru-RU" b="1" dirty="0"/>
              <a:t> </a:t>
            </a:r>
            <a:r>
              <a:rPr lang="ru-RU" b="1" dirty="0" err="1"/>
              <a:t>Посполитої</a:t>
            </a:r>
            <a:r>
              <a:rPr lang="ru-RU" b="1" dirty="0"/>
              <a:t> та Австро-</a:t>
            </a:r>
            <a:r>
              <a:rPr lang="ru-RU" b="1" dirty="0" err="1"/>
              <a:t>Угорщини</a:t>
            </a:r>
            <a:r>
              <a:rPr lang="ru-RU" b="1" dirty="0"/>
              <a:t>, </a:t>
            </a:r>
            <a:r>
              <a:rPr lang="ru-RU" b="1" dirty="0" err="1"/>
              <a:t>нове</a:t>
            </a:r>
            <a:r>
              <a:rPr lang="ru-RU" b="1" dirty="0"/>
              <a:t> </a:t>
            </a:r>
            <a:r>
              <a:rPr lang="ru-RU" b="1" dirty="0" err="1"/>
              <a:t>осмислення</a:t>
            </a:r>
            <a:r>
              <a:rPr lang="ru-RU" b="1" dirty="0"/>
              <a:t> </a:t>
            </a:r>
            <a:r>
              <a:rPr lang="ru-RU" b="1" dirty="0" err="1"/>
              <a:t>ролі</a:t>
            </a:r>
            <a:r>
              <a:rPr lang="ru-RU" b="1" dirty="0"/>
              <a:t> </a:t>
            </a:r>
            <a:r>
              <a:rPr lang="ru-RU" b="1" dirty="0" err="1"/>
              <a:t>Кримського</a:t>
            </a:r>
            <a:r>
              <a:rPr lang="ru-RU" b="1" dirty="0"/>
              <a:t> </a:t>
            </a:r>
            <a:r>
              <a:rPr lang="ru-RU" b="1" dirty="0" err="1"/>
              <a:t>Ханату</a:t>
            </a:r>
            <a:r>
              <a:rPr lang="ru-RU" b="1" dirty="0"/>
              <a:t> як </a:t>
            </a:r>
            <a:r>
              <a:rPr lang="ru-RU" b="1" dirty="0" err="1"/>
              <a:t>держави</a:t>
            </a:r>
            <a:r>
              <a:rPr lang="ru-RU" b="1" dirty="0"/>
              <a:t> </a:t>
            </a:r>
            <a:r>
              <a:rPr lang="ru-RU" b="1" dirty="0" err="1"/>
              <a:t>кримськотатарського</a:t>
            </a:r>
            <a:r>
              <a:rPr lang="ru-RU" b="1" dirty="0"/>
              <a:t> народу, </a:t>
            </a:r>
            <a:r>
              <a:rPr lang="ru-RU" b="1" dirty="0" err="1"/>
              <a:t>включно</a:t>
            </a:r>
            <a:r>
              <a:rPr lang="ru-RU" b="1" dirty="0"/>
              <a:t> з </a:t>
            </a:r>
            <a:r>
              <a:rPr lang="ru-RU" b="1" dirty="0" err="1"/>
              <a:t>тривалим</a:t>
            </a:r>
            <a:r>
              <a:rPr lang="ru-RU" b="1" dirty="0"/>
              <a:t> </a:t>
            </a:r>
            <a:r>
              <a:rPr lang="ru-RU" b="1" dirty="0" err="1"/>
              <a:t>воєнним</a:t>
            </a:r>
            <a:r>
              <a:rPr lang="ru-RU" b="1" dirty="0"/>
              <a:t> </a:t>
            </a:r>
            <a:r>
              <a:rPr lang="ru-RU" b="1" dirty="0" err="1"/>
              <a:t>протистоянням</a:t>
            </a:r>
            <a:r>
              <a:rPr lang="ru-RU" b="1" dirty="0"/>
              <a:t> і </a:t>
            </a:r>
            <a:r>
              <a:rPr lang="ru-RU" b="1" dirty="0" err="1"/>
              <a:t>плідною</a:t>
            </a:r>
            <a:r>
              <a:rPr lang="ru-RU" b="1" dirty="0"/>
              <a:t> </a:t>
            </a:r>
            <a:r>
              <a:rPr lang="ru-RU" b="1" dirty="0" err="1"/>
              <a:t>військовою</a:t>
            </a:r>
            <a:r>
              <a:rPr lang="ru-RU" b="1" dirty="0"/>
              <a:t> та культурною </a:t>
            </a:r>
            <a:r>
              <a:rPr lang="ru-RU" b="1" dirty="0" err="1"/>
              <a:t>співпрацею</a:t>
            </a:r>
            <a:r>
              <a:rPr lang="ru-RU" b="1" dirty="0"/>
              <a:t>» </a:t>
            </a:r>
            <a:r>
              <a:rPr lang="ru-RU" dirty="0"/>
              <a:t>[33]. Але ж </a:t>
            </a:r>
            <a:r>
              <a:rPr lang="ru-RU" dirty="0" err="1"/>
              <a:t>мусимо</a:t>
            </a:r>
            <a:r>
              <a:rPr lang="ru-RU" dirty="0"/>
              <a:t> тут </a:t>
            </a:r>
            <a:r>
              <a:rPr lang="ru-RU" dirty="0" err="1"/>
              <a:t>зауважити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давно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назріла</a:t>
            </a:r>
            <a:r>
              <a:rPr lang="ru-RU" dirty="0"/>
              <a:t> </a:t>
            </a:r>
            <a:r>
              <a:rPr lang="ru-RU" dirty="0" err="1"/>
              <a:t>присутність</a:t>
            </a:r>
            <a:r>
              <a:rPr lang="ru-RU" dirty="0"/>
              <a:t> у </a:t>
            </a:r>
            <a:r>
              <a:rPr lang="ru-RU" dirty="0" err="1"/>
              <a:t>цьому</a:t>
            </a:r>
            <a:r>
              <a:rPr lang="ru-RU" dirty="0"/>
              <a:t> ряду </a:t>
            </a:r>
            <a:r>
              <a:rPr lang="ru-RU" b="1" u="sng" dirty="0" err="1"/>
              <a:t>історико-політичних</a:t>
            </a:r>
            <a:r>
              <a:rPr lang="ru-RU" b="1" u="sng" dirty="0"/>
              <a:t>, </a:t>
            </a:r>
            <a:r>
              <a:rPr lang="ru-RU" b="1" u="sng" dirty="0" err="1"/>
              <a:t>культурних</a:t>
            </a:r>
            <a:r>
              <a:rPr lang="ru-RU" b="1" u="sng" dirty="0"/>
              <a:t>, </a:t>
            </a:r>
            <a:r>
              <a:rPr lang="ru-RU" b="1" u="sng" dirty="0" err="1"/>
              <a:t>світоглядних</a:t>
            </a:r>
            <a:r>
              <a:rPr lang="ru-RU" b="1" u="sng" dirty="0"/>
              <a:t> </a:t>
            </a:r>
            <a:r>
              <a:rPr lang="ru-RU" b="1" u="sng" dirty="0" err="1"/>
              <a:t>матриць</a:t>
            </a:r>
            <a:r>
              <a:rPr lang="ru-RU" b="1" u="sng" dirty="0"/>
              <a:t> </a:t>
            </a:r>
            <a:r>
              <a:rPr lang="ru-RU" b="1" u="sng" dirty="0" err="1"/>
              <a:t>української</a:t>
            </a:r>
            <a:r>
              <a:rPr lang="ru-RU" b="1" u="sng" dirty="0"/>
              <a:t> </a:t>
            </a:r>
            <a:r>
              <a:rPr lang="ru-RU" b="1" u="sng" dirty="0" err="1"/>
              <a:t>сутности</a:t>
            </a:r>
            <a:r>
              <a:rPr lang="ru-RU" b="1" u="sng" dirty="0"/>
              <a:t> й </a:t>
            </a:r>
            <a:r>
              <a:rPr lang="ru-RU" b="1" u="sng" dirty="0" err="1"/>
              <a:t>епоха</a:t>
            </a:r>
            <a:r>
              <a:rPr lang="ru-RU" b="1" u="sng" dirty="0"/>
              <a:t> Великого </a:t>
            </a:r>
            <a:r>
              <a:rPr lang="ru-RU" b="1" u="sng" dirty="0" err="1"/>
              <a:t>князівства</a:t>
            </a:r>
            <a:r>
              <a:rPr lang="ru-RU" b="1" u="sng" dirty="0"/>
              <a:t> </a:t>
            </a:r>
            <a:r>
              <a:rPr lang="ru-RU" b="1" u="sng" dirty="0" err="1"/>
              <a:t>Литовського</a:t>
            </a:r>
            <a:r>
              <a:rPr lang="ru-RU" b="1" u="sng" dirty="0"/>
              <a:t>, </a:t>
            </a:r>
            <a:r>
              <a:rPr lang="ru-RU" b="1" u="sng" dirty="0" err="1"/>
              <a:t>Руського</a:t>
            </a:r>
            <a:r>
              <a:rPr lang="ru-RU" b="1" u="sng" dirty="0"/>
              <a:t> і </a:t>
            </a:r>
            <a:r>
              <a:rPr lang="ru-RU" b="1" u="sng" dirty="0" err="1"/>
              <a:t>Жемайтійського</a:t>
            </a:r>
            <a:r>
              <a:rPr lang="ru-RU" b="1" u="sng" dirty="0"/>
              <a:t> з </a:t>
            </a:r>
            <a:r>
              <a:rPr lang="ru-RU" b="1" u="sng" dirty="0" err="1"/>
              <a:t>її</a:t>
            </a:r>
            <a:r>
              <a:rPr lang="ru-RU" b="1" u="sng" dirty="0"/>
              <a:t> </a:t>
            </a:r>
            <a:r>
              <a:rPr lang="ru-RU" b="1" u="sng" dirty="0" err="1"/>
              <a:t>славетними</a:t>
            </a:r>
            <a:r>
              <a:rPr lang="ru-RU" b="1" u="sng" dirty="0"/>
              <a:t> </a:t>
            </a:r>
            <a:r>
              <a:rPr lang="ru-RU" b="1" u="sng" dirty="0" err="1"/>
              <a:t>звитяжцями</a:t>
            </a:r>
            <a:r>
              <a:rPr lang="ru-RU" b="1" u="sng" dirty="0"/>
              <a:t>, </a:t>
            </a:r>
            <a:r>
              <a:rPr lang="ru-RU" b="1" u="sng" dirty="0" err="1"/>
              <a:t>зокрема</a:t>
            </a:r>
            <a:r>
              <a:rPr lang="ru-RU" b="1" u="sng" dirty="0"/>
              <a:t>, князями </a:t>
            </a:r>
            <a:r>
              <a:rPr lang="ru-RU" b="1" u="sng" dirty="0" err="1"/>
              <a:t>Острозькими</a:t>
            </a:r>
            <a:r>
              <a:rPr lang="ru-RU" dirty="0"/>
              <a:t>!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епоха</a:t>
            </a:r>
            <a:r>
              <a:rPr lang="ru-RU" dirty="0"/>
              <a:t> </a:t>
            </a:r>
            <a:r>
              <a:rPr lang="ru-RU" dirty="0" err="1"/>
              <a:t>генези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державности</a:t>
            </a:r>
            <a:r>
              <a:rPr lang="ru-RU" dirty="0"/>
              <a:t> і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самосвідомости</a:t>
            </a:r>
            <a:r>
              <a:rPr lang="ru-RU" dirty="0"/>
              <a:t> є </a:t>
            </a:r>
            <a:r>
              <a:rPr lang="ru-RU" dirty="0" err="1"/>
              <a:t>ключовою</a:t>
            </a:r>
            <a:r>
              <a:rPr lang="ru-RU" dirty="0"/>
              <a:t> у </a:t>
            </a:r>
            <a:r>
              <a:rPr lang="ru-RU" dirty="0" err="1"/>
              <a:t>нашому</a:t>
            </a:r>
            <a:r>
              <a:rPr lang="ru-RU" dirty="0"/>
              <a:t> </a:t>
            </a:r>
            <a:r>
              <a:rPr lang="ru-RU" dirty="0" err="1"/>
              <a:t>протистоянні</a:t>
            </a:r>
            <a:r>
              <a:rPr lang="ru-RU" dirty="0"/>
              <a:t> фальшивим </a:t>
            </a:r>
            <a:r>
              <a:rPr lang="ru-RU" dirty="0" err="1"/>
              <a:t>московським</a:t>
            </a:r>
            <a:r>
              <a:rPr lang="ru-RU" dirty="0"/>
              <a:t> </a:t>
            </a:r>
            <a:r>
              <a:rPr lang="ru-RU" dirty="0" err="1"/>
              <a:t>зазіханням-наративам</a:t>
            </a:r>
            <a:r>
              <a:rPr lang="ru-RU" dirty="0"/>
              <a:t> про </a:t>
            </a:r>
            <a:r>
              <a:rPr lang="ru-RU" dirty="0" err="1"/>
              <a:t>історичну</a:t>
            </a:r>
            <a:r>
              <a:rPr lang="ru-RU" dirty="0"/>
              <a:t> </a:t>
            </a:r>
            <a:r>
              <a:rPr lang="ru-RU" dirty="0" err="1"/>
              <a:t>спадковість</a:t>
            </a:r>
            <a:r>
              <a:rPr lang="ru-RU" dirty="0"/>
              <a:t> Руси.</a:t>
            </a:r>
          </a:p>
        </p:txBody>
      </p:sp>
    </p:spTree>
    <p:extLst>
      <p:ext uri="{BB962C8B-B14F-4D97-AF65-F5344CB8AC3E}">
        <p14:creationId xmlns:p14="http://schemas.microsoft.com/office/powerpoint/2010/main" val="585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для Обкладинки книги Гонського\Обкладинка_Гонсьий_тверда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192"/>
            <a:ext cx="9144000" cy="60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29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56247"/>
            <a:ext cx="792088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2.3. </a:t>
            </a:r>
            <a:r>
              <a:rPr lang="ru-RU" b="1" dirty="0" err="1"/>
              <a:t>Яким</a:t>
            </a:r>
            <a:r>
              <a:rPr lang="ru-RU" b="1" dirty="0"/>
              <a:t> чином </a:t>
            </a:r>
            <a:r>
              <a:rPr lang="ru-RU" b="1" dirty="0" err="1"/>
              <a:t>формувати</a:t>
            </a:r>
            <a:r>
              <a:rPr lang="ru-RU" b="1" dirty="0"/>
              <a:t> </a:t>
            </a:r>
            <a:r>
              <a:rPr lang="ru-RU" b="1" dirty="0" err="1"/>
              <a:t>патріотизм</a:t>
            </a:r>
            <a:r>
              <a:rPr lang="ru-RU" b="1" dirty="0" smtClean="0"/>
              <a:t>?</a:t>
            </a:r>
          </a:p>
          <a:p>
            <a:r>
              <a:rPr lang="ru-RU" sz="1700" b="1" dirty="0" err="1" smtClean="0"/>
              <a:t>Формування</a:t>
            </a:r>
            <a:r>
              <a:rPr lang="ru-RU" sz="1700" b="1" dirty="0" smtClean="0"/>
              <a:t> </a:t>
            </a:r>
            <a:r>
              <a:rPr lang="ru-RU" sz="1700" b="1" dirty="0" err="1"/>
              <a:t>патріотизму</a:t>
            </a:r>
            <a:r>
              <a:rPr lang="ru-RU" sz="1700" b="1" dirty="0"/>
              <a:t> буде </a:t>
            </a:r>
            <a:r>
              <a:rPr lang="ru-RU" sz="1700" b="1" dirty="0" err="1"/>
              <a:t>ефективним</a:t>
            </a:r>
            <a:r>
              <a:rPr lang="ru-RU" sz="1700" b="1" dirty="0"/>
              <a:t>, </a:t>
            </a:r>
            <a:r>
              <a:rPr lang="ru-RU" sz="1700" b="1" dirty="0" err="1"/>
              <a:t>якщо</a:t>
            </a:r>
            <a:r>
              <a:rPr lang="ru-RU" sz="1700" b="1" dirty="0"/>
              <a:t> </a:t>
            </a:r>
            <a:r>
              <a:rPr lang="ru-RU" sz="1700" b="1" dirty="0" err="1"/>
              <a:t>воно</a:t>
            </a:r>
            <a:r>
              <a:rPr lang="ru-RU" sz="1700" b="1" dirty="0"/>
              <a:t> </a:t>
            </a:r>
            <a:r>
              <a:rPr lang="ru-RU" sz="1700" b="1" dirty="0" err="1"/>
              <a:t>здійснюється</a:t>
            </a:r>
            <a:r>
              <a:rPr lang="ru-RU" sz="1700" b="1" dirty="0"/>
              <a:t> на </a:t>
            </a:r>
            <a:r>
              <a:rPr lang="ru-RU" sz="1700" b="1" dirty="0" err="1"/>
              <a:t>трьох</a:t>
            </a:r>
            <a:r>
              <a:rPr lang="ru-RU" sz="1700" b="1" dirty="0"/>
              <a:t> </a:t>
            </a:r>
            <a:r>
              <a:rPr lang="ru-RU" sz="1700" b="1" dirty="0" err="1"/>
              <a:t>взаємно</a:t>
            </a:r>
            <a:r>
              <a:rPr lang="ru-RU" sz="1700" b="1" dirty="0"/>
              <a:t> </a:t>
            </a:r>
            <a:r>
              <a:rPr lang="ru-RU" sz="1700" b="1" dirty="0" err="1"/>
              <a:t>поєднаних</a:t>
            </a:r>
            <a:r>
              <a:rPr lang="ru-RU" sz="1700" b="1" dirty="0"/>
              <a:t> і </a:t>
            </a:r>
            <a:r>
              <a:rPr lang="ru-RU" sz="1700" b="1" dirty="0" err="1"/>
              <a:t>постійно</a:t>
            </a:r>
            <a:r>
              <a:rPr lang="ru-RU" sz="1700" b="1" dirty="0"/>
              <a:t> </a:t>
            </a:r>
            <a:r>
              <a:rPr lang="ru-RU" sz="1700" b="1" dirty="0" err="1"/>
              <a:t>взаємодіючих</a:t>
            </a:r>
            <a:r>
              <a:rPr lang="ru-RU" sz="1700" b="1" dirty="0"/>
              <a:t> </a:t>
            </a:r>
            <a:r>
              <a:rPr lang="ru-RU" sz="1700" b="1" dirty="0" err="1"/>
              <a:t>між</a:t>
            </a:r>
            <a:r>
              <a:rPr lang="ru-RU" sz="1700" b="1" dirty="0"/>
              <a:t> собою </a:t>
            </a:r>
            <a:r>
              <a:rPr lang="ru-RU" sz="1700" b="1" dirty="0" err="1"/>
              <a:t>рівнях</a:t>
            </a:r>
            <a:r>
              <a:rPr lang="ru-RU" sz="1700" b="1" dirty="0"/>
              <a:t>: </a:t>
            </a:r>
            <a:r>
              <a:rPr lang="ru-RU" sz="1700" b="1" dirty="0" err="1"/>
              <a:t>емоційно-почуттєвому</a:t>
            </a:r>
            <a:r>
              <a:rPr lang="ru-RU" sz="1700" b="1" dirty="0"/>
              <a:t>, </a:t>
            </a:r>
            <a:r>
              <a:rPr lang="ru-RU" sz="1700" b="1" dirty="0" err="1"/>
              <a:t>світоглядно-ідеологічному</a:t>
            </a:r>
            <a:r>
              <a:rPr lang="ru-RU" sz="1700" b="1" dirty="0"/>
              <a:t> та </a:t>
            </a:r>
            <a:r>
              <a:rPr lang="ru-RU" sz="1700" b="1" dirty="0" err="1"/>
              <a:t>діяльно-поведінковому</a:t>
            </a:r>
            <a:r>
              <a:rPr lang="ru-RU" sz="1700" b="1" dirty="0"/>
              <a:t>. </a:t>
            </a:r>
            <a:r>
              <a:rPr lang="ru-RU" sz="1700" dirty="0" err="1"/>
              <a:t>По-перше</a:t>
            </a:r>
            <a:r>
              <a:rPr lang="ru-RU" sz="1700" dirty="0"/>
              <a:t> і </a:t>
            </a:r>
            <a:r>
              <a:rPr lang="ru-RU" sz="1700" dirty="0" err="1"/>
              <a:t>насамперед</a:t>
            </a:r>
            <a:r>
              <a:rPr lang="ru-RU" sz="1700" dirty="0"/>
              <a:t>, </a:t>
            </a: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патріотичних</a:t>
            </a:r>
            <a:r>
              <a:rPr lang="ru-RU" sz="1700" dirty="0"/>
              <a:t> </a:t>
            </a:r>
            <a:r>
              <a:rPr lang="ru-RU" sz="1700" dirty="0" err="1"/>
              <a:t>якостей</a:t>
            </a:r>
            <a:r>
              <a:rPr lang="ru-RU" sz="1700" dirty="0"/>
              <a:t> і </a:t>
            </a:r>
            <a:r>
              <a:rPr lang="ru-RU" sz="1700" dirty="0" err="1"/>
              <a:t>цінностей</a:t>
            </a:r>
            <a:r>
              <a:rPr lang="ru-RU" sz="1700" dirty="0"/>
              <a:t> </a:t>
            </a:r>
            <a:r>
              <a:rPr lang="ru-RU" sz="1700" dirty="0" err="1"/>
              <a:t>людини</a:t>
            </a:r>
            <a:r>
              <a:rPr lang="ru-RU" sz="1700" dirty="0"/>
              <a:t> </a:t>
            </a:r>
            <a:r>
              <a:rPr lang="ru-RU" sz="1700" dirty="0" err="1"/>
              <a:t>слід</a:t>
            </a:r>
            <a:r>
              <a:rPr lang="ru-RU" sz="1700" dirty="0"/>
              <a:t> </a:t>
            </a:r>
            <a:r>
              <a:rPr lang="ru-RU" sz="1700" dirty="0" err="1"/>
              <a:t>розпочинати</a:t>
            </a:r>
            <a:r>
              <a:rPr lang="ru-RU" sz="1700" dirty="0"/>
              <a:t> з </a:t>
            </a:r>
            <a:r>
              <a:rPr lang="ru-RU" sz="1700" b="1" dirty="0" err="1"/>
              <a:t>емоційно-почуттєвої</a:t>
            </a:r>
            <a:r>
              <a:rPr lang="ru-RU" sz="1700" b="1" dirty="0"/>
              <a:t> </a:t>
            </a:r>
            <a:r>
              <a:rPr lang="ru-RU" sz="1700" b="1" dirty="0" err="1"/>
              <a:t>сфери</a:t>
            </a:r>
            <a:r>
              <a:rPr lang="ru-RU" sz="1700" dirty="0"/>
              <a:t>.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dirty="0" err="1"/>
              <a:t>процес</a:t>
            </a:r>
            <a:r>
              <a:rPr lang="ru-RU" sz="1700" dirty="0"/>
              <a:t> </a:t>
            </a:r>
            <a:r>
              <a:rPr lang="ru-RU" sz="1700" dirty="0" err="1"/>
              <a:t>пробудження</a:t>
            </a:r>
            <a:r>
              <a:rPr lang="ru-RU" sz="1700" dirty="0"/>
              <a:t> </a:t>
            </a:r>
            <a:r>
              <a:rPr lang="ru-RU" sz="1700" dirty="0" err="1"/>
              <a:t>позитивних</a:t>
            </a:r>
            <a:r>
              <a:rPr lang="ru-RU" sz="1700" dirty="0"/>
              <a:t> </a:t>
            </a:r>
            <a:r>
              <a:rPr lang="ru-RU" sz="1700" dirty="0" err="1"/>
              <a:t>патріотичних</a:t>
            </a:r>
            <a:r>
              <a:rPr lang="ru-RU" sz="1700" dirty="0"/>
              <a:t> </a:t>
            </a:r>
            <a:r>
              <a:rPr lang="ru-RU" sz="1700" dirty="0" err="1"/>
              <a:t>емоцій</a:t>
            </a:r>
            <a:r>
              <a:rPr lang="ru-RU" sz="1700" dirty="0"/>
              <a:t> і </a:t>
            </a:r>
            <a:r>
              <a:rPr lang="ru-RU" sz="1700" dirty="0" err="1"/>
              <a:t>захоплень</a:t>
            </a:r>
            <a:r>
              <a:rPr lang="ru-RU" sz="1700" dirty="0"/>
              <a:t>, </a:t>
            </a: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патріотичних</a:t>
            </a:r>
            <a:r>
              <a:rPr lang="ru-RU" sz="1700" dirty="0"/>
              <a:t> </a:t>
            </a:r>
            <a:r>
              <a:rPr lang="ru-RU" sz="1700" dirty="0" err="1"/>
              <a:t>почуттів</a:t>
            </a:r>
            <a:r>
              <a:rPr lang="ru-RU" sz="1700" dirty="0"/>
              <a:t>, </a:t>
            </a:r>
            <a:r>
              <a:rPr lang="ru-RU" sz="1700" dirty="0" err="1"/>
              <a:t>настроїв</a:t>
            </a:r>
            <a:r>
              <a:rPr lang="ru-RU" sz="1700" dirty="0"/>
              <a:t>, </a:t>
            </a:r>
            <a:r>
              <a:rPr lang="ru-RU" sz="1700" dirty="0" err="1"/>
              <a:t>прагнень</a:t>
            </a:r>
            <a:r>
              <a:rPr lang="ru-RU" sz="1700" dirty="0"/>
              <a:t>, морально-</a:t>
            </a:r>
            <a:r>
              <a:rPr lang="ru-RU" sz="1700" dirty="0" err="1"/>
              <a:t>етичних</a:t>
            </a:r>
            <a:r>
              <a:rPr lang="ru-RU" sz="1700" dirty="0"/>
              <a:t> норм, </a:t>
            </a:r>
            <a:r>
              <a:rPr lang="ru-RU" sz="1700" dirty="0" err="1"/>
              <a:t>вольових</a:t>
            </a:r>
            <a:r>
              <a:rPr lang="ru-RU" sz="1700" dirty="0"/>
              <a:t> </a:t>
            </a:r>
            <a:r>
              <a:rPr lang="ru-RU" sz="1700" dirty="0" err="1"/>
              <a:t>якостей</a:t>
            </a:r>
            <a:r>
              <a:rPr lang="ru-RU" sz="1700" dirty="0"/>
              <a:t>. </a:t>
            </a:r>
            <a:r>
              <a:rPr lang="ru-RU" sz="1700" dirty="0" err="1"/>
              <a:t>Найкращі</a:t>
            </a:r>
            <a:r>
              <a:rPr lang="ru-RU" sz="1700" dirty="0"/>
              <a:t> </a:t>
            </a:r>
            <a:r>
              <a:rPr lang="ru-RU" sz="1700" dirty="0" err="1"/>
              <a:t>методи</a:t>
            </a:r>
            <a:r>
              <a:rPr lang="ru-RU" sz="1700" dirty="0"/>
              <a:t>, </a:t>
            </a:r>
            <a:r>
              <a:rPr lang="ru-RU" sz="1700" dirty="0" err="1"/>
              <a:t>засоби</a:t>
            </a:r>
            <a:r>
              <a:rPr lang="ru-RU" sz="1700" dirty="0"/>
              <a:t> й </a:t>
            </a:r>
            <a:r>
              <a:rPr lang="ru-RU" sz="1700" dirty="0" err="1"/>
              <a:t>форми</a:t>
            </a:r>
            <a:r>
              <a:rPr lang="ru-RU" sz="1700" dirty="0"/>
              <a:t> </a:t>
            </a:r>
            <a:r>
              <a:rPr lang="ru-RU" sz="1700" dirty="0" err="1"/>
              <a:t>реалізації</a:t>
            </a:r>
            <a:r>
              <a:rPr lang="ru-RU" sz="1700" dirty="0"/>
              <a:t> – </a:t>
            </a:r>
            <a:r>
              <a:rPr lang="ru-RU" sz="1700" dirty="0" err="1"/>
              <a:t>патріотичні</a:t>
            </a:r>
            <a:r>
              <a:rPr lang="ru-RU" sz="1700" dirty="0"/>
              <a:t> </a:t>
            </a:r>
            <a:r>
              <a:rPr lang="ru-RU" sz="1700" dirty="0" err="1"/>
              <a:t>ігри</a:t>
            </a:r>
            <a:r>
              <a:rPr lang="ru-RU" sz="1700" dirty="0"/>
              <a:t>, </a:t>
            </a:r>
            <a:r>
              <a:rPr lang="ru-RU" sz="1700" dirty="0" err="1"/>
              <a:t>квести</a:t>
            </a:r>
            <a:r>
              <a:rPr lang="ru-RU" sz="1700" dirty="0"/>
              <a:t>, </a:t>
            </a:r>
            <a:r>
              <a:rPr lang="ru-RU" sz="1700" dirty="0" err="1"/>
              <a:t>пісні</a:t>
            </a:r>
            <a:r>
              <a:rPr lang="ru-RU" sz="1700" dirty="0"/>
              <a:t>, </a:t>
            </a:r>
            <a:r>
              <a:rPr lang="ru-RU" sz="1700" dirty="0" err="1"/>
              <a:t>концерти</a:t>
            </a:r>
            <a:r>
              <a:rPr lang="ru-RU" sz="1700" dirty="0"/>
              <a:t>, </a:t>
            </a:r>
            <a:r>
              <a:rPr lang="ru-RU" sz="1700" dirty="0" err="1"/>
              <a:t>флешмоби</a:t>
            </a:r>
            <a:r>
              <a:rPr lang="ru-RU" sz="1700" dirty="0"/>
              <a:t>, </a:t>
            </a:r>
            <a:r>
              <a:rPr lang="ru-RU" sz="1700" dirty="0" err="1"/>
              <a:t>спортивні</a:t>
            </a:r>
            <a:r>
              <a:rPr lang="ru-RU" sz="1700" dirty="0"/>
              <a:t> </a:t>
            </a:r>
            <a:r>
              <a:rPr lang="ru-RU" sz="1700" dirty="0" err="1"/>
              <a:t>змагання</a:t>
            </a:r>
            <a:r>
              <a:rPr lang="ru-RU" sz="1700" dirty="0"/>
              <a:t> </a:t>
            </a:r>
            <a:r>
              <a:rPr lang="ru-RU" sz="1700" dirty="0" err="1"/>
              <a:t>тощо</a:t>
            </a:r>
            <a:r>
              <a:rPr lang="ru-RU" sz="1700" dirty="0"/>
              <a:t>. </a:t>
            </a:r>
            <a:endParaRPr lang="ru-RU" sz="1700" dirty="0" smtClean="0"/>
          </a:p>
          <a:p>
            <a:r>
              <a:rPr lang="ru-RU" sz="1700" dirty="0" err="1" smtClean="0"/>
              <a:t>По-друге</a:t>
            </a:r>
            <a:r>
              <a:rPr lang="ru-RU" sz="1700" dirty="0"/>
              <a:t>,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b="1" dirty="0" err="1"/>
              <a:t>когнітивний</a:t>
            </a:r>
            <a:r>
              <a:rPr lang="ru-RU" sz="1700" b="1" dirty="0"/>
              <a:t>, </a:t>
            </a:r>
            <a:r>
              <a:rPr lang="ru-RU" sz="1700" b="1" dirty="0" err="1"/>
              <a:t>світоглядний</a:t>
            </a:r>
            <a:r>
              <a:rPr lang="ru-RU" sz="1700" b="1" dirty="0"/>
              <a:t>, </a:t>
            </a:r>
            <a:r>
              <a:rPr lang="ru-RU" sz="1700" b="1" dirty="0" err="1"/>
              <a:t>ідеологічний</a:t>
            </a:r>
            <a:r>
              <a:rPr lang="ru-RU" sz="1700" b="1" dirty="0"/>
              <a:t> </a:t>
            </a:r>
            <a:r>
              <a:rPr lang="ru-RU" sz="1700" b="1" dirty="0" err="1"/>
              <a:t>рівень</a:t>
            </a:r>
            <a:r>
              <a:rPr lang="ru-RU" sz="1700" b="1" dirty="0"/>
              <a:t> </a:t>
            </a:r>
            <a:r>
              <a:rPr lang="ru-RU" sz="1700" dirty="0"/>
              <a:t>– </a:t>
            </a: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патріотичної</a:t>
            </a:r>
            <a:r>
              <a:rPr lang="ru-RU" sz="1700" dirty="0"/>
              <a:t> </a:t>
            </a:r>
            <a:r>
              <a:rPr lang="ru-RU" sz="1700" dirty="0" err="1"/>
              <a:t>свідомости</a:t>
            </a:r>
            <a:r>
              <a:rPr lang="ru-RU" sz="1700" dirty="0"/>
              <a:t>, </a:t>
            </a:r>
            <a:r>
              <a:rPr lang="ru-RU" sz="1700" dirty="0" err="1"/>
              <a:t>ідей</a:t>
            </a:r>
            <a:r>
              <a:rPr lang="ru-RU" sz="1700" dirty="0"/>
              <a:t>, </a:t>
            </a:r>
            <a:r>
              <a:rPr lang="ru-RU" sz="1700" dirty="0" err="1"/>
              <a:t>поглядів</a:t>
            </a:r>
            <a:r>
              <a:rPr lang="ru-RU" sz="1700" dirty="0"/>
              <a:t> і </a:t>
            </a:r>
            <a:r>
              <a:rPr lang="ru-RU" sz="1700" dirty="0" err="1"/>
              <a:t>переконань</a:t>
            </a:r>
            <a:r>
              <a:rPr lang="ru-RU" sz="1700" dirty="0"/>
              <a:t>, </a:t>
            </a:r>
            <a:r>
              <a:rPr lang="ru-RU" sz="1700" dirty="0" err="1"/>
              <a:t>знань</a:t>
            </a:r>
            <a:r>
              <a:rPr lang="ru-RU" sz="1700" dirty="0"/>
              <a:t>, </a:t>
            </a:r>
            <a:r>
              <a:rPr lang="ru-RU" sz="1700" dirty="0" err="1"/>
              <a:t>інтересів</a:t>
            </a:r>
            <a:r>
              <a:rPr lang="ru-RU" sz="1700" dirty="0"/>
              <a:t> та </a:t>
            </a:r>
            <a:r>
              <a:rPr lang="ru-RU" sz="1700" dirty="0" err="1"/>
              <a:t>інтелектуальних</a:t>
            </a:r>
            <a:r>
              <a:rPr lang="ru-RU" sz="1700" dirty="0"/>
              <a:t> потреб </a:t>
            </a:r>
            <a:r>
              <a:rPr lang="ru-RU" sz="1700" dirty="0" err="1"/>
              <a:t>патріотичного</a:t>
            </a:r>
            <a:r>
              <a:rPr lang="ru-RU" sz="1700" dirty="0"/>
              <a:t> </a:t>
            </a:r>
            <a:r>
              <a:rPr lang="ru-RU" sz="1700" dirty="0" err="1"/>
              <a:t>змісту</a:t>
            </a:r>
            <a:r>
              <a:rPr lang="ru-RU" sz="1700" dirty="0"/>
              <a:t>. Тут </a:t>
            </a:r>
            <a:r>
              <a:rPr lang="ru-RU" sz="1700" dirty="0" err="1"/>
              <a:t>найоптимальнішими</a:t>
            </a:r>
            <a:r>
              <a:rPr lang="ru-RU" sz="1700" dirty="0"/>
              <a:t> методами, </a:t>
            </a:r>
            <a:r>
              <a:rPr lang="ru-RU" sz="1700" dirty="0" err="1"/>
              <a:t>засобами</a:t>
            </a:r>
            <a:r>
              <a:rPr lang="ru-RU" sz="1700" dirty="0"/>
              <a:t> й формами </a:t>
            </a:r>
            <a:r>
              <a:rPr lang="ru-RU" sz="1700" dirty="0" err="1"/>
              <a:t>досягнення</a:t>
            </a:r>
            <a:r>
              <a:rPr lang="ru-RU" sz="1700" dirty="0"/>
              <a:t> </a:t>
            </a:r>
            <a:r>
              <a:rPr lang="ru-RU" sz="1700" dirty="0" err="1"/>
              <a:t>стануть</a:t>
            </a:r>
            <a:r>
              <a:rPr lang="ru-RU" sz="1700" dirty="0"/>
              <a:t> </a:t>
            </a:r>
            <a:r>
              <a:rPr lang="ru-RU" sz="1700" dirty="0" err="1"/>
              <a:t>відповідні</a:t>
            </a:r>
            <a:r>
              <a:rPr lang="ru-RU" sz="1700" dirty="0"/>
              <a:t> </a:t>
            </a:r>
            <a:r>
              <a:rPr lang="ru-RU" sz="1700" dirty="0" err="1"/>
              <a:t>патріотичні</a:t>
            </a:r>
            <a:r>
              <a:rPr lang="ru-RU" sz="1700" dirty="0"/>
              <a:t> </a:t>
            </a:r>
            <a:r>
              <a:rPr lang="ru-RU" sz="1700" dirty="0" err="1"/>
              <a:t>бесіди</a:t>
            </a:r>
            <a:r>
              <a:rPr lang="ru-RU" sz="1700" dirty="0"/>
              <a:t>, </a:t>
            </a:r>
            <a:r>
              <a:rPr lang="ru-RU" sz="1700" dirty="0" err="1"/>
              <a:t>лекції</a:t>
            </a:r>
            <a:r>
              <a:rPr lang="ru-RU" sz="1700" dirty="0"/>
              <a:t>, книги, </a:t>
            </a:r>
            <a:r>
              <a:rPr lang="ru-RU" sz="1700" dirty="0" err="1"/>
              <a:t>фільми</a:t>
            </a:r>
            <a:r>
              <a:rPr lang="ru-RU" sz="1700" dirty="0"/>
              <a:t>, </a:t>
            </a:r>
            <a:r>
              <a:rPr lang="ru-RU" sz="1700" dirty="0" err="1"/>
              <a:t>відвідання</a:t>
            </a:r>
            <a:r>
              <a:rPr lang="ru-RU" sz="1700" dirty="0"/>
              <a:t> </a:t>
            </a:r>
            <a:r>
              <a:rPr lang="ru-RU" sz="1700" dirty="0" err="1"/>
              <a:t>музеїв</a:t>
            </a:r>
            <a:r>
              <a:rPr lang="ru-RU" sz="1700" dirty="0"/>
              <a:t> і т. п. </a:t>
            </a:r>
            <a:r>
              <a:rPr lang="ru-RU" sz="1700" dirty="0" err="1"/>
              <a:t>Важливе</a:t>
            </a:r>
            <a:r>
              <a:rPr lang="ru-RU" sz="1700" dirty="0"/>
              <a:t> </a:t>
            </a:r>
            <a:r>
              <a:rPr lang="ru-RU" sz="1700" dirty="0" err="1"/>
              <a:t>значення</a:t>
            </a:r>
            <a:r>
              <a:rPr lang="ru-RU" sz="1700" dirty="0"/>
              <a:t> </a:t>
            </a:r>
            <a:r>
              <a:rPr lang="ru-RU" sz="1700" dirty="0" err="1"/>
              <a:t>має</a:t>
            </a:r>
            <a:r>
              <a:rPr lang="ru-RU" sz="1700" dirty="0"/>
              <a:t> </a:t>
            </a:r>
            <a:r>
              <a:rPr lang="ru-RU" sz="1700" dirty="0" err="1"/>
              <a:t>також</a:t>
            </a:r>
            <a:r>
              <a:rPr lang="ru-RU" sz="1700" dirty="0"/>
              <a:t> </a:t>
            </a:r>
            <a:r>
              <a:rPr lang="ru-RU" sz="1700" dirty="0" err="1"/>
              <a:t>календар</a:t>
            </a:r>
            <a:r>
              <a:rPr lang="ru-RU" sz="1700" dirty="0"/>
              <a:t> </a:t>
            </a:r>
            <a:r>
              <a:rPr lang="ru-RU" sz="1700" dirty="0" err="1"/>
              <a:t>державних</a:t>
            </a:r>
            <a:r>
              <a:rPr lang="ru-RU" sz="1700" dirty="0"/>
              <a:t> свят і </a:t>
            </a:r>
            <a:r>
              <a:rPr lang="ru-RU" sz="1700" dirty="0" err="1"/>
              <a:t>пам’ятних</a:t>
            </a:r>
            <a:r>
              <a:rPr lang="ru-RU" sz="1700" dirty="0"/>
              <a:t> дат, Пантеон </a:t>
            </a:r>
            <a:r>
              <a:rPr lang="ru-RU" sz="1700" dirty="0" err="1"/>
              <a:t>героїв</a:t>
            </a:r>
            <a:r>
              <a:rPr lang="ru-RU" sz="1700" dirty="0"/>
              <a:t>, заходи </a:t>
            </a:r>
            <a:r>
              <a:rPr lang="ru-RU" sz="1700" dirty="0" err="1"/>
              <a:t>декомунізації</a:t>
            </a:r>
            <a:r>
              <a:rPr lang="ru-RU" sz="1700" dirty="0"/>
              <a:t> й </a:t>
            </a:r>
            <a:r>
              <a:rPr lang="ru-RU" sz="1700" dirty="0" err="1"/>
              <a:t>деколонізації</a:t>
            </a:r>
            <a:r>
              <a:rPr lang="ru-RU" sz="1700" dirty="0"/>
              <a:t> </a:t>
            </a:r>
            <a:r>
              <a:rPr lang="ru-RU" sz="1700" dirty="0" err="1"/>
              <a:t>суспільства</a:t>
            </a:r>
            <a:r>
              <a:rPr lang="ru-RU" sz="1700" dirty="0"/>
              <a:t> та </a:t>
            </a:r>
            <a:r>
              <a:rPr lang="ru-RU" sz="1700" dirty="0" err="1"/>
              <a:t>свідомости</a:t>
            </a:r>
            <a:r>
              <a:rPr lang="ru-RU" sz="1700" dirty="0"/>
              <a:t> </a:t>
            </a:r>
            <a:r>
              <a:rPr lang="ru-RU" sz="1700" dirty="0" err="1"/>
              <a:t>громадян</a:t>
            </a:r>
            <a:r>
              <a:rPr lang="ru-RU" sz="1700" dirty="0"/>
              <a:t>.</a:t>
            </a:r>
            <a:endParaRPr lang="ru-RU" sz="1700" dirty="0" smtClean="0"/>
          </a:p>
          <a:p>
            <a:r>
              <a:rPr lang="ru-RU" sz="1700" dirty="0" err="1"/>
              <a:t>По-третє</a:t>
            </a:r>
            <a:r>
              <a:rPr lang="ru-RU" sz="1700" dirty="0"/>
              <a:t>. </a:t>
            </a:r>
            <a:r>
              <a:rPr lang="ru-RU" sz="1700" dirty="0" err="1" smtClean="0"/>
              <a:t>Втілення</a:t>
            </a:r>
            <a:r>
              <a:rPr lang="ru-RU" sz="1700" dirty="0"/>
              <a:t>, </a:t>
            </a:r>
            <a:r>
              <a:rPr lang="ru-RU" sz="1700" dirty="0" err="1"/>
              <a:t>закріплення</a:t>
            </a:r>
            <a:r>
              <a:rPr lang="ru-RU" sz="1700" dirty="0"/>
              <a:t> </a:t>
            </a:r>
            <a:r>
              <a:rPr lang="ru-RU" sz="1700" dirty="0" err="1"/>
              <a:t>формованих</a:t>
            </a:r>
            <a:r>
              <a:rPr lang="ru-RU" sz="1700" dirty="0"/>
              <a:t> </a:t>
            </a:r>
            <a:r>
              <a:rPr lang="ru-RU" sz="1700" dirty="0" err="1"/>
              <a:t>патріотичних</a:t>
            </a:r>
            <a:r>
              <a:rPr lang="ru-RU" sz="1700" dirty="0"/>
              <a:t> </a:t>
            </a:r>
            <a:r>
              <a:rPr lang="ru-RU" sz="1700" dirty="0" err="1"/>
              <a:t>почуттів</a:t>
            </a:r>
            <a:r>
              <a:rPr lang="ru-RU" sz="1700" dirty="0"/>
              <a:t> і </a:t>
            </a:r>
            <a:r>
              <a:rPr lang="ru-RU" sz="1700" dirty="0" err="1"/>
              <a:t>свідомости</a:t>
            </a:r>
            <a:r>
              <a:rPr lang="ru-RU" sz="1700" dirty="0"/>
              <a:t> в </a:t>
            </a:r>
            <a:r>
              <a:rPr lang="ru-RU" sz="1700" dirty="0" err="1"/>
              <a:t>конкретній</a:t>
            </a:r>
            <a:r>
              <a:rPr lang="ru-RU" sz="1700" dirty="0"/>
              <a:t> </a:t>
            </a:r>
            <a:r>
              <a:rPr lang="ru-RU" sz="1700" b="1" dirty="0" err="1"/>
              <a:t>діяльності</a:t>
            </a:r>
            <a:r>
              <a:rPr lang="ru-RU" sz="1700" b="1" dirty="0"/>
              <a:t>, </a:t>
            </a:r>
            <a:r>
              <a:rPr lang="ru-RU" sz="1700" b="1" dirty="0" err="1"/>
              <a:t>вчинках</a:t>
            </a:r>
            <a:r>
              <a:rPr lang="ru-RU" sz="1700" b="1" dirty="0"/>
              <a:t> </a:t>
            </a:r>
            <a:r>
              <a:rPr lang="ru-RU" sz="1700" b="1" dirty="0" err="1"/>
              <a:t>патріотичного</a:t>
            </a:r>
            <a:r>
              <a:rPr lang="ru-RU" sz="1700" b="1" dirty="0"/>
              <a:t> </a:t>
            </a:r>
            <a:r>
              <a:rPr lang="ru-RU" sz="1700" b="1" dirty="0" err="1"/>
              <a:t>змісту</a:t>
            </a:r>
            <a:r>
              <a:rPr lang="ru-RU" sz="1700" dirty="0"/>
              <a:t>. </a:t>
            </a:r>
            <a:r>
              <a:rPr lang="ru-RU" sz="1700" dirty="0" err="1"/>
              <a:t>Волонтерські</a:t>
            </a:r>
            <a:r>
              <a:rPr lang="ru-RU" sz="1700" dirty="0"/>
              <a:t> </a:t>
            </a:r>
            <a:r>
              <a:rPr lang="ru-RU" sz="1700" dirty="0" err="1"/>
              <a:t>акції</a:t>
            </a:r>
            <a:r>
              <a:rPr lang="ru-RU" sz="1700" dirty="0"/>
              <a:t> на </a:t>
            </a:r>
            <a:r>
              <a:rPr lang="ru-RU" sz="1700" dirty="0" err="1"/>
              <a:t>користь</a:t>
            </a:r>
            <a:r>
              <a:rPr lang="ru-RU" sz="1700" dirty="0"/>
              <a:t> ЗСУ </a:t>
            </a:r>
            <a:r>
              <a:rPr lang="ru-RU" sz="1700" dirty="0" err="1"/>
              <a:t>чи</a:t>
            </a:r>
            <a:r>
              <a:rPr lang="ru-RU" sz="1700" dirty="0"/>
              <a:t> </a:t>
            </a:r>
            <a:r>
              <a:rPr lang="ru-RU" sz="1700" dirty="0" err="1"/>
              <a:t>постраждалих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війни</a:t>
            </a:r>
            <a:r>
              <a:rPr lang="ru-RU" sz="1700" dirty="0"/>
              <a:t>, </a:t>
            </a:r>
            <a:r>
              <a:rPr lang="ru-RU" sz="1700" dirty="0" err="1"/>
              <a:t>благодійні</a:t>
            </a:r>
            <a:r>
              <a:rPr lang="ru-RU" sz="1700" dirty="0"/>
              <a:t> </a:t>
            </a:r>
            <a:r>
              <a:rPr lang="ru-RU" sz="1700" dirty="0" err="1"/>
              <a:t>пожертви</a:t>
            </a:r>
            <a:r>
              <a:rPr lang="ru-RU" sz="1700" dirty="0"/>
              <a:t>, </a:t>
            </a:r>
            <a:r>
              <a:rPr lang="ru-RU" sz="1700" dirty="0" err="1"/>
              <a:t>добровільні</a:t>
            </a:r>
            <a:r>
              <a:rPr lang="ru-RU" sz="1700" dirty="0"/>
              <a:t> </a:t>
            </a:r>
            <a:r>
              <a:rPr lang="ru-RU" sz="1700" dirty="0" err="1"/>
              <a:t>трудові</a:t>
            </a:r>
            <a:r>
              <a:rPr lang="ru-RU" sz="1700" dirty="0"/>
              <a:t> </a:t>
            </a:r>
            <a:r>
              <a:rPr lang="ru-RU" sz="1700" dirty="0" err="1"/>
              <a:t>імпрези</a:t>
            </a:r>
            <a:r>
              <a:rPr lang="ru-RU" sz="1700" dirty="0"/>
              <a:t> й толоки з благоустрою, </a:t>
            </a:r>
            <a:r>
              <a:rPr lang="ru-RU" sz="1700" dirty="0" err="1"/>
              <a:t>оволодіння</a:t>
            </a:r>
            <a:r>
              <a:rPr lang="ru-RU" sz="1700" dirty="0"/>
              <a:t> </a:t>
            </a:r>
            <a:r>
              <a:rPr lang="ru-RU" sz="1700" dirty="0" err="1"/>
              <a:t>навичками</a:t>
            </a:r>
            <a:r>
              <a:rPr lang="ru-RU" sz="1700" dirty="0"/>
              <a:t> </a:t>
            </a:r>
            <a:r>
              <a:rPr lang="ru-RU" sz="1700" dirty="0" err="1"/>
              <a:t>тактичної</a:t>
            </a:r>
            <a:r>
              <a:rPr lang="ru-RU" sz="1700" dirty="0"/>
              <a:t> </a:t>
            </a:r>
            <a:r>
              <a:rPr lang="ru-RU" sz="1700" dirty="0" err="1"/>
              <a:t>медицини</a:t>
            </a:r>
            <a:r>
              <a:rPr lang="ru-RU" sz="1700" dirty="0"/>
              <a:t> і </a:t>
            </a:r>
            <a:r>
              <a:rPr lang="ru-RU" sz="1700" dirty="0" err="1"/>
              <a:t>військової</a:t>
            </a:r>
            <a:r>
              <a:rPr lang="ru-RU" sz="1700" dirty="0"/>
              <a:t> </a:t>
            </a:r>
            <a:r>
              <a:rPr lang="ru-RU" sz="1700" dirty="0" err="1"/>
              <a:t>підготовки</a:t>
            </a:r>
            <a:r>
              <a:rPr lang="ru-RU" sz="1700" dirty="0"/>
              <a:t>, догляд за особами з </a:t>
            </a:r>
            <a:r>
              <a:rPr lang="ru-RU" sz="1700" dirty="0" err="1"/>
              <a:t>інвалідністю</a:t>
            </a:r>
            <a:r>
              <a:rPr lang="ru-RU" sz="1700" dirty="0"/>
              <a:t> ЗСУ, донорство та </a:t>
            </a:r>
            <a:r>
              <a:rPr lang="ru-RU" sz="1700" dirty="0" err="1"/>
              <a:t>багато</a:t>
            </a:r>
            <a:r>
              <a:rPr lang="ru-RU" sz="1700" dirty="0"/>
              <a:t> </a:t>
            </a:r>
            <a:r>
              <a:rPr lang="ru-RU" sz="1700" dirty="0" err="1"/>
              <a:t>інших</a:t>
            </a:r>
            <a:r>
              <a:rPr lang="ru-RU" sz="1700" dirty="0"/>
              <a:t> </a:t>
            </a:r>
            <a:r>
              <a:rPr lang="ru-RU" sz="1700" dirty="0" err="1"/>
              <a:t>корисних</a:t>
            </a:r>
            <a:r>
              <a:rPr lang="ru-RU" sz="1700" dirty="0"/>
              <a:t> </a:t>
            </a:r>
            <a:r>
              <a:rPr lang="ru-RU" sz="1700" dirty="0" err="1"/>
              <a:t>вчинків</a:t>
            </a:r>
            <a:r>
              <a:rPr lang="ru-RU" sz="1700" dirty="0"/>
              <a:t> – </a:t>
            </a:r>
            <a:r>
              <a:rPr lang="ru-RU" sz="1700" dirty="0" err="1"/>
              <a:t>найкращі</a:t>
            </a:r>
            <a:r>
              <a:rPr lang="ru-RU" sz="1700" dirty="0"/>
              <a:t> </a:t>
            </a:r>
            <a:r>
              <a:rPr lang="ru-RU" sz="1700" dirty="0" err="1"/>
              <a:t>чинники</a:t>
            </a:r>
            <a:r>
              <a:rPr lang="ru-RU" sz="1700" dirty="0"/>
              <a:t> </a:t>
            </a: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дієвого</a:t>
            </a:r>
            <a:r>
              <a:rPr lang="ru-RU" sz="1700" dirty="0"/>
              <a:t> </a:t>
            </a:r>
            <a:r>
              <a:rPr lang="ru-RU" sz="1700" dirty="0" err="1"/>
              <a:t>патріота</a:t>
            </a:r>
            <a:r>
              <a:rPr lang="ru-RU" sz="1700" dirty="0"/>
              <a:t> </a:t>
            </a:r>
            <a:r>
              <a:rPr lang="ru-RU" sz="1700" dirty="0" err="1"/>
              <a:t>України</a:t>
            </a:r>
            <a:r>
              <a:rPr lang="ru-RU" sz="1700" dirty="0"/>
              <a:t>. </a:t>
            </a:r>
            <a:endParaRPr lang="uk-UA" sz="17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38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 для Обкладинки книги Гонського\DSC_5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04"/>
            <a:ext cx="9130207" cy="60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для книги Патріотизм\На козацьких могилах висадили дубовий гай. Коростишівщина. 01.05.21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1" y="548680"/>
            <a:ext cx="8962601" cy="59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7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для книги Патріотизм\Чудове Шевченкове свято з найкращими юними козачатами. Ми спiвали Топол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"/>
            <a:ext cx="9144000" cy="64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73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 для розділу книги про діаспору\Те, ради чого варто жити. 11.05.18 р. Гра Сокіл - Джура. Жуків острів на Дніпрі. Ще близько 200 підлітків і їхніх наставників тут, біля вечірньої ватри, пройшли через мою душу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9" y="260648"/>
            <a:ext cx="8747679" cy="65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41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7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3. МОВА ЯК ЧИННИК ФОРМУВАННЯ ЛЮДИНИ І </a:t>
            </a:r>
            <a:r>
              <a:rPr lang="ru-RU" b="1" dirty="0" smtClean="0"/>
              <a:t>НАЦІЇ</a:t>
            </a:r>
          </a:p>
          <a:p>
            <a:r>
              <a:rPr lang="ru-RU" dirty="0"/>
              <a:t>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національно-патріотичних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 та </a:t>
            </a:r>
            <a:r>
              <a:rPr lang="ru-RU" dirty="0" err="1"/>
              <a:t>прагнень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є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гармонійного</a:t>
            </a:r>
            <a:r>
              <a:rPr lang="ru-RU" dirty="0"/>
              <a:t> </a:t>
            </a:r>
            <a:r>
              <a:rPr lang="ru-RU" dirty="0" err="1"/>
              <a:t>пізнання</a:t>
            </a:r>
            <a:r>
              <a:rPr lang="ru-RU" dirty="0"/>
              <a:t> й </a:t>
            </a:r>
            <a:r>
              <a:rPr lang="ru-RU" dirty="0" err="1"/>
              <a:t>оволодіння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народу,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й </a:t>
            </a:r>
            <a:r>
              <a:rPr lang="ru-RU" dirty="0" err="1"/>
              <a:t>захист</a:t>
            </a:r>
            <a:r>
              <a:rPr lang="ru-RU" dirty="0"/>
              <a:t>. </a:t>
            </a:r>
            <a:r>
              <a:rPr lang="ru-RU" b="1" dirty="0" err="1"/>
              <a:t>Мова</a:t>
            </a:r>
            <a:r>
              <a:rPr lang="ru-RU" b="1" dirty="0"/>
              <a:t> і </a:t>
            </a:r>
            <a:r>
              <a:rPr lang="ru-RU" b="1" dirty="0" err="1"/>
              <a:t>патріотизм</a:t>
            </a:r>
            <a:r>
              <a:rPr lang="ru-RU" b="1" dirty="0"/>
              <a:t> 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ті</a:t>
            </a:r>
            <a:r>
              <a:rPr lang="ru-RU" b="1" dirty="0"/>
              <a:t> </a:t>
            </a:r>
            <a:r>
              <a:rPr lang="ru-RU" b="1" dirty="0" err="1"/>
              <a:t>протосили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програмують</a:t>
            </a:r>
            <a:r>
              <a:rPr lang="ru-RU" b="1" dirty="0"/>
              <a:t> </a:t>
            </a:r>
            <a:r>
              <a:rPr lang="ru-RU" b="1" dirty="0" err="1"/>
              <a:t>унікальність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b="1" dirty="0"/>
              <a:t> і </a:t>
            </a:r>
            <a:r>
              <a:rPr lang="ru-RU" b="1" dirty="0" err="1"/>
              <a:t>нації</a:t>
            </a:r>
            <a:r>
              <a:rPr lang="ru-RU" b="1" dirty="0"/>
              <a:t> та </a:t>
            </a:r>
            <a:r>
              <a:rPr lang="ru-RU" b="1" dirty="0" err="1"/>
              <a:t>вмонтовують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у </a:t>
            </a:r>
            <a:r>
              <a:rPr lang="ru-RU" b="1" dirty="0" err="1"/>
              <a:t>вселюдський</a:t>
            </a:r>
            <a:r>
              <a:rPr lang="ru-RU" b="1" dirty="0"/>
              <a:t> </a:t>
            </a:r>
            <a:r>
              <a:rPr lang="ru-RU" b="1" dirty="0" err="1" smtClean="0"/>
              <a:t>прогрес</a:t>
            </a:r>
            <a:r>
              <a:rPr lang="ru-RU" b="1" dirty="0" smtClean="0"/>
              <a:t>.</a:t>
            </a:r>
          </a:p>
          <a:p>
            <a:r>
              <a:rPr lang="ru-RU" dirty="0"/>
              <a:t>Р</a:t>
            </a:r>
            <a:r>
              <a:rPr lang="ru-RU" dirty="0" smtClean="0"/>
              <a:t>оль </a:t>
            </a:r>
            <a:r>
              <a:rPr lang="ru-RU" dirty="0" err="1"/>
              <a:t>мови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та </a:t>
            </a:r>
            <a:r>
              <a:rPr lang="ru-RU" dirty="0" err="1"/>
              <a:t>спільноти</a:t>
            </a:r>
            <a:r>
              <a:rPr lang="ru-RU" dirty="0"/>
              <a:t>, у</a:t>
            </a:r>
            <a:r>
              <a:rPr lang="ru-RU" dirty="0" smtClean="0"/>
              <a:t> глобальному </a:t>
            </a:r>
            <a:r>
              <a:rPr lang="ru-RU" dirty="0" err="1"/>
              <a:t>співробітництві</a:t>
            </a:r>
            <a:r>
              <a:rPr lang="ru-RU" dirty="0"/>
              <a:t> людей та </a:t>
            </a:r>
            <a:r>
              <a:rPr lang="ru-RU" dirty="0" err="1"/>
              <a:t>націй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конкретними</a:t>
            </a:r>
            <a:r>
              <a:rPr lang="ru-RU" dirty="0"/>
              <a:t> </a:t>
            </a:r>
            <a:r>
              <a:rPr lang="ru-RU" dirty="0" err="1"/>
              <a:t>функціями</a:t>
            </a:r>
            <a:r>
              <a:rPr lang="ru-RU" dirty="0"/>
              <a:t>. З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розглядів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[36; 74; 78-80; 84] ми </a:t>
            </a:r>
            <a:r>
              <a:rPr lang="ru-RU" dirty="0" err="1"/>
              <a:t>виділимо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: </a:t>
            </a:r>
            <a:r>
              <a:rPr lang="ru-RU" dirty="0" smtClean="0"/>
              <a:t>1) </a:t>
            </a:r>
            <a:r>
              <a:rPr lang="ru-RU" dirty="0" err="1" smtClean="0"/>
              <a:t>комунікативну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засіб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); </a:t>
            </a:r>
            <a:r>
              <a:rPr lang="ru-RU" dirty="0" smtClean="0"/>
              <a:t>2) </a:t>
            </a:r>
            <a:r>
              <a:rPr lang="ru-RU" dirty="0" err="1" smtClean="0"/>
              <a:t>гносеологічну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пізнавальну</a:t>
            </a:r>
            <a:r>
              <a:rPr lang="ru-RU" dirty="0"/>
              <a:t>); </a:t>
            </a:r>
            <a:r>
              <a:rPr lang="ru-RU" dirty="0" smtClean="0"/>
              <a:t>3) </a:t>
            </a:r>
            <a:r>
              <a:rPr lang="ru-RU" dirty="0" err="1" smtClean="0"/>
              <a:t>експресивну</a:t>
            </a:r>
            <a:r>
              <a:rPr lang="ru-RU" dirty="0"/>
              <a:t>; </a:t>
            </a:r>
            <a:r>
              <a:rPr lang="ru-RU" dirty="0" smtClean="0"/>
              <a:t>4) </a:t>
            </a:r>
            <a:r>
              <a:rPr lang="ru-RU" dirty="0" err="1" smtClean="0"/>
              <a:t>творчу</a:t>
            </a:r>
            <a:r>
              <a:rPr lang="ru-RU" dirty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/>
              <a:t>мислетворчу</a:t>
            </a:r>
            <a:r>
              <a:rPr lang="ru-RU" dirty="0"/>
              <a:t>; </a:t>
            </a:r>
            <a:r>
              <a:rPr lang="ru-RU" dirty="0" smtClean="0"/>
              <a:t>5) </a:t>
            </a:r>
            <a:r>
              <a:rPr lang="ru-RU" dirty="0" err="1" smtClean="0"/>
              <a:t>культуроносну</a:t>
            </a:r>
            <a:r>
              <a:rPr lang="ru-RU" dirty="0"/>
              <a:t>; </a:t>
            </a:r>
            <a:r>
              <a:rPr lang="ru-RU" dirty="0" smtClean="0"/>
              <a:t>6) </a:t>
            </a:r>
            <a:r>
              <a:rPr lang="ru-RU" dirty="0" err="1" smtClean="0"/>
              <a:t>номінативну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називну</a:t>
            </a:r>
            <a:r>
              <a:rPr lang="ru-RU" dirty="0"/>
              <a:t>); </a:t>
            </a:r>
            <a:r>
              <a:rPr lang="ru-RU" dirty="0" smtClean="0"/>
              <a:t>7) </a:t>
            </a:r>
            <a:r>
              <a:rPr lang="ru-RU" dirty="0" err="1" smtClean="0"/>
              <a:t>ідентифікаційну</a:t>
            </a:r>
            <a:r>
              <a:rPr lang="ru-RU" dirty="0"/>
              <a:t>; </a:t>
            </a:r>
            <a:r>
              <a:rPr lang="ru-RU" dirty="0" smtClean="0"/>
              <a:t>8) </a:t>
            </a:r>
            <a:r>
              <a:rPr lang="ru-RU" dirty="0" err="1" smtClean="0"/>
              <a:t>націєтвірну</a:t>
            </a:r>
            <a:r>
              <a:rPr lang="ru-RU" dirty="0"/>
              <a:t>; </a:t>
            </a:r>
            <a:r>
              <a:rPr lang="ru-RU" dirty="0" smtClean="0"/>
              <a:t>9) </a:t>
            </a:r>
            <a:r>
              <a:rPr lang="ru-RU" dirty="0" err="1" smtClean="0"/>
              <a:t>естетичну</a:t>
            </a:r>
            <a:r>
              <a:rPr lang="ru-RU" dirty="0" smtClean="0"/>
              <a:t> </a:t>
            </a:r>
            <a:r>
              <a:rPr lang="ru-RU" dirty="0" err="1"/>
              <a:t>функції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 err="1"/>
              <a:t>названих</a:t>
            </a:r>
            <a:r>
              <a:rPr lang="ru-RU" dirty="0"/>
              <a:t> </a:t>
            </a:r>
            <a:r>
              <a:rPr lang="ru-RU" dirty="0" err="1"/>
              <a:t>функціях</a:t>
            </a:r>
            <a:r>
              <a:rPr lang="ru-RU" dirty="0"/>
              <a:t> </a:t>
            </a:r>
            <a:r>
              <a:rPr lang="ru-RU" dirty="0" err="1" smtClean="0"/>
              <a:t>мови</a:t>
            </a:r>
            <a:r>
              <a:rPr lang="en-US" dirty="0" smtClean="0"/>
              <a:t> </a:t>
            </a:r>
            <a:r>
              <a:rPr lang="ru-RU" dirty="0" err="1" smtClean="0"/>
              <a:t>втілені</a:t>
            </a:r>
            <a:r>
              <a:rPr lang="ru-RU" dirty="0" smtClean="0"/>
              <a:t> </a:t>
            </a:r>
            <a:r>
              <a:rPr lang="ru-RU" dirty="0" err="1"/>
              <a:t>найважливіші</a:t>
            </a:r>
            <a:r>
              <a:rPr lang="ru-RU" dirty="0"/>
              <a:t> </a:t>
            </a:r>
            <a:r>
              <a:rPr lang="ru-RU" dirty="0" err="1"/>
              <a:t>психоемоційні</a:t>
            </a:r>
            <a:r>
              <a:rPr lang="ru-RU" dirty="0"/>
              <a:t>, </a:t>
            </a:r>
            <a:r>
              <a:rPr lang="ru-RU" dirty="0" err="1"/>
              <a:t>когнітивні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та </a:t>
            </a:r>
            <a:r>
              <a:rPr lang="ru-RU" dirty="0" err="1"/>
              <a:t>нації</a:t>
            </a:r>
            <a:r>
              <a:rPr lang="ru-RU" dirty="0"/>
              <a:t>. </a:t>
            </a:r>
            <a:r>
              <a:rPr lang="ru-RU" dirty="0" err="1"/>
              <a:t>Обмежене</a:t>
            </a:r>
            <a:r>
              <a:rPr lang="ru-RU" dirty="0"/>
              <a:t>, </a:t>
            </a:r>
            <a:r>
              <a:rPr lang="ru-RU" dirty="0" err="1"/>
              <a:t>неповне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вказаних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згубно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як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особистости</a:t>
            </a:r>
            <a:r>
              <a:rPr lang="ru-RU" dirty="0"/>
              <a:t>, так і на долю народу</a:t>
            </a:r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8993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704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/>
              <a:t>ріднонаціональної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денаціоналізація</a:t>
            </a:r>
            <a:r>
              <a:rPr lang="ru-RU" dirty="0"/>
              <a:t> є </a:t>
            </a:r>
            <a:r>
              <a:rPr lang="ru-RU" dirty="0" err="1"/>
              <a:t>передумовою</a:t>
            </a:r>
            <a:r>
              <a:rPr lang="ru-RU" dirty="0"/>
              <a:t> та системою </a:t>
            </a:r>
            <a:r>
              <a:rPr lang="ru-RU" dirty="0" err="1"/>
              <a:t>механізмів</a:t>
            </a:r>
            <a:r>
              <a:rPr lang="ru-RU" dirty="0"/>
              <a:t> </a:t>
            </a:r>
            <a:r>
              <a:rPr lang="ru-RU" dirty="0" err="1"/>
              <a:t>деградації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і народу. Не </a:t>
            </a:r>
            <a:r>
              <a:rPr lang="ru-RU" dirty="0" err="1"/>
              <a:t>руйнуймо</a:t>
            </a:r>
            <a:r>
              <a:rPr lang="ru-RU" dirty="0"/>
              <a:t> </a:t>
            </a:r>
            <a:r>
              <a:rPr lang="ru-RU" dirty="0" err="1"/>
              <a:t>денаціоналізацією</a:t>
            </a:r>
            <a:r>
              <a:rPr lang="ru-RU" dirty="0"/>
              <a:t> себе і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суперечить</a:t>
            </a:r>
            <a:r>
              <a:rPr lang="ru-RU" dirty="0"/>
              <a:t> </a:t>
            </a:r>
            <a:r>
              <a:rPr lang="ru-RU" dirty="0" err="1"/>
              <a:t>природі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закономірностям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.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гуманітарної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повинна </a:t>
            </a:r>
            <a:r>
              <a:rPr lang="ru-RU" dirty="0" err="1"/>
              <a:t>лежати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 формула: </a:t>
            </a:r>
            <a:r>
              <a:rPr lang="ru-RU" b="1" dirty="0" err="1"/>
              <a:t>людина</a:t>
            </a:r>
            <a:r>
              <a:rPr lang="ru-RU" b="1" dirty="0"/>
              <a:t> і </a:t>
            </a:r>
            <a:r>
              <a:rPr lang="ru-RU" b="1" dirty="0" err="1"/>
              <a:t>нація</a:t>
            </a:r>
            <a:r>
              <a:rPr lang="ru-RU" b="1" dirty="0"/>
              <a:t>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тоді</a:t>
            </a:r>
            <a:r>
              <a:rPr lang="ru-RU" b="1" dirty="0"/>
              <a:t> </a:t>
            </a:r>
            <a:r>
              <a:rPr lang="ru-RU" b="1" dirty="0" err="1"/>
              <a:t>можуть</a:t>
            </a:r>
            <a:r>
              <a:rPr lang="ru-RU" b="1" dirty="0"/>
              <a:t> бути </a:t>
            </a:r>
            <a:r>
              <a:rPr lang="ru-RU" b="1" dirty="0" err="1"/>
              <a:t>повністю</a:t>
            </a:r>
            <a:r>
              <a:rPr lang="ru-RU" b="1" dirty="0"/>
              <a:t> </a:t>
            </a:r>
            <a:r>
              <a:rPr lang="ru-RU" b="1" dirty="0" err="1"/>
              <a:t>функціональні</a:t>
            </a:r>
            <a:r>
              <a:rPr lang="ru-RU" b="1" dirty="0"/>
              <a:t>, </a:t>
            </a:r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їхня</a:t>
            </a:r>
            <a:r>
              <a:rPr lang="ru-RU" b="1" dirty="0"/>
              <a:t> </a:t>
            </a:r>
            <a:r>
              <a:rPr lang="ru-RU" b="1" dirty="0" err="1"/>
              <a:t>базова</a:t>
            </a:r>
            <a:r>
              <a:rPr lang="ru-RU" b="1" dirty="0"/>
              <a:t> </a:t>
            </a:r>
            <a:r>
              <a:rPr lang="ru-RU" b="1" dirty="0" err="1"/>
              <a:t>функціональна</a:t>
            </a:r>
            <a:r>
              <a:rPr lang="ru-RU" b="1" dirty="0"/>
              <a:t> сфера – </a:t>
            </a:r>
            <a:r>
              <a:rPr lang="ru-RU" b="1" dirty="0" err="1"/>
              <a:t>мова</a:t>
            </a:r>
            <a:r>
              <a:rPr lang="ru-RU" b="1" dirty="0"/>
              <a:t> – </a:t>
            </a:r>
            <a:r>
              <a:rPr lang="ru-RU" b="1" dirty="0" err="1"/>
              <a:t>виконує</a:t>
            </a:r>
            <a:r>
              <a:rPr lang="ru-RU" b="1" dirty="0"/>
              <a:t> </a:t>
            </a:r>
            <a:r>
              <a:rPr lang="ru-RU" b="1" dirty="0" err="1"/>
              <a:t>усі</a:t>
            </a:r>
            <a:r>
              <a:rPr lang="ru-RU" b="1" dirty="0"/>
              <a:t> </a:t>
            </a:r>
            <a:r>
              <a:rPr lang="ru-RU" b="1" dirty="0" err="1"/>
              <a:t>належні</a:t>
            </a:r>
            <a:r>
              <a:rPr lang="ru-RU" b="1" dirty="0"/>
              <a:t> </a:t>
            </a:r>
            <a:r>
              <a:rPr lang="ru-RU" b="1" dirty="0" err="1"/>
              <a:t>їй</a:t>
            </a:r>
            <a:r>
              <a:rPr lang="ru-RU" b="1" dirty="0"/>
              <a:t> </a:t>
            </a:r>
            <a:r>
              <a:rPr lang="ru-RU" b="1" dirty="0" err="1"/>
              <a:t>функції</a:t>
            </a:r>
            <a:r>
              <a:rPr lang="ru-RU" b="1" dirty="0"/>
              <a:t>. Нею </a:t>
            </a:r>
            <a:r>
              <a:rPr lang="ru-RU" b="1" dirty="0" err="1"/>
              <a:t>може</a:t>
            </a:r>
            <a:r>
              <a:rPr lang="ru-RU" b="1" dirty="0"/>
              <a:t> бути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національна</a:t>
            </a:r>
            <a:r>
              <a:rPr lang="ru-RU" b="1" dirty="0"/>
              <a:t> </a:t>
            </a:r>
            <a:r>
              <a:rPr lang="ru-RU" b="1" dirty="0" err="1"/>
              <a:t>мова</a:t>
            </a:r>
            <a:r>
              <a:rPr lang="ru-RU" b="1" dirty="0"/>
              <a:t>. В </a:t>
            </a:r>
            <a:r>
              <a:rPr lang="ru-RU" b="1" dirty="0" err="1"/>
              <a:t>іншому</a:t>
            </a:r>
            <a:r>
              <a:rPr lang="ru-RU" b="1" dirty="0"/>
              <a:t> </a:t>
            </a:r>
            <a:r>
              <a:rPr lang="ru-RU" b="1" dirty="0" err="1"/>
              <a:t>випадку</a:t>
            </a:r>
            <a:r>
              <a:rPr lang="ru-RU" b="1" dirty="0"/>
              <a:t>, </a:t>
            </a:r>
            <a:r>
              <a:rPr lang="ru-RU" b="1" dirty="0" err="1"/>
              <a:t>така</a:t>
            </a:r>
            <a:r>
              <a:rPr lang="ru-RU" b="1" dirty="0"/>
              <a:t> </a:t>
            </a:r>
            <a:r>
              <a:rPr lang="ru-RU" b="1" dirty="0" err="1"/>
              <a:t>людина</a:t>
            </a:r>
            <a:r>
              <a:rPr lang="ru-RU" b="1" dirty="0"/>
              <a:t> і </a:t>
            </a:r>
            <a:r>
              <a:rPr lang="ru-RU" b="1" dirty="0" err="1"/>
              <a:t>нація</a:t>
            </a:r>
            <a:r>
              <a:rPr lang="ru-RU" b="1" dirty="0"/>
              <a:t> </a:t>
            </a:r>
            <a:r>
              <a:rPr lang="ru-RU" b="1" dirty="0" err="1"/>
              <a:t>самі</a:t>
            </a:r>
            <a:r>
              <a:rPr lang="ru-RU" b="1" dirty="0"/>
              <a:t> </a:t>
            </a:r>
            <a:r>
              <a:rPr lang="ru-RU" b="1" dirty="0" err="1"/>
              <a:t>собі</a:t>
            </a:r>
            <a:r>
              <a:rPr lang="ru-RU" b="1" dirty="0"/>
              <a:t> </a:t>
            </a:r>
            <a:r>
              <a:rPr lang="ru-RU" b="1" dirty="0" err="1"/>
              <a:t>створюють</a:t>
            </a:r>
            <a:r>
              <a:rPr lang="ru-RU" b="1" dirty="0"/>
              <a:t> </a:t>
            </a:r>
            <a:r>
              <a:rPr lang="ru-RU" b="1" dirty="0" err="1"/>
              <a:t>штучні</a:t>
            </a:r>
            <a:r>
              <a:rPr lang="ru-RU" b="1" dirty="0"/>
              <a:t> </a:t>
            </a:r>
            <a:r>
              <a:rPr lang="ru-RU" b="1" dirty="0" err="1"/>
              <a:t>перепони</a:t>
            </a:r>
            <a:r>
              <a:rPr lang="ru-RU" b="1" dirty="0"/>
              <a:t> до </a:t>
            </a:r>
            <a:r>
              <a:rPr lang="ru-RU" b="1" dirty="0" err="1"/>
              <a:t>прогресу</a:t>
            </a:r>
            <a:r>
              <a:rPr lang="ru-RU" b="1" dirty="0"/>
              <a:t> і </a:t>
            </a:r>
            <a:r>
              <a:rPr lang="ru-RU" b="1" dirty="0" err="1"/>
              <a:t>ніколи</a:t>
            </a:r>
            <a:r>
              <a:rPr lang="ru-RU" b="1" dirty="0"/>
              <a:t> не </a:t>
            </a:r>
            <a:r>
              <a:rPr lang="ru-RU" b="1" dirty="0" err="1"/>
              <a:t>реалізують</a:t>
            </a:r>
            <a:r>
              <a:rPr lang="ru-RU" b="1" dirty="0"/>
              <a:t> себе </a:t>
            </a:r>
            <a:r>
              <a:rPr lang="ru-RU" b="1" dirty="0" err="1"/>
              <a:t>повністю</a:t>
            </a:r>
            <a:r>
              <a:rPr lang="ru-RU" b="1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/>
              <a:t>З </a:t>
            </a:r>
            <a:r>
              <a:rPr lang="ru-RU" dirty="0" err="1"/>
              <a:t>іншого</a:t>
            </a:r>
            <a:r>
              <a:rPr lang="ru-RU" dirty="0"/>
              <a:t> боку, – </a:t>
            </a:r>
            <a:r>
              <a:rPr lang="ru-RU" b="1" dirty="0"/>
              <a:t>штучно </a:t>
            </a:r>
            <a:r>
              <a:rPr lang="ru-RU" b="1" dirty="0" err="1"/>
              <a:t>створюючи</a:t>
            </a:r>
            <a:r>
              <a:rPr lang="ru-RU" b="1" dirty="0"/>
              <a:t> </a:t>
            </a:r>
            <a:r>
              <a:rPr lang="ru-RU" b="1" dirty="0" err="1"/>
              <a:t>умови</a:t>
            </a:r>
            <a:r>
              <a:rPr lang="ru-RU" b="1" dirty="0"/>
              <a:t> для </a:t>
            </a:r>
            <a:r>
              <a:rPr lang="ru-RU" b="1" dirty="0" err="1"/>
              <a:t>формування</a:t>
            </a:r>
            <a:r>
              <a:rPr lang="ru-RU" b="1" dirty="0"/>
              <a:t> в </a:t>
            </a:r>
            <a:r>
              <a:rPr lang="ru-RU" b="1" dirty="0" err="1"/>
              <a:t>державі</a:t>
            </a:r>
            <a:r>
              <a:rPr lang="ru-RU" b="1" dirty="0"/>
              <a:t> </a:t>
            </a:r>
            <a:r>
              <a:rPr lang="ru-RU" b="1" dirty="0" err="1"/>
              <a:t>іншої</a:t>
            </a:r>
            <a:r>
              <a:rPr lang="ru-RU" b="1" dirty="0"/>
              <a:t> </a:t>
            </a:r>
            <a:r>
              <a:rPr lang="ru-RU" b="1" dirty="0" err="1"/>
              <a:t>протиборчої</a:t>
            </a:r>
            <a:r>
              <a:rPr lang="ru-RU" b="1" dirty="0"/>
              <a:t> </a:t>
            </a:r>
            <a:r>
              <a:rPr lang="ru-RU" b="1" dirty="0" err="1"/>
              <a:t>ідентичности</a:t>
            </a:r>
            <a:r>
              <a:rPr lang="ru-RU" b="1" dirty="0"/>
              <a:t> на </a:t>
            </a:r>
            <a:r>
              <a:rPr lang="ru-RU" b="1" dirty="0" err="1"/>
              <a:t>грунті</a:t>
            </a:r>
            <a:r>
              <a:rPr lang="ru-RU" b="1" dirty="0"/>
              <a:t> </a:t>
            </a:r>
            <a:r>
              <a:rPr lang="ru-RU" b="1" dirty="0" err="1"/>
              <a:t>ігнорування</a:t>
            </a:r>
            <a:r>
              <a:rPr lang="ru-RU" b="1" dirty="0"/>
              <a:t> </a:t>
            </a:r>
            <a:r>
              <a:rPr lang="ru-RU" b="1" dirty="0" err="1"/>
              <a:t>ріднонаціональної</a:t>
            </a:r>
            <a:r>
              <a:rPr lang="ru-RU" b="1" dirty="0"/>
              <a:t> </a:t>
            </a:r>
            <a:r>
              <a:rPr lang="ru-RU" b="1" dirty="0" err="1"/>
              <a:t>мови</a:t>
            </a:r>
            <a:r>
              <a:rPr lang="ru-RU" b="1" dirty="0"/>
              <a:t>, </a:t>
            </a:r>
            <a:r>
              <a:rPr lang="ru-RU" b="1" dirty="0" err="1"/>
              <a:t>культури</a:t>
            </a:r>
            <a:r>
              <a:rPr lang="ru-RU" b="1" dirty="0"/>
              <a:t>, </a:t>
            </a:r>
            <a:r>
              <a:rPr lang="ru-RU" b="1" dirty="0" err="1"/>
              <a:t>патріотизму</a:t>
            </a:r>
            <a:r>
              <a:rPr lang="ru-RU" b="1" dirty="0"/>
              <a:t>, </a:t>
            </a:r>
            <a:r>
              <a:rPr lang="ru-RU" b="1" dirty="0" err="1"/>
              <a:t>влада</a:t>
            </a:r>
            <a:r>
              <a:rPr lang="ru-RU" b="1" dirty="0"/>
              <a:t> </a:t>
            </a:r>
            <a:r>
              <a:rPr lang="ru-RU" b="1" dirty="0" err="1"/>
              <a:t>прирікає</a:t>
            </a:r>
            <a:r>
              <a:rPr lang="ru-RU" b="1" dirty="0"/>
              <a:t> </a:t>
            </a:r>
            <a:r>
              <a:rPr lang="ru-RU" b="1" dirty="0" err="1"/>
              <a:t>суспільство</a:t>
            </a:r>
            <a:r>
              <a:rPr lang="ru-RU" b="1" dirty="0"/>
              <a:t> на </a:t>
            </a:r>
            <a:r>
              <a:rPr lang="ru-RU" b="1" dirty="0" err="1"/>
              <a:t>розкол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рано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пізно</a:t>
            </a:r>
            <a:r>
              <a:rPr lang="ru-RU" b="1" dirty="0"/>
              <a:t> </a:t>
            </a:r>
            <a:r>
              <a:rPr lang="ru-RU" b="1" dirty="0" err="1"/>
              <a:t>призведе</a:t>
            </a:r>
            <a:r>
              <a:rPr lang="ru-RU" b="1" dirty="0"/>
              <a:t> до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розпаду</a:t>
            </a:r>
            <a:r>
              <a:rPr lang="ru-RU" b="1" dirty="0"/>
              <a:t>. Або ж – до </a:t>
            </a:r>
            <a:r>
              <a:rPr lang="ru-RU" b="1" dirty="0" err="1"/>
              <a:t>агресії</a:t>
            </a:r>
            <a:r>
              <a:rPr lang="ru-RU" b="1" dirty="0"/>
              <a:t> </a:t>
            </a:r>
            <a:r>
              <a:rPr lang="ru-RU" b="1" dirty="0" err="1"/>
              <a:t>іншої</a:t>
            </a:r>
            <a:r>
              <a:rPr lang="ru-RU" b="1" dirty="0"/>
              <a:t> </a:t>
            </a:r>
            <a:r>
              <a:rPr lang="ru-RU" b="1" dirty="0" err="1"/>
              <a:t>держави</a:t>
            </a:r>
            <a:r>
              <a:rPr lang="ru-RU" b="1" dirty="0"/>
              <a:t>, </a:t>
            </a:r>
            <a:r>
              <a:rPr lang="ru-RU" b="1" dirty="0" err="1"/>
              <a:t>ідентичність</a:t>
            </a:r>
            <a:r>
              <a:rPr lang="ru-RU" b="1" dirty="0"/>
              <a:t> </a:t>
            </a:r>
            <a:r>
              <a:rPr lang="ru-RU" b="1" dirty="0" err="1"/>
              <a:t>якої</a:t>
            </a:r>
            <a:r>
              <a:rPr lang="ru-RU" b="1" dirty="0"/>
              <a:t> буде </a:t>
            </a:r>
            <a:r>
              <a:rPr lang="ru-RU" b="1" dirty="0" err="1"/>
              <a:t>використана</a:t>
            </a:r>
            <a:r>
              <a:rPr lang="ru-RU" b="1" dirty="0"/>
              <a:t> як одна з причин </a:t>
            </a:r>
            <a:r>
              <a:rPr lang="ru-RU" b="1" dirty="0" err="1"/>
              <a:t>цієї</a:t>
            </a:r>
            <a:r>
              <a:rPr lang="ru-RU" b="1" dirty="0"/>
              <a:t> </a:t>
            </a:r>
            <a:r>
              <a:rPr lang="ru-RU" b="1" dirty="0" err="1"/>
              <a:t>агресії</a:t>
            </a:r>
            <a:r>
              <a:rPr lang="ru-RU" b="1" dirty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/>
              <a:t>Як </a:t>
            </a:r>
            <a:r>
              <a:rPr lang="ru-RU" dirty="0" err="1"/>
              <a:t>бачимо</a:t>
            </a:r>
            <a:r>
              <a:rPr lang="ru-RU" dirty="0"/>
              <a:t>, страшна </a:t>
            </a:r>
            <a:r>
              <a:rPr lang="ru-RU" dirty="0" err="1"/>
              <a:t>реальність</a:t>
            </a:r>
            <a:r>
              <a:rPr lang="ru-RU" dirty="0"/>
              <a:t>, на жаль, </a:t>
            </a:r>
            <a:r>
              <a:rPr lang="ru-RU" dirty="0" err="1"/>
              <a:t>підтвердила</a:t>
            </a:r>
            <a:r>
              <a:rPr lang="ru-RU" dirty="0"/>
              <a:t> </a:t>
            </a:r>
            <a:r>
              <a:rPr lang="ru-RU" dirty="0" err="1"/>
              <a:t>слушність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</a:t>
            </a:r>
            <a:r>
              <a:rPr lang="ru-RU" dirty="0" err="1"/>
              <a:t>висновку-передбачення</a:t>
            </a:r>
            <a:r>
              <a:rPr lang="ru-RU" dirty="0"/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76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Фото для книги Патріотизм\Мовний Майдан, липень 2012 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9684"/>
            <a:ext cx="7848872" cy="54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48680"/>
            <a:ext cx="4801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«</a:t>
            </a:r>
            <a:r>
              <a:rPr lang="ru-RU" b="1" dirty="0" err="1" smtClean="0"/>
              <a:t>Мовний</a:t>
            </a:r>
            <a:r>
              <a:rPr lang="ru-RU" b="1" dirty="0" smtClean="0"/>
              <a:t> Майдан», </a:t>
            </a:r>
            <a:r>
              <a:rPr lang="ru-RU" b="1" dirty="0" err="1"/>
              <a:t>липень</a:t>
            </a:r>
            <a:r>
              <a:rPr lang="ru-RU" b="1" dirty="0"/>
              <a:t> 2012 р.</a:t>
            </a:r>
          </a:p>
        </p:txBody>
      </p:sp>
    </p:spTree>
    <p:extLst>
      <p:ext uri="{BB962C8B-B14F-4D97-AF65-F5344CB8AC3E}">
        <p14:creationId xmlns:p14="http://schemas.microsoft.com/office/powerpoint/2010/main" val="14349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620688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4. ВШАНУВАННЯ ГЕРОЇВ БОРОТЬБИ ЗА ВОЛЮ УКРАЇНИ: ІСТОРИЧНІ ВИТОКИ І СУЧАСНІСТЬ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ШАНУЙМО </a:t>
            </a:r>
            <a:r>
              <a:rPr lang="ru-RU" dirty="0"/>
              <a:t>ГЕРОЇВ МИНУЛОГО, ЩОБ НЕ ПЛАТИТИ КРОВ’Ю ГЕРОЇВ СЬОГОДЕННЯ! </a:t>
            </a:r>
            <a:endParaRPr lang="ru-RU" dirty="0" smtClean="0"/>
          </a:p>
          <a:p>
            <a:r>
              <a:rPr lang="ru-RU" dirty="0" err="1" smtClean="0"/>
              <a:t>Традиції</a:t>
            </a:r>
            <a:r>
              <a:rPr lang="ru-RU" dirty="0" smtClean="0"/>
              <a:t> </a:t>
            </a:r>
            <a:r>
              <a:rPr lang="ru-RU" dirty="0" err="1"/>
              <a:t>героїчної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за волю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сягають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. А от </a:t>
            </a:r>
            <a:r>
              <a:rPr lang="ru-RU" dirty="0" err="1"/>
              <a:t>традицій</a:t>
            </a:r>
            <a:r>
              <a:rPr lang="ru-RU" dirty="0"/>
              <a:t> </a:t>
            </a:r>
            <a:r>
              <a:rPr lang="ru-RU" dirty="0" err="1"/>
              <a:t>шанування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у нас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ж вони </a:t>
            </a:r>
            <a:r>
              <a:rPr lang="ru-RU" dirty="0" err="1"/>
              <a:t>були</a:t>
            </a:r>
            <a:r>
              <a:rPr lang="ru-RU" dirty="0"/>
              <a:t> у </a:t>
            </a:r>
            <a:r>
              <a:rPr lang="ru-RU" dirty="0" err="1"/>
              <a:t>глибокому</a:t>
            </a:r>
            <a:r>
              <a:rPr lang="ru-RU" dirty="0"/>
              <a:t> «</a:t>
            </a:r>
            <a:r>
              <a:rPr lang="ru-RU" dirty="0" err="1"/>
              <a:t>підпіллі</a:t>
            </a:r>
            <a:r>
              <a:rPr lang="ru-RU" dirty="0"/>
              <a:t>»: ми </a:t>
            </a:r>
            <a:r>
              <a:rPr lang="ru-RU" dirty="0" err="1"/>
              <a:t>постійн</a:t>
            </a:r>
            <a:r>
              <a:rPr lang="ru-RU" dirty="0"/>
              <a:t> о </a:t>
            </a:r>
            <a:r>
              <a:rPr lang="ru-RU" dirty="0" err="1"/>
              <a:t>мусили</a:t>
            </a:r>
            <a:r>
              <a:rPr lang="ru-RU" dirty="0"/>
              <a:t> </a:t>
            </a:r>
            <a:r>
              <a:rPr lang="ru-RU" dirty="0" err="1"/>
              <a:t>оглядатися</a:t>
            </a:r>
            <a:r>
              <a:rPr lang="ru-RU" dirty="0"/>
              <a:t> на </a:t>
            </a:r>
            <a:r>
              <a:rPr lang="ru-RU" dirty="0" err="1"/>
              <a:t>сусіда</a:t>
            </a:r>
            <a:r>
              <a:rPr lang="ru-RU" dirty="0"/>
              <a:t>-«</a:t>
            </a:r>
            <a:r>
              <a:rPr lang="ru-RU" dirty="0" err="1"/>
              <a:t>сексота</a:t>
            </a:r>
            <a:r>
              <a:rPr lang="ru-RU" dirty="0"/>
              <a:t>», однокурсника-«стукача», </a:t>
            </a:r>
            <a:r>
              <a:rPr lang="ru-RU" dirty="0" err="1"/>
              <a:t>співробітника</a:t>
            </a:r>
            <a:r>
              <a:rPr lang="ru-RU" dirty="0"/>
              <a:t>-агента… Нас </a:t>
            </a:r>
            <a:r>
              <a:rPr lang="ru-RU" dirty="0" err="1"/>
              <a:t>привчили</a:t>
            </a:r>
            <a:r>
              <a:rPr lang="ru-RU" dirty="0"/>
              <a:t> </a:t>
            </a:r>
            <a:r>
              <a:rPr lang="ru-RU" dirty="0" err="1"/>
              <a:t>боятися</a:t>
            </a:r>
            <a:r>
              <a:rPr lang="ru-RU" dirty="0"/>
              <a:t> </a:t>
            </a:r>
            <a:r>
              <a:rPr lang="ru-RU" dirty="0" err="1"/>
              <a:t>пам’яти</a:t>
            </a:r>
            <a:r>
              <a:rPr lang="ru-RU" dirty="0"/>
              <a:t> про них. </a:t>
            </a:r>
            <a:endParaRPr lang="ru-RU" dirty="0" smtClean="0"/>
          </a:p>
          <a:p>
            <a:r>
              <a:rPr lang="ru-RU" dirty="0" smtClean="0"/>
              <a:t>Люди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не прищеплено </a:t>
            </a:r>
            <a:r>
              <a:rPr lang="ru-RU" dirty="0" err="1"/>
              <a:t>шанувати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, </a:t>
            </a:r>
            <a:r>
              <a:rPr lang="ru-RU" dirty="0" err="1"/>
              <a:t>рід</a:t>
            </a:r>
            <a:r>
              <a:rPr lang="ru-RU" dirty="0"/>
              <a:t>, культуру, </a:t>
            </a:r>
            <a:r>
              <a:rPr lang="ru-RU" dirty="0" err="1"/>
              <a:t>мову</a:t>
            </a:r>
            <a:r>
              <a:rPr lang="ru-RU" dirty="0"/>
              <a:t>, </a:t>
            </a:r>
            <a:r>
              <a:rPr lang="ru-RU" dirty="0" err="1"/>
              <a:t>історію</a:t>
            </a:r>
            <a:r>
              <a:rPr lang="ru-RU" dirty="0"/>
              <a:t>, не </a:t>
            </a:r>
            <a:r>
              <a:rPr lang="ru-RU" dirty="0" err="1"/>
              <a:t>мають</a:t>
            </a:r>
            <a:r>
              <a:rPr lang="ru-RU" dirty="0"/>
              <a:t> перед ким/</a:t>
            </a:r>
            <a:r>
              <a:rPr lang="ru-RU" dirty="0" err="1"/>
              <a:t>чим</a:t>
            </a:r>
            <a:r>
              <a:rPr lang="ru-RU" dirty="0"/>
              <a:t> </a:t>
            </a:r>
            <a:r>
              <a:rPr lang="ru-RU" dirty="0" err="1"/>
              <a:t>звітувати</a:t>
            </a:r>
            <a:r>
              <a:rPr lang="ru-RU" dirty="0"/>
              <a:t>,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перед ким/</a:t>
            </a:r>
            <a:r>
              <a:rPr lang="ru-RU" dirty="0" err="1"/>
              <a:t>чим</a:t>
            </a:r>
            <a:r>
              <a:rPr lang="ru-RU" dirty="0"/>
              <a:t> не соромно, не страшно. У них </a:t>
            </a:r>
            <a:r>
              <a:rPr lang="ru-RU" dirty="0" err="1"/>
              <a:t>відсутні</a:t>
            </a:r>
            <a:r>
              <a:rPr lang="ru-RU" dirty="0"/>
              <a:t> і </a:t>
            </a:r>
            <a:r>
              <a:rPr lang="ru-RU" dirty="0" err="1"/>
              <a:t>рушії</a:t>
            </a:r>
            <a:r>
              <a:rPr lang="ru-RU" dirty="0"/>
              <a:t>, і </a:t>
            </a:r>
            <a:r>
              <a:rPr lang="ru-RU" dirty="0" err="1"/>
              <a:t>стимули</a:t>
            </a:r>
            <a:r>
              <a:rPr lang="ru-RU" dirty="0"/>
              <a:t> </a:t>
            </a:r>
            <a:r>
              <a:rPr lang="ru-RU" dirty="0" err="1"/>
              <a:t>творення</a:t>
            </a:r>
            <a:r>
              <a:rPr lang="ru-RU" dirty="0"/>
              <a:t>,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фізіологічної</a:t>
            </a:r>
            <a:r>
              <a:rPr lang="ru-RU" dirty="0"/>
              <a:t> </a:t>
            </a:r>
            <a:r>
              <a:rPr lang="ru-RU" dirty="0" err="1"/>
              <a:t>жадібности</a:t>
            </a:r>
            <a:r>
              <a:rPr lang="ru-RU" dirty="0"/>
              <a:t> і </a:t>
            </a:r>
            <a:r>
              <a:rPr lang="ru-RU" dirty="0" err="1"/>
              <a:t>рефлексів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r>
              <a:rPr lang="ru-RU" dirty="0"/>
              <a:t> й </a:t>
            </a:r>
            <a:r>
              <a:rPr lang="ru-RU" dirty="0" err="1" smtClean="0"/>
              <a:t>накопичення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Тому </a:t>
            </a:r>
            <a:r>
              <a:rPr lang="ru-RU" dirty="0" err="1"/>
              <a:t>саме</a:t>
            </a:r>
            <a:r>
              <a:rPr lang="ru-RU" dirty="0"/>
              <a:t> на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покладена</a:t>
            </a:r>
            <a:r>
              <a:rPr lang="ru-RU" dirty="0"/>
              <a:t> </a:t>
            </a:r>
            <a:r>
              <a:rPr lang="ru-RU" dirty="0" err="1"/>
              <a:t>місія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вистояти</a:t>
            </a:r>
            <a:r>
              <a:rPr lang="ru-RU" dirty="0"/>
              <a:t> та </a:t>
            </a:r>
            <a:r>
              <a:rPr lang="ru-RU" dirty="0" err="1"/>
              <a:t>перемогти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і </a:t>
            </a:r>
            <a:r>
              <a:rPr lang="ru-RU" dirty="0" err="1"/>
              <a:t>внутрішнього</a:t>
            </a:r>
            <a:r>
              <a:rPr lang="ru-RU" dirty="0"/>
              <a:t> ворога, а й </a:t>
            </a:r>
            <a:r>
              <a:rPr lang="ru-RU" dirty="0" err="1"/>
              <a:t>уперше</a:t>
            </a:r>
            <a:r>
              <a:rPr lang="ru-RU" dirty="0"/>
              <a:t>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закласти</a:t>
            </a:r>
            <a:r>
              <a:rPr lang="ru-RU" dirty="0"/>
              <a:t> </a:t>
            </a:r>
            <a:r>
              <a:rPr lang="ru-RU" dirty="0" err="1"/>
              <a:t>гідні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шани</a:t>
            </a:r>
            <a:r>
              <a:rPr lang="ru-RU" dirty="0"/>
              <a:t> Героям. </a:t>
            </a:r>
            <a:r>
              <a:rPr lang="ru-RU" dirty="0" err="1"/>
              <a:t>Пошана</a:t>
            </a:r>
            <a:r>
              <a:rPr lang="ru-RU" dirty="0"/>
              <a:t> до </a:t>
            </a:r>
            <a:r>
              <a:rPr lang="ru-RU" dirty="0" err="1"/>
              <a:t>героїв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і </a:t>
            </a:r>
            <a:r>
              <a:rPr lang="ru-RU" dirty="0" err="1"/>
              <a:t>сьогодення</a:t>
            </a:r>
            <a:r>
              <a:rPr lang="ru-RU" dirty="0"/>
              <a:t>, </a:t>
            </a:r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гідність</a:t>
            </a:r>
            <a:r>
              <a:rPr lang="ru-RU" dirty="0"/>
              <a:t>, </a:t>
            </a:r>
            <a:r>
              <a:rPr lang="ru-RU" dirty="0" err="1"/>
              <a:t>патріотизм</a:t>
            </a:r>
            <a:r>
              <a:rPr lang="ru-RU" dirty="0"/>
              <a:t> – </a:t>
            </a:r>
            <a:r>
              <a:rPr lang="ru-RU" dirty="0" err="1"/>
              <a:t>найцінніший</a:t>
            </a:r>
            <a:r>
              <a:rPr lang="ru-RU" dirty="0"/>
              <a:t> </a:t>
            </a:r>
            <a:r>
              <a:rPr lang="ru-RU" dirty="0" err="1"/>
              <a:t>капітал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нації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0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о для книги Патріотизм\Пам`ять про Героїв і мучеників - найцінніший капітал людини і нації. 8 травня 2025 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8" y="692696"/>
            <a:ext cx="8248429" cy="56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7464" y="332656"/>
            <a:ext cx="82569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		</a:t>
            </a:r>
            <a:endParaRPr lang="uk-UA" b="1" dirty="0" smtClean="0"/>
          </a:p>
          <a:p>
            <a:r>
              <a:rPr lang="ru-RU" sz="1200" b="1" dirty="0" smtClean="0"/>
              <a:t>			</a:t>
            </a:r>
            <a:r>
              <a:rPr lang="ru-RU" sz="1400" b="1" dirty="0" smtClean="0"/>
              <a:t>ЗМІСТ </a:t>
            </a:r>
          </a:p>
          <a:p>
            <a:pPr algn="r"/>
            <a:endParaRPr lang="en-US" sz="1200" b="1" dirty="0" smtClean="0"/>
          </a:p>
          <a:p>
            <a:pPr algn="r"/>
            <a:r>
              <a:rPr lang="ru-RU" sz="1400" b="1" dirty="0" err="1" smtClean="0"/>
              <a:t>Україні</a:t>
            </a:r>
            <a:r>
              <a:rPr lang="ru-RU" sz="1400" b="1" dirty="0" smtClean="0"/>
              <a:t> </a:t>
            </a:r>
            <a:r>
              <a:rPr lang="ru-RU" sz="1400" b="1" dirty="0" err="1"/>
              <a:t>потрібні</a:t>
            </a:r>
            <a:r>
              <a:rPr lang="ru-RU" sz="1400" b="1" dirty="0"/>
              <a:t> </a:t>
            </a:r>
            <a:r>
              <a:rPr lang="ru-RU" sz="1400" b="1" dirty="0" err="1"/>
              <a:t>відповідальні</a:t>
            </a:r>
            <a:r>
              <a:rPr lang="ru-RU" sz="1400" b="1" dirty="0"/>
              <a:t> </a:t>
            </a:r>
            <a:r>
              <a:rPr lang="ru-RU" sz="1400" b="1" dirty="0" err="1"/>
              <a:t>громадяни</a:t>
            </a:r>
            <a:r>
              <a:rPr lang="ru-RU" sz="1400" b="1" dirty="0"/>
              <a:t> і </a:t>
            </a:r>
            <a:r>
              <a:rPr lang="ru-RU" sz="1400" b="1" dirty="0" err="1"/>
              <a:t>свідомі</a:t>
            </a:r>
            <a:r>
              <a:rPr lang="ru-RU" sz="1400" b="1" dirty="0"/>
              <a:t> </a:t>
            </a:r>
            <a:r>
              <a:rPr lang="ru-RU" sz="1400" b="1" dirty="0" err="1"/>
              <a:t>патріоти</a:t>
            </a:r>
            <a:r>
              <a:rPr lang="ru-RU" sz="1400" b="1" dirty="0"/>
              <a:t>. </a:t>
            </a:r>
            <a:r>
              <a:rPr lang="ru-RU" sz="1400" b="1" dirty="0" err="1" smtClean="0"/>
              <a:t>Микола</a:t>
            </a:r>
            <a:r>
              <a:rPr lang="ru-RU" sz="1400" b="1" dirty="0" smtClean="0"/>
              <a:t> Томенко .............................. 5</a:t>
            </a:r>
          </a:p>
          <a:p>
            <a:pPr algn="r"/>
            <a:r>
              <a:rPr lang="ru-RU" sz="1400" b="1" dirty="0" smtClean="0"/>
              <a:t>Вступ</a:t>
            </a:r>
            <a:r>
              <a:rPr lang="ru-RU" sz="1400" b="1" dirty="0"/>
              <a:t>. </a:t>
            </a:r>
            <a:r>
              <a:rPr lang="ru-RU" sz="1400" b="1" dirty="0" err="1"/>
              <a:t>Патріотизм</a:t>
            </a:r>
            <a:r>
              <a:rPr lang="ru-RU" sz="1400" b="1" dirty="0"/>
              <a:t>: </a:t>
            </a:r>
            <a:r>
              <a:rPr lang="ru-RU" sz="1400" b="1" dirty="0" err="1"/>
              <a:t>вічний</a:t>
            </a:r>
            <a:r>
              <a:rPr lang="ru-RU" sz="1400" b="1" dirty="0"/>
              <a:t> </a:t>
            </a:r>
            <a:r>
              <a:rPr lang="ru-RU" sz="1400" b="1" dirty="0" err="1"/>
              <a:t>поклик</a:t>
            </a:r>
            <a:r>
              <a:rPr lang="ru-RU" sz="1400" b="1" dirty="0"/>
              <a:t> </a:t>
            </a:r>
            <a:r>
              <a:rPr lang="ru-RU" sz="1400" b="1" dirty="0" smtClean="0"/>
              <a:t>...................................................................................................... </a:t>
            </a:r>
            <a:r>
              <a:rPr lang="ru-RU" sz="1400" b="1" dirty="0"/>
              <a:t>8 </a:t>
            </a:r>
            <a:endParaRPr lang="ru-RU" sz="1400" b="1" dirty="0" smtClean="0"/>
          </a:p>
          <a:p>
            <a:pPr marL="342900" indent="-342900" algn="r">
              <a:buAutoNum type="arabicPeriod"/>
            </a:pPr>
            <a:r>
              <a:rPr lang="ru-RU" sz="1400" b="1" dirty="0" err="1" smtClean="0"/>
              <a:t>Патріотизм</a:t>
            </a:r>
            <a:r>
              <a:rPr lang="ru-RU" sz="1400" b="1" dirty="0" smtClean="0"/>
              <a:t> </a:t>
            </a:r>
            <a:r>
              <a:rPr lang="ru-RU" sz="1400" b="1" dirty="0"/>
              <a:t>– система </a:t>
            </a:r>
            <a:r>
              <a:rPr lang="ru-RU" sz="1400" b="1" dirty="0" err="1"/>
              <a:t>рушійних</a:t>
            </a:r>
            <a:r>
              <a:rPr lang="ru-RU" sz="1400" b="1" dirty="0"/>
              <a:t> сил </a:t>
            </a:r>
            <a:r>
              <a:rPr lang="ru-RU" sz="1400" b="1" dirty="0" err="1"/>
              <a:t>розвитку</a:t>
            </a:r>
            <a:r>
              <a:rPr lang="ru-RU" sz="1400" b="1" dirty="0"/>
              <a:t> </a:t>
            </a:r>
            <a:r>
              <a:rPr lang="ru-RU" sz="1400" b="1" dirty="0" err="1"/>
              <a:t>людини</a:t>
            </a:r>
            <a:r>
              <a:rPr lang="ru-RU" sz="1400" b="1" dirty="0"/>
              <a:t>, народу, </a:t>
            </a:r>
            <a:r>
              <a:rPr lang="ru-RU" sz="1400" b="1" dirty="0" err="1" smtClean="0"/>
              <a:t>людства</a:t>
            </a:r>
            <a:r>
              <a:rPr lang="ru-RU" sz="1400" b="1" dirty="0" smtClean="0"/>
              <a:t> .</a:t>
            </a:r>
            <a:r>
              <a:rPr lang="en-US" sz="1400" b="1" dirty="0" smtClean="0"/>
              <a:t>.</a:t>
            </a:r>
            <a:r>
              <a:rPr lang="ru-RU" sz="1400" b="1" dirty="0" smtClean="0"/>
              <a:t>............................... </a:t>
            </a:r>
            <a:r>
              <a:rPr lang="ru-RU" sz="1400" b="1" dirty="0"/>
              <a:t>14 </a:t>
            </a:r>
            <a:endParaRPr lang="ru-RU" sz="1400" b="1" dirty="0" smtClean="0"/>
          </a:p>
          <a:p>
            <a:pPr marL="342900" indent="-342900" algn="r">
              <a:buAutoNum type="arabicPeriod"/>
            </a:pPr>
            <a:r>
              <a:rPr lang="ru-RU" sz="1400" b="1" dirty="0" err="1" smtClean="0"/>
              <a:t>Сутність</a:t>
            </a:r>
            <a:r>
              <a:rPr lang="ru-RU" sz="1400" b="1" dirty="0" smtClean="0"/>
              <a:t> </a:t>
            </a:r>
            <a:r>
              <a:rPr lang="ru-RU" sz="1400" b="1" dirty="0"/>
              <a:t>та </a:t>
            </a:r>
            <a:r>
              <a:rPr lang="ru-RU" sz="1400" b="1" dirty="0" err="1"/>
              <a:t>особливості</a:t>
            </a:r>
            <a:r>
              <a:rPr lang="ru-RU" sz="1400" b="1" dirty="0"/>
              <a:t> </a:t>
            </a:r>
            <a:r>
              <a:rPr lang="ru-RU" sz="1400" b="1" dirty="0" err="1"/>
              <a:t>патріотичного</a:t>
            </a:r>
            <a:r>
              <a:rPr lang="ru-RU" sz="1400" b="1" dirty="0"/>
              <a:t> </a:t>
            </a:r>
            <a:r>
              <a:rPr lang="ru-RU" sz="1400" b="1" dirty="0" err="1"/>
              <a:t>виховання</a:t>
            </a:r>
            <a:r>
              <a:rPr lang="ru-RU" sz="1400" b="1" dirty="0"/>
              <a:t> в </a:t>
            </a:r>
            <a:r>
              <a:rPr lang="ru-RU" sz="1400" b="1" dirty="0" err="1"/>
              <a:t>умовах</a:t>
            </a:r>
            <a:r>
              <a:rPr lang="ru-RU" sz="1400" b="1" dirty="0"/>
              <a:t> </a:t>
            </a:r>
            <a:r>
              <a:rPr lang="ru-RU" sz="1400" b="1" dirty="0" err="1" smtClean="0"/>
              <a:t>війни</a:t>
            </a:r>
            <a:r>
              <a:rPr lang="ru-RU" sz="1400" b="1" dirty="0" smtClean="0"/>
              <a:t> </a:t>
            </a:r>
            <a:r>
              <a:rPr lang="ru-RU" sz="1400" b="1" dirty="0" smtClean="0"/>
              <a:t>.........................................……</a:t>
            </a:r>
            <a:r>
              <a:rPr lang="ru-RU" sz="1400" b="1" dirty="0" smtClean="0"/>
              <a:t>21 </a:t>
            </a:r>
          </a:p>
          <a:p>
            <a:pPr algn="r"/>
            <a:r>
              <a:rPr lang="ru-RU" sz="1400" dirty="0" smtClean="0"/>
              <a:t>2.1. </a:t>
            </a:r>
            <a:r>
              <a:rPr lang="ru-RU" sz="1400" dirty="0" err="1" smtClean="0"/>
              <a:t>Світоглядно-педагогічний</a:t>
            </a:r>
            <a:r>
              <a:rPr lang="ru-RU" sz="1400" dirty="0" smtClean="0"/>
              <a:t> «плацдарм» </a:t>
            </a:r>
            <a:r>
              <a:rPr lang="ru-RU" sz="1400" dirty="0" err="1" smtClean="0"/>
              <a:t>російської</a:t>
            </a:r>
            <a:r>
              <a:rPr lang="ru-RU" sz="1400" dirty="0" smtClean="0"/>
              <a:t> </a:t>
            </a:r>
            <a:r>
              <a:rPr lang="ru-RU" sz="1400" dirty="0" err="1" smtClean="0"/>
              <a:t>військової</a:t>
            </a:r>
            <a:r>
              <a:rPr lang="ru-RU" sz="1400" dirty="0" smtClean="0"/>
              <a:t> </a:t>
            </a:r>
            <a:r>
              <a:rPr lang="ru-RU" sz="1400" dirty="0" err="1" smtClean="0"/>
              <a:t>агресії</a:t>
            </a:r>
            <a:r>
              <a:rPr lang="ru-RU" sz="1400" dirty="0" smtClean="0"/>
              <a:t> </a:t>
            </a:r>
            <a:r>
              <a:rPr lang="ru-RU" sz="1400" dirty="0" smtClean="0"/>
              <a:t>............................................ </a:t>
            </a:r>
            <a:r>
              <a:rPr lang="ru-RU" sz="1400" dirty="0" smtClean="0"/>
              <a:t>21 </a:t>
            </a:r>
          </a:p>
          <a:p>
            <a:pPr algn="r"/>
            <a:r>
              <a:rPr lang="ru-RU" sz="1400" dirty="0" smtClean="0"/>
              <a:t>2.2. </a:t>
            </a:r>
            <a:r>
              <a:rPr lang="ru-RU" sz="1400" dirty="0" err="1" smtClean="0"/>
              <a:t>Відновлення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наукових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підходів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патріотичного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виховання</a:t>
            </a:r>
            <a:r>
              <a:rPr lang="ru-RU" sz="1400" dirty="0" smtClean="0"/>
              <a:t> ......................................................... 23 </a:t>
            </a:r>
          </a:p>
          <a:p>
            <a:pPr algn="r"/>
            <a:r>
              <a:rPr lang="ru-RU" sz="1400" dirty="0" smtClean="0"/>
              <a:t>2.3. </a:t>
            </a:r>
            <a:r>
              <a:rPr lang="ru-RU" sz="1400" dirty="0" err="1" smtClean="0"/>
              <a:t>Яким</a:t>
            </a:r>
            <a:r>
              <a:rPr lang="ru-RU" sz="1400" dirty="0" smtClean="0"/>
              <a:t> чином </a:t>
            </a:r>
            <a:r>
              <a:rPr lang="ru-RU" sz="1400" dirty="0" err="1" smtClean="0"/>
              <a:t>формувати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патріотизм</a:t>
            </a:r>
            <a:r>
              <a:rPr lang="ru-RU" sz="1400" dirty="0" smtClean="0"/>
              <a:t>?.........................................................</a:t>
            </a:r>
            <a:r>
              <a:rPr lang="en-US" sz="1400" dirty="0" smtClean="0"/>
              <a:t>.</a:t>
            </a:r>
            <a:r>
              <a:rPr lang="ru-RU" sz="1400" dirty="0" smtClean="0"/>
              <a:t>........................................ 28 </a:t>
            </a:r>
          </a:p>
          <a:p>
            <a:pPr algn="r"/>
            <a:r>
              <a:rPr lang="ru-RU" sz="1400" b="1" dirty="0" smtClean="0"/>
              <a:t>3. </a:t>
            </a:r>
            <a:r>
              <a:rPr lang="ru-RU" sz="1400" b="1" dirty="0" err="1" smtClean="0"/>
              <a:t>Мова</a:t>
            </a:r>
            <a:r>
              <a:rPr lang="ru-RU" sz="1400" b="1" dirty="0" smtClean="0"/>
              <a:t> як </a:t>
            </a:r>
            <a:r>
              <a:rPr lang="ru-RU" sz="1400" b="1" dirty="0" err="1" smtClean="0"/>
              <a:t>чинник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людини</a:t>
            </a:r>
            <a:r>
              <a:rPr lang="ru-RU" sz="1400" b="1" dirty="0" smtClean="0"/>
              <a:t> і </a:t>
            </a:r>
            <a:r>
              <a:rPr lang="ru-RU" sz="1400" b="1" dirty="0" err="1" smtClean="0"/>
              <a:t>нації</a:t>
            </a:r>
            <a:r>
              <a:rPr lang="ru-RU" sz="1400" b="1" dirty="0" smtClean="0"/>
              <a:t>................................................................................. 33 </a:t>
            </a:r>
          </a:p>
          <a:p>
            <a:pPr algn="r"/>
            <a:r>
              <a:rPr lang="ru-RU" sz="1400" dirty="0" smtClean="0"/>
              <a:t>3.1. Морально-</a:t>
            </a:r>
            <a:r>
              <a:rPr lang="ru-RU" sz="1400" dirty="0" err="1" smtClean="0"/>
              <a:t>емоційний</a:t>
            </a:r>
            <a:r>
              <a:rPr lang="ru-RU" sz="1400" dirty="0" smtClean="0"/>
              <a:t> фактор: не «</a:t>
            </a:r>
            <a:r>
              <a:rPr lang="ru-RU" sz="1400" dirty="0" err="1" smtClean="0"/>
              <a:t>всьо</a:t>
            </a:r>
            <a:r>
              <a:rPr lang="ru-RU" sz="1400" dirty="0" smtClean="0"/>
              <a:t> равно» і не «какая </a:t>
            </a:r>
            <a:r>
              <a:rPr lang="ru-RU" sz="1400" dirty="0" err="1" smtClean="0"/>
              <a:t>разніца</a:t>
            </a:r>
            <a:r>
              <a:rPr lang="ru-RU" sz="1400" dirty="0" smtClean="0"/>
              <a:t>» ............................................. 34 </a:t>
            </a:r>
          </a:p>
          <a:p>
            <a:pPr algn="r"/>
            <a:r>
              <a:rPr lang="ru-RU" sz="1400" dirty="0" smtClean="0"/>
              <a:t>3.2. </a:t>
            </a:r>
            <a:r>
              <a:rPr lang="ru-RU" sz="1400" dirty="0" err="1" smtClean="0"/>
              <a:t>Політичний</a:t>
            </a:r>
            <a:r>
              <a:rPr lang="ru-RU" sz="1400" dirty="0" smtClean="0"/>
              <a:t> фактор: чия </a:t>
            </a:r>
            <a:r>
              <a:rPr lang="ru-RU" sz="1400" dirty="0" err="1" smtClean="0"/>
              <a:t>мова</a:t>
            </a:r>
            <a:r>
              <a:rPr lang="ru-RU" sz="1400" dirty="0" smtClean="0"/>
              <a:t>, того і </a:t>
            </a:r>
            <a:r>
              <a:rPr lang="ru-RU" sz="1400" dirty="0" err="1" smtClean="0"/>
              <a:t>влада</a:t>
            </a:r>
            <a:r>
              <a:rPr lang="ru-RU" sz="1400" dirty="0" smtClean="0"/>
              <a:t>......................................................................................... 36 </a:t>
            </a:r>
          </a:p>
          <a:p>
            <a:pPr algn="r"/>
            <a:r>
              <a:rPr lang="ru-RU" sz="1400" dirty="0" smtClean="0"/>
              <a:t>3.3. </a:t>
            </a:r>
            <a:r>
              <a:rPr lang="ru-RU" sz="1400" dirty="0" err="1" smtClean="0"/>
              <a:t>Функціонально-психологічний</a:t>
            </a:r>
            <a:r>
              <a:rPr lang="ru-RU" sz="1400" dirty="0" smtClean="0"/>
              <a:t> фактор: </a:t>
            </a:r>
            <a:r>
              <a:rPr lang="ru-RU" sz="1400" dirty="0" err="1" smtClean="0"/>
              <a:t>щоби</a:t>
            </a:r>
            <a:r>
              <a:rPr lang="ru-RU" sz="1400" dirty="0" smtClean="0"/>
              <a:t> </a:t>
            </a:r>
            <a:r>
              <a:rPr lang="ru-RU" sz="1400" dirty="0" err="1" smtClean="0"/>
              <a:t>співпрацювати</a:t>
            </a:r>
            <a:r>
              <a:rPr lang="ru-RU" sz="1400" dirty="0" smtClean="0"/>
              <a:t> з </a:t>
            </a:r>
            <a:r>
              <a:rPr lang="ru-RU" sz="1400" dirty="0" err="1" smtClean="0"/>
              <a:t>еволюцією</a:t>
            </a:r>
            <a:r>
              <a:rPr lang="ru-RU" sz="1400" dirty="0" smtClean="0"/>
              <a:t>!................................... 38 </a:t>
            </a:r>
          </a:p>
          <a:p>
            <a:pPr algn="r"/>
            <a:r>
              <a:rPr lang="ru-RU" sz="1400" dirty="0" smtClean="0"/>
              <a:t>3.4. До </a:t>
            </a:r>
            <a:r>
              <a:rPr lang="ru-RU" sz="1400" dirty="0" err="1" smtClean="0"/>
              <a:t>зрусифікованих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українців</a:t>
            </a:r>
            <a:r>
              <a:rPr lang="ru-RU" sz="1400" dirty="0" smtClean="0"/>
              <a:t>: </a:t>
            </a:r>
            <a:r>
              <a:rPr lang="ru-RU" sz="1400" dirty="0" err="1" smtClean="0"/>
              <a:t>повертайтесь</a:t>
            </a:r>
            <a:r>
              <a:rPr lang="ru-RU" sz="1400" dirty="0" smtClean="0"/>
              <a:t>! ..................................................................................... 51 </a:t>
            </a:r>
          </a:p>
          <a:p>
            <a:pPr algn="r"/>
            <a:r>
              <a:rPr lang="ru-RU" sz="1400" b="1" dirty="0" smtClean="0"/>
              <a:t>4. </a:t>
            </a:r>
            <a:r>
              <a:rPr lang="ru-RU" sz="1400" b="1" dirty="0" err="1" smtClean="0"/>
              <a:t>Вшанування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Героїв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боротьби</a:t>
            </a:r>
            <a:r>
              <a:rPr lang="ru-RU" sz="1400" b="1" dirty="0" smtClean="0"/>
              <a:t> за волю </a:t>
            </a:r>
            <a:r>
              <a:rPr lang="ru-RU" sz="1400" b="1" dirty="0" err="1" smtClean="0"/>
              <a:t>України</a:t>
            </a:r>
            <a:r>
              <a:rPr lang="ru-RU" sz="1400" b="1" dirty="0" smtClean="0"/>
              <a:t>: </a:t>
            </a:r>
            <a:r>
              <a:rPr lang="ru-RU" sz="1400" b="1" dirty="0" err="1" smtClean="0"/>
              <a:t>історичні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витоки</a:t>
            </a:r>
            <a:r>
              <a:rPr lang="ru-RU" sz="1400" b="1" dirty="0" smtClean="0"/>
              <a:t> і </a:t>
            </a:r>
            <a:r>
              <a:rPr lang="ru-RU" sz="1400" b="1" dirty="0" err="1" smtClean="0"/>
              <a:t>сучасність</a:t>
            </a:r>
            <a:r>
              <a:rPr lang="ru-RU" sz="1400" b="1" dirty="0" smtClean="0"/>
              <a:t> </a:t>
            </a:r>
            <a:r>
              <a:rPr lang="ru-RU" sz="1400" dirty="0" smtClean="0"/>
              <a:t>................................. </a:t>
            </a:r>
            <a:r>
              <a:rPr lang="ru-RU" sz="1400" dirty="0" smtClean="0"/>
              <a:t>54 </a:t>
            </a:r>
          </a:p>
          <a:p>
            <a:pPr algn="r"/>
            <a:r>
              <a:rPr lang="ru-RU" sz="1400" b="1" dirty="0" smtClean="0"/>
              <a:t>5. </a:t>
            </a:r>
            <a:r>
              <a:rPr lang="ru-RU" sz="1400" b="1" dirty="0" err="1" smtClean="0"/>
              <a:t>Форми</a:t>
            </a:r>
            <a:r>
              <a:rPr lang="ru-RU" sz="1400" b="1" dirty="0" smtClean="0"/>
              <a:t> і </a:t>
            </a:r>
            <a:r>
              <a:rPr lang="ru-RU" sz="1400" b="1" dirty="0" err="1" smtClean="0"/>
              <a:t>методи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патріотизму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молоді</a:t>
            </a:r>
            <a:r>
              <a:rPr lang="ru-RU" sz="1400" b="1" dirty="0" smtClean="0"/>
              <a:t> в </a:t>
            </a:r>
            <a:r>
              <a:rPr lang="ru-RU" sz="1400" b="1" dirty="0" err="1" smtClean="0"/>
              <a:t>умовах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війни</a:t>
            </a:r>
            <a:r>
              <a:rPr lang="ru-RU" sz="1400" b="1" dirty="0" smtClean="0"/>
              <a:t>..........................................………</a:t>
            </a:r>
            <a:r>
              <a:rPr lang="ru-RU" sz="1400" b="1" dirty="0" smtClean="0"/>
              <a:t>73 </a:t>
            </a:r>
          </a:p>
          <a:p>
            <a:pPr algn="r"/>
            <a:r>
              <a:rPr lang="ru-RU" sz="1400" b="1" dirty="0" smtClean="0"/>
              <a:t>6. </a:t>
            </a:r>
            <a:r>
              <a:rPr lang="ru-RU" sz="1400" b="1" dirty="0" err="1" smtClean="0"/>
              <a:t>Допомога</a:t>
            </a:r>
            <a:r>
              <a:rPr lang="ru-RU" sz="1400" b="1" dirty="0" smtClean="0"/>
              <a:t> ЗСУ – наш </a:t>
            </a:r>
            <a:r>
              <a:rPr lang="ru-RU" sz="1400" b="1" dirty="0" err="1" smtClean="0"/>
              <a:t>внесок</a:t>
            </a:r>
            <a:r>
              <a:rPr lang="ru-RU" sz="1400" b="1" dirty="0" smtClean="0"/>
              <a:t> у </a:t>
            </a:r>
            <a:r>
              <a:rPr lang="ru-RU" sz="1400" b="1" dirty="0" err="1" smtClean="0"/>
              <a:t>боротьбу</a:t>
            </a:r>
            <a:r>
              <a:rPr lang="ru-RU" sz="1400" b="1" dirty="0" smtClean="0"/>
              <a:t> і </a:t>
            </a:r>
            <a:r>
              <a:rPr lang="ru-RU" sz="1400" b="1" dirty="0" err="1" smtClean="0"/>
              <a:t>особливий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чинник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патріотизму</a:t>
            </a:r>
            <a:r>
              <a:rPr lang="ru-RU" sz="1400" b="1" dirty="0" smtClean="0"/>
              <a:t>..............</a:t>
            </a:r>
            <a:r>
              <a:rPr lang="uk-UA" sz="1400" b="1" dirty="0"/>
              <a:t>.</a:t>
            </a:r>
            <a:r>
              <a:rPr lang="ru-RU" sz="1400" dirty="0" smtClean="0"/>
              <a:t>110 </a:t>
            </a:r>
          </a:p>
          <a:p>
            <a:pPr algn="r"/>
            <a:r>
              <a:rPr lang="ru-RU" sz="1400" b="1" dirty="0" smtClean="0"/>
              <a:t>7. </a:t>
            </a:r>
            <a:r>
              <a:rPr lang="ru-RU" sz="1400" b="1" dirty="0" err="1" smtClean="0"/>
              <a:t>Революція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Гідности</a:t>
            </a:r>
            <a:r>
              <a:rPr lang="ru-RU" sz="1400" b="1" dirty="0" smtClean="0"/>
              <a:t> – </a:t>
            </a:r>
            <a:r>
              <a:rPr lang="ru-RU" sz="1400" b="1" dirty="0" err="1" smtClean="0"/>
              <a:t>спалах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масового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патріотизму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Зародження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новітньої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української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нації</a:t>
            </a:r>
            <a:r>
              <a:rPr lang="ru-RU" sz="1400" b="1" dirty="0" smtClean="0"/>
              <a:t> </a:t>
            </a:r>
            <a:r>
              <a:rPr lang="ru-RU" sz="1400" b="1" dirty="0" smtClean="0"/>
              <a:t>...</a:t>
            </a:r>
            <a:r>
              <a:rPr lang="ru-RU" sz="1400" b="1" dirty="0" smtClean="0"/>
              <a:t>123 </a:t>
            </a:r>
            <a:endParaRPr lang="ru-RU" sz="1400" b="1" dirty="0" smtClean="0"/>
          </a:p>
          <a:p>
            <a:pPr algn="r"/>
            <a:r>
              <a:rPr lang="ru-RU" sz="1400" b="1" dirty="0" smtClean="0"/>
              <a:t>8. 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національної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ідентичности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патріотизму</a:t>
            </a:r>
            <a:r>
              <a:rPr lang="ru-RU" sz="1400" b="1" dirty="0" smtClean="0"/>
              <a:t> в </a:t>
            </a:r>
            <a:r>
              <a:rPr lang="ru-RU" sz="1400" b="1" dirty="0" err="1" smtClean="0"/>
              <a:t>українській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діаспорі</a:t>
            </a:r>
            <a:r>
              <a:rPr lang="ru-RU" sz="1400" b="1" dirty="0" smtClean="0"/>
              <a:t>...........................158 </a:t>
            </a:r>
          </a:p>
          <a:p>
            <a:pPr algn="r"/>
            <a:r>
              <a:rPr lang="ru-RU" sz="1400" dirty="0" smtClean="0"/>
              <a:t>8.1</a:t>
            </a:r>
            <a:r>
              <a:rPr lang="ru-RU" sz="1400" dirty="0" smtClean="0"/>
              <a:t>. </a:t>
            </a:r>
            <a:r>
              <a:rPr lang="ru-RU" sz="1400" dirty="0" err="1" smtClean="0"/>
              <a:t>Сучасне</a:t>
            </a:r>
            <a:r>
              <a:rPr lang="ru-RU" sz="1400" dirty="0" smtClean="0"/>
              <a:t> </a:t>
            </a:r>
            <a:r>
              <a:rPr lang="ru-RU" sz="1400" dirty="0" err="1" smtClean="0"/>
              <a:t>закордонне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українство</a:t>
            </a:r>
            <a:r>
              <a:rPr lang="ru-RU" sz="1400" dirty="0" smtClean="0"/>
              <a:t>: стан, </a:t>
            </a:r>
            <a:r>
              <a:rPr lang="ru-RU" sz="1400" dirty="0" err="1" smtClean="0"/>
              <a:t>перспективи</a:t>
            </a:r>
            <a:r>
              <a:rPr lang="ru-RU" sz="1400" dirty="0" smtClean="0"/>
              <a:t> і </a:t>
            </a:r>
            <a:r>
              <a:rPr lang="ru-RU" sz="1400" dirty="0" err="1" smtClean="0"/>
              <a:t>загрози</a:t>
            </a:r>
            <a:r>
              <a:rPr lang="ru-RU" sz="1400" dirty="0" smtClean="0"/>
              <a:t>........................................................</a:t>
            </a:r>
            <a:r>
              <a:rPr lang="ru-RU" sz="1400" dirty="0" smtClean="0"/>
              <a:t>158 </a:t>
            </a:r>
          </a:p>
          <a:p>
            <a:pPr algn="r"/>
            <a:r>
              <a:rPr lang="ru-RU" sz="1400" dirty="0" smtClean="0"/>
              <a:t>8.2. </a:t>
            </a:r>
            <a:r>
              <a:rPr lang="ru-RU" sz="1400" dirty="0" err="1" smtClean="0"/>
              <a:t>Співпраця</a:t>
            </a:r>
            <a:r>
              <a:rPr lang="ru-RU" sz="1400" dirty="0" smtClean="0"/>
              <a:t> з </a:t>
            </a:r>
            <a:r>
              <a:rPr lang="ru-RU" sz="1400" dirty="0" err="1" smtClean="0"/>
              <a:t>українською</a:t>
            </a:r>
            <a:r>
              <a:rPr lang="ru-RU" sz="1400" dirty="0" smtClean="0"/>
              <a:t> </a:t>
            </a:r>
            <a:r>
              <a:rPr lang="ru-RU" sz="1400" dirty="0" err="1" smtClean="0"/>
              <a:t>діаспорою</a:t>
            </a:r>
            <a:r>
              <a:rPr lang="ru-RU" sz="1400" dirty="0" smtClean="0"/>
              <a:t>.................................................................................................</a:t>
            </a:r>
            <a:r>
              <a:rPr lang="ru-RU" sz="1400" dirty="0" smtClean="0"/>
              <a:t>178 </a:t>
            </a:r>
          </a:p>
        </p:txBody>
      </p:sp>
    </p:spTree>
    <p:extLst>
      <p:ext uri="{BB962C8B-B14F-4D97-AF65-F5344CB8AC3E}">
        <p14:creationId xmlns:p14="http://schemas.microsoft.com/office/powerpoint/2010/main" val="441194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80" y="332656"/>
            <a:ext cx="7704856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err="1" smtClean="0"/>
              <a:t>Перші</a:t>
            </a:r>
            <a:r>
              <a:rPr lang="ru-RU" sz="1700" dirty="0" smtClean="0"/>
              <a:t> </a:t>
            </a:r>
            <a:r>
              <a:rPr lang="ru-RU" sz="1700" dirty="0" err="1"/>
              <a:t>імена</a:t>
            </a:r>
            <a:r>
              <a:rPr lang="ru-RU" sz="1700" dirty="0"/>
              <a:t> </a:t>
            </a:r>
            <a:r>
              <a:rPr lang="ru-RU" sz="1700" dirty="0" err="1"/>
              <a:t>борців</a:t>
            </a:r>
            <a:r>
              <a:rPr lang="ru-RU" sz="1700" dirty="0"/>
              <a:t> і </a:t>
            </a:r>
            <a:r>
              <a:rPr lang="ru-RU" sz="1700" dirty="0" err="1"/>
              <a:t>діячів</a:t>
            </a:r>
            <a:r>
              <a:rPr lang="ru-RU" sz="1700" dirty="0"/>
              <a:t> </a:t>
            </a:r>
            <a:r>
              <a:rPr lang="ru-RU" sz="1700" dirty="0" err="1"/>
              <a:t>Української</a:t>
            </a:r>
            <a:r>
              <a:rPr lang="ru-RU" sz="1700" dirty="0"/>
              <a:t> </a:t>
            </a:r>
            <a:r>
              <a:rPr lang="ru-RU" sz="1700" dirty="0" err="1"/>
              <a:t>національно-визвольної</a:t>
            </a:r>
            <a:r>
              <a:rPr lang="ru-RU" sz="1700" dirty="0"/>
              <a:t> </a:t>
            </a:r>
            <a:r>
              <a:rPr lang="ru-RU" sz="1700" dirty="0" err="1"/>
              <a:t>революції</a:t>
            </a:r>
            <a:r>
              <a:rPr lang="ru-RU" sz="1700" dirty="0"/>
              <a:t> 1917-20-х </a:t>
            </a:r>
            <a:r>
              <a:rPr lang="ru-RU" sz="1700" dirty="0" err="1"/>
              <a:t>рр</a:t>
            </a:r>
            <a:r>
              <a:rPr lang="ru-RU" sz="1700" dirty="0"/>
              <a:t>., </a:t>
            </a:r>
            <a:r>
              <a:rPr lang="ru-RU" sz="1700" dirty="0" err="1"/>
              <a:t>причетних</a:t>
            </a:r>
            <a:r>
              <a:rPr lang="ru-RU" sz="1700" dirty="0"/>
              <a:t> до </a:t>
            </a:r>
            <a:r>
              <a:rPr lang="ru-RU" sz="1700" dirty="0" err="1" smtClean="0"/>
              <a:t>НУБіП</a:t>
            </a:r>
            <a:r>
              <a:rPr lang="ru-RU" sz="1700" dirty="0" smtClean="0"/>
              <a:t> </a:t>
            </a:r>
            <a:r>
              <a:rPr lang="ru-RU" sz="1700" dirty="0" err="1" smtClean="0"/>
              <a:t>України</a:t>
            </a:r>
            <a:r>
              <a:rPr lang="ru-RU" sz="1700" dirty="0" smtClean="0"/>
              <a:t>. </a:t>
            </a:r>
            <a:r>
              <a:rPr lang="ru-RU" sz="1700" dirty="0" err="1" smtClean="0"/>
              <a:t>Тоді</a:t>
            </a:r>
            <a:r>
              <a:rPr lang="ru-RU" sz="1700" dirty="0" smtClean="0"/>
              <a:t> </a:t>
            </a:r>
            <a:r>
              <a:rPr lang="ru-RU" sz="1700" dirty="0"/>
              <a:t>наш </a:t>
            </a:r>
            <a:r>
              <a:rPr lang="ru-RU" sz="1700" dirty="0" err="1"/>
              <a:t>університет</a:t>
            </a:r>
            <a:r>
              <a:rPr lang="ru-RU" sz="1700" dirty="0"/>
              <a:t> </a:t>
            </a:r>
            <a:r>
              <a:rPr lang="ru-RU" sz="1700" dirty="0" err="1"/>
              <a:t>ще</a:t>
            </a:r>
            <a:r>
              <a:rPr lang="ru-RU" sz="1700" dirty="0"/>
              <a:t> </a:t>
            </a:r>
            <a:r>
              <a:rPr lang="ru-RU" sz="1700" dirty="0" err="1"/>
              <a:t>зароджувався</a:t>
            </a:r>
            <a:r>
              <a:rPr lang="ru-RU" sz="1700" dirty="0"/>
              <a:t> в </a:t>
            </a:r>
            <a:r>
              <a:rPr lang="ru-RU" sz="1700" dirty="0" err="1"/>
              <a:t>лоні</a:t>
            </a:r>
            <a:r>
              <a:rPr lang="ru-RU" sz="1700" dirty="0"/>
              <a:t> </a:t>
            </a:r>
            <a:r>
              <a:rPr lang="ru-RU" sz="1700" dirty="0" smtClean="0"/>
              <a:t>с/</a:t>
            </a:r>
            <a:r>
              <a:rPr lang="ru-RU" sz="1700" dirty="0" err="1" smtClean="0"/>
              <a:t>гвідділення</a:t>
            </a:r>
            <a:r>
              <a:rPr lang="ru-RU" sz="1700" dirty="0" smtClean="0"/>
              <a:t> </a:t>
            </a:r>
            <a:r>
              <a:rPr lang="ru-RU" sz="1700" dirty="0" err="1"/>
              <a:t>Київського</a:t>
            </a:r>
            <a:r>
              <a:rPr lang="ru-RU" sz="1700" dirty="0"/>
              <a:t> </a:t>
            </a:r>
            <a:r>
              <a:rPr lang="ru-RU" sz="1700" dirty="0" err="1"/>
              <a:t>політехнічного</a:t>
            </a:r>
            <a:r>
              <a:rPr lang="ru-RU" sz="1700" dirty="0"/>
              <a:t> </a:t>
            </a:r>
            <a:r>
              <a:rPr lang="ru-RU" sz="1700" dirty="0" err="1"/>
              <a:t>університету</a:t>
            </a:r>
            <a:r>
              <a:rPr lang="ru-RU" sz="1700" dirty="0"/>
              <a:t>, </a:t>
            </a:r>
            <a:r>
              <a:rPr lang="ru-RU" sz="1700" dirty="0" err="1"/>
              <a:t>звідки</a:t>
            </a:r>
            <a:r>
              <a:rPr lang="ru-RU" sz="1700" dirty="0"/>
              <a:t> ми </a:t>
            </a:r>
            <a:r>
              <a:rPr lang="ru-RU" sz="1700" dirty="0" err="1"/>
              <a:t>виводимо</a:t>
            </a:r>
            <a:r>
              <a:rPr lang="ru-RU" sz="1700" dirty="0"/>
              <a:t> </a:t>
            </a:r>
            <a:r>
              <a:rPr lang="ru-RU" sz="1700" dirty="0" err="1"/>
              <a:t>свій</a:t>
            </a:r>
            <a:r>
              <a:rPr lang="ru-RU" sz="1700" dirty="0"/>
              <a:t> </a:t>
            </a:r>
            <a:r>
              <a:rPr lang="ru-RU" sz="1700" dirty="0" err="1"/>
              <a:t>історичний</a:t>
            </a:r>
            <a:r>
              <a:rPr lang="ru-RU" sz="1700" dirty="0"/>
              <a:t> </a:t>
            </a:r>
            <a:r>
              <a:rPr lang="ru-RU" sz="1700" dirty="0" err="1"/>
              <a:t>родовід</a:t>
            </a:r>
            <a:r>
              <a:rPr lang="ru-RU" sz="1700" dirty="0" smtClean="0"/>
              <a:t>.</a:t>
            </a:r>
          </a:p>
          <a:p>
            <a:endParaRPr lang="ru-RU" sz="1700" dirty="0" smtClean="0"/>
          </a:p>
          <a:p>
            <a:pPr algn="just"/>
            <a:r>
              <a:rPr lang="ru-RU" sz="1700" b="1" dirty="0" err="1" smtClean="0"/>
              <a:t>Григорій</a:t>
            </a:r>
            <a:r>
              <a:rPr lang="ru-RU" sz="1700" b="1" dirty="0" smtClean="0"/>
              <a:t> </a:t>
            </a:r>
            <a:r>
              <a:rPr lang="ru-RU" sz="1700" b="1" dirty="0"/>
              <a:t>Павлович </a:t>
            </a:r>
            <a:r>
              <a:rPr lang="ru-RU" sz="1700" b="1" dirty="0" err="1"/>
              <a:t>Чижевський</a:t>
            </a:r>
            <a:r>
              <a:rPr lang="ru-RU" sz="1700" b="1" dirty="0"/>
              <a:t> </a:t>
            </a:r>
            <a:r>
              <a:rPr lang="ru-RU" sz="1700" dirty="0"/>
              <a:t>(23.10.1889 у м. Березов, </a:t>
            </a:r>
            <a:r>
              <a:rPr lang="ru-RU" sz="1700" dirty="0" err="1"/>
              <a:t>Росія</a:t>
            </a:r>
            <a:r>
              <a:rPr lang="ru-RU" sz="1700" dirty="0"/>
              <a:t>, </a:t>
            </a:r>
            <a:r>
              <a:rPr lang="ru-RU" sz="1700" dirty="0" err="1"/>
              <a:t>Сибір</a:t>
            </a:r>
            <a:r>
              <a:rPr lang="ru-RU" sz="1700" dirty="0"/>
              <a:t> [30, </a:t>
            </a:r>
            <a:r>
              <a:rPr lang="en-US" sz="1700" dirty="0"/>
              <a:t>c. 308], </a:t>
            </a:r>
            <a:r>
              <a:rPr lang="ru-RU" sz="1700" dirty="0"/>
              <a:t>за </a:t>
            </a:r>
            <a:r>
              <a:rPr lang="ru-RU" sz="1700" dirty="0" err="1"/>
              <a:t>іншими</a:t>
            </a:r>
            <a:r>
              <a:rPr lang="ru-RU" sz="1700" dirty="0"/>
              <a:t> </a:t>
            </a:r>
            <a:r>
              <a:rPr lang="ru-RU" sz="1700" dirty="0" err="1"/>
              <a:t>даними</a:t>
            </a:r>
            <a:r>
              <a:rPr lang="ru-RU" sz="1700" dirty="0"/>
              <a:t>, – 23.10. 1886, с. </a:t>
            </a:r>
            <a:r>
              <a:rPr lang="ru-RU" sz="1700" dirty="0" err="1"/>
              <a:t>Ціпки</a:t>
            </a:r>
            <a:r>
              <a:rPr lang="ru-RU" sz="1700" dirty="0"/>
              <a:t> </a:t>
            </a:r>
            <a:r>
              <a:rPr lang="ru-RU" sz="1700" dirty="0" err="1"/>
              <a:t>Великобудищенської</a:t>
            </a:r>
            <a:r>
              <a:rPr lang="ru-RU" sz="1700" dirty="0"/>
              <a:t> </a:t>
            </a:r>
            <a:r>
              <a:rPr lang="ru-RU" sz="1700" dirty="0" err="1"/>
              <a:t>волості</a:t>
            </a:r>
            <a:r>
              <a:rPr lang="ru-RU" sz="1700" dirty="0"/>
              <a:t> </a:t>
            </a:r>
            <a:r>
              <a:rPr lang="ru-RU" sz="1700" dirty="0" err="1"/>
              <a:t>Гадяцького</a:t>
            </a:r>
            <a:r>
              <a:rPr lang="ru-RU" sz="1700" dirty="0"/>
              <a:t> </a:t>
            </a:r>
            <a:r>
              <a:rPr lang="ru-RU" sz="1700" dirty="0" err="1"/>
              <a:t>повіту</a:t>
            </a:r>
            <a:r>
              <a:rPr lang="ru-RU" sz="1700" dirty="0"/>
              <a:t> </a:t>
            </a:r>
            <a:r>
              <a:rPr lang="ru-RU" sz="1700" dirty="0" err="1"/>
              <a:t>Полтавської</a:t>
            </a:r>
            <a:r>
              <a:rPr lang="ru-RU" sz="1700" dirty="0"/>
              <a:t> </a:t>
            </a:r>
            <a:r>
              <a:rPr lang="ru-RU" sz="1700" dirty="0" err="1"/>
              <a:t>губернії</a:t>
            </a:r>
            <a:r>
              <a:rPr lang="ru-RU" sz="1700" dirty="0"/>
              <a:t> – 1936, </a:t>
            </a:r>
            <a:r>
              <a:rPr lang="ru-RU" sz="1700" dirty="0" err="1"/>
              <a:t>Кельці</a:t>
            </a:r>
            <a:r>
              <a:rPr lang="ru-RU" sz="1700" dirty="0"/>
              <a:t>, </a:t>
            </a:r>
            <a:r>
              <a:rPr lang="ru-RU" sz="1700" dirty="0" err="1"/>
              <a:t>Польща</a:t>
            </a:r>
            <a:r>
              <a:rPr lang="ru-RU" sz="1700" dirty="0"/>
              <a:t>) – </a:t>
            </a:r>
            <a:r>
              <a:rPr lang="ru-RU" sz="1700" dirty="0" err="1"/>
              <a:t>міністр</a:t>
            </a:r>
            <a:r>
              <a:rPr lang="ru-RU" sz="1700" dirty="0"/>
              <a:t> </a:t>
            </a:r>
            <a:r>
              <a:rPr lang="ru-RU" sz="1700" dirty="0" err="1"/>
              <a:t>внутрішніх</a:t>
            </a:r>
            <a:r>
              <a:rPr lang="ru-RU" sz="1700" dirty="0"/>
              <a:t> </a:t>
            </a:r>
            <a:r>
              <a:rPr lang="ru-RU" sz="1700" dirty="0" smtClean="0"/>
              <a:t>справ УНР </a:t>
            </a:r>
            <a:r>
              <a:rPr lang="ru-RU" sz="1700" dirty="0"/>
              <a:t>(1919). </a:t>
            </a:r>
            <a:r>
              <a:rPr lang="ru-RU" sz="1700" dirty="0" err="1"/>
              <a:t>Учасник</a:t>
            </a:r>
            <a:r>
              <a:rPr lang="ru-RU" sz="1700" dirty="0"/>
              <a:t> Другого </a:t>
            </a:r>
            <a:r>
              <a:rPr lang="ru-RU" sz="1700" dirty="0" err="1"/>
              <a:t>Зимового</a:t>
            </a:r>
            <a:r>
              <a:rPr lang="ru-RU" sz="1700" dirty="0"/>
              <a:t> походу </a:t>
            </a:r>
            <a:r>
              <a:rPr lang="ru-RU" sz="1700" dirty="0" err="1"/>
              <a:t>Армії</a:t>
            </a:r>
            <a:r>
              <a:rPr lang="ru-RU" sz="1700" dirty="0"/>
              <a:t> УНР. Полковник </a:t>
            </a:r>
            <a:r>
              <a:rPr lang="ru-RU" sz="1700" dirty="0" err="1"/>
              <a:t>Армії</a:t>
            </a:r>
            <a:r>
              <a:rPr lang="ru-RU" sz="1700" dirty="0"/>
              <a:t> УНР, </a:t>
            </a:r>
            <a:r>
              <a:rPr lang="ru-RU" sz="1700" dirty="0" err="1"/>
              <a:t>артилерист</a:t>
            </a:r>
            <a:r>
              <a:rPr lang="ru-RU" sz="1700" dirty="0"/>
              <a:t>. </a:t>
            </a:r>
            <a:r>
              <a:rPr lang="ru-RU" sz="1700" dirty="0" err="1"/>
              <a:t>Син</a:t>
            </a:r>
            <a:r>
              <a:rPr lang="ru-RU" sz="1700" dirty="0"/>
              <a:t> </a:t>
            </a:r>
            <a:r>
              <a:rPr lang="ru-RU" sz="1700" dirty="0" err="1"/>
              <a:t>відомого</a:t>
            </a:r>
            <a:r>
              <a:rPr lang="ru-RU" sz="1700" dirty="0"/>
              <a:t> </a:t>
            </a:r>
            <a:r>
              <a:rPr lang="ru-RU" sz="1700" dirty="0" err="1"/>
              <a:t>діяча</a:t>
            </a:r>
            <a:r>
              <a:rPr lang="ru-RU" sz="1700" dirty="0"/>
              <a:t> </a:t>
            </a:r>
            <a:r>
              <a:rPr lang="ru-RU" sz="1700" dirty="0" err="1"/>
              <a:t>українського</a:t>
            </a:r>
            <a:r>
              <a:rPr lang="ru-RU" sz="1700" dirty="0"/>
              <a:t> </a:t>
            </a:r>
            <a:r>
              <a:rPr lang="ru-RU" sz="1700" dirty="0" err="1"/>
              <a:t>руху</a:t>
            </a:r>
            <a:r>
              <a:rPr lang="ru-RU" sz="1700" dirty="0"/>
              <a:t> Павла </a:t>
            </a:r>
            <a:r>
              <a:rPr lang="ru-RU" sz="1700" dirty="0" err="1"/>
              <a:t>Івановича</a:t>
            </a:r>
            <a:r>
              <a:rPr lang="ru-RU" sz="1700" dirty="0"/>
              <a:t> </a:t>
            </a:r>
            <a:r>
              <a:rPr lang="ru-RU" sz="1700" dirty="0" err="1"/>
              <a:t>Чижевського</a:t>
            </a:r>
            <a:r>
              <a:rPr lang="ru-RU" sz="1700" dirty="0"/>
              <a:t>, депутата 1-ї </a:t>
            </a:r>
            <a:r>
              <a:rPr lang="ru-RU" sz="1700" dirty="0" err="1"/>
              <a:t>Державної</a:t>
            </a:r>
            <a:r>
              <a:rPr lang="ru-RU" sz="1700" dirty="0"/>
              <a:t> </a:t>
            </a:r>
            <a:r>
              <a:rPr lang="ru-RU" sz="1700" dirty="0" err="1"/>
              <a:t>думи</a:t>
            </a:r>
            <a:r>
              <a:rPr lang="ru-RU" sz="1700" dirty="0"/>
              <a:t> </a:t>
            </a:r>
            <a:r>
              <a:rPr lang="ru-RU" sz="1700" dirty="0" err="1"/>
              <a:t>Росії</a:t>
            </a:r>
            <a:r>
              <a:rPr lang="ru-RU" sz="1700" dirty="0"/>
              <a:t>, члена </a:t>
            </a:r>
            <a:r>
              <a:rPr lang="ru-RU" sz="1700" dirty="0" err="1"/>
              <a:t>Центральної</a:t>
            </a:r>
            <a:r>
              <a:rPr lang="ru-RU" sz="1700" dirty="0"/>
              <a:t> Ради та </a:t>
            </a:r>
            <a:r>
              <a:rPr lang="ru-RU" sz="1700" dirty="0" err="1"/>
              <a:t>екзильного</a:t>
            </a:r>
            <a:r>
              <a:rPr lang="ru-RU" sz="1700" dirty="0"/>
              <a:t> уряду УНР у м. </a:t>
            </a:r>
            <a:r>
              <a:rPr lang="ru-RU" sz="1700" dirty="0" err="1"/>
              <a:t>Тарнові</a:t>
            </a:r>
            <a:r>
              <a:rPr lang="ru-RU" sz="1700" dirty="0"/>
              <a:t> (</a:t>
            </a:r>
            <a:r>
              <a:rPr lang="ru-RU" sz="1700" dirty="0" err="1"/>
              <a:t>Польща</a:t>
            </a:r>
            <a:r>
              <a:rPr lang="ru-RU" sz="1700" dirty="0"/>
              <a:t>) [82</a:t>
            </a:r>
            <a:r>
              <a:rPr lang="ru-RU" sz="1700" dirty="0" smtClean="0"/>
              <a:t>].</a:t>
            </a:r>
          </a:p>
          <a:p>
            <a:pPr algn="just"/>
            <a:endParaRPr lang="ru-RU" sz="1700" dirty="0"/>
          </a:p>
          <a:p>
            <a:r>
              <a:rPr lang="ru-RU" sz="1700" b="1" dirty="0" err="1" smtClean="0"/>
              <a:t>Павло</a:t>
            </a:r>
            <a:r>
              <a:rPr lang="ru-RU" sz="1700" b="1" dirty="0" smtClean="0"/>
              <a:t> </a:t>
            </a:r>
            <a:r>
              <a:rPr lang="ru-RU" sz="1700" b="1" dirty="0" err="1"/>
              <a:t>Олександрович</a:t>
            </a:r>
            <a:r>
              <a:rPr lang="ru-RU" sz="1700" b="1" dirty="0"/>
              <a:t> </a:t>
            </a:r>
            <a:r>
              <a:rPr lang="ru-RU" sz="1700" b="1" dirty="0" err="1"/>
              <a:t>Богацький</a:t>
            </a:r>
            <a:r>
              <a:rPr lang="ru-RU" sz="1700" b="1" dirty="0"/>
              <a:t> </a:t>
            </a:r>
            <a:r>
              <a:rPr lang="ru-RU" sz="1700" dirty="0"/>
              <a:t>(</a:t>
            </a:r>
            <a:r>
              <a:rPr lang="ru-RU" sz="1700" dirty="0" err="1"/>
              <a:t>псевдонім</a:t>
            </a:r>
            <a:r>
              <a:rPr lang="ru-RU" sz="1700" dirty="0"/>
              <a:t>: Як. </a:t>
            </a:r>
            <a:r>
              <a:rPr lang="ru-RU" sz="1700" dirty="0" err="1"/>
              <a:t>Стоколос</a:t>
            </a:r>
            <a:r>
              <a:rPr lang="ru-RU" sz="1700" dirty="0"/>
              <a:t>; 04(16).03.1883, м-ко Купин </a:t>
            </a:r>
            <a:r>
              <a:rPr lang="ru-RU" sz="1700" dirty="0" err="1"/>
              <a:t>Городоцької</a:t>
            </a:r>
            <a:r>
              <a:rPr lang="ru-RU" sz="1700" dirty="0"/>
              <a:t> вол. </a:t>
            </a:r>
            <a:r>
              <a:rPr lang="ru-RU" sz="1700" dirty="0" err="1"/>
              <a:t>Кам’янецького</a:t>
            </a:r>
            <a:r>
              <a:rPr lang="ru-RU" sz="1700" dirty="0"/>
              <a:t> </a:t>
            </a:r>
            <a:r>
              <a:rPr lang="ru-RU" sz="1700" dirty="0" err="1"/>
              <a:t>пов</a:t>
            </a:r>
            <a:r>
              <a:rPr lang="ru-RU" sz="1700" dirty="0"/>
              <a:t>. </a:t>
            </a:r>
            <a:r>
              <a:rPr lang="ru-RU" sz="1700" dirty="0" err="1"/>
              <a:t>Подільської</a:t>
            </a:r>
            <a:r>
              <a:rPr lang="ru-RU" sz="1700" dirty="0"/>
              <a:t> </a:t>
            </a:r>
            <a:r>
              <a:rPr lang="ru-RU" sz="1700" dirty="0" err="1"/>
              <a:t>губернії</a:t>
            </a:r>
            <a:r>
              <a:rPr lang="ru-RU" sz="1700" dirty="0"/>
              <a:t> – 23.12.1962, м. </a:t>
            </a:r>
            <a:r>
              <a:rPr lang="ru-RU" sz="1700" dirty="0" err="1"/>
              <a:t>Тірул</a:t>
            </a:r>
            <a:r>
              <a:rPr lang="ru-RU" sz="1700" dirty="0"/>
              <a:t> (за </a:t>
            </a:r>
            <a:r>
              <a:rPr lang="ru-RU" sz="1700" dirty="0" err="1"/>
              <a:t>іншими</a:t>
            </a:r>
            <a:r>
              <a:rPr lang="ru-RU" sz="1700" dirty="0"/>
              <a:t> </a:t>
            </a:r>
            <a:r>
              <a:rPr lang="ru-RU" sz="1700" dirty="0" err="1"/>
              <a:t>відомостями</a:t>
            </a:r>
            <a:r>
              <a:rPr lang="ru-RU" sz="1700" dirty="0"/>
              <a:t> – м. </a:t>
            </a:r>
            <a:r>
              <a:rPr lang="ru-RU" sz="1700" dirty="0" err="1"/>
              <a:t>Воллонґонґ</a:t>
            </a:r>
            <a:r>
              <a:rPr lang="ru-RU" sz="1700" dirty="0"/>
              <a:t>) </a:t>
            </a:r>
            <a:r>
              <a:rPr lang="ru-RU" sz="1700" dirty="0" err="1"/>
              <a:t>поблизу</a:t>
            </a:r>
            <a:r>
              <a:rPr lang="ru-RU" sz="1700" dirty="0"/>
              <a:t> </a:t>
            </a:r>
            <a:r>
              <a:rPr lang="ru-RU" sz="1700" dirty="0" err="1"/>
              <a:t>Сіднея</a:t>
            </a:r>
            <a:r>
              <a:rPr lang="ru-RU" sz="1700" dirty="0"/>
              <a:t>, штат </a:t>
            </a:r>
            <a:r>
              <a:rPr lang="ru-RU" sz="1700" dirty="0" err="1"/>
              <a:t>Новий</a:t>
            </a:r>
            <a:r>
              <a:rPr lang="ru-RU" sz="1700" dirty="0"/>
              <a:t> </a:t>
            </a:r>
            <a:r>
              <a:rPr lang="ru-RU" sz="1700" dirty="0" err="1"/>
              <a:t>Південний</a:t>
            </a:r>
            <a:r>
              <a:rPr lang="ru-RU" sz="1700" dirty="0"/>
              <a:t> </a:t>
            </a:r>
            <a:r>
              <a:rPr lang="ru-RU" sz="1700" dirty="0" err="1"/>
              <a:t>Уельс</a:t>
            </a:r>
            <a:r>
              <a:rPr lang="ru-RU" sz="1700" dirty="0"/>
              <a:t>, </a:t>
            </a:r>
            <a:r>
              <a:rPr lang="ru-RU" sz="1700" dirty="0" err="1"/>
              <a:t>Австралія</a:t>
            </a:r>
            <a:r>
              <a:rPr lang="ru-RU" sz="1700" dirty="0"/>
              <a:t>) – </a:t>
            </a:r>
            <a:r>
              <a:rPr lang="ru-RU" sz="1700" dirty="0" err="1"/>
              <a:t>отаман</a:t>
            </a:r>
            <a:r>
              <a:rPr lang="ru-RU" sz="1700" dirty="0"/>
              <a:t> Коша </a:t>
            </a:r>
            <a:r>
              <a:rPr lang="ru-RU" sz="1700" dirty="0" err="1"/>
              <a:t>Охорони</a:t>
            </a:r>
            <a:r>
              <a:rPr lang="ru-RU" sz="1700" dirty="0"/>
              <a:t> </a:t>
            </a:r>
            <a:r>
              <a:rPr lang="ru-RU" sz="1700" dirty="0" err="1"/>
              <a:t>республіканського</a:t>
            </a:r>
            <a:r>
              <a:rPr lang="ru-RU" sz="1700" dirty="0"/>
              <a:t> ладу при </a:t>
            </a:r>
            <a:r>
              <a:rPr lang="ru-RU" sz="1700" dirty="0" err="1"/>
              <a:t>Міністерстві</a:t>
            </a:r>
            <a:r>
              <a:rPr lang="ru-RU" sz="1700" dirty="0"/>
              <a:t> </a:t>
            </a:r>
            <a:r>
              <a:rPr lang="ru-RU" sz="1700" dirty="0" err="1"/>
              <a:t>внутрішніх</a:t>
            </a:r>
            <a:r>
              <a:rPr lang="ru-RU" sz="1700" dirty="0"/>
              <a:t> справ УНР, начальник </a:t>
            </a:r>
            <a:r>
              <a:rPr lang="ru-RU" sz="1700" dirty="0" err="1"/>
              <a:t>київської</a:t>
            </a:r>
            <a:r>
              <a:rPr lang="ru-RU" sz="1700" dirty="0"/>
              <a:t> </a:t>
            </a:r>
            <a:r>
              <a:rPr lang="ru-RU" sz="1700" dirty="0" err="1"/>
              <a:t>міліції</a:t>
            </a:r>
            <a:r>
              <a:rPr lang="ru-RU" sz="1700" dirty="0"/>
              <a:t> (1917—1918), </a:t>
            </a:r>
            <a:r>
              <a:rPr lang="ru-RU" sz="1700" dirty="0" err="1"/>
              <a:t>журналіст</a:t>
            </a:r>
            <a:r>
              <a:rPr lang="ru-RU" sz="1700" dirty="0"/>
              <a:t>, </a:t>
            </a:r>
            <a:r>
              <a:rPr lang="ru-RU" sz="1700" dirty="0" err="1"/>
              <a:t>письменник</a:t>
            </a:r>
            <a:r>
              <a:rPr lang="ru-RU" sz="1700" dirty="0"/>
              <a:t>, </a:t>
            </a:r>
            <a:r>
              <a:rPr lang="ru-RU" sz="1700" dirty="0" err="1"/>
              <a:t>літературознавець</a:t>
            </a:r>
            <a:r>
              <a:rPr lang="ru-RU" sz="1700" dirty="0"/>
              <a:t>, </a:t>
            </a:r>
            <a:r>
              <a:rPr lang="ru-RU" sz="1700" dirty="0" err="1"/>
              <a:t>шевченкознавець</a:t>
            </a:r>
            <a:r>
              <a:rPr lang="ru-RU" sz="1700" dirty="0"/>
              <a:t>, </a:t>
            </a:r>
            <a:r>
              <a:rPr lang="ru-RU" sz="1700" dirty="0" err="1"/>
              <a:t>бібліограф</a:t>
            </a:r>
            <a:r>
              <a:rPr lang="ru-RU" sz="1700" dirty="0"/>
              <a:t>, </a:t>
            </a:r>
            <a:r>
              <a:rPr lang="ru-RU" sz="1700" dirty="0" err="1"/>
              <a:t>громадський</a:t>
            </a:r>
            <a:r>
              <a:rPr lang="ru-RU" sz="1700" dirty="0"/>
              <a:t> і </a:t>
            </a:r>
            <a:r>
              <a:rPr lang="ru-RU" sz="1700" dirty="0" err="1"/>
              <a:t>політичний</a:t>
            </a:r>
            <a:r>
              <a:rPr lang="ru-RU" sz="1700" dirty="0"/>
              <a:t> </a:t>
            </a:r>
            <a:r>
              <a:rPr lang="ru-RU" sz="1700" dirty="0" err="1"/>
              <a:t>діяч</a:t>
            </a:r>
            <a:r>
              <a:rPr lang="ru-RU" sz="1700" dirty="0"/>
              <a:t>, </a:t>
            </a:r>
            <a:r>
              <a:rPr lang="ru-RU" sz="1700" dirty="0" err="1"/>
              <a:t>дійсний</a:t>
            </a:r>
            <a:r>
              <a:rPr lang="ru-RU" sz="1700" dirty="0"/>
              <a:t> член </a:t>
            </a:r>
            <a:r>
              <a:rPr lang="ru-RU" sz="1700" dirty="0" err="1"/>
              <a:t>Наукового</a:t>
            </a:r>
            <a:r>
              <a:rPr lang="ru-RU" sz="1700" dirty="0"/>
              <a:t> </a:t>
            </a:r>
            <a:r>
              <a:rPr lang="ru-RU" sz="1700" dirty="0" err="1"/>
              <a:t>товариства</a:t>
            </a:r>
            <a:r>
              <a:rPr lang="ru-RU" sz="1700" dirty="0"/>
              <a:t> </a:t>
            </a:r>
            <a:r>
              <a:rPr lang="ru-RU" sz="1700" dirty="0" err="1"/>
              <a:t>ім</a:t>
            </a:r>
            <a:r>
              <a:rPr lang="ru-RU" sz="1700" dirty="0"/>
              <a:t>. </a:t>
            </a:r>
            <a:r>
              <a:rPr lang="ru-RU" sz="1700" dirty="0" err="1"/>
              <a:t>Шевченка</a:t>
            </a:r>
            <a:r>
              <a:rPr lang="ru-RU" sz="1700" dirty="0"/>
              <a:t> у </a:t>
            </a:r>
            <a:r>
              <a:rPr lang="ru-RU" sz="1700" dirty="0" err="1"/>
              <a:t>Львові</a:t>
            </a:r>
            <a:r>
              <a:rPr lang="ru-RU" sz="1700" dirty="0"/>
              <a:t> та в </a:t>
            </a:r>
            <a:r>
              <a:rPr lang="ru-RU" sz="1700" dirty="0" err="1"/>
              <a:t>Австралії</a:t>
            </a:r>
            <a:r>
              <a:rPr lang="ru-RU" sz="1700" dirty="0"/>
              <a:t> [2; 3; 86].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3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776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Олександр</a:t>
            </a:r>
            <a:r>
              <a:rPr lang="ru-RU" sz="2000" b="1" dirty="0"/>
              <a:t> </a:t>
            </a:r>
            <a:r>
              <a:rPr lang="ru-RU" sz="2000" b="1" dirty="0" err="1"/>
              <a:t>Іванович</a:t>
            </a:r>
            <a:r>
              <a:rPr lang="ru-RU" sz="2000" b="1" dirty="0"/>
              <a:t> Бабин </a:t>
            </a:r>
            <a:r>
              <a:rPr lang="ru-RU" sz="2000" dirty="0"/>
              <a:t>(03.07.1894, с. </a:t>
            </a:r>
            <a:r>
              <a:rPr lang="ru-RU" sz="2000" dirty="0" err="1"/>
              <a:t>Базилівка</a:t>
            </a:r>
            <a:r>
              <a:rPr lang="ru-RU" sz="2000" dirty="0"/>
              <a:t>, </a:t>
            </a:r>
            <a:r>
              <a:rPr lang="ru-RU" sz="2000" dirty="0" err="1"/>
              <a:t>Конотопський</a:t>
            </a:r>
            <a:r>
              <a:rPr lang="ru-RU" sz="2000" dirty="0"/>
              <a:t> </a:t>
            </a:r>
            <a:r>
              <a:rPr lang="ru-RU" sz="2000" dirty="0" err="1"/>
              <a:t>повіт</a:t>
            </a:r>
            <a:r>
              <a:rPr lang="ru-RU" sz="2000" dirty="0"/>
              <a:t>, </a:t>
            </a:r>
            <a:r>
              <a:rPr lang="ru-RU" sz="2000" dirty="0" err="1"/>
              <a:t>Чернігівська</a:t>
            </a:r>
            <a:r>
              <a:rPr lang="ru-RU" sz="2000" dirty="0"/>
              <a:t> </a:t>
            </a:r>
            <a:r>
              <a:rPr lang="ru-RU" sz="2000" dirty="0" err="1"/>
              <a:t>губернія</a:t>
            </a:r>
            <a:r>
              <a:rPr lang="ru-RU" sz="2000" dirty="0"/>
              <a:t> – 28.11.1968, м. </a:t>
            </a:r>
            <a:r>
              <a:rPr lang="ru-RU" sz="2000" dirty="0" err="1"/>
              <a:t>Філадельфія</a:t>
            </a:r>
            <a:r>
              <a:rPr lang="ru-RU" sz="2000" dirty="0"/>
              <a:t>, США) – </a:t>
            </a:r>
            <a:r>
              <a:rPr lang="ru-RU" sz="2000" dirty="0" err="1"/>
              <a:t>український</a:t>
            </a:r>
            <a:r>
              <a:rPr lang="ru-RU" sz="2000" dirty="0"/>
              <a:t> </a:t>
            </a:r>
            <a:r>
              <a:rPr lang="ru-RU" sz="2000" dirty="0" err="1"/>
              <a:t>військовий</a:t>
            </a:r>
            <a:r>
              <a:rPr lang="ru-RU" sz="2000" dirty="0"/>
              <a:t> </a:t>
            </a:r>
            <a:r>
              <a:rPr lang="ru-RU" sz="2000" dirty="0" err="1"/>
              <a:t>діяч</a:t>
            </a:r>
            <a:r>
              <a:rPr lang="ru-RU" sz="2000" dirty="0"/>
              <a:t>, </a:t>
            </a:r>
            <a:r>
              <a:rPr lang="ru-RU" sz="2000" dirty="0" err="1"/>
              <a:t>повстанець</a:t>
            </a:r>
            <a:r>
              <a:rPr lang="ru-RU" sz="2000" dirty="0"/>
              <a:t>, комендант </a:t>
            </a:r>
            <a:r>
              <a:rPr lang="ru-RU" sz="2000" dirty="0" err="1"/>
              <a:t>міст</a:t>
            </a:r>
            <a:r>
              <a:rPr lang="ru-RU" sz="2000" dirty="0"/>
              <a:t> Збараж (листопад 1917 – </a:t>
            </a:r>
            <a:r>
              <a:rPr lang="ru-RU" sz="2000" dirty="0" err="1"/>
              <a:t>січень</a:t>
            </a:r>
            <a:r>
              <a:rPr lang="ru-RU" sz="2000" dirty="0"/>
              <a:t> 1918) і Ромни (</a:t>
            </a:r>
            <a:r>
              <a:rPr lang="ru-RU" sz="2000" dirty="0" err="1"/>
              <a:t>січень</a:t>
            </a:r>
            <a:r>
              <a:rPr lang="ru-RU" sz="2000" dirty="0"/>
              <a:t> 1919). Сотник </a:t>
            </a:r>
            <a:r>
              <a:rPr lang="ru-RU" sz="2000" dirty="0" err="1"/>
              <a:t>військ</a:t>
            </a:r>
            <a:r>
              <a:rPr lang="ru-RU" sz="2000" dirty="0"/>
              <a:t> </a:t>
            </a:r>
            <a:r>
              <a:rPr lang="ru-RU" sz="2000" dirty="0" err="1"/>
              <a:t>Центральної</a:t>
            </a:r>
            <a:r>
              <a:rPr lang="ru-RU" sz="2000" dirty="0"/>
              <a:t> ради та </a:t>
            </a:r>
            <a:r>
              <a:rPr lang="ru-RU" sz="2000" dirty="0" err="1" smtClean="0"/>
              <a:t>Армії</a:t>
            </a:r>
            <a:r>
              <a:rPr lang="ru-RU" sz="2000" dirty="0" smtClean="0"/>
              <a:t> </a:t>
            </a:r>
            <a:r>
              <a:rPr lang="ru-RU" sz="2000" dirty="0"/>
              <a:t>УНР [1</a:t>
            </a:r>
            <a:r>
              <a:rPr lang="ru-RU" sz="2000" dirty="0" smtClean="0"/>
              <a:t>].</a:t>
            </a:r>
          </a:p>
          <a:p>
            <a:endParaRPr lang="ru-RU" sz="2000" dirty="0"/>
          </a:p>
          <a:p>
            <a:r>
              <a:rPr lang="ru-RU" sz="2000" b="1" dirty="0" smtClean="0"/>
              <a:t>Михайло </a:t>
            </a:r>
            <a:r>
              <a:rPr lang="ru-RU" sz="2000" b="1" dirty="0"/>
              <a:t>Львович </a:t>
            </a:r>
            <a:r>
              <a:rPr lang="ru-RU" sz="2000" b="1" dirty="0" err="1"/>
              <a:t>Зінченко</a:t>
            </a:r>
            <a:r>
              <a:rPr lang="ru-RU" sz="2000" b="1" dirty="0"/>
              <a:t> </a:t>
            </a:r>
            <a:r>
              <a:rPr lang="ru-RU" sz="2000" dirty="0"/>
              <a:t>(22.05 (04.06) 1893, с. </a:t>
            </a:r>
            <a:r>
              <a:rPr lang="ru-RU" sz="2000" dirty="0" err="1"/>
              <a:t>Роїще</a:t>
            </a:r>
            <a:r>
              <a:rPr lang="ru-RU" sz="2000" dirty="0"/>
              <a:t> </a:t>
            </a:r>
            <a:r>
              <a:rPr lang="ru-RU" sz="2000" dirty="0" err="1"/>
              <a:t>Чернігівської</a:t>
            </a:r>
            <a:r>
              <a:rPr lang="ru-RU" sz="2000" dirty="0"/>
              <a:t> </a:t>
            </a:r>
            <a:r>
              <a:rPr lang="ru-RU" sz="2000" dirty="0" err="1"/>
              <a:t>губернії</a:t>
            </a:r>
            <a:r>
              <a:rPr lang="ru-RU" sz="2000" dirty="0"/>
              <a:t> – 12.03.1963, м. </a:t>
            </a:r>
            <a:r>
              <a:rPr lang="ru-RU" sz="2000" dirty="0" err="1"/>
              <a:t>Дубніца</a:t>
            </a:r>
            <a:r>
              <a:rPr lang="ru-RU" sz="2000" dirty="0"/>
              <a:t> над </a:t>
            </a:r>
            <a:r>
              <a:rPr lang="ru-RU" sz="2000" dirty="0" err="1"/>
              <a:t>Вагом</a:t>
            </a:r>
            <a:r>
              <a:rPr lang="ru-RU" sz="2000" dirty="0"/>
              <a:t>, </a:t>
            </a:r>
            <a:r>
              <a:rPr lang="ru-RU" sz="2000" dirty="0" err="1"/>
              <a:t>Словаччина</a:t>
            </a:r>
            <a:r>
              <a:rPr lang="ru-RU" sz="2000" dirty="0"/>
              <a:t>) – поручик, старшина </a:t>
            </a:r>
            <a:r>
              <a:rPr lang="ru-RU" sz="2000" dirty="0" err="1"/>
              <a:t>Армії</a:t>
            </a:r>
            <a:r>
              <a:rPr lang="ru-RU" sz="2000" dirty="0"/>
              <a:t> УНР, </a:t>
            </a:r>
            <a:r>
              <a:rPr lang="ru-RU" sz="2000" dirty="0" err="1"/>
              <a:t>учасник</a:t>
            </a:r>
            <a:r>
              <a:rPr lang="ru-RU" sz="2000" dirty="0"/>
              <a:t> </a:t>
            </a:r>
            <a:r>
              <a:rPr lang="ru-RU" sz="2000" dirty="0" err="1"/>
              <a:t>боїв</a:t>
            </a:r>
            <a:r>
              <a:rPr lang="ru-RU" sz="2000" dirty="0"/>
              <a:t> за </a:t>
            </a:r>
            <a:r>
              <a:rPr lang="ru-RU" sz="2000" dirty="0" err="1"/>
              <a:t>незалежність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в 1920 р.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 err="1"/>
              <a:t>Дмитро</a:t>
            </a:r>
            <a:r>
              <a:rPr lang="ru-RU" sz="2000" b="1" dirty="0"/>
              <a:t> </a:t>
            </a:r>
            <a:r>
              <a:rPr lang="ru-RU" sz="2000" b="1" dirty="0" err="1"/>
              <a:t>Васильович</a:t>
            </a:r>
            <a:r>
              <a:rPr lang="ru-RU" sz="2000" b="1" dirty="0"/>
              <a:t> Головко</a:t>
            </a:r>
            <a:r>
              <a:rPr lang="ru-RU" sz="2000" dirty="0"/>
              <a:t> (13.10.1897, </a:t>
            </a:r>
            <a:r>
              <a:rPr lang="ru-RU" sz="2000" dirty="0" err="1"/>
              <a:t>містечко</a:t>
            </a:r>
            <a:r>
              <a:rPr lang="ru-RU" sz="2000" dirty="0"/>
              <a:t> </a:t>
            </a:r>
            <a:r>
              <a:rPr lang="ru-RU" sz="2000" dirty="0" err="1"/>
              <a:t>Рокитне</a:t>
            </a:r>
            <a:r>
              <a:rPr lang="ru-RU" sz="2000" dirty="0"/>
              <a:t> </a:t>
            </a:r>
            <a:r>
              <a:rPr lang="ru-RU" sz="2000" dirty="0" err="1"/>
              <a:t>Васильківського</a:t>
            </a:r>
            <a:r>
              <a:rPr lang="ru-RU" sz="2000" dirty="0"/>
              <a:t> </a:t>
            </a:r>
            <a:r>
              <a:rPr lang="ru-RU" sz="2000" dirty="0" err="1"/>
              <a:t>повіту</a:t>
            </a:r>
            <a:r>
              <a:rPr lang="ru-RU" sz="2000" dirty="0"/>
              <a:t> </a:t>
            </a:r>
            <a:r>
              <a:rPr lang="ru-RU" sz="2000" dirty="0" err="1"/>
              <a:t>Київської</a:t>
            </a:r>
            <a:r>
              <a:rPr lang="ru-RU" sz="2000" dirty="0"/>
              <a:t> </a:t>
            </a:r>
            <a:r>
              <a:rPr lang="ru-RU" sz="2000" dirty="0" err="1"/>
              <a:t>губернії</a:t>
            </a:r>
            <a:r>
              <a:rPr lang="ru-RU" sz="2000" dirty="0"/>
              <a:t> – </a:t>
            </a:r>
            <a:r>
              <a:rPr lang="ru-RU" sz="2000" dirty="0" err="1"/>
              <a:t>після</a:t>
            </a:r>
            <a:r>
              <a:rPr lang="ru-RU" sz="2000" dirty="0"/>
              <a:t> 27.06.1927) – хорунжий </a:t>
            </a:r>
            <a:r>
              <a:rPr lang="ru-RU" sz="2000" dirty="0" err="1"/>
              <a:t>Армії</a:t>
            </a:r>
            <a:r>
              <a:rPr lang="ru-RU" sz="2000" dirty="0"/>
              <a:t> УНР, </a:t>
            </a:r>
            <a:r>
              <a:rPr lang="ru-RU" sz="2000" dirty="0" err="1"/>
              <a:t>інструктор</a:t>
            </a:r>
            <a:r>
              <a:rPr lang="ru-RU" sz="2000" dirty="0"/>
              <a:t> </a:t>
            </a:r>
            <a:r>
              <a:rPr lang="ru-RU" sz="2000" dirty="0" err="1"/>
              <a:t>Чеського</a:t>
            </a:r>
            <a:r>
              <a:rPr lang="ru-RU" sz="2000" dirty="0"/>
              <a:t> спортивного </a:t>
            </a:r>
            <a:r>
              <a:rPr lang="ru-RU" sz="2000" dirty="0" err="1"/>
              <a:t>дружства</a:t>
            </a:r>
            <a:r>
              <a:rPr lang="ru-RU" sz="2000" dirty="0"/>
              <a:t> «</a:t>
            </a:r>
            <a:r>
              <a:rPr lang="ru-RU" sz="2000" dirty="0" err="1"/>
              <a:t>Сокіл</a:t>
            </a:r>
            <a:r>
              <a:rPr lang="ru-RU" sz="2000" dirty="0"/>
              <a:t>» у </a:t>
            </a:r>
            <a:r>
              <a:rPr lang="ru-RU" sz="2000" dirty="0" err="1"/>
              <a:t>Подєбрадах</a:t>
            </a:r>
            <a:r>
              <a:rPr lang="ru-RU" sz="2000" dirty="0"/>
              <a:t> (1924), </a:t>
            </a:r>
            <a:r>
              <a:rPr lang="ru-RU" sz="2000" dirty="0" err="1"/>
              <a:t>інженер-гідротехнік</a:t>
            </a:r>
            <a:r>
              <a:rPr lang="ru-RU" sz="2000" dirty="0"/>
              <a:t> (1927) [10; 29</a:t>
            </a:r>
            <a:r>
              <a:rPr lang="ru-RU" sz="2000" dirty="0" smtClean="0"/>
              <a:t>].</a:t>
            </a:r>
          </a:p>
          <a:p>
            <a:endParaRPr lang="ru-RU" sz="2000" dirty="0" smtClean="0"/>
          </a:p>
          <a:p>
            <a:r>
              <a:rPr lang="ru-RU" sz="2000" b="1" dirty="0" err="1"/>
              <a:t>Олександр</a:t>
            </a:r>
            <a:r>
              <a:rPr lang="ru-RU" sz="2000" b="1" dirty="0"/>
              <a:t> </a:t>
            </a:r>
            <a:r>
              <a:rPr lang="ru-RU" sz="2000" b="1" dirty="0" err="1"/>
              <a:t>Євгенович</a:t>
            </a:r>
            <a:r>
              <a:rPr lang="ru-RU" sz="2000" b="1" dirty="0"/>
              <a:t> </a:t>
            </a:r>
            <a:r>
              <a:rPr lang="ru-RU" sz="2000" b="1" dirty="0" err="1"/>
              <a:t>Катхе</a:t>
            </a:r>
            <a:r>
              <a:rPr lang="ru-RU" sz="2000" b="1" dirty="0"/>
              <a:t> </a:t>
            </a:r>
            <a:r>
              <a:rPr lang="ru-RU" sz="2000" dirty="0"/>
              <a:t>(15.03.1893, </a:t>
            </a:r>
            <a:r>
              <a:rPr lang="ru-RU" sz="2000" dirty="0" err="1"/>
              <a:t>Вільно</a:t>
            </a:r>
            <a:r>
              <a:rPr lang="ru-RU" sz="2000" dirty="0"/>
              <a:t> – ?) – </a:t>
            </a:r>
            <a:r>
              <a:rPr lang="ru-RU" sz="2000" dirty="0" err="1"/>
              <a:t>підполковник</a:t>
            </a:r>
            <a:r>
              <a:rPr lang="ru-RU" sz="2000" dirty="0"/>
              <a:t> </a:t>
            </a:r>
            <a:r>
              <a:rPr lang="ru-RU" sz="2000" dirty="0" err="1"/>
              <a:t>Дієвої</a:t>
            </a:r>
            <a:r>
              <a:rPr lang="ru-RU" sz="2000" dirty="0"/>
              <a:t> </a:t>
            </a:r>
            <a:r>
              <a:rPr lang="ru-RU" sz="2000" dirty="0" err="1"/>
              <a:t>Армії</a:t>
            </a:r>
            <a:r>
              <a:rPr lang="ru-RU" sz="2000" dirty="0"/>
              <a:t> </a:t>
            </a:r>
            <a:r>
              <a:rPr lang="ru-RU" sz="2000" dirty="0" smtClean="0"/>
              <a:t>УНР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696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 для книги Патріотизм\Dziadek w mundurze ukraińskim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11873" r="8736"/>
          <a:stretch/>
        </p:blipFill>
        <p:spPr bwMode="auto">
          <a:xfrm>
            <a:off x="0" y="-266863"/>
            <a:ext cx="9324528" cy="77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17623" y="5538167"/>
            <a:ext cx="8424936" cy="112832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6776" y="551723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Лицарі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ru-RU" b="1" dirty="0" err="1"/>
              <a:t>Залізного</a:t>
            </a:r>
            <a:r>
              <a:rPr lang="ru-RU" b="1" dirty="0"/>
              <a:t> </a:t>
            </a:r>
            <a:r>
              <a:rPr lang="ru-RU" b="1" dirty="0" err="1"/>
              <a:t>Хреста</a:t>
            </a:r>
            <a:r>
              <a:rPr lang="ru-RU" b="1" dirty="0"/>
              <a:t> за Зимовий </a:t>
            </a:r>
            <a:r>
              <a:rPr lang="ru-RU" b="1" dirty="0" err="1"/>
              <a:t>похід</a:t>
            </a:r>
            <a:r>
              <a:rPr lang="ru-RU" b="1" dirty="0"/>
              <a:t> і </a:t>
            </a:r>
            <a:r>
              <a:rPr lang="ru-RU" b="1" dirty="0" err="1"/>
              <a:t>бої</a:t>
            </a:r>
            <a:r>
              <a:rPr lang="ru-RU" b="1" dirty="0"/>
              <a:t>» </a:t>
            </a:r>
            <a:r>
              <a:rPr lang="ru-RU" dirty="0" err="1"/>
              <a:t>зі</a:t>
            </a:r>
            <a:r>
              <a:rPr lang="ru-RU" dirty="0"/>
              <a:t> складу 3-ї </a:t>
            </a:r>
            <a:r>
              <a:rPr lang="ru-RU" dirty="0" err="1"/>
              <a:t>Залізної</a:t>
            </a:r>
            <a:r>
              <a:rPr lang="ru-RU" dirty="0"/>
              <a:t> </a:t>
            </a:r>
            <a:r>
              <a:rPr lang="ru-RU" dirty="0" err="1"/>
              <a:t>дивізії</a:t>
            </a:r>
            <a:r>
              <a:rPr lang="ru-RU" dirty="0"/>
              <a:t> з </a:t>
            </a:r>
            <a:r>
              <a:rPr lang="ru-RU" dirty="0" err="1"/>
              <a:t>керівниками</a:t>
            </a:r>
            <a:r>
              <a:rPr lang="ru-RU" dirty="0"/>
              <a:t> 2-ї </a:t>
            </a:r>
            <a:r>
              <a:rPr lang="ru-RU" dirty="0" err="1"/>
              <a:t>Волинської</a:t>
            </a:r>
            <a:r>
              <a:rPr lang="ru-RU" dirty="0"/>
              <a:t> </a:t>
            </a:r>
            <a:r>
              <a:rPr lang="ru-RU" dirty="0" err="1"/>
              <a:t>дивізії</a:t>
            </a:r>
            <a:r>
              <a:rPr lang="ru-RU" dirty="0"/>
              <a:t>. 1-й ряд </a:t>
            </a:r>
            <a:r>
              <a:rPr lang="ru-RU" dirty="0" err="1"/>
              <a:t>зліва</a:t>
            </a:r>
            <a:r>
              <a:rPr lang="ru-RU" dirty="0"/>
              <a:t> направо: </a:t>
            </a:r>
            <a:r>
              <a:rPr lang="ru-RU" dirty="0" err="1"/>
              <a:t>Володимир</a:t>
            </a:r>
            <a:r>
              <a:rPr lang="ru-RU" dirty="0"/>
              <a:t> </a:t>
            </a:r>
            <a:r>
              <a:rPr lang="ru-RU" dirty="0" err="1"/>
              <a:t>Лаврик</a:t>
            </a:r>
            <a:r>
              <a:rPr lang="ru-RU" dirty="0"/>
              <a:t>, </a:t>
            </a:r>
            <a:r>
              <a:rPr lang="ru-RU" dirty="0" err="1"/>
              <a:t>підхор</a:t>
            </a:r>
            <a:r>
              <a:rPr lang="ru-RU" dirty="0"/>
              <a:t>. </a:t>
            </a:r>
            <a:r>
              <a:rPr lang="ru-RU" dirty="0" err="1"/>
              <a:t>Іван</a:t>
            </a:r>
            <a:r>
              <a:rPr lang="ru-RU" dirty="0"/>
              <a:t> Назаренко, полк. </a:t>
            </a:r>
            <a:r>
              <a:rPr lang="ru-RU" dirty="0" err="1"/>
              <a:t>Григорій</a:t>
            </a:r>
            <a:r>
              <a:rPr lang="ru-RU" dirty="0"/>
              <a:t> </a:t>
            </a:r>
            <a:r>
              <a:rPr lang="ru-RU" dirty="0" err="1"/>
              <a:t>Чижевський</a:t>
            </a:r>
            <a:r>
              <a:rPr lang="ru-RU" dirty="0"/>
              <a:t>, ген. </a:t>
            </a:r>
            <a:r>
              <a:rPr lang="ru-RU" dirty="0" err="1"/>
              <a:t>Олександр</a:t>
            </a:r>
            <a:r>
              <a:rPr lang="ru-RU" dirty="0"/>
              <a:t> </a:t>
            </a:r>
            <a:r>
              <a:rPr lang="ru-RU" dirty="0" err="1"/>
              <a:t>Загродський</a:t>
            </a:r>
            <a:r>
              <a:rPr lang="ru-RU" dirty="0"/>
              <a:t>, </a:t>
            </a:r>
            <a:r>
              <a:rPr lang="ru-RU" dirty="0" err="1"/>
              <a:t>підп</a:t>
            </a:r>
            <a:r>
              <a:rPr lang="ru-RU" dirty="0"/>
              <a:t>. </a:t>
            </a:r>
            <a:r>
              <a:rPr lang="ru-RU" dirty="0" err="1"/>
              <a:t>Олександр</a:t>
            </a:r>
            <a:r>
              <a:rPr lang="ru-RU" dirty="0"/>
              <a:t> </a:t>
            </a:r>
            <a:r>
              <a:rPr lang="ru-RU" dirty="0" err="1"/>
              <a:t>Недзвецький</a:t>
            </a:r>
            <a:r>
              <a:rPr lang="ru-RU" dirty="0"/>
              <a:t>, </a:t>
            </a:r>
            <a:r>
              <a:rPr lang="ru-RU" dirty="0" err="1"/>
              <a:t>підп</a:t>
            </a:r>
            <a:r>
              <a:rPr lang="ru-RU" dirty="0"/>
              <a:t>. </a:t>
            </a:r>
            <a:r>
              <a:rPr lang="ru-RU" dirty="0" err="1"/>
              <a:t>Микола</a:t>
            </a:r>
            <a:r>
              <a:rPr lang="ru-RU" dirty="0"/>
              <a:t> </a:t>
            </a:r>
            <a:r>
              <a:rPr lang="ru-RU" dirty="0" err="1"/>
              <a:t>Чижевський</a:t>
            </a:r>
            <a:r>
              <a:rPr lang="ru-RU" dirty="0"/>
              <a:t>, </a:t>
            </a:r>
            <a:r>
              <a:rPr lang="ru-RU" dirty="0" err="1"/>
              <a:t>підп</a:t>
            </a:r>
            <a:r>
              <a:rPr lang="ru-RU" dirty="0"/>
              <a:t>. </a:t>
            </a:r>
            <a:r>
              <a:rPr lang="ru-RU" dirty="0" err="1"/>
              <a:t>Іван</a:t>
            </a:r>
            <a:r>
              <a:rPr lang="ru-RU" dirty="0"/>
              <a:t> Шура-Бура [82].</a:t>
            </a:r>
          </a:p>
        </p:txBody>
      </p:sp>
    </p:spTree>
    <p:extLst>
      <p:ext uri="{BB962C8B-B14F-4D97-AF65-F5344CB8AC3E}">
        <p14:creationId xmlns:p14="http://schemas.microsoft.com/office/powerpoint/2010/main" val="14741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104456" cy="576064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err="1"/>
              <a:t>Григорій</a:t>
            </a:r>
            <a:r>
              <a:rPr lang="ru-RU" sz="2000" b="1" dirty="0"/>
              <a:t> Павлович </a:t>
            </a:r>
            <a:r>
              <a:rPr lang="ru-RU" sz="2000" b="1" dirty="0" err="1"/>
              <a:t>Чижевський</a:t>
            </a:r>
            <a:r>
              <a:rPr lang="ru-RU" sz="2000" b="1" dirty="0"/>
              <a:t> </a:t>
            </a:r>
            <a:r>
              <a:rPr lang="ru-RU" sz="2000" dirty="0"/>
              <a:t>(23.10.1889 у м. Березов, </a:t>
            </a:r>
            <a:r>
              <a:rPr lang="ru-RU" sz="2000" dirty="0" err="1"/>
              <a:t>Росія</a:t>
            </a:r>
            <a:r>
              <a:rPr lang="ru-RU" sz="2000" dirty="0"/>
              <a:t>, </a:t>
            </a:r>
            <a:r>
              <a:rPr lang="ru-RU" sz="2000" dirty="0" err="1"/>
              <a:t>Сибір</a:t>
            </a:r>
            <a:r>
              <a:rPr lang="ru-RU" sz="2000" dirty="0"/>
              <a:t> [30, </a:t>
            </a:r>
            <a:r>
              <a:rPr lang="en-US" sz="2000" dirty="0"/>
              <a:t>c. 308], </a:t>
            </a:r>
            <a:r>
              <a:rPr lang="ru-RU" sz="2000" dirty="0"/>
              <a:t>за </a:t>
            </a:r>
            <a:r>
              <a:rPr lang="ru-RU" sz="2000" dirty="0" err="1"/>
              <a:t>іншими</a:t>
            </a:r>
            <a:r>
              <a:rPr lang="ru-RU" sz="2000" dirty="0"/>
              <a:t> </a:t>
            </a:r>
            <a:r>
              <a:rPr lang="ru-RU" sz="2000" dirty="0" err="1"/>
              <a:t>даними</a:t>
            </a:r>
            <a:r>
              <a:rPr lang="ru-RU" sz="2000" dirty="0"/>
              <a:t>, – 23.10. 1886, с. </a:t>
            </a:r>
            <a:r>
              <a:rPr lang="ru-RU" sz="2000" dirty="0" err="1"/>
              <a:t>Ціпки</a:t>
            </a:r>
            <a:r>
              <a:rPr lang="ru-RU" sz="2000" dirty="0"/>
              <a:t> </a:t>
            </a:r>
            <a:r>
              <a:rPr lang="ru-RU" sz="2000" dirty="0" err="1"/>
              <a:t>Великобудищенської</a:t>
            </a:r>
            <a:r>
              <a:rPr lang="ru-RU" sz="2000" dirty="0"/>
              <a:t> </a:t>
            </a:r>
            <a:r>
              <a:rPr lang="ru-RU" sz="2000" dirty="0" err="1"/>
              <a:t>волості</a:t>
            </a:r>
            <a:r>
              <a:rPr lang="ru-RU" sz="2000" dirty="0"/>
              <a:t> </a:t>
            </a:r>
            <a:r>
              <a:rPr lang="ru-RU" sz="2000" dirty="0" err="1"/>
              <a:t>Гадяцького</a:t>
            </a:r>
            <a:r>
              <a:rPr lang="ru-RU" sz="2000" dirty="0"/>
              <a:t> </a:t>
            </a:r>
            <a:r>
              <a:rPr lang="ru-RU" sz="2000" dirty="0" err="1"/>
              <a:t>повіту</a:t>
            </a:r>
            <a:r>
              <a:rPr lang="ru-RU" sz="2000" dirty="0"/>
              <a:t> </a:t>
            </a:r>
            <a:r>
              <a:rPr lang="ru-RU" sz="2000" dirty="0" err="1"/>
              <a:t>Полтавської</a:t>
            </a:r>
            <a:r>
              <a:rPr lang="ru-RU" sz="2000" dirty="0"/>
              <a:t> </a:t>
            </a:r>
            <a:r>
              <a:rPr lang="ru-RU" sz="2000" dirty="0" err="1"/>
              <a:t>губернії</a:t>
            </a:r>
            <a:r>
              <a:rPr lang="ru-RU" sz="2000" dirty="0"/>
              <a:t> – 1936, </a:t>
            </a:r>
            <a:r>
              <a:rPr lang="ru-RU" sz="2000" dirty="0" err="1"/>
              <a:t>Кельці</a:t>
            </a:r>
            <a:r>
              <a:rPr lang="ru-RU" sz="2000" dirty="0"/>
              <a:t>, </a:t>
            </a:r>
            <a:r>
              <a:rPr lang="ru-RU" sz="2000" dirty="0" err="1"/>
              <a:t>Польща</a:t>
            </a:r>
            <a:r>
              <a:rPr lang="ru-RU" sz="2000" dirty="0"/>
              <a:t>) – </a:t>
            </a:r>
            <a:r>
              <a:rPr lang="ru-RU" sz="2000" dirty="0" err="1"/>
              <a:t>міністр</a:t>
            </a:r>
            <a:r>
              <a:rPr lang="ru-RU" sz="2000" dirty="0"/>
              <a:t> </a:t>
            </a:r>
            <a:r>
              <a:rPr lang="ru-RU" sz="2000" dirty="0" err="1"/>
              <a:t>внутрішніх</a:t>
            </a:r>
            <a:r>
              <a:rPr lang="ru-RU" sz="2000" dirty="0"/>
              <a:t> справ УНР (1919). </a:t>
            </a:r>
            <a:r>
              <a:rPr lang="ru-RU" sz="2000" dirty="0" err="1"/>
              <a:t>Учасник</a:t>
            </a:r>
            <a:r>
              <a:rPr lang="ru-RU" sz="2000" dirty="0"/>
              <a:t> Другого </a:t>
            </a:r>
            <a:r>
              <a:rPr lang="ru-RU" sz="2000" dirty="0" err="1"/>
              <a:t>Зимового</a:t>
            </a:r>
            <a:r>
              <a:rPr lang="ru-RU" sz="2000" dirty="0"/>
              <a:t> походу </a:t>
            </a:r>
            <a:r>
              <a:rPr lang="ru-RU" sz="2000" dirty="0" err="1"/>
              <a:t>Армії</a:t>
            </a:r>
            <a:r>
              <a:rPr lang="ru-RU" sz="2000" dirty="0"/>
              <a:t> УНР. Полковник </a:t>
            </a:r>
            <a:r>
              <a:rPr lang="ru-RU" sz="2000" dirty="0" err="1"/>
              <a:t>Армії</a:t>
            </a:r>
            <a:r>
              <a:rPr lang="ru-RU" sz="2000" dirty="0"/>
              <a:t> УНР, </a:t>
            </a:r>
            <a:r>
              <a:rPr lang="ru-RU" sz="2000" dirty="0" err="1"/>
              <a:t>артилерист</a:t>
            </a:r>
            <a:r>
              <a:rPr lang="ru-RU" sz="2000" dirty="0"/>
              <a:t>. </a:t>
            </a:r>
            <a:r>
              <a:rPr lang="ru-RU" sz="2000" dirty="0" err="1"/>
              <a:t>Син</a:t>
            </a:r>
            <a:r>
              <a:rPr lang="ru-RU" sz="2000" dirty="0"/>
              <a:t> </a:t>
            </a:r>
            <a:r>
              <a:rPr lang="ru-RU" sz="2000" dirty="0" err="1"/>
              <a:t>відомого</a:t>
            </a:r>
            <a:r>
              <a:rPr lang="ru-RU" sz="2000" dirty="0"/>
              <a:t> </a:t>
            </a:r>
            <a:r>
              <a:rPr lang="ru-RU" sz="2000" dirty="0" err="1"/>
              <a:t>діяча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</a:t>
            </a:r>
            <a:r>
              <a:rPr lang="ru-RU" sz="2000" dirty="0" err="1"/>
              <a:t>руху</a:t>
            </a:r>
            <a:r>
              <a:rPr lang="ru-RU" sz="2000" dirty="0"/>
              <a:t> Павла </a:t>
            </a:r>
            <a:r>
              <a:rPr lang="ru-RU" sz="2000" dirty="0" err="1"/>
              <a:t>Івановича</a:t>
            </a:r>
            <a:r>
              <a:rPr lang="ru-RU" sz="2000" dirty="0"/>
              <a:t> </a:t>
            </a:r>
            <a:r>
              <a:rPr lang="ru-RU" sz="2000" dirty="0" err="1"/>
              <a:t>Чижевського</a:t>
            </a:r>
            <a:r>
              <a:rPr lang="ru-RU" sz="2000" dirty="0"/>
              <a:t>, депутата 1-ї </a:t>
            </a:r>
            <a:r>
              <a:rPr lang="ru-RU" sz="2000" dirty="0" err="1"/>
              <a:t>Державної</a:t>
            </a:r>
            <a:r>
              <a:rPr lang="ru-RU" sz="2000" dirty="0"/>
              <a:t> </a:t>
            </a:r>
            <a:r>
              <a:rPr lang="ru-RU" sz="2000" dirty="0" err="1"/>
              <a:t>думи</a:t>
            </a:r>
            <a:r>
              <a:rPr lang="ru-RU" sz="2000" dirty="0"/>
              <a:t> </a:t>
            </a:r>
            <a:r>
              <a:rPr lang="ru-RU" sz="2000" dirty="0" err="1"/>
              <a:t>Росії</a:t>
            </a:r>
            <a:r>
              <a:rPr lang="ru-RU" sz="2000" dirty="0"/>
              <a:t>, члена </a:t>
            </a:r>
            <a:r>
              <a:rPr lang="ru-RU" sz="2000" dirty="0" err="1"/>
              <a:t>Центральної</a:t>
            </a:r>
            <a:r>
              <a:rPr lang="ru-RU" sz="2000" dirty="0"/>
              <a:t> Ради та </a:t>
            </a:r>
            <a:r>
              <a:rPr lang="ru-RU" sz="2000" dirty="0" err="1"/>
              <a:t>екзильного</a:t>
            </a:r>
            <a:r>
              <a:rPr lang="ru-RU" sz="2000" dirty="0"/>
              <a:t> уряду УНР у м. </a:t>
            </a:r>
            <a:r>
              <a:rPr lang="ru-RU" sz="2000" dirty="0" err="1"/>
              <a:t>Тарнові</a:t>
            </a:r>
            <a:r>
              <a:rPr lang="ru-RU" sz="2000" dirty="0"/>
              <a:t> (</a:t>
            </a:r>
            <a:r>
              <a:rPr lang="ru-RU" sz="2000" dirty="0" err="1"/>
              <a:t>Польща</a:t>
            </a:r>
            <a:r>
              <a:rPr lang="ru-RU" sz="2000" dirty="0"/>
              <a:t>)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90" y="548680"/>
            <a:ext cx="43875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6178698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1800" b="1" dirty="0" err="1">
                <a:solidFill>
                  <a:prstClr val="black"/>
                </a:solidFill>
                <a:ea typeface="+mn-ea"/>
                <a:cs typeface="+mn-cs"/>
              </a:rPr>
              <a:t>Павло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ea typeface="+mn-ea"/>
                <a:cs typeface="+mn-cs"/>
              </a:rPr>
              <a:t>Олександрович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ea typeface="+mn-ea"/>
                <a:cs typeface="+mn-cs"/>
              </a:rPr>
              <a:t>Богацький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(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псевдонім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: Як.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Стоколос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; 04(16).03.1883, м-ко Купин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Городоцької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вол.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Кам’янецького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пов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Подільської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губернії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– 23.12.1962, м.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Тірул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(за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іншими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відомостями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– м.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Воллонґонґ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)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поблизу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Сіднея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штат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Новий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Південний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Уельс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Австралія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) –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отаман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Коша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Охорони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республіканського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ладу при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Міністерстві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внутрішніх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справ УНР, начальник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київської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міліції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(1917—1918),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журналіст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письменник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літературознавець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шевченкознавець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бібліограф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громадський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і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політичний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діяч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дійсний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член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Наукового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товариства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ім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.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Шевченка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у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Львові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та в </a:t>
            </a:r>
            <a:r>
              <a:rPr lang="ru-RU" sz="1800" dirty="0" err="1">
                <a:solidFill>
                  <a:prstClr val="black"/>
                </a:solidFill>
                <a:ea typeface="+mn-ea"/>
                <a:cs typeface="+mn-cs"/>
              </a:rPr>
              <a:t>Австралії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 [2; 3; 86].</a:t>
            </a:r>
            <a:r>
              <a:rPr lang="ru-RU" sz="1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70" y="692696"/>
            <a:ext cx="3987643" cy="55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2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754760" cy="6145581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2400" b="1" dirty="0" err="1">
                <a:solidFill>
                  <a:prstClr val="black"/>
                </a:solidFill>
                <a:ea typeface="+mn-ea"/>
                <a:cs typeface="+mn-cs"/>
              </a:rPr>
              <a:t>Олександр</a:t>
            </a:r>
            <a:r>
              <a:rPr lang="ru-RU" sz="24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ea typeface="+mn-ea"/>
                <a:cs typeface="+mn-cs"/>
              </a:rPr>
              <a:t>Іванович</a:t>
            </a:r>
            <a:r>
              <a:rPr lang="ru-RU" sz="2400" b="1" dirty="0">
                <a:solidFill>
                  <a:prstClr val="black"/>
                </a:solidFill>
                <a:ea typeface="+mn-ea"/>
                <a:cs typeface="+mn-cs"/>
              </a:rPr>
              <a:t> Бабин 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(03.07.1894, с.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Базилівка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Конотопський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повіт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Чернігівська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губернія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– 28.11.1968, м.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Філадельфія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, США) –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український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військовий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діяч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повстанець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, комендант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міст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Збараж (листопад 1917 –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січень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1918) і Ромни (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січень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1919). Сотник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військ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Центральної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ради та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Армії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УНР</a:t>
            </a:r>
            <a:endParaRPr lang="ru-RU" sz="7200" dirty="0"/>
          </a:p>
        </p:txBody>
      </p:sp>
      <p:pic>
        <p:nvPicPr>
          <p:cNvPr id="3" name="Picture 2" descr="D:\Фото для книги Патріотизм\Бабин Олександр. З архіву Історичного клубу Холодний Я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704"/>
            <a:ext cx="4104456" cy="59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4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610744" cy="6259835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Дмитро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Васильович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Головко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(13.10.1897,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містечко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Рокитне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Васильківського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повіту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Київської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губернії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–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після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27.06.1927) – хорунжий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Армії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УНР,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інструктор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Чеського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спортивного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дружства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«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Сокіл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» у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Подєбрадах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(1924), </a:t>
            </a:r>
            <a:r>
              <a:rPr lang="ru-RU" sz="2800" dirty="0" err="1">
                <a:solidFill>
                  <a:prstClr val="black"/>
                </a:solidFill>
                <a:ea typeface="+mn-ea"/>
                <a:cs typeface="+mn-cs"/>
              </a:rPr>
              <a:t>інженер-гідротехнік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(1927</a:t>
            </a: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)</a:t>
            </a:r>
            <a:r>
              <a:rPr lang="en-US" sz="28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  <a:endParaRPr lang="ru-RU" sz="8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5448"/>
            <a:ext cx="4949131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758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581865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Михайло Львович </a:t>
            </a:r>
            <a:r>
              <a:rPr lang="ru-RU" sz="2800" b="1" dirty="0" err="1"/>
              <a:t>Зінченко</a:t>
            </a:r>
            <a:r>
              <a:rPr lang="ru-RU" sz="2800" b="1" dirty="0"/>
              <a:t> </a:t>
            </a:r>
            <a:r>
              <a:rPr lang="ru-RU" sz="2800" dirty="0"/>
              <a:t>(22.05 (04.06) 1893, с. </a:t>
            </a:r>
            <a:r>
              <a:rPr lang="ru-RU" sz="2800" dirty="0" err="1"/>
              <a:t>Роїще</a:t>
            </a:r>
            <a:r>
              <a:rPr lang="ru-RU" sz="2800" dirty="0"/>
              <a:t> </a:t>
            </a:r>
            <a:r>
              <a:rPr lang="ru-RU" sz="2800" dirty="0" err="1"/>
              <a:t>Чернігівської</a:t>
            </a:r>
            <a:r>
              <a:rPr lang="ru-RU" sz="2800" dirty="0"/>
              <a:t> </a:t>
            </a:r>
            <a:r>
              <a:rPr lang="ru-RU" sz="2800" dirty="0" err="1"/>
              <a:t>губернії</a:t>
            </a:r>
            <a:r>
              <a:rPr lang="ru-RU" sz="2800" dirty="0"/>
              <a:t> – 12.03.1963, м. </a:t>
            </a:r>
            <a:r>
              <a:rPr lang="ru-RU" sz="2800" dirty="0" err="1"/>
              <a:t>Дубніца</a:t>
            </a:r>
            <a:r>
              <a:rPr lang="ru-RU" sz="2800" dirty="0"/>
              <a:t> над </a:t>
            </a:r>
            <a:r>
              <a:rPr lang="ru-RU" sz="2800" dirty="0" err="1"/>
              <a:t>Вагом</a:t>
            </a:r>
            <a:r>
              <a:rPr lang="ru-RU" sz="2800" dirty="0"/>
              <a:t>, </a:t>
            </a:r>
            <a:r>
              <a:rPr lang="ru-RU" sz="2800" dirty="0" err="1"/>
              <a:t>Словаччина</a:t>
            </a:r>
            <a:r>
              <a:rPr lang="ru-RU" sz="2800" dirty="0"/>
              <a:t>) – поручик, старшина </a:t>
            </a:r>
            <a:r>
              <a:rPr lang="ru-RU" sz="2800" dirty="0" err="1"/>
              <a:t>Армії</a:t>
            </a:r>
            <a:r>
              <a:rPr lang="ru-RU" sz="2800" dirty="0"/>
              <a:t> УНР, </a:t>
            </a:r>
            <a:r>
              <a:rPr lang="ru-RU" sz="2800" dirty="0" err="1"/>
              <a:t>учасник</a:t>
            </a:r>
            <a:r>
              <a:rPr lang="ru-RU" sz="2800" dirty="0"/>
              <a:t> </a:t>
            </a:r>
            <a:r>
              <a:rPr lang="ru-RU" sz="2800" dirty="0" err="1"/>
              <a:t>боїв</a:t>
            </a:r>
            <a:r>
              <a:rPr lang="ru-RU" sz="2800" dirty="0"/>
              <a:t> за </a:t>
            </a:r>
            <a:r>
              <a:rPr lang="ru-RU" sz="2800" dirty="0" err="1"/>
              <a:t>незалежність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в 1920 </a:t>
            </a:r>
            <a:r>
              <a:rPr lang="ru-RU" sz="2800" dirty="0" smtClean="0"/>
              <a:t>р</a:t>
            </a:r>
            <a:r>
              <a:rPr lang="en-US" sz="2800" dirty="0"/>
              <a:t>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5002758" cy="512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748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1266" y="332656"/>
            <a:ext cx="8117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5. ФОРМИ І МЕТОДИ ФОРМУВАННЯ ПАТРІОТИЗМУ МОЛОДІ В УМОВАХ ВІЙНИ</a:t>
            </a:r>
          </a:p>
        </p:txBody>
      </p:sp>
      <p:pic>
        <p:nvPicPr>
          <p:cNvPr id="7170" name="Picture 2" descr="D:\Фото для книги Патріотизм\Афі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6" y="908720"/>
            <a:ext cx="8117008" cy="57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о для книги Патріотизм\Нагородження юних Тризубчиків 2.06.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8" y="1196752"/>
            <a:ext cx="7234874" cy="48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7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/>
          </a:p>
          <a:p>
            <a:endParaRPr lang="ru-RU" sz="1400" b="1" dirty="0"/>
          </a:p>
          <a:p>
            <a:pPr algn="ctr"/>
            <a:r>
              <a:rPr lang="ru-RU" sz="1400" b="1" dirty="0" smtClean="0"/>
              <a:t>9</a:t>
            </a:r>
            <a:r>
              <a:rPr lang="ru-RU" sz="1400" b="1" dirty="0"/>
              <a:t>. </a:t>
            </a:r>
            <a:r>
              <a:rPr lang="ru-RU" sz="1400" b="1" dirty="0" err="1"/>
              <a:t>Боротьба</a:t>
            </a:r>
            <a:r>
              <a:rPr lang="ru-RU" sz="1400" b="1" dirty="0"/>
              <a:t> в </a:t>
            </a:r>
            <a:r>
              <a:rPr lang="ru-RU" sz="1400" b="1" dirty="0" err="1"/>
              <a:t>інформаційно-гуманітарному</a:t>
            </a:r>
            <a:r>
              <a:rPr lang="ru-RU" sz="1400" b="1" dirty="0"/>
              <a:t> </a:t>
            </a:r>
            <a:r>
              <a:rPr lang="ru-RU" sz="1400" b="1" dirty="0" err="1"/>
              <a:t>просторі</a:t>
            </a:r>
            <a:r>
              <a:rPr lang="ru-RU" sz="1400" b="1" dirty="0"/>
              <a:t>: і словом, і </a:t>
            </a:r>
            <a:r>
              <a:rPr lang="ru-RU" sz="1400" b="1" dirty="0" err="1"/>
              <a:t>ділом</a:t>
            </a:r>
            <a:r>
              <a:rPr lang="ru-RU" sz="1400" b="1" dirty="0"/>
              <a:t>, і </a:t>
            </a:r>
            <a:r>
              <a:rPr lang="ru-RU" sz="1400" b="1" dirty="0" err="1"/>
              <a:t>піснею</a:t>
            </a:r>
            <a:r>
              <a:rPr lang="ru-RU" sz="1400" dirty="0" smtClean="0"/>
              <a:t>...</a:t>
            </a:r>
            <a:r>
              <a:rPr lang="ru-RU" sz="1400" dirty="0"/>
              <a:t>230 </a:t>
            </a:r>
          </a:p>
          <a:p>
            <a:pPr algn="ctr"/>
            <a:r>
              <a:rPr lang="ru-RU" sz="1400" dirty="0"/>
              <a:t>9.1. </a:t>
            </a:r>
            <a:r>
              <a:rPr lang="ru-RU" sz="1400" dirty="0" err="1"/>
              <a:t>Україна</a:t>
            </a:r>
            <a:r>
              <a:rPr lang="ru-RU" sz="1400" dirty="0"/>
              <a:t> є. За </a:t>
            </a:r>
            <a:r>
              <a:rPr lang="ru-RU" sz="1400" dirty="0" err="1"/>
              <a:t>неї</a:t>
            </a:r>
            <a:r>
              <a:rPr lang="ru-RU" sz="1400" dirty="0"/>
              <a:t> </a:t>
            </a:r>
            <a:r>
              <a:rPr lang="ru-RU" sz="1400" dirty="0" err="1"/>
              <a:t>варто</a:t>
            </a:r>
            <a:r>
              <a:rPr lang="ru-RU" sz="1400" dirty="0"/>
              <a:t> </a:t>
            </a:r>
            <a:r>
              <a:rPr lang="ru-RU" sz="1400" dirty="0" err="1"/>
              <a:t>боротися</a:t>
            </a:r>
            <a:r>
              <a:rPr lang="ru-RU" sz="1400" dirty="0" smtClean="0"/>
              <a:t>!................................................................................230 </a:t>
            </a:r>
            <a:endParaRPr lang="ru-RU" sz="1400" dirty="0"/>
          </a:p>
          <a:p>
            <a:pPr algn="ctr"/>
            <a:r>
              <a:rPr lang="ru-RU" sz="1400" dirty="0"/>
              <a:t>9.2. Дума про </a:t>
            </a:r>
            <a:r>
              <a:rPr lang="ru-RU" sz="1400" dirty="0" err="1"/>
              <a:t>самогубство</a:t>
            </a:r>
            <a:r>
              <a:rPr lang="ru-RU" sz="1400" dirty="0"/>
              <a:t> </a:t>
            </a:r>
            <a:r>
              <a:rPr lang="ru-RU" sz="1400" dirty="0" err="1"/>
              <a:t>нації</a:t>
            </a:r>
            <a:r>
              <a:rPr lang="ru-RU" sz="1400" dirty="0"/>
              <a:t> і </a:t>
            </a:r>
            <a:r>
              <a:rPr lang="ru-RU" sz="1400" dirty="0" err="1"/>
              <a:t>телевбивць</a:t>
            </a:r>
            <a:r>
              <a:rPr lang="ru-RU" sz="1400" dirty="0"/>
              <a:t> (з </a:t>
            </a:r>
            <a:r>
              <a:rPr lang="ru-RU" sz="1400" dirty="0" err="1"/>
              <a:t>елементами</a:t>
            </a:r>
            <a:r>
              <a:rPr lang="ru-RU" sz="1400" dirty="0"/>
              <a:t> </a:t>
            </a:r>
            <a:r>
              <a:rPr lang="ru-RU" sz="1400" dirty="0" err="1"/>
              <a:t>еротики</a:t>
            </a:r>
            <a:r>
              <a:rPr lang="ru-RU" sz="1400" dirty="0"/>
              <a:t>!) </a:t>
            </a:r>
            <a:r>
              <a:rPr lang="ru-RU" sz="1400" dirty="0" smtClean="0"/>
              <a:t>......................239 </a:t>
            </a:r>
            <a:endParaRPr lang="ru-RU" sz="1400" dirty="0"/>
          </a:p>
          <a:p>
            <a:pPr algn="ctr"/>
            <a:r>
              <a:rPr lang="ru-RU" sz="1400" dirty="0"/>
              <a:t>9.3. </a:t>
            </a:r>
            <a:r>
              <a:rPr lang="ru-RU" sz="1400" dirty="0" err="1"/>
              <a:t>Пророцтво</a:t>
            </a:r>
            <a:r>
              <a:rPr lang="ru-RU" sz="1400" dirty="0"/>
              <a:t>, яке </a:t>
            </a:r>
            <a:r>
              <a:rPr lang="ru-RU" sz="1400" dirty="0" err="1"/>
              <a:t>мусимо</a:t>
            </a:r>
            <a:r>
              <a:rPr lang="ru-RU" sz="1400" dirty="0"/>
              <a:t> не </a:t>
            </a:r>
            <a:r>
              <a:rPr lang="ru-RU" sz="1400" dirty="0" err="1"/>
              <a:t>допустити</a:t>
            </a:r>
            <a:r>
              <a:rPr lang="ru-RU" sz="1400" dirty="0" smtClean="0"/>
              <a:t>........................................................................</a:t>
            </a:r>
            <a:r>
              <a:rPr lang="ru-RU" sz="1400" dirty="0"/>
              <a:t>246 </a:t>
            </a:r>
          </a:p>
          <a:p>
            <a:pPr algn="ctr"/>
            <a:r>
              <a:rPr lang="ru-RU" sz="1400" dirty="0"/>
              <a:t>9.4. </a:t>
            </a:r>
            <a:r>
              <a:rPr lang="ru-RU" sz="1400" dirty="0" err="1"/>
              <a:t>Україна</a:t>
            </a:r>
            <a:r>
              <a:rPr lang="ru-RU" sz="1400" dirty="0"/>
              <a:t> є! Байк-бард-рок </a:t>
            </a:r>
            <a:r>
              <a:rPr lang="ru-RU" sz="1400" dirty="0" err="1"/>
              <a:t>похід</a:t>
            </a:r>
            <a:r>
              <a:rPr lang="ru-RU" sz="1400" dirty="0"/>
              <a:t> на </a:t>
            </a:r>
            <a:r>
              <a:rPr lang="ru-RU" sz="1400" dirty="0" err="1"/>
              <a:t>Південь</a:t>
            </a:r>
            <a:r>
              <a:rPr lang="ru-RU" sz="1400" dirty="0" smtClean="0"/>
              <a:t>...............................................................250 </a:t>
            </a:r>
            <a:endParaRPr lang="ru-RU" sz="1400" dirty="0"/>
          </a:p>
          <a:p>
            <a:pPr algn="ctr"/>
            <a:r>
              <a:rPr lang="ru-RU" sz="1400" dirty="0"/>
              <a:t>9.5. Людина і </a:t>
            </a:r>
            <a:r>
              <a:rPr lang="ru-RU" sz="1400" dirty="0" err="1"/>
              <a:t>нація</a:t>
            </a:r>
            <a:r>
              <a:rPr lang="ru-RU" sz="1400" dirty="0"/>
              <a:t>: </a:t>
            </a:r>
            <a:r>
              <a:rPr lang="ru-RU" sz="1400" dirty="0" err="1"/>
              <a:t>Іван</a:t>
            </a:r>
            <a:r>
              <a:rPr lang="ru-RU" sz="1400" dirty="0"/>
              <a:t> </a:t>
            </a:r>
            <a:r>
              <a:rPr lang="ru-RU" sz="1400" dirty="0" err="1"/>
              <a:t>Горбачевський</a:t>
            </a:r>
            <a:r>
              <a:rPr lang="ru-RU" sz="1400" dirty="0"/>
              <a:t> та </a:t>
            </a:r>
            <a:r>
              <a:rPr lang="ru-RU" sz="1400" dirty="0" err="1"/>
              <a:t>інші</a:t>
            </a:r>
            <a:r>
              <a:rPr lang="ru-RU" sz="1400" dirty="0" smtClean="0"/>
              <a:t>...............................................................254 </a:t>
            </a:r>
            <a:endParaRPr lang="ru-RU" sz="1400" dirty="0"/>
          </a:p>
          <a:p>
            <a:pPr algn="ctr"/>
            <a:r>
              <a:rPr lang="ru-RU" sz="1400" dirty="0"/>
              <a:t>9.6. </a:t>
            </a:r>
            <a:r>
              <a:rPr lang="ru-RU" sz="1400" dirty="0" err="1"/>
              <a:t>Ще</a:t>
            </a:r>
            <a:r>
              <a:rPr lang="ru-RU" sz="1400" dirty="0"/>
              <a:t> раз про </a:t>
            </a:r>
            <a:r>
              <a:rPr lang="ru-RU" sz="1400" dirty="0" err="1"/>
              <a:t>мафію</a:t>
            </a:r>
            <a:r>
              <a:rPr lang="ru-RU" sz="1400" dirty="0"/>
              <a:t>. </a:t>
            </a:r>
            <a:r>
              <a:rPr lang="ru-RU" sz="1400" dirty="0" err="1"/>
              <a:t>Прикарпатську</a:t>
            </a:r>
            <a:r>
              <a:rPr lang="ru-RU" sz="1400" dirty="0" smtClean="0"/>
              <a:t>.............................................................................263 </a:t>
            </a:r>
            <a:endParaRPr lang="ru-RU" sz="1400" dirty="0"/>
          </a:p>
          <a:p>
            <a:pPr algn="ctr"/>
            <a:r>
              <a:rPr lang="ru-RU" sz="1400" dirty="0"/>
              <a:t>9.7. </a:t>
            </a:r>
            <a:r>
              <a:rPr lang="ru-RU" sz="1400" dirty="0" err="1"/>
              <a:t>Після</a:t>
            </a:r>
            <a:r>
              <a:rPr lang="ru-RU" sz="1400" dirty="0"/>
              <a:t> Майдану. </a:t>
            </a:r>
            <a:r>
              <a:rPr lang="ru-RU" sz="1400" dirty="0" err="1"/>
              <a:t>Війна</a:t>
            </a:r>
            <a:r>
              <a:rPr lang="ru-RU" sz="1400" dirty="0"/>
              <a:t> і ми </a:t>
            </a:r>
            <a:r>
              <a:rPr lang="ru-RU" sz="1400" dirty="0" smtClean="0"/>
              <a:t>..........................................................................................267 </a:t>
            </a:r>
            <a:endParaRPr lang="ru-RU" sz="1400" dirty="0"/>
          </a:p>
          <a:p>
            <a:pPr algn="ctr"/>
            <a:r>
              <a:rPr lang="ru-RU" sz="1400" dirty="0"/>
              <a:t>9.8. </a:t>
            </a:r>
            <a:r>
              <a:rPr lang="ru-RU" sz="1400" dirty="0" err="1"/>
              <a:t>Живий</a:t>
            </a:r>
            <a:r>
              <a:rPr lang="ru-RU" sz="1400" dirty="0"/>
              <a:t> </a:t>
            </a:r>
            <a:r>
              <a:rPr lang="ru-RU" sz="1400" dirty="0" err="1"/>
              <a:t>пломінь</a:t>
            </a:r>
            <a:r>
              <a:rPr lang="ru-RU" sz="1400" dirty="0"/>
              <a:t> Майдану. </a:t>
            </a:r>
            <a:r>
              <a:rPr lang="ru-RU" sz="1400" dirty="0" err="1"/>
              <a:t>Спроба</a:t>
            </a:r>
            <a:r>
              <a:rPr lang="ru-RU" sz="1400" dirty="0"/>
              <a:t> </a:t>
            </a:r>
            <a:r>
              <a:rPr lang="ru-RU" sz="1400" dirty="0" err="1"/>
              <a:t>інтимного</a:t>
            </a:r>
            <a:r>
              <a:rPr lang="ru-RU" sz="1400" dirty="0"/>
              <a:t> </a:t>
            </a:r>
            <a:r>
              <a:rPr lang="ru-RU" sz="1400" dirty="0" err="1"/>
              <a:t>спомину</a:t>
            </a:r>
            <a:r>
              <a:rPr lang="ru-RU" sz="1400" dirty="0"/>
              <a:t> </a:t>
            </a:r>
            <a:r>
              <a:rPr lang="ru-RU" sz="1400" dirty="0" smtClean="0"/>
              <a:t>...........................................</a:t>
            </a:r>
            <a:r>
              <a:rPr lang="ru-RU" sz="1400" dirty="0"/>
              <a:t>274 </a:t>
            </a:r>
          </a:p>
          <a:p>
            <a:pPr algn="ctr"/>
            <a:r>
              <a:rPr lang="ru-RU" sz="1400" dirty="0"/>
              <a:t>9.9.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заслуговуємо</a:t>
            </a:r>
            <a:r>
              <a:rPr lang="ru-RU" sz="1400" dirty="0"/>
              <a:t> ми </a:t>
            </a:r>
            <a:r>
              <a:rPr lang="ru-RU" sz="1400" dirty="0" err="1"/>
              <a:t>кращої</a:t>
            </a:r>
            <a:r>
              <a:rPr lang="ru-RU" sz="1400" dirty="0"/>
              <a:t> </a:t>
            </a:r>
            <a:r>
              <a:rPr lang="ru-RU" sz="1400" dirty="0" err="1"/>
              <a:t>влади</a:t>
            </a:r>
            <a:r>
              <a:rPr lang="ru-RU" sz="1400" dirty="0" smtClean="0"/>
              <a:t>?...........................................................................279 </a:t>
            </a:r>
            <a:endParaRPr lang="ru-RU" sz="1400" dirty="0"/>
          </a:p>
          <a:p>
            <a:pPr algn="ctr"/>
            <a:r>
              <a:rPr lang="ru-RU" sz="1400" dirty="0"/>
              <a:t>9.10. </a:t>
            </a:r>
            <a:r>
              <a:rPr lang="ru-RU" sz="1400" dirty="0" err="1"/>
              <a:t>Ще</a:t>
            </a:r>
            <a:r>
              <a:rPr lang="ru-RU" sz="1400" dirty="0"/>
              <a:t> раз про </a:t>
            </a:r>
            <a:r>
              <a:rPr lang="ru-RU" sz="1400" dirty="0" err="1"/>
              <a:t>мову</a:t>
            </a:r>
            <a:r>
              <a:rPr lang="ru-RU" sz="1400" dirty="0"/>
              <a:t>, </a:t>
            </a:r>
            <a:r>
              <a:rPr lang="ru-RU" sz="1400" dirty="0" err="1"/>
              <a:t>патріотизм</a:t>
            </a:r>
            <a:r>
              <a:rPr lang="ru-RU" sz="1400" dirty="0"/>
              <a:t> і </a:t>
            </a:r>
            <a:r>
              <a:rPr lang="ru-RU" sz="1400" dirty="0" err="1"/>
              <a:t>ментальну</a:t>
            </a:r>
            <a:r>
              <a:rPr lang="ru-RU" sz="1400" dirty="0"/>
              <a:t> </a:t>
            </a:r>
            <a:r>
              <a:rPr lang="ru-RU" sz="1400" dirty="0" err="1"/>
              <a:t>війну</a:t>
            </a:r>
            <a:r>
              <a:rPr lang="ru-RU" sz="1400" dirty="0"/>
              <a:t> </a:t>
            </a:r>
            <a:r>
              <a:rPr lang="ru-RU" sz="1400" dirty="0" smtClean="0"/>
              <a:t>....................................................282 </a:t>
            </a:r>
            <a:endParaRPr lang="ru-RU" sz="1400" dirty="0"/>
          </a:p>
          <a:p>
            <a:pPr algn="ctr"/>
            <a:r>
              <a:rPr lang="ru-RU" sz="1400" b="1" dirty="0" err="1"/>
              <a:t>Замість</a:t>
            </a:r>
            <a:r>
              <a:rPr lang="ru-RU" sz="1400" b="1" dirty="0"/>
              <a:t> </a:t>
            </a:r>
            <a:r>
              <a:rPr lang="ru-RU" sz="1400" b="1" dirty="0" err="1"/>
              <a:t>післямови</a:t>
            </a:r>
            <a:r>
              <a:rPr lang="ru-RU" sz="1400" b="1" dirty="0"/>
              <a:t>. До </a:t>
            </a:r>
            <a:r>
              <a:rPr lang="ru-RU" sz="1400" b="1" dirty="0" err="1"/>
              <a:t>юних</a:t>
            </a:r>
            <a:r>
              <a:rPr lang="ru-RU" sz="1400" b="1" dirty="0"/>
              <a:t> </a:t>
            </a:r>
            <a:r>
              <a:rPr lang="ru-RU" sz="1400" b="1" dirty="0" err="1"/>
              <a:t>побратимів</a:t>
            </a:r>
            <a:r>
              <a:rPr lang="ru-RU" sz="1400" b="1" dirty="0"/>
              <a:t> і </a:t>
            </a:r>
            <a:r>
              <a:rPr lang="ru-RU" sz="1400" b="1" dirty="0" err="1"/>
              <a:t>колег</a:t>
            </a:r>
            <a:r>
              <a:rPr lang="ru-RU" sz="1400" b="1" dirty="0"/>
              <a:t>! </a:t>
            </a:r>
            <a:r>
              <a:rPr lang="ru-RU" sz="1400" b="1" dirty="0" smtClean="0"/>
              <a:t>.......................................................</a:t>
            </a:r>
            <a:r>
              <a:rPr lang="en-US" sz="1400" b="1" dirty="0" smtClean="0"/>
              <a:t>.</a:t>
            </a:r>
            <a:r>
              <a:rPr lang="ru-RU" sz="1400" b="1" dirty="0" smtClean="0"/>
              <a:t>285 </a:t>
            </a:r>
            <a:r>
              <a:rPr lang="ru-RU" sz="1400" b="1" dirty="0" err="1"/>
              <a:t>Джерела</a:t>
            </a:r>
            <a:r>
              <a:rPr lang="ru-RU" sz="1400" b="1" dirty="0" smtClean="0"/>
              <a:t>........................................................................................................................</a:t>
            </a:r>
            <a:r>
              <a:rPr lang="ru-RU" sz="1400" b="1" dirty="0" smtClean="0"/>
              <a:t>290 </a:t>
            </a:r>
            <a:endParaRPr lang="ru-RU" sz="1400" b="1" dirty="0"/>
          </a:p>
          <a:p>
            <a:pPr algn="ctr"/>
            <a:r>
              <a:rPr lang="ru-RU" sz="1400" b="1" dirty="0" err="1"/>
              <a:t>Фотододаток</a:t>
            </a:r>
            <a:r>
              <a:rPr lang="ru-RU" sz="1400" b="1" dirty="0"/>
              <a:t> </a:t>
            </a:r>
            <a:r>
              <a:rPr lang="ru-RU" sz="1400" b="1" dirty="0" smtClean="0"/>
              <a:t>................................................................................................................</a:t>
            </a:r>
            <a:r>
              <a:rPr lang="en-US" sz="1400" b="1" dirty="0" smtClean="0"/>
              <a:t>.</a:t>
            </a:r>
            <a:r>
              <a:rPr lang="ru-RU" sz="1400" b="1" dirty="0" smtClean="0"/>
              <a:t>298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249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 для книги Патріотизм\Перші нагороди юних патріотів-тризубчикі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805"/>
            <a:ext cx="8856984" cy="638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 для книги Патріотизм\Потужне патріотичне супершоу Сергія Файфури і Володимира Гонського в Ботанічному саду НУБіП Украї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0" y="548680"/>
            <a:ext cx="7740547" cy="56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 для книги Патріотизм\Хай зійде на нас благодать духу Героїв і зробить ще сильніши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6416"/>
            <a:ext cx="8208912" cy="582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0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 для книги Патріотизм\Рейд у Ставище, патріотизм і благодійність для ЗСУ. Понад 400 школярів стали ще сильніши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Фото для книги Патріотизм\Зустріч у бомбосховищі Школи №97 ім. О. Теліги. Повітряна тривога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2676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Фото для книги Патріотизм\Презентація книги у Голинському ліцеї. 5.9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01000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о для книги Патріотизм\Відкриття стели отаманні Марусі і родині Соколовських. Коростишів, 16.11.2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727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о для книги Патріотизм\Чудові патріотичні дітки з Бахмута, Соледару та інших місць Донеччини на могилі Т. Шевченка. 17.07.2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74645"/>
            <a:ext cx="7560841" cy="60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7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 для книги Патріотизм\Історія славного Азову. 19.02.25 з МТФ, ФКД і ННІ ЕА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о для книги Патріотизм\Ізмаільський ДГУ 13.10.23 Після вручення диплома Почесний професор ІДГ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УКРАЇНІ </a:t>
            </a:r>
            <a:r>
              <a:rPr lang="ru-RU" b="1" dirty="0"/>
              <a:t>ПОТРІБНІ ВІДПОВІДАЛЬНІ ГРОМАДЯНИ І СВІДОМІ ПАТРІОТИ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«Для </a:t>
            </a:r>
            <a:r>
              <a:rPr lang="ru-RU" dirty="0"/>
              <a:t>того, </a:t>
            </a:r>
            <a:r>
              <a:rPr lang="ru-RU" dirty="0" err="1"/>
              <a:t>щоби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вільну</a:t>
            </a:r>
            <a:r>
              <a:rPr lang="ru-RU" dirty="0"/>
              <a:t>, </a:t>
            </a:r>
            <a:r>
              <a:rPr lang="ru-RU" dirty="0" err="1"/>
              <a:t>сильну</a:t>
            </a:r>
            <a:r>
              <a:rPr lang="ru-RU" dirty="0"/>
              <a:t> і </a:t>
            </a:r>
            <a:r>
              <a:rPr lang="ru-RU" dirty="0" err="1"/>
              <a:t>соборну</a:t>
            </a:r>
            <a:r>
              <a:rPr lang="ru-RU" dirty="0"/>
              <a:t> </a:t>
            </a:r>
            <a:r>
              <a:rPr lang="ru-RU" dirty="0" err="1"/>
              <a:t>Україну</a:t>
            </a:r>
            <a:r>
              <a:rPr lang="ru-RU" dirty="0"/>
              <a:t>, </a:t>
            </a:r>
            <a:r>
              <a:rPr lang="ru-RU" dirty="0" err="1"/>
              <a:t>маємо</a:t>
            </a:r>
            <a:r>
              <a:rPr lang="ru-RU" dirty="0"/>
              <a:t> </a:t>
            </a:r>
            <a:r>
              <a:rPr lang="ru-RU" dirty="0" err="1"/>
              <a:t>виховувати</a:t>
            </a:r>
            <a:r>
              <a:rPr lang="ru-RU" dirty="0"/>
              <a:t> </a:t>
            </a:r>
            <a:r>
              <a:rPr lang="ru-RU" dirty="0" err="1"/>
              <a:t>відповідальних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і </a:t>
            </a:r>
            <a:r>
              <a:rPr lang="ru-RU" dirty="0" err="1"/>
              <a:t>свідомих</a:t>
            </a:r>
            <a:r>
              <a:rPr lang="ru-RU" dirty="0"/>
              <a:t> </a:t>
            </a:r>
            <a:r>
              <a:rPr lang="ru-RU" dirty="0" err="1"/>
              <a:t>патріотів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мусило</a:t>
            </a:r>
            <a:r>
              <a:rPr lang="ru-RU" dirty="0"/>
              <a:t> б стати </a:t>
            </a:r>
            <a:r>
              <a:rPr lang="ru-RU" dirty="0" err="1"/>
              <a:t>найпріоритетнішим</a:t>
            </a:r>
            <a:r>
              <a:rPr lang="ru-RU" dirty="0"/>
              <a:t> у </a:t>
            </a:r>
            <a:r>
              <a:rPr lang="ru-RU" dirty="0" err="1"/>
              <a:t>державній</a:t>
            </a:r>
            <a:r>
              <a:rPr lang="ru-RU" dirty="0"/>
              <a:t> </a:t>
            </a:r>
            <a:r>
              <a:rPr lang="ru-RU" dirty="0" err="1"/>
              <a:t>політиці</a:t>
            </a:r>
            <a:r>
              <a:rPr lang="ru-RU" dirty="0"/>
              <a:t>, особливо в </a:t>
            </a:r>
            <a:r>
              <a:rPr lang="ru-RU" dirty="0" err="1"/>
              <a:t>освітній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Натомість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агресивне</a:t>
            </a:r>
            <a:r>
              <a:rPr lang="ru-RU" dirty="0"/>
              <a:t> </a:t>
            </a:r>
            <a:r>
              <a:rPr lang="ru-RU" dirty="0" err="1"/>
              <a:t>нав’язування</a:t>
            </a:r>
            <a:r>
              <a:rPr lang="ru-RU" dirty="0"/>
              <a:t> «русского </a:t>
            </a:r>
            <a:r>
              <a:rPr lang="ru-RU" dirty="0" err="1"/>
              <a:t>міра</a:t>
            </a:r>
            <a:r>
              <a:rPr lang="ru-RU" dirty="0"/>
              <a:t>», і </a:t>
            </a:r>
            <a:r>
              <a:rPr lang="ru-RU" dirty="0" err="1"/>
              <a:t>активне</a:t>
            </a:r>
            <a:r>
              <a:rPr lang="ru-RU" dirty="0"/>
              <a:t> </a:t>
            </a:r>
            <a:r>
              <a:rPr lang="ru-RU" dirty="0" err="1"/>
              <a:t>просування</a:t>
            </a:r>
            <a:r>
              <a:rPr lang="ru-RU" dirty="0"/>
              <a:t> тез про «</a:t>
            </a:r>
            <a:r>
              <a:rPr lang="ru-RU" dirty="0" err="1"/>
              <a:t>європейські</a:t>
            </a:r>
            <a:r>
              <a:rPr lang="ru-RU" dirty="0"/>
              <a:t> </a:t>
            </a:r>
            <a:r>
              <a:rPr lang="ru-RU" dirty="0" err="1"/>
              <a:t>стандарти</a:t>
            </a:r>
            <a:r>
              <a:rPr lang="ru-RU" dirty="0"/>
              <a:t>» в </a:t>
            </a:r>
            <a:r>
              <a:rPr lang="ru-RU" dirty="0" err="1"/>
              <a:t>освіті</a:t>
            </a:r>
            <a:r>
              <a:rPr lang="ru-RU" dirty="0"/>
              <a:t> </a:t>
            </a:r>
            <a:r>
              <a:rPr lang="ru-RU" dirty="0" err="1"/>
              <a:t>тлумачилося</a:t>
            </a:r>
            <a:r>
              <a:rPr lang="ru-RU" dirty="0"/>
              <a:t> чиновниками, як </a:t>
            </a:r>
            <a:r>
              <a:rPr lang="ru-RU" dirty="0" err="1"/>
              <a:t>суттєве</a:t>
            </a:r>
            <a:r>
              <a:rPr lang="ru-RU" dirty="0"/>
              <a:t> </a:t>
            </a:r>
            <a:r>
              <a:rPr lang="ru-RU" dirty="0" err="1"/>
              <a:t>згортання</a:t>
            </a:r>
            <a:r>
              <a:rPr lang="ru-RU" dirty="0"/>
              <a:t> </a:t>
            </a:r>
            <a:r>
              <a:rPr lang="ru-RU" dirty="0" err="1"/>
              <a:t>історико-просвітницької</a:t>
            </a:r>
            <a:r>
              <a:rPr lang="ru-RU" dirty="0"/>
              <a:t> та </a:t>
            </a:r>
            <a:r>
              <a:rPr lang="ru-RU" dirty="0" err="1"/>
              <a:t>виховної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в </a:t>
            </a:r>
            <a:r>
              <a:rPr lang="ru-RU" dirty="0" err="1"/>
              <a:t>освіті</a:t>
            </a:r>
            <a:r>
              <a:rPr lang="ru-RU" dirty="0"/>
              <a:t>, особливо у </a:t>
            </a:r>
            <a:r>
              <a:rPr lang="ru-RU" dirty="0" err="1"/>
              <a:t>вищій</a:t>
            </a:r>
            <a:r>
              <a:rPr lang="ru-RU" dirty="0"/>
              <a:t> </a:t>
            </a:r>
            <a:r>
              <a:rPr lang="ru-RU" dirty="0" err="1"/>
              <a:t>школі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2009 року і </a:t>
            </a:r>
            <a:r>
              <a:rPr lang="ru-RU" dirty="0" err="1"/>
              <a:t>московські</a:t>
            </a:r>
            <a:r>
              <a:rPr lang="ru-RU" dirty="0"/>
              <a:t> </a:t>
            </a:r>
            <a:r>
              <a:rPr lang="ru-RU" dirty="0" err="1"/>
              <a:t>гуманітарні</a:t>
            </a:r>
            <a:r>
              <a:rPr lang="ru-RU" dirty="0"/>
              <a:t> </a:t>
            </a:r>
            <a:r>
              <a:rPr lang="ru-RU" dirty="0" err="1"/>
              <a:t>диверсанти</a:t>
            </a:r>
            <a:r>
              <a:rPr lang="ru-RU" dirty="0"/>
              <a:t>, і </a:t>
            </a:r>
            <a:r>
              <a:rPr lang="ru-RU" dirty="0" err="1"/>
              <a:t>міністри</a:t>
            </a:r>
            <a:r>
              <a:rPr lang="ru-RU" dirty="0"/>
              <a:t>-«</a:t>
            </a:r>
            <a:r>
              <a:rPr lang="ru-RU" dirty="0" err="1"/>
              <a:t>єврооптимісти</a:t>
            </a:r>
            <a:r>
              <a:rPr lang="ru-RU" dirty="0"/>
              <a:t>» </a:t>
            </a:r>
            <a:r>
              <a:rPr lang="ru-RU" dirty="0" err="1"/>
              <a:t>розпочали</a:t>
            </a:r>
            <a:r>
              <a:rPr lang="ru-RU" dirty="0"/>
              <a:t> </a:t>
            </a:r>
            <a:r>
              <a:rPr lang="ru-RU" dirty="0" err="1"/>
              <a:t>боротьбу</a:t>
            </a:r>
            <a:r>
              <a:rPr lang="ru-RU" dirty="0"/>
              <a:t> за </a:t>
            </a:r>
            <a:r>
              <a:rPr lang="ru-RU" dirty="0" err="1"/>
              <a:t>виключення</a:t>
            </a:r>
            <a:r>
              <a:rPr lang="ru-RU" dirty="0"/>
              <a:t> предмету «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» з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ЗВО.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в 2023 </a:t>
            </a:r>
            <a:r>
              <a:rPr lang="ru-RU" dirty="0" err="1"/>
              <a:t>році</a:t>
            </a:r>
            <a:r>
              <a:rPr lang="ru-RU" dirty="0"/>
              <a:t> «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виключена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числа </a:t>
            </a:r>
            <a:r>
              <a:rPr lang="ru-RU" dirty="0" err="1"/>
              <a:t>обов’язкових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тестування</a:t>
            </a:r>
            <a:r>
              <a:rPr lang="ru-RU" dirty="0"/>
              <a:t> на </a:t>
            </a:r>
            <a:r>
              <a:rPr lang="ru-RU" dirty="0" err="1"/>
              <a:t>вступ</a:t>
            </a:r>
            <a:r>
              <a:rPr lang="ru-RU" dirty="0"/>
              <a:t> до </a:t>
            </a:r>
            <a:r>
              <a:rPr lang="ru-RU" dirty="0" err="1" smtClean="0"/>
              <a:t>вишів</a:t>
            </a:r>
            <a:r>
              <a:rPr lang="ru-RU" dirty="0" smtClean="0"/>
              <a:t>», - </a:t>
            </a:r>
          </a:p>
          <a:p>
            <a:pPr algn="just"/>
            <a:r>
              <a:rPr lang="ru-RU" b="1" dirty="0" err="1" smtClean="0"/>
              <a:t>Микола</a:t>
            </a:r>
            <a:r>
              <a:rPr lang="ru-RU" b="1" dirty="0" smtClean="0"/>
              <a:t> Томенко.</a:t>
            </a:r>
            <a:endParaRPr lang="ru-RU" b="1" dirty="0"/>
          </a:p>
        </p:txBody>
      </p:sp>
      <p:pic>
        <p:nvPicPr>
          <p:cNvPr id="29698" name="Picture 2" descr="D:\Фото для книги Патріотизм\21.11.24 Конференція до 20-річчя Помаранчевої революції у НУБіП. З Миколою Томенком ми пройшли через усі три революції-Майдани з кінця 1980-х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44" y="332656"/>
            <a:ext cx="2297666" cy="59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Фото для книги Патріотизм\Львівський національний універстет природокористування, 20.02.24. Вшанування Героїв Нкбесної сот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188"/>
            <a:ext cx="8896718" cy="59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6. ДОПОМОГА ЗСУ – НАШ ВНЕСОК У БОРОТЬБУ І ОСОБЛИВИЙ ЧИННИК ФОРМУВАННЯ ПАТРІОТИЗМУ</a:t>
            </a:r>
          </a:p>
          <a:p>
            <a:endParaRPr lang="en-US" dirty="0" smtClean="0"/>
          </a:p>
          <a:p>
            <a:pPr algn="just"/>
            <a:r>
              <a:rPr lang="ru-RU" dirty="0" err="1" smtClean="0"/>
              <a:t>Мусимо</a:t>
            </a:r>
            <a:r>
              <a:rPr lang="ru-RU" dirty="0" smtClean="0"/>
              <a:t> </a:t>
            </a:r>
            <a:r>
              <a:rPr lang="ru-RU" dirty="0" err="1"/>
              <a:t>зробити</a:t>
            </a:r>
            <a:r>
              <a:rPr lang="ru-RU" dirty="0"/>
              <a:t> все, </a:t>
            </a:r>
            <a:r>
              <a:rPr lang="ru-RU" dirty="0" err="1"/>
              <a:t>щоб</a:t>
            </a:r>
            <a:r>
              <a:rPr lang="ru-RU" dirty="0"/>
              <a:t> кров </a:t>
            </a:r>
            <a:r>
              <a:rPr lang="ru-RU" dirty="0" err="1"/>
              <a:t>Героїв</a:t>
            </a:r>
            <a:r>
              <a:rPr lang="ru-RU" dirty="0"/>
              <a:t> </a:t>
            </a:r>
            <a:r>
              <a:rPr lang="ru-RU" dirty="0" err="1"/>
              <a:t>Небесної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 і </a:t>
            </a:r>
            <a:r>
              <a:rPr lang="ru-RU" dirty="0" err="1"/>
              <a:t>Небесних</a:t>
            </a:r>
            <a:r>
              <a:rPr lang="ru-RU" dirty="0"/>
              <a:t> </a:t>
            </a:r>
            <a:r>
              <a:rPr lang="ru-RU" dirty="0" err="1"/>
              <a:t>полків</a:t>
            </a:r>
            <a:r>
              <a:rPr lang="ru-RU" dirty="0"/>
              <a:t> ЗСУ </a:t>
            </a:r>
            <a:r>
              <a:rPr lang="ru-RU" dirty="0" err="1"/>
              <a:t>отямила</a:t>
            </a:r>
            <a:r>
              <a:rPr lang="ru-RU" dirty="0"/>
              <a:t> </a:t>
            </a:r>
            <a:r>
              <a:rPr lang="ru-RU" dirty="0" err="1"/>
              <a:t>байдужу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, оздоровила </a:t>
            </a:r>
            <a:r>
              <a:rPr lang="ru-RU" dirty="0" err="1"/>
              <a:t>колективну</a:t>
            </a:r>
            <a:r>
              <a:rPr lang="ru-RU" dirty="0"/>
              <a:t> мораль, </a:t>
            </a:r>
            <a:r>
              <a:rPr lang="ru-RU" dirty="0" err="1"/>
              <a:t>підвищила</a:t>
            </a:r>
            <a:r>
              <a:rPr lang="ru-RU" dirty="0"/>
              <a:t> </a:t>
            </a:r>
            <a:r>
              <a:rPr lang="ru-RU" dirty="0" err="1"/>
              <a:t>вимогливість</a:t>
            </a:r>
            <a:r>
              <a:rPr lang="ru-RU" dirty="0"/>
              <a:t> до себе кожного. </a:t>
            </a:r>
            <a:r>
              <a:rPr lang="ru-RU" dirty="0" err="1"/>
              <a:t>Щоб</a:t>
            </a:r>
            <a:r>
              <a:rPr lang="ru-RU" dirty="0"/>
              <a:t> гасла «Героям слава!» </a:t>
            </a:r>
            <a:r>
              <a:rPr lang="ru-RU" dirty="0" err="1"/>
              <a:t>чи</a:t>
            </a:r>
            <a:r>
              <a:rPr lang="ru-RU" dirty="0"/>
              <a:t> «</a:t>
            </a:r>
            <a:r>
              <a:rPr lang="ru-RU" dirty="0" err="1"/>
              <a:t>Герої</a:t>
            </a:r>
            <a:r>
              <a:rPr lang="ru-RU" dirty="0"/>
              <a:t> не </a:t>
            </a:r>
            <a:r>
              <a:rPr lang="ru-RU" dirty="0" err="1"/>
              <a:t>вмирають</a:t>
            </a:r>
            <a:r>
              <a:rPr lang="ru-RU" dirty="0"/>
              <a:t>!» для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з нас, </a:t>
            </a:r>
            <a:r>
              <a:rPr lang="ru-RU" dirty="0" err="1"/>
              <a:t>навіть</a:t>
            </a:r>
            <a:r>
              <a:rPr lang="ru-RU" dirty="0"/>
              <a:t> вельми </a:t>
            </a:r>
            <a:r>
              <a:rPr lang="ru-RU" dirty="0" err="1"/>
              <a:t>прогресивних</a:t>
            </a:r>
            <a:r>
              <a:rPr lang="ru-RU" dirty="0"/>
              <a:t>, не </a:t>
            </a:r>
            <a:r>
              <a:rPr lang="ru-RU" dirty="0" err="1"/>
              <a:t>залишалася</a:t>
            </a:r>
            <a:r>
              <a:rPr lang="ru-RU" dirty="0"/>
              <a:t> </a:t>
            </a:r>
            <a:r>
              <a:rPr lang="ru-RU" dirty="0" err="1"/>
              <a:t>малосуттєвим</a:t>
            </a:r>
            <a:r>
              <a:rPr lang="ru-RU" dirty="0"/>
              <a:t> </a:t>
            </a:r>
            <a:r>
              <a:rPr lang="ru-RU" dirty="0" err="1"/>
              <a:t>пафосним</a:t>
            </a:r>
            <a:r>
              <a:rPr lang="ru-RU" dirty="0"/>
              <a:t> ритуалом… </a:t>
            </a:r>
            <a:r>
              <a:rPr lang="ru-RU" dirty="0" err="1"/>
              <a:t>Кожен</a:t>
            </a:r>
            <a:r>
              <a:rPr lang="ru-RU" dirty="0"/>
              <a:t> з нас повинен </a:t>
            </a:r>
            <a:r>
              <a:rPr lang="ru-RU" dirty="0" err="1"/>
              <a:t>взяти</a:t>
            </a:r>
            <a:r>
              <a:rPr lang="ru-RU" dirty="0"/>
              <a:t> на себе </a:t>
            </a:r>
            <a:r>
              <a:rPr lang="ru-RU" dirty="0" err="1"/>
              <a:t>частинку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за </a:t>
            </a:r>
            <a:r>
              <a:rPr lang="ru-RU" dirty="0" err="1"/>
              <a:t>порятунок</a:t>
            </a:r>
            <a:r>
              <a:rPr lang="ru-RU" dirty="0"/>
              <a:t> і </a:t>
            </a:r>
            <a:r>
              <a:rPr lang="ru-RU" dirty="0" err="1"/>
              <a:t>воскресіння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Як </a:t>
            </a:r>
            <a:r>
              <a:rPr lang="ru-RU" dirty="0" err="1"/>
              <a:t>зазначалося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,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Вченої</a:t>
            </a:r>
            <a:r>
              <a:rPr lang="ru-RU" dirty="0"/>
              <a:t> ради </a:t>
            </a:r>
            <a:r>
              <a:rPr lang="ru-RU" dirty="0" err="1"/>
              <a:t>НУБіП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20.01.2020 р., протокол №2, </a:t>
            </a:r>
            <a:r>
              <a:rPr lang="ru-RU" dirty="0" err="1"/>
              <a:t>визначило</a:t>
            </a:r>
            <a:r>
              <a:rPr lang="ru-RU" dirty="0"/>
              <a:t> </a:t>
            </a:r>
            <a:r>
              <a:rPr lang="ru-RU" dirty="0" err="1"/>
              <a:t>суспільно-виховні</a:t>
            </a:r>
            <a:r>
              <a:rPr lang="ru-RU" dirty="0"/>
              <a:t> напрямки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колективу</a:t>
            </a:r>
            <a:r>
              <a:rPr lang="ru-RU" dirty="0"/>
              <a:t> ЗВО (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військово-волонтерський</a:t>
            </a:r>
            <a:r>
              <a:rPr lang="ru-RU" dirty="0"/>
              <a:t>, </a:t>
            </a:r>
            <a:r>
              <a:rPr lang="ru-RU" dirty="0" err="1"/>
              <a:t>історико-патріотичний</a:t>
            </a:r>
            <a:r>
              <a:rPr lang="ru-RU" dirty="0"/>
              <a:t>, </a:t>
            </a:r>
            <a:r>
              <a:rPr lang="ru-RU" dirty="0" err="1"/>
              <a:t>культорологічно-мистецький</a:t>
            </a:r>
            <a:r>
              <a:rPr lang="ru-RU" dirty="0"/>
              <a:t>)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базових</a:t>
            </a:r>
            <a:r>
              <a:rPr lang="ru-RU" dirty="0"/>
              <a:t>. </a:t>
            </a:r>
            <a:endParaRPr lang="en-US" dirty="0" smtClean="0"/>
          </a:p>
          <a:p>
            <a:pPr algn="just"/>
            <a:r>
              <a:rPr lang="ru-RU" dirty="0" err="1"/>
              <a:t>НУБіП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станом на </a:t>
            </a:r>
            <a:r>
              <a:rPr lang="ru-RU" dirty="0" err="1"/>
              <a:t>травень</a:t>
            </a:r>
            <a:r>
              <a:rPr lang="ru-RU" dirty="0"/>
              <a:t> 2024 р. в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надав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ЗСУ на </a:t>
            </a:r>
            <a:r>
              <a:rPr lang="ru-RU" dirty="0" err="1"/>
              <a:t>понад</a:t>
            </a:r>
            <a:r>
              <a:rPr lang="ru-RU" dirty="0"/>
              <a:t> 45 млн. грн. Не </a:t>
            </a:r>
            <a:r>
              <a:rPr lang="ru-RU" dirty="0" err="1"/>
              <a:t>менше</a:t>
            </a:r>
            <a:r>
              <a:rPr lang="ru-RU" dirty="0"/>
              <a:t> внесли </a:t>
            </a:r>
            <a:r>
              <a:rPr lang="ru-RU" dirty="0" err="1"/>
              <a:t>викладачі</a:t>
            </a:r>
            <a:r>
              <a:rPr lang="ru-RU" dirty="0"/>
              <a:t> і </a:t>
            </a:r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регулярних</a:t>
            </a:r>
            <a:r>
              <a:rPr lang="ru-RU" dirty="0"/>
              <a:t> </a:t>
            </a:r>
            <a:r>
              <a:rPr lang="ru-RU" dirty="0" err="1"/>
              <a:t>зборів</a:t>
            </a:r>
            <a:r>
              <a:rPr lang="ru-RU" dirty="0"/>
              <a:t> на </a:t>
            </a:r>
            <a:r>
              <a:rPr lang="ru-RU" dirty="0" err="1"/>
              <a:t>техніку</a:t>
            </a:r>
            <a:r>
              <a:rPr lang="ru-RU" dirty="0"/>
              <a:t>, </a:t>
            </a:r>
            <a:r>
              <a:rPr lang="ru-RU" dirty="0" err="1"/>
              <a:t>дрони</a:t>
            </a:r>
            <a:r>
              <a:rPr lang="ru-RU" dirty="0"/>
              <a:t>, </a:t>
            </a:r>
            <a:r>
              <a:rPr lang="ru-RU" dirty="0" err="1"/>
              <a:t>системи</a:t>
            </a:r>
            <a:r>
              <a:rPr lang="ru-RU" dirty="0"/>
              <a:t> РЕБ для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 smtClean="0"/>
              <a:t>.</a:t>
            </a:r>
            <a:endParaRPr lang="en-US" dirty="0" smtClean="0"/>
          </a:p>
          <a:p>
            <a:pPr algn="just"/>
            <a:r>
              <a:rPr lang="ru-RU" dirty="0"/>
              <a:t>Чудово, </a:t>
            </a:r>
            <a:r>
              <a:rPr lang="ru-RU" dirty="0" err="1"/>
              <a:t>що</a:t>
            </a:r>
            <a:r>
              <a:rPr lang="ru-RU" dirty="0"/>
              <a:t> наш </a:t>
            </a:r>
            <a:r>
              <a:rPr lang="ru-RU" dirty="0" err="1"/>
              <a:t>славетний</a:t>
            </a:r>
            <a:r>
              <a:rPr lang="ru-RU" dirty="0"/>
              <a:t> </a:t>
            </a:r>
            <a:r>
              <a:rPr lang="ru-RU" dirty="0" err="1"/>
              <a:t>НУБіП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раз </a:t>
            </a:r>
            <a:r>
              <a:rPr lang="ru-RU" dirty="0" err="1"/>
              <a:t>довів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і у </a:t>
            </a:r>
            <a:r>
              <a:rPr lang="ru-RU" dirty="0" err="1"/>
              <a:t>справі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ЗСУ </a:t>
            </a:r>
            <a:r>
              <a:rPr lang="ru-RU" dirty="0" err="1"/>
              <a:t>він</a:t>
            </a:r>
            <a:r>
              <a:rPr lang="ru-RU" dirty="0"/>
              <a:t> – один з </a:t>
            </a:r>
            <a:r>
              <a:rPr lang="ru-RU" dirty="0" err="1"/>
              <a:t>найкращих</a:t>
            </a:r>
            <a:r>
              <a:rPr lang="ru-RU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658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ownloads\Фото героїв до книги В.Гонського ЛЮДИНА І НАЦІЯ.ЧАС ВОЇНІВ\Фото героїв до книги В.Гонського ЛЮДИНА І НАЦІЯ.ЧАС ВОЇНІВ\57 бригада біля Крим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Фото для книги Патріотизм\Центральний госпіталь прикордонників. Після концерту 10.Х.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9" y="476672"/>
            <a:ext cx="8684778" cy="588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Фото для книги Патріотизм\Після зустрічі з Азовця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569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1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Фото для книги Патріотизм\В навчальному центрі ЗСУ. Липень 2024 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9" y="548680"/>
            <a:ext cx="8448057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Фото для книги Патріотизм\11.11.23. 2-й концерт на позиція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9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Фото для книги Патріотизм\Зустріч з Героями СС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9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9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Фото для книги Патріотизм\В Головному Госпіталі ЗСУ 14.06.2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Фото для книги Патріотизм\Біля Черкаського, Січеславщ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9438" y="332656"/>
            <a:ext cx="41044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На </a:t>
            </a:r>
            <a:r>
              <a:rPr lang="ru-RU" b="1" dirty="0" err="1"/>
              <a:t>річницю</a:t>
            </a:r>
            <a:r>
              <a:rPr lang="ru-RU" b="1" dirty="0"/>
              <a:t> </a:t>
            </a:r>
            <a:r>
              <a:rPr lang="ru-RU" b="1" dirty="0" err="1"/>
              <a:t>Студентської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/>
              <a:t>	</a:t>
            </a:r>
            <a:r>
              <a:rPr lang="ru-RU" b="1" dirty="0" err="1" smtClean="0"/>
              <a:t>революції</a:t>
            </a:r>
            <a:r>
              <a:rPr lang="ru-RU" b="1" dirty="0" smtClean="0"/>
              <a:t> </a:t>
            </a:r>
            <a:r>
              <a:rPr lang="ru-RU" b="1" dirty="0"/>
              <a:t>на </a:t>
            </a:r>
            <a:r>
              <a:rPr lang="ru-RU" b="1" dirty="0" err="1"/>
              <a:t>граніті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dirty="0" smtClean="0"/>
              <a:t>Я </a:t>
            </a:r>
            <a:r>
              <a:rPr lang="ru-RU" dirty="0"/>
              <a:t>часто </a:t>
            </a:r>
            <a:r>
              <a:rPr lang="ru-RU" dirty="0" err="1"/>
              <a:t>сходжу</a:t>
            </a:r>
            <a:r>
              <a:rPr lang="ru-RU" dirty="0"/>
              <a:t> на </a:t>
            </a:r>
            <a:r>
              <a:rPr lang="ru-RU" dirty="0" err="1"/>
              <a:t>Печерський</a:t>
            </a:r>
            <a:r>
              <a:rPr lang="ru-RU" dirty="0"/>
              <a:t> </a:t>
            </a:r>
            <a:r>
              <a:rPr lang="ru-RU" dirty="0" err="1"/>
              <a:t>пагорб</a:t>
            </a:r>
            <a:r>
              <a:rPr lang="ru-RU" dirty="0"/>
              <a:t> Через Майдан, як ми </a:t>
            </a:r>
            <a:r>
              <a:rPr lang="ru-RU" dirty="0" err="1"/>
              <a:t>ішли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Там </a:t>
            </a:r>
            <a:r>
              <a:rPr lang="ru-RU" dirty="0" err="1"/>
              <a:t>тризуб</a:t>
            </a:r>
            <a:r>
              <a:rPr lang="ru-RU" dirty="0"/>
              <a:t> наш і </a:t>
            </a:r>
            <a:r>
              <a:rPr lang="ru-RU" dirty="0" err="1"/>
              <a:t>синьо-жовтий</a:t>
            </a:r>
            <a:r>
              <a:rPr lang="ru-RU" dirty="0"/>
              <a:t> прапор </a:t>
            </a:r>
            <a:r>
              <a:rPr lang="ru-RU" dirty="0" err="1"/>
              <a:t>Розп’яті</a:t>
            </a:r>
            <a:r>
              <a:rPr lang="ru-RU" dirty="0"/>
              <a:t> на фальшивому </a:t>
            </a:r>
            <a:r>
              <a:rPr lang="ru-RU" dirty="0" err="1"/>
              <a:t>жезлі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хочу </a:t>
            </a:r>
            <a:r>
              <a:rPr lang="ru-RU" dirty="0" err="1"/>
              <a:t>зняти</a:t>
            </a:r>
            <a:r>
              <a:rPr lang="ru-RU" dirty="0"/>
              <a:t> галстук, </a:t>
            </a:r>
            <a:r>
              <a:rPr lang="ru-RU" dirty="0" err="1"/>
              <a:t>взути</a:t>
            </a:r>
            <a:r>
              <a:rPr lang="ru-RU" dirty="0"/>
              <a:t> </a:t>
            </a:r>
            <a:r>
              <a:rPr lang="ru-RU" dirty="0" err="1"/>
              <a:t>кеди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І </a:t>
            </a:r>
            <a:r>
              <a:rPr lang="ru-RU" dirty="0" err="1"/>
              <a:t>крикнути</a:t>
            </a:r>
            <a:r>
              <a:rPr lang="ru-RU" dirty="0"/>
              <a:t>: – Гей, </a:t>
            </a:r>
            <a:r>
              <a:rPr lang="ru-RU" dirty="0" err="1"/>
              <a:t>хлопці</a:t>
            </a:r>
            <a:r>
              <a:rPr lang="ru-RU" dirty="0"/>
              <a:t>, </a:t>
            </a:r>
            <a:r>
              <a:rPr lang="ru-RU" dirty="0" err="1"/>
              <a:t>знову</a:t>
            </a:r>
            <a:r>
              <a:rPr lang="ru-RU" dirty="0"/>
              <a:t> в </a:t>
            </a:r>
            <a:r>
              <a:rPr lang="ru-RU" dirty="0" err="1"/>
              <a:t>бій</a:t>
            </a:r>
            <a:r>
              <a:rPr lang="ru-RU" dirty="0"/>
              <a:t>! </a:t>
            </a:r>
            <a:endParaRPr lang="ru-RU" dirty="0" smtClean="0"/>
          </a:p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Колізей</a:t>
            </a:r>
            <a:r>
              <a:rPr lang="ru-RU" dirty="0"/>
              <a:t> </a:t>
            </a:r>
            <a:r>
              <a:rPr lang="ru-RU" dirty="0" err="1"/>
              <a:t>злодіїв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Міцніше</a:t>
            </a:r>
            <a:r>
              <a:rPr lang="ru-RU" dirty="0" smtClean="0"/>
              <a:t> </a:t>
            </a:r>
            <a:r>
              <a:rPr lang="ru-RU" dirty="0"/>
              <a:t>лаву, </a:t>
            </a:r>
            <a:r>
              <a:rPr lang="ru-RU" dirty="0" err="1"/>
              <a:t>друже</a:t>
            </a:r>
            <a:r>
              <a:rPr lang="ru-RU" dirty="0"/>
              <a:t> </a:t>
            </a:r>
            <a:r>
              <a:rPr lang="ru-RU" dirty="0" err="1"/>
              <a:t>мій</a:t>
            </a:r>
            <a:r>
              <a:rPr lang="ru-RU" dirty="0"/>
              <a:t>!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дійдем</a:t>
            </a:r>
            <a:r>
              <a:rPr lang="ru-RU" dirty="0"/>
              <a:t>. </a:t>
            </a:r>
            <a:r>
              <a:rPr lang="ru-RU" dirty="0" err="1"/>
              <a:t>Впадуть</a:t>
            </a:r>
            <a:r>
              <a:rPr lang="ru-RU" dirty="0"/>
              <a:t> </a:t>
            </a:r>
            <a:r>
              <a:rPr lang="ru-RU" dirty="0" err="1"/>
              <a:t>найкращі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пройдуть</a:t>
            </a:r>
            <a:r>
              <a:rPr lang="ru-RU" dirty="0"/>
              <a:t> </a:t>
            </a:r>
            <a:r>
              <a:rPr lang="ru-RU" dirty="0" err="1"/>
              <a:t>крізь</a:t>
            </a:r>
            <a:r>
              <a:rPr lang="ru-RU" dirty="0"/>
              <a:t> «труби».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err="1"/>
              <a:t>пройде</a:t>
            </a:r>
            <a:r>
              <a:rPr lang="ru-RU" dirty="0"/>
              <a:t>, Кого </a:t>
            </a:r>
            <a:r>
              <a:rPr lang="ru-RU" dirty="0" err="1"/>
              <a:t>скують</a:t>
            </a:r>
            <a:r>
              <a:rPr lang="ru-RU" dirty="0"/>
              <a:t> </a:t>
            </a:r>
            <a:r>
              <a:rPr lang="ru-RU" dirty="0" err="1"/>
              <a:t>спокуси</a:t>
            </a:r>
            <a:r>
              <a:rPr lang="ru-RU" dirty="0"/>
              <a:t> </a:t>
            </a:r>
            <a:r>
              <a:rPr lang="ru-RU" dirty="0" err="1"/>
              <a:t>хащі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той – </a:t>
            </a:r>
            <a:r>
              <a:rPr lang="ru-RU" dirty="0" err="1"/>
              <a:t>довічно</a:t>
            </a:r>
            <a:r>
              <a:rPr lang="ru-RU" dirty="0"/>
              <a:t> в лавах </a:t>
            </a:r>
            <a:r>
              <a:rPr lang="ru-RU" dirty="0" err="1"/>
              <a:t>КаГеБе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Але </a:t>
            </a:r>
            <a:r>
              <a:rPr lang="ru-RU" dirty="0"/>
              <a:t>– о, </a:t>
            </a:r>
            <a:r>
              <a:rPr lang="ru-RU" dirty="0" err="1"/>
              <a:t>скільки</a:t>
            </a:r>
            <a:r>
              <a:rPr lang="ru-RU" dirty="0"/>
              <a:t> нас! –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б’є</a:t>
            </a:r>
            <a:r>
              <a:rPr lang="ru-RU" dirty="0"/>
              <a:t> в </a:t>
            </a:r>
            <a:r>
              <a:rPr lang="ru-RU" dirty="0" err="1"/>
              <a:t>литаври</a:t>
            </a:r>
            <a:r>
              <a:rPr lang="ru-RU" dirty="0"/>
              <a:t> чести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, </a:t>
            </a:r>
            <a:r>
              <a:rPr lang="ru-RU" dirty="0" err="1"/>
              <a:t>ідуть</a:t>
            </a:r>
            <a:r>
              <a:rPr lang="ru-RU" dirty="0"/>
              <a:t> </a:t>
            </a:r>
            <a:r>
              <a:rPr lang="ru-RU" dirty="0" err="1"/>
              <a:t>наші</a:t>
            </a:r>
            <a:r>
              <a:rPr lang="ru-RU" dirty="0"/>
              <a:t> сини… </a:t>
            </a:r>
            <a:endParaRPr lang="ru-RU" dirty="0" smtClean="0"/>
          </a:p>
          <a:p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/>
              <a:t>не один Майдан, </a:t>
            </a:r>
            <a:r>
              <a:rPr lang="ru-RU" dirty="0" err="1"/>
              <a:t>Ще</a:t>
            </a:r>
            <a:r>
              <a:rPr lang="ru-RU" dirty="0"/>
              <a:t> не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пришестя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Апостолів</a:t>
            </a:r>
            <a:r>
              <a:rPr lang="ru-RU" dirty="0" smtClean="0"/>
              <a:t> </a:t>
            </a:r>
            <a:r>
              <a:rPr lang="ru-RU" dirty="0" err="1"/>
              <a:t>свободи</a:t>
            </a:r>
            <a:r>
              <a:rPr lang="ru-RU" dirty="0"/>
              <a:t> і </a:t>
            </a:r>
            <a:r>
              <a:rPr lang="ru-RU" dirty="0" err="1"/>
              <a:t>весни</a:t>
            </a:r>
            <a:r>
              <a:rPr lang="ru-RU" dirty="0"/>
              <a:t>... (с) </a:t>
            </a:r>
            <a:endParaRPr lang="ru-RU" dirty="0" smtClean="0"/>
          </a:p>
          <a:p>
            <a:endParaRPr lang="ru-RU" dirty="0" smtClean="0"/>
          </a:p>
          <a:p>
            <a:r>
              <a:rPr lang="ru-RU" sz="1400" b="1" i="1" dirty="0" err="1" smtClean="0"/>
              <a:t>Володимир</a:t>
            </a:r>
            <a:r>
              <a:rPr lang="ru-RU" sz="1400" b="1" i="1" dirty="0" smtClean="0"/>
              <a:t> </a:t>
            </a:r>
            <a:r>
              <a:rPr lang="ru-RU" sz="1400" b="1" i="1" dirty="0" err="1"/>
              <a:t>Гонський</a:t>
            </a:r>
            <a:r>
              <a:rPr lang="ru-RU" sz="1400" b="1" i="1" dirty="0"/>
              <a:t>, </a:t>
            </a:r>
            <a:r>
              <a:rPr lang="ru-RU" sz="1400" b="1" i="1" dirty="0" err="1"/>
              <a:t>жовтень</a:t>
            </a:r>
            <a:r>
              <a:rPr lang="ru-RU" sz="1400" b="1" i="1" dirty="0"/>
              <a:t> 1995 р.</a:t>
            </a:r>
          </a:p>
        </p:txBody>
      </p:sp>
    </p:spTree>
    <p:extLst>
      <p:ext uri="{BB962C8B-B14F-4D97-AF65-F5344CB8AC3E}">
        <p14:creationId xmlns:p14="http://schemas.microsoft.com/office/powerpoint/2010/main" val="42025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Дорогою на Чонгар. 2014 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9" y="0"/>
            <a:ext cx="8617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Фото для книги Патріотизм\КНУ імени Т. Шевченка, вестибюль. Виставка Полеглі за Україну Герої-білоруси. Виступ Ректор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0891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7. РЕВОЛЮЦІЯ ГІДНОСТИ – СПАЛАХ МАСОВОГО ПАТРІОТИЗМУ. ЗАРОДЖЕННЯ НОВІТНЬОЇ УКРАЇНСЬКОЇ НАЦІЇ </a:t>
            </a:r>
            <a:endParaRPr lang="ru-RU" b="1" dirty="0" smtClean="0"/>
          </a:p>
          <a:p>
            <a:endParaRPr lang="ru-RU" b="1" dirty="0" smtClean="0"/>
          </a:p>
          <a:p>
            <a:pPr algn="just"/>
            <a:r>
              <a:rPr lang="ru-RU" sz="2000" dirty="0" err="1" smtClean="0"/>
              <a:t>Ця</a:t>
            </a:r>
            <a:r>
              <a:rPr lang="ru-RU" sz="2000" dirty="0" smtClean="0"/>
              <a:t> </a:t>
            </a:r>
            <a:r>
              <a:rPr lang="ru-RU" sz="2000" dirty="0" err="1"/>
              <a:t>війна</a:t>
            </a:r>
            <a:r>
              <a:rPr lang="ru-RU" sz="2000" dirty="0"/>
              <a:t> </a:t>
            </a:r>
            <a:r>
              <a:rPr lang="ru-RU" sz="2000" dirty="0" err="1"/>
              <a:t>розпочалася</a:t>
            </a:r>
            <a:r>
              <a:rPr lang="ru-RU" sz="2000" dirty="0"/>
              <a:t> на </a:t>
            </a:r>
            <a:r>
              <a:rPr lang="ru-RU" sz="2000" dirty="0" err="1"/>
              <a:t>Євромайдані</a:t>
            </a:r>
            <a:r>
              <a:rPr lang="ru-RU" sz="2000" dirty="0"/>
              <a:t> 2013-14 </a:t>
            </a:r>
            <a:r>
              <a:rPr lang="ru-RU" sz="2000" dirty="0" err="1"/>
              <a:t>рр</a:t>
            </a:r>
            <a:r>
              <a:rPr lang="ru-RU" sz="2000" dirty="0"/>
              <a:t>. На </a:t>
            </a:r>
            <a:r>
              <a:rPr lang="ru-RU" sz="2000" dirty="0" err="1"/>
              <a:t>мирний</a:t>
            </a:r>
            <a:r>
              <a:rPr lang="ru-RU" sz="2000" dirty="0"/>
              <a:t> і </a:t>
            </a:r>
            <a:r>
              <a:rPr lang="ru-RU" sz="2000" dirty="0" err="1"/>
              <a:t>цілком</a:t>
            </a:r>
            <a:r>
              <a:rPr lang="ru-RU" sz="2000" dirty="0"/>
              <a:t> </a:t>
            </a:r>
            <a:r>
              <a:rPr lang="ru-RU" sz="2000" dirty="0" err="1"/>
              <a:t>законний</a:t>
            </a:r>
            <a:r>
              <a:rPr lang="ru-RU" sz="2000" dirty="0"/>
              <a:t> </a:t>
            </a:r>
            <a:r>
              <a:rPr lang="ru-RU" sz="2000" dirty="0" err="1"/>
              <a:t>патріотичний</a:t>
            </a:r>
            <a:r>
              <a:rPr lang="ru-RU" sz="2000" dirty="0"/>
              <a:t> протест </a:t>
            </a:r>
            <a:r>
              <a:rPr lang="ru-RU" sz="2000" dirty="0" err="1"/>
              <a:t>громадян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проти</a:t>
            </a:r>
            <a:r>
              <a:rPr lang="ru-RU" sz="2000" dirty="0"/>
              <a:t> </a:t>
            </a:r>
            <a:r>
              <a:rPr lang="ru-RU" sz="2000" dirty="0" err="1"/>
              <a:t>злочинних</a:t>
            </a:r>
            <a:r>
              <a:rPr lang="ru-RU" sz="2000" dirty="0"/>
              <a:t> </a:t>
            </a:r>
            <a:r>
              <a:rPr lang="ru-RU" sz="2000" dirty="0" err="1"/>
              <a:t>антиукраїнських</a:t>
            </a:r>
            <a:r>
              <a:rPr lang="ru-RU" sz="2000" dirty="0"/>
              <a:t> </a:t>
            </a:r>
            <a:r>
              <a:rPr lang="ru-RU" sz="2000" dirty="0" err="1"/>
              <a:t>дій</a:t>
            </a:r>
            <a:r>
              <a:rPr lang="ru-RU" sz="2000" dirty="0"/>
              <a:t> </a:t>
            </a:r>
            <a:r>
              <a:rPr lang="ru-RU" sz="2000" dirty="0" err="1"/>
              <a:t>корумпованої</a:t>
            </a:r>
            <a:r>
              <a:rPr lang="ru-RU" sz="2000" dirty="0"/>
              <a:t> </a:t>
            </a:r>
            <a:r>
              <a:rPr lang="ru-RU" sz="2000" dirty="0" err="1"/>
              <a:t>влади</a:t>
            </a:r>
            <a:r>
              <a:rPr lang="ru-RU" sz="2000" dirty="0"/>
              <a:t> </a:t>
            </a:r>
            <a:r>
              <a:rPr lang="ru-RU" sz="2000" dirty="0" err="1"/>
              <a:t>януковича</a:t>
            </a:r>
            <a:r>
              <a:rPr lang="ru-RU" sz="2000" dirty="0"/>
              <a:t> вони </a:t>
            </a:r>
            <a:r>
              <a:rPr lang="ru-RU" sz="2000" dirty="0" err="1"/>
              <a:t>відповіли</a:t>
            </a:r>
            <a:r>
              <a:rPr lang="ru-RU" sz="2000" dirty="0"/>
              <a:t> </a:t>
            </a:r>
            <a:r>
              <a:rPr lang="ru-RU" sz="2000" dirty="0" err="1"/>
              <a:t>жорстоким</a:t>
            </a:r>
            <a:r>
              <a:rPr lang="ru-RU" sz="2000" dirty="0"/>
              <a:t> </a:t>
            </a:r>
            <a:r>
              <a:rPr lang="ru-RU" sz="2000" dirty="0" err="1"/>
              <a:t>насильством</a:t>
            </a:r>
            <a:r>
              <a:rPr lang="ru-RU" sz="2000" dirty="0"/>
              <a:t> і </a:t>
            </a:r>
            <a:r>
              <a:rPr lang="ru-RU" sz="2000" dirty="0" err="1"/>
              <a:t>беззаконням</a:t>
            </a:r>
            <a:r>
              <a:rPr lang="ru-RU" sz="2000" dirty="0"/>
              <a:t>. А </a:t>
            </a:r>
            <a:r>
              <a:rPr lang="ru-RU" sz="2000" dirty="0" err="1"/>
              <a:t>згодом</a:t>
            </a:r>
            <a:r>
              <a:rPr lang="ru-RU" sz="2000" dirty="0"/>
              <a:t> – і </a:t>
            </a:r>
            <a:r>
              <a:rPr lang="ru-RU" sz="2000" dirty="0" err="1"/>
              <a:t>звірячими</a:t>
            </a:r>
            <a:r>
              <a:rPr lang="ru-RU" sz="2000" dirty="0"/>
              <a:t> </a:t>
            </a:r>
            <a:r>
              <a:rPr lang="ru-RU" sz="2000" dirty="0" err="1"/>
              <a:t>вбивствами</a:t>
            </a:r>
            <a:r>
              <a:rPr lang="ru-RU" sz="2000" dirty="0"/>
              <a:t>, </a:t>
            </a:r>
            <a:r>
              <a:rPr lang="ru-RU" sz="2000" dirty="0" err="1"/>
              <a:t>розстрілами</a:t>
            </a:r>
            <a:r>
              <a:rPr lang="ru-RU" sz="2000" dirty="0"/>
              <a:t> </a:t>
            </a:r>
            <a:r>
              <a:rPr lang="ru-RU" sz="2000" dirty="0" err="1"/>
              <a:t>мирних</a:t>
            </a:r>
            <a:r>
              <a:rPr lang="ru-RU" sz="2000" dirty="0"/>
              <a:t> людей, </a:t>
            </a:r>
            <a:r>
              <a:rPr lang="ru-RU" sz="2000" dirty="0" err="1"/>
              <a:t>безвісти</a:t>
            </a:r>
            <a:r>
              <a:rPr lang="ru-RU" sz="2000" dirty="0"/>
              <a:t> </a:t>
            </a:r>
            <a:r>
              <a:rPr lang="ru-RU" sz="2000" dirty="0" err="1"/>
              <a:t>зниклими</a:t>
            </a:r>
            <a:r>
              <a:rPr lang="ru-RU" sz="2000" dirty="0"/>
              <a:t>, </a:t>
            </a:r>
            <a:r>
              <a:rPr lang="ru-RU" sz="2000" dirty="0" err="1"/>
              <a:t>пожиттєвими</a:t>
            </a:r>
            <a:r>
              <a:rPr lang="ru-RU" sz="2000" dirty="0"/>
              <a:t> </a:t>
            </a:r>
            <a:r>
              <a:rPr lang="ru-RU" sz="2000" dirty="0" err="1"/>
              <a:t>каліцтвами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r>
              <a:rPr lang="ru-RU" sz="2000" dirty="0" smtClean="0"/>
              <a:t>А </a:t>
            </a:r>
            <a:r>
              <a:rPr lang="ru-RU" sz="2000" dirty="0" err="1"/>
              <a:t>потім</a:t>
            </a:r>
            <a:r>
              <a:rPr lang="ru-RU" sz="2000" dirty="0"/>
              <a:t> – </a:t>
            </a:r>
            <a:r>
              <a:rPr lang="ru-RU" sz="2000" dirty="0" err="1"/>
              <a:t>військовим</a:t>
            </a:r>
            <a:r>
              <a:rPr lang="ru-RU" sz="2000" dirty="0"/>
              <a:t> </a:t>
            </a:r>
            <a:r>
              <a:rPr lang="ru-RU" sz="2000" dirty="0" err="1"/>
              <a:t>вторгненням</a:t>
            </a:r>
            <a:r>
              <a:rPr lang="ru-RU" sz="2000" dirty="0"/>
              <a:t> у </a:t>
            </a:r>
            <a:r>
              <a:rPr lang="ru-RU" sz="2000" dirty="0" err="1"/>
              <a:t>Крим</a:t>
            </a:r>
            <a:r>
              <a:rPr lang="ru-RU" sz="2000" dirty="0"/>
              <a:t> і </a:t>
            </a:r>
            <a:r>
              <a:rPr lang="ru-RU" sz="2000" dirty="0" err="1"/>
              <a:t>Донбас</a:t>
            </a:r>
            <a:r>
              <a:rPr lang="ru-RU" sz="2000" dirty="0"/>
              <a:t>… На той час ваш автор </a:t>
            </a:r>
            <a:r>
              <a:rPr lang="ru-RU" sz="2000" dirty="0" err="1"/>
              <a:t>співпрацював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патріотичними</a:t>
            </a:r>
            <a:r>
              <a:rPr lang="ru-RU" sz="2000" dirty="0"/>
              <a:t> </a:t>
            </a:r>
            <a:r>
              <a:rPr lang="ru-RU" sz="2000" dirty="0" err="1"/>
              <a:t>громадсько-політичними</a:t>
            </a:r>
            <a:r>
              <a:rPr lang="ru-RU" sz="2000" dirty="0"/>
              <a:t> силами, </a:t>
            </a:r>
            <a:r>
              <a:rPr lang="ru-RU" sz="2000" dirty="0" err="1" smtClean="0"/>
              <a:t>зокрема</a:t>
            </a:r>
            <a:r>
              <a:rPr lang="ru-RU" sz="2000" dirty="0" smtClean="0"/>
              <a:t>,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ведучим</a:t>
            </a:r>
            <a:r>
              <a:rPr lang="ru-RU" sz="2000" dirty="0"/>
              <a:t> </a:t>
            </a:r>
            <a:r>
              <a:rPr lang="ru-RU" sz="2000" dirty="0" err="1"/>
              <a:t>найбільших</a:t>
            </a:r>
            <a:r>
              <a:rPr lang="ru-RU" sz="2000" dirty="0"/>
              <a:t> </a:t>
            </a:r>
            <a:r>
              <a:rPr lang="ru-RU" sz="2000" dirty="0" err="1"/>
              <a:t>протестних</a:t>
            </a:r>
            <a:r>
              <a:rPr lang="ru-RU" sz="2000" dirty="0"/>
              <a:t> </a:t>
            </a:r>
            <a:r>
              <a:rPr lang="ru-RU" sz="2000" dirty="0" err="1"/>
              <a:t>акцій</a:t>
            </a:r>
            <a:r>
              <a:rPr lang="ru-RU" sz="2000" dirty="0"/>
              <a:t> </a:t>
            </a:r>
            <a:r>
              <a:rPr lang="ru-RU" sz="2000" dirty="0" err="1"/>
              <a:t>останніх</a:t>
            </a:r>
            <a:r>
              <a:rPr lang="ru-RU" sz="2000" dirty="0"/>
              <a:t> </a:t>
            </a:r>
            <a:r>
              <a:rPr lang="ru-RU" sz="2000" dirty="0" err="1"/>
              <a:t>років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r>
              <a:rPr lang="ru-RU" sz="2000" dirty="0" smtClean="0"/>
              <a:t>Тому </a:t>
            </a:r>
            <a:r>
              <a:rPr lang="ru-RU" sz="2000" dirty="0"/>
              <a:t>і </a:t>
            </a:r>
            <a:r>
              <a:rPr lang="ru-RU" sz="2000" dirty="0" err="1"/>
              <a:t>політичні</a:t>
            </a:r>
            <a:r>
              <a:rPr lang="ru-RU" sz="2000" dirty="0"/>
              <a:t> </a:t>
            </a:r>
            <a:r>
              <a:rPr lang="ru-RU" sz="2000" dirty="0" err="1"/>
              <a:t>лідери</a:t>
            </a:r>
            <a:r>
              <a:rPr lang="ru-RU" sz="2000" dirty="0"/>
              <a:t>, і </a:t>
            </a:r>
            <a:r>
              <a:rPr lang="ru-RU" sz="2000" dirty="0" err="1"/>
              <a:t>громадські</a:t>
            </a:r>
            <a:r>
              <a:rPr lang="ru-RU" sz="2000" dirty="0"/>
              <a:t> </a:t>
            </a:r>
            <a:r>
              <a:rPr lang="ru-RU" sz="2000" dirty="0" err="1"/>
              <a:t>діячі</a:t>
            </a:r>
            <a:r>
              <a:rPr lang="ru-RU" sz="2000" dirty="0"/>
              <a:t>, й </a:t>
            </a:r>
            <a:r>
              <a:rPr lang="ru-RU" sz="2000" dirty="0" err="1"/>
              <a:t>активісти</a:t>
            </a:r>
            <a:r>
              <a:rPr lang="ru-RU" sz="2000" dirty="0"/>
              <a:t> </a:t>
            </a:r>
            <a:r>
              <a:rPr lang="ru-RU" sz="2000" dirty="0" err="1"/>
              <a:t>запропонували</a:t>
            </a:r>
            <a:r>
              <a:rPr lang="ru-RU" sz="2000" dirty="0"/>
              <a:t> </a:t>
            </a:r>
            <a:r>
              <a:rPr lang="ru-RU" sz="2000" dirty="0" err="1"/>
              <a:t>мені</a:t>
            </a:r>
            <a:r>
              <a:rPr lang="ru-RU" sz="2000" dirty="0"/>
              <a:t> бути </a:t>
            </a:r>
            <a:r>
              <a:rPr lang="ru-RU" sz="2000" dirty="0" err="1"/>
              <a:t>ведучим</a:t>
            </a:r>
            <a:r>
              <a:rPr lang="ru-RU" sz="2000" dirty="0"/>
              <a:t> </a:t>
            </a:r>
            <a:r>
              <a:rPr lang="ru-RU" sz="2000" dirty="0" err="1"/>
              <a:t>сцени</a:t>
            </a:r>
            <a:r>
              <a:rPr lang="ru-RU" sz="2000" dirty="0"/>
              <a:t> Майдану. </a:t>
            </a:r>
            <a:endParaRPr lang="ru-RU" sz="2000" dirty="0" smtClean="0"/>
          </a:p>
          <a:p>
            <a:pPr algn="just"/>
            <a:r>
              <a:rPr lang="ru-RU" sz="2000" dirty="0" smtClean="0"/>
              <a:t>Я </a:t>
            </a:r>
            <a:r>
              <a:rPr lang="ru-RU" sz="2000" dirty="0" err="1"/>
              <a:t>розумів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b="1" dirty="0"/>
              <a:t>сцена </a:t>
            </a:r>
            <a:r>
              <a:rPr lang="ru-RU" sz="2000" b="1" dirty="0" err="1"/>
              <a:t>Революції</a:t>
            </a:r>
            <a:r>
              <a:rPr lang="ru-RU" sz="2000" b="1" dirty="0"/>
              <a:t> </a:t>
            </a:r>
            <a:r>
              <a:rPr lang="ru-RU" sz="2000" b="1" dirty="0" err="1"/>
              <a:t>Гідности</a:t>
            </a:r>
            <a:r>
              <a:rPr lang="ru-RU" sz="2000" b="1" dirty="0"/>
              <a:t> </a:t>
            </a:r>
            <a:r>
              <a:rPr lang="ru-RU" sz="2000" b="1" dirty="0" err="1"/>
              <a:t>приверне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 не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українського</a:t>
            </a:r>
            <a:r>
              <a:rPr lang="ru-RU" sz="2000" b="1" dirty="0"/>
              <a:t> </a:t>
            </a:r>
            <a:r>
              <a:rPr lang="ru-RU" sz="2000" b="1" dirty="0" err="1"/>
              <a:t>суспільства</a:t>
            </a:r>
            <a:r>
              <a:rPr lang="ru-RU" sz="2000" b="1" dirty="0"/>
              <a:t>, а й </a:t>
            </a:r>
            <a:r>
              <a:rPr lang="ru-RU" sz="2000" b="1" dirty="0" err="1"/>
              <a:t>усього</a:t>
            </a:r>
            <a:r>
              <a:rPr lang="ru-RU" sz="2000" b="1" dirty="0"/>
              <a:t> </a:t>
            </a:r>
            <a:r>
              <a:rPr lang="ru-RU" sz="2000" b="1" dirty="0" err="1"/>
              <a:t>світового</a:t>
            </a:r>
            <a:r>
              <a:rPr lang="ru-RU" sz="2000" b="1" dirty="0"/>
              <a:t> </a:t>
            </a:r>
            <a:r>
              <a:rPr lang="ru-RU" sz="2000" b="1" dirty="0" err="1"/>
              <a:t>політикуму</a:t>
            </a:r>
            <a:r>
              <a:rPr lang="ru-RU" sz="2000" b="1" dirty="0"/>
              <a:t>, ЗМІ, </a:t>
            </a:r>
            <a:r>
              <a:rPr lang="ru-RU" sz="2000" b="1" dirty="0" err="1"/>
              <a:t>друзів</a:t>
            </a:r>
            <a:r>
              <a:rPr lang="ru-RU" sz="2000" b="1" dirty="0"/>
              <a:t> і </a:t>
            </a:r>
            <a:r>
              <a:rPr lang="ru-RU" sz="2000" b="1" dirty="0" err="1"/>
              <a:t>ворогів</a:t>
            </a:r>
            <a:r>
              <a:rPr lang="ru-RU" sz="2000" b="1" dirty="0"/>
              <a:t>. </a:t>
            </a:r>
            <a:r>
              <a:rPr lang="ru-RU" sz="2000" b="1" dirty="0" err="1"/>
              <a:t>Ця</a:t>
            </a:r>
            <a:r>
              <a:rPr lang="ru-RU" sz="2000" b="1" dirty="0"/>
              <a:t> сцена на той час </a:t>
            </a:r>
            <a:r>
              <a:rPr lang="ru-RU" sz="2000" b="1" dirty="0" err="1"/>
              <a:t>фактично</a:t>
            </a:r>
            <a:r>
              <a:rPr lang="ru-RU" sz="2000" b="1" dirty="0"/>
              <a:t> стане головною трибуною </a:t>
            </a:r>
            <a:r>
              <a:rPr lang="ru-RU" sz="2000" b="1" dirty="0" err="1"/>
              <a:t>людства</a:t>
            </a:r>
            <a:r>
              <a:rPr lang="ru-RU" sz="2000" b="1" dirty="0"/>
              <a:t> у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боротьбі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злом, у тому </a:t>
            </a:r>
            <a:r>
              <a:rPr lang="ru-RU" sz="2000" b="1" dirty="0" err="1"/>
              <a:t>числі</a:t>
            </a:r>
            <a:r>
              <a:rPr lang="ru-RU" sz="2000" b="1" dirty="0"/>
              <a:t> і з </a:t>
            </a:r>
            <a:r>
              <a:rPr lang="ru-RU" sz="2000" b="1" dirty="0" err="1"/>
              <a:t>тією</a:t>
            </a:r>
            <a:r>
              <a:rPr lang="ru-RU" sz="2000" b="1" dirty="0"/>
              <a:t> </a:t>
            </a:r>
            <a:r>
              <a:rPr lang="ru-RU" sz="2000" b="1" dirty="0" err="1"/>
              <a:t>країною</a:t>
            </a:r>
            <a:r>
              <a:rPr lang="ru-RU" sz="2000" b="1" dirty="0"/>
              <a:t>, яку давно </a:t>
            </a:r>
            <a:r>
              <a:rPr lang="ru-RU" sz="2000" b="1" dirty="0" err="1"/>
              <a:t>називають</a:t>
            </a:r>
            <a:r>
              <a:rPr lang="ru-RU" sz="2000" b="1" dirty="0"/>
              <a:t> «</a:t>
            </a:r>
            <a:r>
              <a:rPr lang="ru-RU" sz="2000" b="1" dirty="0" err="1"/>
              <a:t>імперією</a:t>
            </a:r>
            <a:r>
              <a:rPr lang="ru-RU" sz="2000" b="1" dirty="0"/>
              <a:t> зла</a:t>
            </a:r>
            <a:r>
              <a:rPr lang="ru-RU" sz="2000" b="1" dirty="0" smtClean="0"/>
              <a:t>».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530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63284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</a:rPr>
              <a:t>Я </a:t>
            </a:r>
            <a:r>
              <a:rPr lang="ru-RU" sz="2400" dirty="0" err="1">
                <a:solidFill>
                  <a:prstClr val="black"/>
                </a:solidFill>
              </a:rPr>
              <a:t>розумів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що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цей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драматичний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простір</a:t>
            </a:r>
            <a:r>
              <a:rPr lang="ru-RU" sz="2400" dirty="0">
                <a:solidFill>
                  <a:prstClr val="black"/>
                </a:solidFill>
              </a:rPr>
              <a:t> і час </a:t>
            </a:r>
            <a:r>
              <a:rPr lang="ru-RU" sz="2400" dirty="0" err="1">
                <a:solidFill>
                  <a:prstClr val="black"/>
                </a:solidFill>
              </a:rPr>
              <a:t>можуть</a:t>
            </a:r>
            <a:r>
              <a:rPr lang="ru-RU" sz="2400" dirty="0">
                <a:solidFill>
                  <a:prstClr val="black"/>
                </a:solidFill>
              </a:rPr>
              <a:t> стати </a:t>
            </a:r>
            <a:r>
              <a:rPr lang="ru-RU" sz="2400" dirty="0" err="1">
                <a:solidFill>
                  <a:prstClr val="black"/>
                </a:solidFill>
              </a:rPr>
              <a:t>вирішальним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етапом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якісно</a:t>
            </a:r>
            <a:r>
              <a:rPr lang="ru-RU" sz="2400" dirty="0">
                <a:solidFill>
                  <a:prstClr val="black"/>
                </a:solidFill>
              </a:rPr>
              <a:t> нового </a:t>
            </a:r>
            <a:r>
              <a:rPr lang="ru-RU" sz="2400" dirty="0" err="1">
                <a:solidFill>
                  <a:prstClr val="black"/>
                </a:solidFill>
              </a:rPr>
              <a:t>світоглядного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зросту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української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нації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найпотужнішим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імпульсом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наймасовішою</a:t>
            </a:r>
            <a:r>
              <a:rPr lang="ru-RU" sz="2400" dirty="0">
                <a:solidFill>
                  <a:prstClr val="black"/>
                </a:solidFill>
              </a:rPr>
              <a:t> комплексною формою </a:t>
            </a:r>
            <a:r>
              <a:rPr lang="ru-RU" sz="2400" dirty="0" err="1">
                <a:solidFill>
                  <a:prstClr val="black"/>
                </a:solidFill>
              </a:rPr>
              <a:t>розвитку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патріотизму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десятків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мільйонів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українців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присутніх</a:t>
            </a:r>
            <a:r>
              <a:rPr lang="ru-RU" sz="2400" dirty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Майдані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особисто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чи</a:t>
            </a:r>
            <a:r>
              <a:rPr lang="ru-RU" sz="2400" dirty="0">
                <a:solidFill>
                  <a:prstClr val="black"/>
                </a:solidFill>
              </a:rPr>
              <a:t> через </a:t>
            </a:r>
            <a:r>
              <a:rPr lang="ru-RU" sz="2400" dirty="0" err="1">
                <a:solidFill>
                  <a:prstClr val="black"/>
                </a:solidFill>
              </a:rPr>
              <a:t>екрани</a:t>
            </a:r>
            <a:r>
              <a:rPr lang="ru-RU" sz="2400" dirty="0">
                <a:solidFill>
                  <a:prstClr val="black"/>
                </a:solidFill>
              </a:rPr>
              <a:t> ЗМІ, </a:t>
            </a:r>
            <a:r>
              <a:rPr lang="ru-RU" sz="2400" dirty="0" err="1">
                <a:solidFill>
                  <a:prstClr val="black"/>
                </a:solidFill>
              </a:rPr>
              <a:t>Інтернету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соціальних</a:t>
            </a:r>
            <a:r>
              <a:rPr lang="ru-RU" sz="2400" dirty="0">
                <a:solidFill>
                  <a:prstClr val="black"/>
                </a:solidFill>
              </a:rPr>
              <a:t> мереж </a:t>
            </a:r>
            <a:r>
              <a:rPr lang="ru-RU" sz="2400" dirty="0" err="1">
                <a:solidFill>
                  <a:prstClr val="black"/>
                </a:solidFill>
              </a:rPr>
              <a:t>тощо</a:t>
            </a:r>
            <a:r>
              <a:rPr lang="ru-RU" sz="2400" dirty="0">
                <a:solidFill>
                  <a:prstClr val="black"/>
                </a:solidFill>
              </a:rPr>
              <a:t>. 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</a:rPr>
              <a:t>Не </a:t>
            </a:r>
            <a:r>
              <a:rPr lang="ru-RU" sz="2400" dirty="0" err="1">
                <a:solidFill>
                  <a:prstClr val="black"/>
                </a:solidFill>
              </a:rPr>
              <a:t>перспективи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політичної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кар’єри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слави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чи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місця</a:t>
            </a:r>
            <a:r>
              <a:rPr lang="ru-RU" sz="2400" dirty="0">
                <a:solidFill>
                  <a:prstClr val="black"/>
                </a:solidFill>
              </a:rPr>
              <a:t> у </a:t>
            </a:r>
            <a:r>
              <a:rPr lang="ru-RU" sz="2400" dirty="0" err="1">
                <a:solidFill>
                  <a:prstClr val="black"/>
                </a:solidFill>
              </a:rPr>
              <a:t>суспільних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щаблях</a:t>
            </a:r>
            <a:r>
              <a:rPr lang="ru-RU" sz="2400" dirty="0">
                <a:solidFill>
                  <a:prstClr val="black"/>
                </a:solidFill>
              </a:rPr>
              <a:t>, а </a:t>
            </a:r>
            <a:r>
              <a:rPr lang="ru-RU" sz="2400" dirty="0" err="1">
                <a:solidFill>
                  <a:prstClr val="black"/>
                </a:solidFill>
              </a:rPr>
              <a:t>саме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можливість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здійснити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цей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вирішальний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позитивний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вплив</a:t>
            </a:r>
            <a:r>
              <a:rPr lang="ru-RU" sz="2400" dirty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масову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патріотичну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свідомість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суспільства</a:t>
            </a:r>
            <a:r>
              <a:rPr lang="ru-RU" sz="2400" dirty="0">
                <a:solidFill>
                  <a:prstClr val="black"/>
                </a:solidFill>
              </a:rPr>
              <a:t> та </a:t>
            </a:r>
            <a:r>
              <a:rPr lang="ru-RU" sz="2400" dirty="0" err="1">
                <a:solidFill>
                  <a:prstClr val="black"/>
                </a:solidFill>
              </a:rPr>
              <a:t>національне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просвітлення</a:t>
            </a:r>
            <a:r>
              <a:rPr lang="ru-RU" sz="2400" dirty="0">
                <a:solidFill>
                  <a:prstClr val="black"/>
                </a:solidFill>
              </a:rPr>
              <a:t> кожного </a:t>
            </a:r>
            <a:r>
              <a:rPr lang="ru-RU" sz="2400" dirty="0" err="1">
                <a:solidFill>
                  <a:prstClr val="black"/>
                </a:solidFill>
              </a:rPr>
              <a:t>українця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були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головним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моїм</a:t>
            </a:r>
            <a:r>
              <a:rPr lang="ru-RU" sz="2400" dirty="0">
                <a:solidFill>
                  <a:prstClr val="black"/>
                </a:solidFill>
              </a:rPr>
              <a:t> мотивом </a:t>
            </a:r>
            <a:r>
              <a:rPr lang="ru-RU" sz="2400" dirty="0" err="1">
                <a:solidFill>
                  <a:prstClr val="black"/>
                </a:solidFill>
              </a:rPr>
              <a:t>упродовж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понад</a:t>
            </a:r>
            <a:r>
              <a:rPr lang="ru-RU" sz="2400" dirty="0">
                <a:solidFill>
                  <a:prstClr val="black"/>
                </a:solidFill>
              </a:rPr>
              <a:t> 100 </a:t>
            </a:r>
            <a:r>
              <a:rPr lang="ru-RU" sz="2400" dirty="0" err="1">
                <a:solidFill>
                  <a:prstClr val="black"/>
                </a:solidFill>
              </a:rPr>
              <a:t>днів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щодня</a:t>
            </a:r>
            <a:r>
              <a:rPr lang="ru-RU" sz="2400" dirty="0">
                <a:solidFill>
                  <a:prstClr val="black"/>
                </a:solidFill>
              </a:rPr>
              <a:t> по 6-8-10 годин бути на </a:t>
            </a:r>
            <a:r>
              <a:rPr lang="ru-RU" sz="2400" dirty="0" err="1">
                <a:solidFill>
                  <a:prstClr val="black"/>
                </a:solidFill>
              </a:rPr>
              <a:t>сцені</a:t>
            </a:r>
            <a:r>
              <a:rPr lang="ru-RU" sz="2400" dirty="0">
                <a:solidFill>
                  <a:prstClr val="black"/>
                </a:solidFill>
              </a:rPr>
              <a:t> Майдану і </a:t>
            </a:r>
            <a:r>
              <a:rPr lang="ru-RU" sz="2400" dirty="0" err="1">
                <a:solidFill>
                  <a:prstClr val="black"/>
                </a:solidFill>
              </a:rPr>
              <a:t>вмонтовувати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національну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гідність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пам’ять</a:t>
            </a:r>
            <a:r>
              <a:rPr lang="ru-RU" sz="2400" dirty="0">
                <a:solidFill>
                  <a:prstClr val="black"/>
                </a:solidFill>
              </a:rPr>
              <a:t>, дух </a:t>
            </a:r>
            <a:r>
              <a:rPr lang="ru-RU" sz="2400" dirty="0" err="1">
                <a:solidFill>
                  <a:prstClr val="black"/>
                </a:solidFill>
              </a:rPr>
              <a:t>Героїв</a:t>
            </a:r>
            <a:r>
              <a:rPr lang="ru-RU" sz="2400" dirty="0">
                <a:solidFill>
                  <a:prstClr val="black"/>
                </a:solidFill>
              </a:rPr>
              <a:t> у </a:t>
            </a:r>
            <a:r>
              <a:rPr lang="ru-RU" sz="2400" dirty="0" err="1">
                <a:solidFill>
                  <a:prstClr val="black"/>
                </a:solidFill>
              </a:rPr>
              <a:t>гуманітарну</a:t>
            </a:r>
            <a:r>
              <a:rPr lang="ru-RU" sz="2400" dirty="0">
                <a:solidFill>
                  <a:prstClr val="black"/>
                </a:solidFill>
              </a:rPr>
              <a:t> ауру </a:t>
            </a:r>
            <a:r>
              <a:rPr lang="ru-RU" sz="2400" dirty="0" err="1">
                <a:solidFill>
                  <a:prstClr val="black"/>
                </a:solidFill>
              </a:rPr>
              <a:t>нації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pPr lvl="0" algn="just"/>
            <a:endParaRPr lang="uk-UA" sz="2400" b="1" dirty="0">
              <a:solidFill>
                <a:prstClr val="black"/>
              </a:solidFill>
            </a:endParaRPr>
          </a:p>
          <a:p>
            <a:pPr lvl="0" algn="just"/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441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user\Downloads\Gonskyi_2022in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3951"/>
            <a:ext cx="8424936" cy="646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ownloads\Фото героїв до книги В.Гонського ЛЮДИНА І НАЦІЯ.ЧАС ВОЇНІВ\Фото Юрія Білака з Франції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2897"/>
            <a:ext cx="89649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65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ownloads\Фото героїв до книги В.Гонського ЛЮДИНА І НАЦІЯ.ЧАС ВОЇНІВ\6.1.14 З Марічкою Плетеньовою (тоді - Івковою)IMG_2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ownloads\Фото героїв до книги В.Гонського ЛЮДИНА І НАЦІЯ.ЧАС ВОЇНІВ\17.12.13 Баба Віраааа !!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ownloads\Фото героїв до книги В.Гонського ЛЮДИНА І НАЦІЯ.ЧАС ВОЇНІВ\Євромайдан, з Іваном Зайцем, Мих Ратушним, Тар Стецьків, Ст Брацю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" y="332656"/>
            <a:ext cx="904210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ownloads\68798838_2542113755852857_59326825340631777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791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тудентська революція 1990. Я з Вол. Малиновським виводимо першу колону КДПІ на Хрещати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1923" b="6797"/>
          <a:stretch/>
        </p:blipFill>
        <p:spPr bwMode="auto">
          <a:xfrm>
            <a:off x="-108520" y="0"/>
            <a:ext cx="9515405" cy="684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18.02.2014. Сцена Майдану. Дяка за фото М. Осiпч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80"/>
            <a:ext cx="8892480" cy="59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2.02.14 р. Юлія Тимошенко на сцені Євромайдану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22.02.14 р. Юлія Тимошенко на сцені Євромайдану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3" name="Picture 5" descr="D:\22.02.14 р. Юлія Тимошенко на сцені Євромайдан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2" y="476672"/>
            <a:ext cx="8892480" cy="59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8. ФОРМУВАННЯ ІДЕНТИЧНОСТИ І ПАТРІОТИЗМУ В УКРАЇНСЬКІЙ ДІАСПОРІ </a:t>
            </a:r>
            <a:endParaRPr lang="ru-RU" b="1" dirty="0" smtClean="0"/>
          </a:p>
          <a:p>
            <a:endParaRPr lang="ru-RU" dirty="0"/>
          </a:p>
          <a:p>
            <a:pPr algn="just"/>
            <a:r>
              <a:rPr lang="ru-RU" dirty="0" smtClean="0"/>
              <a:t>Тема </a:t>
            </a:r>
            <a:r>
              <a:rPr lang="ru-RU" dirty="0" err="1"/>
              <a:t>новітнього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діаспори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та </a:t>
            </a:r>
            <a:r>
              <a:rPr lang="ru-RU" dirty="0" err="1"/>
              <a:t>зміцнення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ідентичности</a:t>
            </a:r>
            <a:r>
              <a:rPr lang="ru-RU" dirty="0"/>
              <a:t> та </a:t>
            </a:r>
            <a:r>
              <a:rPr lang="ru-RU" dirty="0" err="1"/>
              <a:t>патріотизму</a:t>
            </a:r>
            <a:r>
              <a:rPr lang="ru-RU" dirty="0"/>
              <a:t>,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всестороннього</a:t>
            </a:r>
            <a:r>
              <a:rPr lang="ru-RU" dirty="0"/>
              <a:t> </a:t>
            </a:r>
            <a:r>
              <a:rPr lang="ru-RU" dirty="0" err="1"/>
              <a:t>вивчення</a:t>
            </a:r>
            <a:r>
              <a:rPr lang="ru-RU" dirty="0"/>
              <a:t> і </a:t>
            </a:r>
            <a:r>
              <a:rPr lang="ru-RU" dirty="0" err="1"/>
              <a:t>наукового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. Автор </a:t>
            </a:r>
            <a:r>
              <a:rPr lang="ru-RU" dirty="0" err="1"/>
              <a:t>пропонує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, </a:t>
            </a:r>
            <a:r>
              <a:rPr lang="ru-RU" dirty="0" err="1"/>
              <a:t>ілюстрації</a:t>
            </a:r>
            <a:r>
              <a:rPr lang="ru-RU" dirty="0"/>
              <a:t> й </a:t>
            </a:r>
            <a:r>
              <a:rPr lang="ru-RU" dirty="0" err="1"/>
              <a:t>узагальнення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теми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десятирічної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в </a:t>
            </a:r>
            <a:r>
              <a:rPr lang="ru-RU" dirty="0" err="1"/>
              <a:t>керівництві</a:t>
            </a:r>
            <a:r>
              <a:rPr lang="ru-RU" dirty="0"/>
              <a:t> </a:t>
            </a:r>
            <a:r>
              <a:rPr lang="ru-RU" dirty="0" err="1"/>
              <a:t>Товариства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 з </a:t>
            </a:r>
            <a:r>
              <a:rPr lang="ru-RU" dirty="0" err="1"/>
              <a:t>українцями</a:t>
            </a:r>
            <a:r>
              <a:rPr lang="ru-RU" dirty="0"/>
              <a:t> за межами </a:t>
            </a:r>
            <a:r>
              <a:rPr lang="ru-RU" dirty="0" err="1"/>
              <a:t>України</a:t>
            </a:r>
            <a:r>
              <a:rPr lang="ru-RU" dirty="0"/>
              <a:t> «</a:t>
            </a:r>
            <a:r>
              <a:rPr lang="ru-RU" dirty="0" err="1"/>
              <a:t>Україна-Світ</a:t>
            </a:r>
            <a:r>
              <a:rPr lang="ru-RU" dirty="0"/>
              <a:t>» та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з </a:t>
            </a:r>
            <a:r>
              <a:rPr lang="ru-RU" dirty="0" err="1"/>
              <a:t>представниками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діаспор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/>
              <a:t>8.1. </a:t>
            </a:r>
            <a:r>
              <a:rPr lang="ru-RU" b="1" dirty="0" err="1"/>
              <a:t>Сучасне</a:t>
            </a:r>
            <a:r>
              <a:rPr lang="ru-RU" b="1" dirty="0"/>
              <a:t> </a:t>
            </a:r>
            <a:r>
              <a:rPr lang="ru-RU" b="1" dirty="0" err="1"/>
              <a:t>закордонне</a:t>
            </a:r>
            <a:r>
              <a:rPr lang="ru-RU" b="1" dirty="0"/>
              <a:t> </a:t>
            </a:r>
            <a:r>
              <a:rPr lang="ru-RU" b="1" dirty="0" err="1"/>
              <a:t>українство</a:t>
            </a:r>
            <a:r>
              <a:rPr lang="ru-RU" b="1" dirty="0"/>
              <a:t>: стан, </a:t>
            </a:r>
            <a:r>
              <a:rPr lang="ru-RU" b="1" dirty="0" err="1"/>
              <a:t>перспективи</a:t>
            </a:r>
            <a:r>
              <a:rPr lang="ru-RU" b="1" dirty="0"/>
              <a:t> і </a:t>
            </a:r>
            <a:r>
              <a:rPr lang="ru-RU" b="1" dirty="0" err="1"/>
              <a:t>загрози</a:t>
            </a:r>
            <a:r>
              <a:rPr lang="ru-RU" b="1" dirty="0"/>
              <a:t>. </a:t>
            </a:r>
            <a:endParaRPr lang="ru-RU" b="1" dirty="0" smtClean="0"/>
          </a:p>
          <a:p>
            <a:pPr algn="just"/>
            <a:r>
              <a:rPr lang="ru-RU" dirty="0" smtClean="0"/>
              <a:t>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конгресу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орієнтовна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етнічних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за межами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оцінюється</a:t>
            </a:r>
            <a:r>
              <a:rPr lang="ru-RU" dirty="0"/>
              <a:t> у 30 млн </a:t>
            </a:r>
            <a:r>
              <a:rPr lang="ru-RU" dirty="0" err="1"/>
              <a:t>осіб</a:t>
            </a:r>
            <a:r>
              <a:rPr lang="ru-RU" dirty="0"/>
              <a:t>, з них </a:t>
            </a:r>
            <a:r>
              <a:rPr lang="ru-RU" dirty="0" err="1"/>
              <a:t>понад</a:t>
            </a:r>
            <a:r>
              <a:rPr lang="ru-RU" dirty="0"/>
              <a:t> 8 млн –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останньої</a:t>
            </a:r>
            <a:r>
              <a:rPr lang="ru-RU" dirty="0"/>
              <a:t>, </a:t>
            </a:r>
            <a:r>
              <a:rPr lang="ru-RU" dirty="0" err="1"/>
              <a:t>п’ятої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еміграції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вимушені</a:t>
            </a:r>
            <a:r>
              <a:rPr lang="ru-RU" dirty="0"/>
              <a:t> </a:t>
            </a:r>
            <a:r>
              <a:rPr lang="ru-RU" dirty="0" err="1"/>
              <a:t>покинути</a:t>
            </a:r>
            <a:r>
              <a:rPr lang="ru-RU" dirty="0"/>
              <a:t> </a:t>
            </a:r>
            <a:r>
              <a:rPr lang="ru-RU" dirty="0" err="1"/>
              <a:t>країну</a:t>
            </a:r>
            <a:r>
              <a:rPr lang="ru-RU" dirty="0"/>
              <a:t> через </a:t>
            </a:r>
            <a:r>
              <a:rPr lang="ru-RU" dirty="0" err="1"/>
              <a:t>загарбницьку</a:t>
            </a:r>
            <a:r>
              <a:rPr lang="ru-RU" dirty="0"/>
              <a:t> </a:t>
            </a:r>
            <a:r>
              <a:rPr lang="ru-RU" dirty="0" err="1"/>
              <a:t>війну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[85, с. 21]. </a:t>
            </a:r>
            <a:r>
              <a:rPr lang="ru-RU" dirty="0" err="1"/>
              <a:t>Отже</a:t>
            </a:r>
            <a:r>
              <a:rPr lang="ru-RU" dirty="0"/>
              <a:t>, на жаль, </a:t>
            </a:r>
            <a:r>
              <a:rPr lang="ru-RU" dirty="0" err="1"/>
              <a:t>маємо</a:t>
            </a:r>
            <a:r>
              <a:rPr lang="ru-RU" dirty="0"/>
              <a:t> </a:t>
            </a:r>
            <a:r>
              <a:rPr lang="ru-RU" dirty="0" err="1"/>
              <a:t>розуміти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українець</a:t>
            </a:r>
            <a:r>
              <a:rPr lang="ru-RU" dirty="0"/>
              <a:t> зараз </a:t>
            </a:r>
            <a:r>
              <a:rPr lang="ru-RU" dirty="0" err="1"/>
              <a:t>мешкає</a:t>
            </a:r>
            <a:r>
              <a:rPr lang="ru-RU" dirty="0"/>
              <a:t> поза межами 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Батьківщини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150 </a:t>
            </a:r>
            <a:r>
              <a:rPr lang="ru-RU" dirty="0" err="1"/>
              <a:t>країн</a:t>
            </a:r>
            <a:r>
              <a:rPr lang="ru-RU" dirty="0"/>
              <a:t>!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ідентичности</a:t>
            </a:r>
            <a:r>
              <a:rPr lang="ru-RU" dirty="0"/>
              <a:t> та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патріотизму</a:t>
            </a:r>
            <a:r>
              <a:rPr lang="ru-RU" dirty="0"/>
              <a:t> в </a:t>
            </a:r>
            <a:r>
              <a:rPr lang="ru-RU" dirty="0" err="1"/>
              <a:t>середовищі</a:t>
            </a:r>
            <a:r>
              <a:rPr lang="ru-RU" dirty="0"/>
              <a:t> наших </a:t>
            </a:r>
            <a:r>
              <a:rPr lang="ru-RU" dirty="0" err="1"/>
              <a:t>зарубіжних</a:t>
            </a:r>
            <a:r>
              <a:rPr lang="ru-RU" dirty="0"/>
              <a:t> </a:t>
            </a:r>
            <a:r>
              <a:rPr lang="ru-RU" dirty="0" err="1"/>
              <a:t>співвітчизників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непростим</a:t>
            </a:r>
            <a:r>
              <a:rPr lang="ru-RU" dirty="0"/>
              <a:t>. У </a:t>
            </a:r>
            <a:r>
              <a:rPr lang="ru-RU" dirty="0" err="1"/>
              <a:t>радянську</a:t>
            </a:r>
            <a:r>
              <a:rPr lang="ru-RU" dirty="0"/>
              <a:t>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кремлівським</a:t>
            </a:r>
            <a:r>
              <a:rPr lang="ru-RU" dirty="0"/>
              <a:t> верховодам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етнічна</a:t>
            </a:r>
            <a:r>
              <a:rPr lang="ru-RU" dirty="0"/>
              <a:t> </a:t>
            </a:r>
            <a:r>
              <a:rPr lang="ru-RU" dirty="0" err="1"/>
              <a:t>ідентичність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потрібна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як 1) </a:t>
            </a:r>
            <a:r>
              <a:rPr lang="ru-RU" dirty="0" err="1"/>
              <a:t>засіб</a:t>
            </a:r>
            <a:r>
              <a:rPr lang="ru-RU" dirty="0"/>
              <a:t>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та </a:t>
            </a:r>
            <a:r>
              <a:rPr lang="ru-RU" dirty="0" err="1"/>
              <a:t>інтересів</a:t>
            </a:r>
            <a:r>
              <a:rPr lang="ru-RU" dirty="0"/>
              <a:t>; 2)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імперсько-комуністичних</a:t>
            </a:r>
            <a:r>
              <a:rPr lang="ru-RU" dirty="0"/>
              <a:t> </a:t>
            </a:r>
            <a:r>
              <a:rPr lang="ru-RU" dirty="0" err="1"/>
              <a:t>ідей</a:t>
            </a:r>
            <a:r>
              <a:rPr lang="ru-RU" dirty="0"/>
              <a:t>; 3) канали </a:t>
            </a:r>
            <a:r>
              <a:rPr lang="ru-RU" dirty="0" err="1"/>
              <a:t>популяризації</a:t>
            </a:r>
            <a:r>
              <a:rPr lang="ru-RU" dirty="0"/>
              <a:t> позитивного </a:t>
            </a:r>
            <a:r>
              <a:rPr lang="ru-RU" dirty="0" err="1"/>
              <a:t>іміджу</a:t>
            </a:r>
            <a:r>
              <a:rPr lang="ru-RU" dirty="0"/>
              <a:t> СРСР; </a:t>
            </a:r>
          </a:p>
        </p:txBody>
      </p:sp>
    </p:spTree>
    <p:extLst>
      <p:ext uri="{BB962C8B-B14F-4D97-AF65-F5344CB8AC3E}">
        <p14:creationId xmlns:p14="http://schemas.microsoft.com/office/powerpoint/2010/main" val="40540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5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</a:rPr>
              <a:t>4) </a:t>
            </a:r>
            <a:r>
              <a:rPr lang="ru-RU" dirty="0" err="1">
                <a:solidFill>
                  <a:prstClr val="black"/>
                </a:solidFill>
              </a:rPr>
              <a:t>додаткова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можливість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вербування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своїх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резидентів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pPr lvl="0" algn="just"/>
            <a:r>
              <a:rPr lang="ru-RU" dirty="0" err="1" smtClean="0">
                <a:solidFill>
                  <a:prstClr val="black"/>
                </a:solidFill>
              </a:rPr>
              <a:t>Відтак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відповідна</a:t>
            </a:r>
            <a:r>
              <a:rPr lang="ru-RU" dirty="0" smtClean="0">
                <a:solidFill>
                  <a:prstClr val="black"/>
                </a:solidFill>
              </a:rPr>
              <a:t> робота у </a:t>
            </a:r>
            <a:r>
              <a:rPr lang="ru-RU" dirty="0" err="1" smtClean="0">
                <a:solidFill>
                  <a:prstClr val="black"/>
                </a:solidFill>
              </a:rPr>
              <a:t>спільнотах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української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діаспори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проводилася</a:t>
            </a:r>
            <a:r>
              <a:rPr lang="ru-RU" dirty="0" smtClean="0">
                <a:solidFill>
                  <a:prstClr val="black"/>
                </a:solidFill>
              </a:rPr>
              <a:t> вельми системно і </a:t>
            </a:r>
            <a:r>
              <a:rPr lang="ru-RU" dirty="0" err="1" smtClean="0">
                <a:solidFill>
                  <a:prstClr val="black"/>
                </a:solidFill>
              </a:rPr>
              <a:t>наполегливо</a:t>
            </a:r>
            <a:r>
              <a:rPr lang="ru-RU" dirty="0" smtClean="0">
                <a:solidFill>
                  <a:prstClr val="black"/>
                </a:solidFill>
              </a:rPr>
              <a:t> з </a:t>
            </a:r>
            <a:r>
              <a:rPr lang="ru-RU" dirty="0" err="1" smtClean="0">
                <a:solidFill>
                  <a:prstClr val="black"/>
                </a:solidFill>
              </a:rPr>
              <a:t>щедрим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фінансовим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забезпеченням</a:t>
            </a:r>
            <a:r>
              <a:rPr lang="ru-RU" dirty="0" smtClean="0">
                <a:solidFill>
                  <a:prstClr val="black"/>
                </a:solidFill>
              </a:rPr>
              <a:t>. А от тема </a:t>
            </a:r>
            <a:r>
              <a:rPr lang="ru-RU" dirty="0" err="1" smtClean="0">
                <a:solidFill>
                  <a:prstClr val="black"/>
                </a:solidFill>
              </a:rPr>
              <a:t>українського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патріотизму</a:t>
            </a:r>
            <a:r>
              <a:rPr lang="ru-RU" dirty="0" smtClean="0">
                <a:solidFill>
                  <a:prstClr val="black"/>
                </a:solidFill>
              </a:rPr>
              <a:t> в </a:t>
            </a:r>
            <a:r>
              <a:rPr lang="ru-RU" dirty="0" err="1" smtClean="0">
                <a:solidFill>
                  <a:prstClr val="black"/>
                </a:solidFill>
              </a:rPr>
              <a:t>діаспорі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радянських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діячів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завжди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насторожувала</a:t>
            </a:r>
            <a:r>
              <a:rPr lang="ru-RU" dirty="0" smtClean="0">
                <a:solidFill>
                  <a:prstClr val="black"/>
                </a:solidFill>
              </a:rPr>
              <a:t> і не </a:t>
            </a:r>
            <a:r>
              <a:rPr lang="ru-RU" dirty="0" err="1" smtClean="0">
                <a:solidFill>
                  <a:prstClr val="black"/>
                </a:solidFill>
              </a:rPr>
              <a:t>була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бажаною</a:t>
            </a:r>
            <a:r>
              <a:rPr lang="ru-RU" dirty="0" smtClean="0">
                <a:solidFill>
                  <a:prstClr val="black"/>
                </a:solidFill>
              </a:rPr>
              <a:t>: так і до «буржуазного </a:t>
            </a:r>
            <a:r>
              <a:rPr lang="ru-RU" dirty="0" err="1" smtClean="0">
                <a:solidFill>
                  <a:prstClr val="black"/>
                </a:solidFill>
              </a:rPr>
              <a:t>націоналізму</a:t>
            </a:r>
            <a:r>
              <a:rPr lang="ru-RU" dirty="0" smtClean="0">
                <a:solidFill>
                  <a:prstClr val="black"/>
                </a:solidFill>
              </a:rPr>
              <a:t>» </a:t>
            </a:r>
            <a:r>
              <a:rPr lang="ru-RU" dirty="0" err="1" smtClean="0">
                <a:solidFill>
                  <a:prstClr val="black"/>
                </a:solidFill>
              </a:rPr>
              <a:t>можна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дійти</a:t>
            </a:r>
            <a:r>
              <a:rPr lang="ru-RU" dirty="0" smtClean="0">
                <a:solidFill>
                  <a:prstClr val="black"/>
                </a:solidFill>
              </a:rPr>
              <a:t>… 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Тому </a:t>
            </a:r>
            <a:r>
              <a:rPr lang="ru-RU" dirty="0" err="1">
                <a:solidFill>
                  <a:prstClr val="black"/>
                </a:solidFill>
              </a:rPr>
              <a:t>патріотичне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виховання</a:t>
            </a:r>
            <a:r>
              <a:rPr lang="ru-RU" dirty="0">
                <a:solidFill>
                  <a:prstClr val="black"/>
                </a:solidFill>
              </a:rPr>
              <a:t> у </a:t>
            </a:r>
            <a:r>
              <a:rPr lang="ru-RU" dirty="0" err="1">
                <a:solidFill>
                  <a:prstClr val="black"/>
                </a:solidFill>
              </a:rPr>
              <a:t>лоні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зарубіжного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українства</a:t>
            </a:r>
            <a:r>
              <a:rPr lang="ru-RU" dirty="0">
                <a:solidFill>
                  <a:prstClr val="black"/>
                </a:solidFill>
              </a:rPr>
              <a:t> перш за все </a:t>
            </a:r>
            <a:r>
              <a:rPr lang="ru-RU" dirty="0" err="1">
                <a:solidFill>
                  <a:prstClr val="black"/>
                </a:solidFill>
              </a:rPr>
              <a:t>лягло</a:t>
            </a:r>
            <a:r>
              <a:rPr lang="ru-RU" dirty="0">
                <a:solidFill>
                  <a:prstClr val="black"/>
                </a:solidFill>
              </a:rPr>
              <a:t> на </a:t>
            </a:r>
            <a:r>
              <a:rPr lang="ru-RU" dirty="0" err="1">
                <a:solidFill>
                  <a:prstClr val="black"/>
                </a:solidFill>
              </a:rPr>
              <a:t>плечі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українських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громадсько-політичних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організацій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дитячих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молодіжних</a:t>
            </a:r>
            <a:r>
              <a:rPr lang="ru-RU" dirty="0">
                <a:solidFill>
                  <a:prstClr val="black"/>
                </a:solidFill>
              </a:rPr>
              <a:t> структур (Пласт, СУМ), </a:t>
            </a:r>
            <a:r>
              <a:rPr lang="ru-RU" dirty="0" err="1">
                <a:solidFill>
                  <a:prstClr val="black"/>
                </a:solidFill>
              </a:rPr>
              <a:t>сімей</a:t>
            </a:r>
            <a:r>
              <a:rPr lang="ru-RU" dirty="0">
                <a:solidFill>
                  <a:prstClr val="black"/>
                </a:solidFill>
              </a:rPr>
              <a:t> і родин. 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6033" y="3278018"/>
            <a:ext cx="75608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Варварська</a:t>
            </a:r>
            <a:r>
              <a:rPr lang="ru-RU" dirty="0" smtClean="0"/>
              <a:t> </a:t>
            </a:r>
            <a:r>
              <a:rPr lang="ru-RU" dirty="0" err="1"/>
              <a:t>військова</a:t>
            </a:r>
            <a:r>
              <a:rPr lang="ru-RU" dirty="0"/>
              <a:t> </a:t>
            </a:r>
            <a:r>
              <a:rPr lang="ru-RU" dirty="0" err="1"/>
              <a:t>агресія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стала </a:t>
            </a:r>
            <a:r>
              <a:rPr lang="ru-RU" dirty="0" err="1"/>
              <a:t>трагедією</a:t>
            </a:r>
            <a:r>
              <a:rPr lang="ru-RU" dirty="0"/>
              <a:t> для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з нас </a:t>
            </a:r>
            <a:r>
              <a:rPr lang="ru-RU" dirty="0" err="1"/>
              <a:t>змушені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покинути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домівки</a:t>
            </a:r>
            <a:r>
              <a:rPr lang="ru-RU" dirty="0"/>
              <a:t> і </a:t>
            </a:r>
            <a:r>
              <a:rPr lang="ru-RU" dirty="0" err="1"/>
              <a:t>виїхати</a:t>
            </a:r>
            <a:r>
              <a:rPr lang="ru-RU" dirty="0"/>
              <a:t> в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поповнивши</a:t>
            </a:r>
            <a:r>
              <a:rPr lang="ru-RU" dirty="0"/>
              <a:t> </a:t>
            </a:r>
            <a:r>
              <a:rPr lang="ru-RU" sz="2000" dirty="0"/>
              <a:t>ряди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діаспори</a:t>
            </a:r>
            <a:r>
              <a:rPr lang="ru-RU" sz="2000" dirty="0"/>
              <a:t>. В </a:t>
            </a:r>
            <a:r>
              <a:rPr lang="ru-RU" sz="2000" dirty="0" err="1"/>
              <a:t>результаті</a:t>
            </a:r>
            <a:r>
              <a:rPr lang="ru-RU" sz="2000" dirty="0"/>
              <a:t>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масштабних</a:t>
            </a:r>
            <a:r>
              <a:rPr lang="ru-RU" sz="2000" dirty="0"/>
              <a:t> </a:t>
            </a:r>
            <a:r>
              <a:rPr lang="ru-RU" sz="2000" dirty="0" err="1"/>
              <a:t>еміграційних</a:t>
            </a:r>
            <a:r>
              <a:rPr lang="ru-RU" sz="2000" dirty="0"/>
              <a:t> </a:t>
            </a:r>
            <a:r>
              <a:rPr lang="ru-RU" dirty="0" err="1"/>
              <a:t>процесів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унікальна</a:t>
            </a:r>
            <a:r>
              <a:rPr lang="ru-RU" dirty="0"/>
              <a:t> </a:t>
            </a:r>
            <a:r>
              <a:rPr lang="ru-RU" dirty="0" err="1"/>
              <a:t>інтерференція</a:t>
            </a:r>
            <a:r>
              <a:rPr lang="ru-RU" dirty="0"/>
              <a:t>, </a:t>
            </a:r>
            <a:r>
              <a:rPr lang="ru-RU" dirty="0" err="1"/>
              <a:t>доповнення</a:t>
            </a:r>
            <a:r>
              <a:rPr lang="ru-RU" dirty="0"/>
              <a:t> та </a:t>
            </a:r>
            <a:r>
              <a:rPr lang="ru-RU" dirty="0" err="1"/>
              <a:t>збагачення</a:t>
            </a:r>
            <a:r>
              <a:rPr lang="ru-RU" dirty="0"/>
              <a:t> </a:t>
            </a:r>
            <a:r>
              <a:rPr lang="ru-RU" dirty="0" err="1"/>
              <a:t>вітчизняного</a:t>
            </a:r>
            <a:r>
              <a:rPr lang="ru-RU" dirty="0"/>
              <a:t> й </a:t>
            </a:r>
            <a:r>
              <a:rPr lang="ru-RU" dirty="0" err="1" smtClean="0"/>
              <a:t>зарубіжного</a:t>
            </a:r>
            <a:r>
              <a:rPr lang="ru-RU" dirty="0" smtClean="0"/>
              <a:t> </a:t>
            </a:r>
            <a:r>
              <a:rPr lang="ru-RU" dirty="0" err="1" smtClean="0"/>
              <a:t>компонентів</a:t>
            </a:r>
            <a:r>
              <a:rPr lang="ru-RU" dirty="0" smtClean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етносу</a:t>
            </a:r>
            <a:r>
              <a:rPr lang="ru-RU" dirty="0"/>
              <a:t>, </a:t>
            </a:r>
            <a:r>
              <a:rPr lang="ru-RU" dirty="0" err="1"/>
              <a:t>формування</a:t>
            </a:r>
            <a:r>
              <a:rPr lang="ru-RU" dirty="0"/>
              <a:t> глобального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етнічного</a:t>
            </a:r>
            <a:r>
              <a:rPr lang="ru-RU" dirty="0"/>
              <a:t> простору, а </a:t>
            </a:r>
            <a:r>
              <a:rPr lang="ru-RU" dirty="0" err="1"/>
              <a:t>також</a:t>
            </a:r>
            <a:r>
              <a:rPr lang="ru-RU" dirty="0"/>
              <a:t> – </a:t>
            </a:r>
            <a:r>
              <a:rPr lang="ru-RU" dirty="0" err="1"/>
              <a:t>позитивні</a:t>
            </a:r>
            <a:r>
              <a:rPr lang="ru-RU" dirty="0"/>
              <a:t> </a:t>
            </a:r>
            <a:r>
              <a:rPr lang="ru-RU" dirty="0" err="1"/>
              <a:t>якісні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стану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ідентичности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0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Але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усвідомлювати</a:t>
            </a:r>
            <a:r>
              <a:rPr lang="ru-RU" dirty="0"/>
              <a:t> й </a:t>
            </a:r>
            <a:r>
              <a:rPr lang="ru-RU" dirty="0" err="1"/>
              <a:t>загрози</a:t>
            </a:r>
            <a:r>
              <a:rPr lang="ru-RU" dirty="0"/>
              <a:t> та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діаспор</a:t>
            </a:r>
            <a:r>
              <a:rPr lang="ru-RU" dirty="0"/>
              <a:t>. На жаль,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підривної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ворожих</a:t>
            </a:r>
            <a:r>
              <a:rPr lang="ru-RU" dirty="0"/>
              <a:t> сил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та закордонного </a:t>
            </a:r>
            <a:r>
              <a:rPr lang="ru-RU" dirty="0" err="1"/>
              <a:t>українства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руйнівні</a:t>
            </a:r>
            <a:r>
              <a:rPr lang="ru-RU" dirty="0"/>
              <a:t> </a:t>
            </a:r>
            <a:r>
              <a:rPr lang="ru-RU" dirty="0" err="1"/>
              <a:t>тенденції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За </a:t>
            </a:r>
            <a:r>
              <a:rPr lang="ru-RU" dirty="0" err="1"/>
              <a:t>останнє</a:t>
            </a:r>
            <a:r>
              <a:rPr lang="ru-RU" dirty="0"/>
              <a:t> </a:t>
            </a:r>
            <a:r>
              <a:rPr lang="ru-RU" dirty="0" err="1"/>
              <a:t>десятиліття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спроби</a:t>
            </a:r>
            <a:r>
              <a:rPr lang="ru-RU" dirty="0"/>
              <a:t> </a:t>
            </a:r>
            <a:r>
              <a:rPr lang="ru-RU" dirty="0" err="1"/>
              <a:t>розколу</a:t>
            </a:r>
            <a:r>
              <a:rPr lang="ru-RU" dirty="0"/>
              <a:t> й </a:t>
            </a:r>
            <a:r>
              <a:rPr lang="ru-RU" dirty="0" err="1"/>
              <a:t>деморалізації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діаспор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, яке я б назвав «</a:t>
            </a:r>
            <a:r>
              <a:rPr lang="ru-RU" dirty="0" err="1"/>
              <a:t>політично-фінансове</a:t>
            </a:r>
            <a:r>
              <a:rPr lang="ru-RU" dirty="0"/>
              <a:t> </a:t>
            </a:r>
            <a:r>
              <a:rPr lang="ru-RU" dirty="0" err="1"/>
              <a:t>русинство</a:t>
            </a:r>
            <a:r>
              <a:rPr lang="ru-RU" dirty="0"/>
              <a:t>». </a:t>
            </a:r>
            <a:r>
              <a:rPr lang="ru-RU" dirty="0" err="1"/>
              <a:t>Ця</a:t>
            </a:r>
            <a:r>
              <a:rPr lang="ru-RU" dirty="0"/>
              <a:t> практика характерна </a:t>
            </a:r>
            <a:r>
              <a:rPr lang="ru-RU" dirty="0" err="1"/>
              <a:t>вже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реалій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Словаччини</a:t>
            </a:r>
            <a:r>
              <a:rPr lang="ru-RU" dirty="0"/>
              <a:t>, а й для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Посилаючись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нормативну</a:t>
            </a:r>
            <a:r>
              <a:rPr lang="ru-RU" dirty="0"/>
              <a:t> базу ЄС, у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розділення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діаспор</a:t>
            </a:r>
            <a:r>
              <a:rPr lang="ru-RU" dirty="0"/>
              <a:t> з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«</a:t>
            </a:r>
            <a:r>
              <a:rPr lang="ru-RU" dirty="0" err="1"/>
              <a:t>русинських</a:t>
            </a:r>
            <a:r>
              <a:rPr lang="ru-RU" dirty="0"/>
              <a:t>» </a:t>
            </a:r>
            <a:r>
              <a:rPr lang="ru-RU" dirty="0" err="1"/>
              <a:t>організацій</a:t>
            </a:r>
            <a:r>
              <a:rPr lang="ru-RU" dirty="0"/>
              <a:t>. </a:t>
            </a:r>
            <a:r>
              <a:rPr lang="ru-RU" dirty="0" err="1"/>
              <a:t>Ключовим</a:t>
            </a:r>
            <a:r>
              <a:rPr lang="ru-RU" dirty="0"/>
              <a:t> фактором </a:t>
            </a:r>
            <a:r>
              <a:rPr lang="ru-RU" dirty="0" err="1"/>
              <a:t>життєздатности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практики є </a:t>
            </a:r>
            <a:r>
              <a:rPr lang="ru-RU" dirty="0" err="1"/>
              <a:t>окреме</a:t>
            </a:r>
            <a:r>
              <a:rPr lang="ru-RU" dirty="0"/>
              <a:t> </a:t>
            </a:r>
            <a:r>
              <a:rPr lang="ru-RU" dirty="0" err="1"/>
              <a:t>фінансування</a:t>
            </a:r>
            <a:r>
              <a:rPr lang="ru-RU" dirty="0"/>
              <a:t> таких </a:t>
            </a:r>
            <a:r>
              <a:rPr lang="ru-RU" dirty="0" err="1"/>
              <a:t>спільнот</a:t>
            </a:r>
            <a:r>
              <a:rPr lang="ru-RU" dirty="0"/>
              <a:t>,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представництва</a:t>
            </a:r>
            <a:r>
              <a:rPr lang="ru-RU" dirty="0"/>
              <a:t> в органах </a:t>
            </a:r>
            <a:r>
              <a:rPr lang="ru-RU" dirty="0" err="1"/>
              <a:t>влади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/>
              <a:t>На </a:t>
            </a:r>
            <a:r>
              <a:rPr lang="ru-RU" dirty="0" err="1"/>
              <a:t>практиці</a:t>
            </a:r>
            <a:r>
              <a:rPr lang="ru-RU" dirty="0"/>
              <a:t> </a:t>
            </a:r>
            <a:r>
              <a:rPr lang="ru-RU" dirty="0" err="1"/>
              <a:t>лідери</a:t>
            </a:r>
            <a:r>
              <a:rPr lang="ru-RU" dirty="0"/>
              <a:t> такого «</a:t>
            </a:r>
            <a:r>
              <a:rPr lang="ru-RU" dirty="0" err="1"/>
              <a:t>русинського</a:t>
            </a:r>
            <a:r>
              <a:rPr lang="ru-RU" dirty="0"/>
              <a:t> сепаратизму» </a:t>
            </a:r>
            <a:r>
              <a:rPr lang="ru-RU" dirty="0" err="1"/>
              <a:t>діють</a:t>
            </a:r>
            <a:r>
              <a:rPr lang="ru-RU" dirty="0"/>
              <a:t> часто вельми </a:t>
            </a:r>
            <a:r>
              <a:rPr lang="ru-RU" dirty="0" err="1"/>
              <a:t>агресивно</a:t>
            </a:r>
            <a:r>
              <a:rPr lang="ru-RU" dirty="0"/>
              <a:t> як у </a:t>
            </a:r>
            <a:r>
              <a:rPr lang="ru-RU" dirty="0" err="1"/>
              <a:t>ставленні</a:t>
            </a:r>
            <a:r>
              <a:rPr lang="ru-RU" dirty="0"/>
              <a:t> до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діаспорних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, так і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оправдовуючи</a:t>
            </a:r>
            <a:r>
              <a:rPr lang="ru-RU" dirty="0"/>
              <a:t> </a:t>
            </a:r>
            <a:r>
              <a:rPr lang="ru-RU" dirty="0" err="1"/>
              <a:t>російську</a:t>
            </a:r>
            <a:r>
              <a:rPr lang="ru-RU" dirty="0"/>
              <a:t> </a:t>
            </a:r>
            <a:r>
              <a:rPr lang="ru-RU" dirty="0" err="1"/>
              <a:t>військову</a:t>
            </a:r>
            <a:r>
              <a:rPr lang="ru-RU" dirty="0"/>
              <a:t> </a:t>
            </a:r>
            <a:r>
              <a:rPr lang="ru-RU" dirty="0" err="1"/>
              <a:t>агресію</a:t>
            </a:r>
            <a:r>
              <a:rPr lang="ru-RU" dirty="0"/>
              <a:t>, </a:t>
            </a:r>
            <a:r>
              <a:rPr lang="ru-RU" dirty="0" err="1"/>
              <a:t>підтримуючи</a:t>
            </a:r>
            <a:r>
              <a:rPr lang="ru-RU" dirty="0"/>
              <a:t> </a:t>
            </a:r>
            <a:r>
              <a:rPr lang="ru-RU" dirty="0" err="1"/>
              <a:t>московських</a:t>
            </a:r>
            <a:r>
              <a:rPr lang="ru-RU" dirty="0"/>
              <a:t> </a:t>
            </a:r>
            <a:r>
              <a:rPr lang="ru-RU" dirty="0" err="1"/>
              <a:t>очільників-військових</a:t>
            </a:r>
            <a:r>
              <a:rPr lang="ru-RU" dirty="0"/>
              <a:t> </a:t>
            </a:r>
            <a:r>
              <a:rPr lang="ru-RU" dirty="0" err="1"/>
              <a:t>злочинців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/>
              <a:t>жаль, є </a:t>
            </a:r>
            <a:r>
              <a:rPr lang="ru-RU" dirty="0" err="1"/>
              <a:t>випадки</a:t>
            </a:r>
            <a:r>
              <a:rPr lang="ru-RU" dirty="0"/>
              <a:t>, коли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громадсько-політичні</a:t>
            </a:r>
            <a:r>
              <a:rPr lang="ru-RU" dirty="0"/>
              <a:t> </a:t>
            </a:r>
            <a:r>
              <a:rPr lang="ru-RU" dirty="0" err="1"/>
              <a:t>діячі</a:t>
            </a:r>
            <a:r>
              <a:rPr lang="ru-RU" dirty="0"/>
              <a:t>, </a:t>
            </a:r>
            <a:r>
              <a:rPr lang="ru-RU" dirty="0" err="1"/>
              <a:t>митці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діаспори</a:t>
            </a:r>
            <a:r>
              <a:rPr lang="ru-RU" dirty="0"/>
              <a:t> з </a:t>
            </a:r>
            <a:r>
              <a:rPr lang="ru-RU" dirty="0" err="1"/>
              <a:t>багаторічним</a:t>
            </a:r>
            <a:r>
              <a:rPr lang="ru-RU" dirty="0"/>
              <a:t> </a:t>
            </a:r>
            <a:r>
              <a:rPr lang="ru-RU" dirty="0" err="1"/>
              <a:t>досвідом</a:t>
            </a:r>
            <a:r>
              <a:rPr lang="ru-RU" dirty="0"/>
              <a:t> і </a:t>
            </a:r>
            <a:r>
              <a:rPr lang="ru-RU" dirty="0" err="1"/>
              <a:t>патріотичною</a:t>
            </a:r>
            <a:r>
              <a:rPr lang="ru-RU" dirty="0"/>
              <a:t> </a:t>
            </a:r>
            <a:r>
              <a:rPr lang="ru-RU" dirty="0" err="1"/>
              <a:t>репутацією</a:t>
            </a:r>
            <a:r>
              <a:rPr lang="ru-RU" dirty="0"/>
              <a:t> </a:t>
            </a:r>
            <a:r>
              <a:rPr lang="ru-RU" dirty="0" err="1"/>
              <a:t>раптово</a:t>
            </a:r>
            <a:r>
              <a:rPr lang="ru-RU" dirty="0"/>
              <a:t> </a:t>
            </a:r>
            <a:r>
              <a:rPr lang="ru-RU" dirty="0" err="1"/>
              <a:t>перейшли</a:t>
            </a:r>
            <a:r>
              <a:rPr lang="ru-RU" dirty="0"/>
              <a:t> у «</a:t>
            </a:r>
            <a:r>
              <a:rPr lang="ru-RU" dirty="0" err="1"/>
              <a:t>русинський</a:t>
            </a:r>
            <a:r>
              <a:rPr lang="ru-RU" dirty="0"/>
              <a:t> </a:t>
            </a:r>
            <a:r>
              <a:rPr lang="ru-RU" dirty="0" err="1"/>
              <a:t>табір</a:t>
            </a:r>
            <a:r>
              <a:rPr lang="ru-RU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9201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Благодатне</a:t>
            </a:r>
            <a:r>
              <a:rPr lang="ru-RU" dirty="0"/>
              <a:t> </a:t>
            </a:r>
            <a:r>
              <a:rPr lang="ru-RU" dirty="0" err="1"/>
              <a:t>емоційне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</a:t>
            </a:r>
            <a:r>
              <a:rPr lang="ru-RU" dirty="0" err="1"/>
              <a:t>несе</a:t>
            </a:r>
            <a:r>
              <a:rPr lang="ru-RU" dirty="0"/>
              <a:t> для </a:t>
            </a:r>
            <a:r>
              <a:rPr lang="ru-RU" dirty="0" err="1"/>
              <a:t>закордонних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про </a:t>
            </a:r>
            <a:r>
              <a:rPr lang="ru-RU" dirty="0" err="1"/>
              <a:t>масовий</a:t>
            </a:r>
            <a:r>
              <a:rPr lang="ru-RU" dirty="0"/>
              <a:t> </a:t>
            </a:r>
            <a:r>
              <a:rPr lang="ru-RU" dirty="0" err="1"/>
              <a:t>героїзм</a:t>
            </a:r>
            <a:r>
              <a:rPr lang="ru-RU" dirty="0"/>
              <a:t> </a:t>
            </a:r>
            <a:r>
              <a:rPr lang="ru-RU" dirty="0" err="1"/>
              <a:t>Воїнів</a:t>
            </a:r>
            <a:r>
              <a:rPr lang="ru-RU" dirty="0"/>
              <a:t> ЗСУ в </a:t>
            </a:r>
            <a:r>
              <a:rPr lang="ru-RU" dirty="0" err="1"/>
              <a:t>боротьбі</a:t>
            </a:r>
            <a:r>
              <a:rPr lang="ru-RU" dirty="0"/>
              <a:t> з ворогом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цивілізованого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Особисті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 автора з </a:t>
            </a:r>
            <a:r>
              <a:rPr lang="ru-RU" dirty="0" err="1"/>
              <a:t>закордонними</a:t>
            </a:r>
            <a:r>
              <a:rPr lang="ru-RU" dirty="0"/>
              <a:t> </a:t>
            </a:r>
            <a:r>
              <a:rPr lang="ru-RU" dirty="0" err="1"/>
              <a:t>українцями</a:t>
            </a:r>
            <a:r>
              <a:rPr lang="ru-RU" dirty="0"/>
              <a:t> </a:t>
            </a:r>
            <a:r>
              <a:rPr lang="ru-RU" dirty="0" err="1"/>
              <a:t>свідчать</a:t>
            </a:r>
            <a:r>
              <a:rPr lang="ru-RU" dirty="0"/>
              <a:t>: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героїчній</a:t>
            </a:r>
            <a:r>
              <a:rPr lang="ru-RU" dirty="0"/>
              <a:t> </a:t>
            </a:r>
            <a:r>
              <a:rPr lang="ru-RU" dirty="0" err="1"/>
              <a:t>лицарській</a:t>
            </a:r>
            <a:r>
              <a:rPr lang="ru-RU" dirty="0"/>
              <a:t> </a:t>
            </a:r>
            <a:r>
              <a:rPr lang="ru-RU" dirty="0" err="1"/>
              <a:t>поставі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 ЗСУ вони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так не </a:t>
            </a:r>
            <a:r>
              <a:rPr lang="ru-RU" dirty="0" err="1"/>
              <a:t>пишалися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українським</a:t>
            </a:r>
            <a:r>
              <a:rPr lang="ru-RU" dirty="0"/>
              <a:t> </a:t>
            </a:r>
            <a:r>
              <a:rPr lang="ru-RU" dirty="0" err="1"/>
              <a:t>походженням</a:t>
            </a:r>
            <a:r>
              <a:rPr lang="ru-RU" dirty="0"/>
              <a:t>! </a:t>
            </a:r>
            <a:endParaRPr lang="ru-RU" dirty="0" smtClean="0"/>
          </a:p>
          <a:p>
            <a:pPr algn="just"/>
            <a:r>
              <a:rPr lang="ru-RU" dirty="0"/>
              <a:t>Для </a:t>
            </a:r>
            <a:r>
              <a:rPr lang="ru-RU" dirty="0" err="1"/>
              <a:t>кращого</a:t>
            </a:r>
            <a:r>
              <a:rPr lang="ru-RU" dirty="0"/>
              <a:t>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, </a:t>
            </a:r>
            <a:r>
              <a:rPr lang="ru-RU" dirty="0" err="1"/>
              <a:t>долі</a:t>
            </a:r>
            <a:r>
              <a:rPr lang="ru-RU" dirty="0"/>
              <a:t>, </a:t>
            </a:r>
            <a:r>
              <a:rPr lang="ru-RU" dirty="0" err="1"/>
              <a:t>почуттів</a:t>
            </a:r>
            <a:r>
              <a:rPr lang="ru-RU" dirty="0"/>
              <a:t> і </a:t>
            </a:r>
            <a:r>
              <a:rPr lang="ru-RU" dirty="0" err="1"/>
              <a:t>світогляду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діаспори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книзі</a:t>
            </a:r>
            <a:r>
              <a:rPr lang="ru-RU" dirty="0" smtClean="0"/>
              <a:t> </a:t>
            </a:r>
            <a:r>
              <a:rPr lang="ru-RU" dirty="0" err="1" smtClean="0"/>
              <a:t>зібрано</a:t>
            </a:r>
            <a:r>
              <a:rPr lang="ru-RU" dirty="0" smtClean="0"/>
              <a:t> </a:t>
            </a:r>
            <a:r>
              <a:rPr lang="ru-RU" dirty="0" err="1"/>
              <a:t>свідчення</a:t>
            </a:r>
            <a:r>
              <a:rPr lang="ru-RU" dirty="0"/>
              <a:t> </a:t>
            </a:r>
            <a:r>
              <a:rPr lang="ru-RU" dirty="0" err="1"/>
              <a:t>керівників</a:t>
            </a:r>
            <a:r>
              <a:rPr lang="ru-RU" dirty="0"/>
              <a:t>, </a:t>
            </a:r>
            <a:r>
              <a:rPr lang="ru-RU" dirty="0" err="1"/>
              <a:t>найактивніших</a:t>
            </a:r>
            <a:r>
              <a:rPr lang="ru-RU" dirty="0"/>
              <a:t> </a:t>
            </a:r>
            <a:r>
              <a:rPr lang="ru-RU" dirty="0" err="1"/>
              <a:t>діячів</a:t>
            </a:r>
            <a:r>
              <a:rPr lang="ru-RU" dirty="0"/>
              <a:t> та </a:t>
            </a:r>
            <a:r>
              <a:rPr lang="ru-RU" dirty="0" err="1"/>
              <a:t>дослідників</a:t>
            </a:r>
            <a:r>
              <a:rPr lang="ru-RU" dirty="0"/>
              <a:t> закордонного </a:t>
            </a:r>
            <a:r>
              <a:rPr lang="ru-RU" dirty="0" err="1" smtClean="0"/>
              <a:t>українства</a:t>
            </a:r>
            <a:r>
              <a:rPr lang="ru-RU" dirty="0" smtClean="0"/>
              <a:t>.</a:t>
            </a:r>
            <a:endParaRPr lang="en-US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У </a:t>
            </a:r>
            <a:r>
              <a:rPr lang="ru-RU" dirty="0" err="1" smtClean="0"/>
              <a:t>підрозділі</a:t>
            </a:r>
            <a:r>
              <a:rPr lang="ru-RU" dirty="0" smtClean="0"/>
              <a:t> 8.2</a:t>
            </a:r>
            <a:r>
              <a:rPr lang="ru-RU" dirty="0"/>
              <a:t>. </a:t>
            </a:r>
            <a:r>
              <a:rPr lang="ru-RU" b="1" dirty="0" smtClean="0"/>
              <a:t>«</a:t>
            </a:r>
            <a:r>
              <a:rPr lang="ru-RU" b="1" dirty="0" err="1" smtClean="0"/>
              <a:t>Співпраця</a:t>
            </a:r>
            <a:r>
              <a:rPr lang="ru-RU" b="1" dirty="0" smtClean="0"/>
              <a:t> </a:t>
            </a:r>
            <a:r>
              <a:rPr lang="ru-RU" b="1" dirty="0"/>
              <a:t>з </a:t>
            </a:r>
            <a:r>
              <a:rPr lang="ru-RU" b="1" dirty="0" err="1"/>
              <a:t>українською</a:t>
            </a:r>
            <a:r>
              <a:rPr lang="ru-RU" b="1" dirty="0"/>
              <a:t> </a:t>
            </a:r>
            <a:r>
              <a:rPr lang="ru-RU" b="1" dirty="0" err="1" smtClean="0"/>
              <a:t>діаспорою</a:t>
            </a:r>
            <a:r>
              <a:rPr lang="ru-RU" b="1" dirty="0" smtClean="0"/>
              <a:t>» </a:t>
            </a:r>
            <a:r>
              <a:rPr lang="ru-RU" dirty="0" err="1"/>
              <a:t>р</a:t>
            </a:r>
            <a:r>
              <a:rPr lang="ru-RU" dirty="0" err="1" smtClean="0"/>
              <a:t>озглянуто</a:t>
            </a:r>
            <a:r>
              <a:rPr lang="ru-RU" dirty="0" smtClean="0"/>
              <a:t> </a:t>
            </a:r>
            <a:r>
              <a:rPr lang="ru-RU" dirty="0" err="1"/>
              <a:t>детальніше</a:t>
            </a:r>
            <a:r>
              <a:rPr lang="ru-RU" dirty="0"/>
              <a:t> </a:t>
            </a:r>
            <a:r>
              <a:rPr lang="ru-RU" dirty="0" err="1" smtClean="0"/>
              <a:t>ілюстрації</a:t>
            </a:r>
            <a:r>
              <a:rPr lang="ru-RU" dirty="0" smtClean="0"/>
              <a:t> </a:t>
            </a:r>
            <a:r>
              <a:rPr lang="ru-RU" dirty="0" err="1"/>
              <a:t>патріотичної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з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діаспорою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і </a:t>
            </a:r>
            <a:r>
              <a:rPr lang="ru-RU" dirty="0" err="1"/>
              <a:t>світу</a:t>
            </a:r>
            <a:r>
              <a:rPr lang="ru-RU" dirty="0"/>
              <a:t> в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 smtClean="0"/>
              <a:t>агресії</a:t>
            </a:r>
            <a:r>
              <a:rPr lang="ru-RU" dirty="0" smtClean="0"/>
              <a:t> за </a:t>
            </a:r>
            <a:r>
              <a:rPr lang="ru-RU" dirty="0" err="1" smtClean="0"/>
              <a:t>останні</a:t>
            </a:r>
            <a:r>
              <a:rPr lang="ru-RU" dirty="0" smtClean="0"/>
              <a:t> 10 </a:t>
            </a:r>
            <a:r>
              <a:rPr lang="ru-RU" dirty="0" err="1" smtClean="0"/>
              <a:t>років</a:t>
            </a:r>
            <a:r>
              <a:rPr lang="ru-RU" dirty="0" smtClean="0"/>
              <a:t>.</a:t>
            </a:r>
            <a:endParaRPr lang="en-US" dirty="0" smtClean="0"/>
          </a:p>
          <a:p>
            <a:pPr algn="just"/>
            <a:r>
              <a:rPr lang="uk-UA" dirty="0" smtClean="0"/>
              <a:t>У співпраці з Товариством «Україна-Світ».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7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/>
              <a:t>Барселона. </a:t>
            </a:r>
            <a:r>
              <a:rPr lang="ru-RU" sz="3200" dirty="0" err="1"/>
              <a:t>Вересень</a:t>
            </a:r>
            <a:r>
              <a:rPr lang="ru-RU" sz="3200" dirty="0"/>
              <a:t> 2018 р.</a:t>
            </a:r>
          </a:p>
        </p:txBody>
      </p:sp>
      <p:pic>
        <p:nvPicPr>
          <p:cNvPr id="2050" name="Picture 2" descr="D:\Фото для розділу книги про діаспору\Барселона. Вересень 2018 р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" y="1124744"/>
            <a:ext cx="9019425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957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Autofit/>
          </a:bodyPr>
          <a:lstStyle/>
          <a:p>
            <a:r>
              <a:rPr lang="ru-RU" sz="2400" dirty="0"/>
              <a:t>Рига, </a:t>
            </a:r>
            <a:r>
              <a:rPr lang="ru-RU" sz="2400" dirty="0" err="1"/>
              <a:t>зустріч</a:t>
            </a:r>
            <a:r>
              <a:rPr lang="ru-RU" sz="2400" dirty="0"/>
              <a:t> з </a:t>
            </a:r>
            <a:r>
              <a:rPr lang="ru-RU" sz="2400" dirty="0" err="1"/>
              <a:t>елітою</a:t>
            </a:r>
            <a:r>
              <a:rPr lang="ru-RU" sz="2400" dirty="0"/>
              <a:t>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діаспори</a:t>
            </a:r>
            <a:r>
              <a:rPr lang="ru-RU" sz="2400" dirty="0"/>
              <a:t> та </a:t>
            </a:r>
            <a:r>
              <a:rPr lang="ru-RU" sz="2400" dirty="0" err="1"/>
              <a:t>друзями-латишами</a:t>
            </a:r>
            <a:r>
              <a:rPr lang="ru-RU" sz="2400" dirty="0"/>
              <a:t>. 15.07.2016 р.</a:t>
            </a:r>
          </a:p>
        </p:txBody>
      </p:sp>
      <p:pic>
        <p:nvPicPr>
          <p:cNvPr id="3074" name="Picture 2" descr="D:\Фото для розділу книги про діаспору\Рига, зустріч з елітою української діаспори та друзями-латишами. 15.07.2016 р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1558"/>
            <a:ext cx="8712968" cy="58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562074"/>
          </a:xfrm>
        </p:spPr>
        <p:txBody>
          <a:bodyPr>
            <a:normAutofit fontScale="90000"/>
          </a:bodyPr>
          <a:lstStyle/>
          <a:p>
            <a:r>
              <a:rPr lang="ru-RU" sz="2200" dirty="0" err="1"/>
              <a:t>Вшанування</a:t>
            </a:r>
            <a:r>
              <a:rPr lang="ru-RU" sz="2200" dirty="0"/>
              <a:t> </a:t>
            </a:r>
            <a:r>
              <a:rPr lang="ru-RU" sz="2200" dirty="0" err="1"/>
              <a:t>українського</a:t>
            </a:r>
            <a:r>
              <a:rPr lang="ru-RU" sz="2200" dirty="0"/>
              <a:t> </a:t>
            </a:r>
            <a:r>
              <a:rPr lang="ru-RU" sz="2200" dirty="0" smtClean="0"/>
              <a:t>полковника 1918-19 </a:t>
            </a:r>
            <a:r>
              <a:rPr lang="ru-RU" sz="2200" dirty="0" err="1" smtClean="0"/>
              <a:t>рр</a:t>
            </a:r>
            <a:r>
              <a:rPr lang="ru-RU" sz="2200" dirty="0" smtClean="0"/>
              <a:t>. </a:t>
            </a:r>
            <a:r>
              <a:rPr lang="ru-RU" sz="2200" dirty="0"/>
              <a:t>і </a:t>
            </a:r>
            <a:r>
              <a:rPr lang="ru-RU" sz="2200" dirty="0" err="1"/>
              <a:t>латиського</a:t>
            </a:r>
            <a:r>
              <a:rPr lang="ru-RU" sz="2200" dirty="0"/>
              <a:t> </a:t>
            </a:r>
            <a:r>
              <a:rPr lang="ru-RU" sz="2200" dirty="0" smtClean="0"/>
              <a:t>генерала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dirty="0" smtClean="0"/>
              <a:t>П. </a:t>
            </a:r>
            <a:r>
              <a:rPr lang="ru-RU" sz="2200" dirty="0" err="1" smtClean="0"/>
              <a:t>Радзіня</a:t>
            </a:r>
            <a:r>
              <a:rPr lang="ru-RU" sz="2200" dirty="0" smtClean="0"/>
              <a:t> </a:t>
            </a:r>
            <a:r>
              <a:rPr lang="ru-RU" sz="2200" dirty="0"/>
              <a:t>у </a:t>
            </a:r>
            <a:r>
              <a:rPr lang="ru-RU" sz="2200" dirty="0" err="1"/>
              <a:t>Ризі</a:t>
            </a:r>
            <a:r>
              <a:rPr lang="ru-RU" sz="2200" dirty="0"/>
              <a:t>. 15.07.2016 р</a:t>
            </a:r>
            <a:r>
              <a:rPr lang="ru-RU" sz="2000" dirty="0"/>
              <a:t>.</a:t>
            </a:r>
            <a:endParaRPr lang="ru-RU" dirty="0"/>
          </a:p>
        </p:txBody>
      </p:sp>
      <p:pic>
        <p:nvPicPr>
          <p:cNvPr id="4098" name="Picture 2" descr="D:\Фото для розділу книги про діаспору\Вшанування українського полковника і латиського генерала П. Радзіня у Ризі. 15.07.2016 р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71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090"/>
          </a:xfrm>
        </p:spPr>
        <p:txBody>
          <a:bodyPr>
            <a:normAutofit/>
          </a:bodyPr>
          <a:lstStyle/>
          <a:p>
            <a:r>
              <a:rPr lang="ru-RU" sz="1800" dirty="0" err="1"/>
              <a:t>Вшанування</a:t>
            </a:r>
            <a:r>
              <a:rPr lang="ru-RU" sz="1800" dirty="0"/>
              <a:t> </a:t>
            </a:r>
            <a:r>
              <a:rPr lang="ru-RU" sz="1800" dirty="0" err="1"/>
              <a:t>українського</a:t>
            </a:r>
            <a:r>
              <a:rPr lang="ru-RU" sz="1800" dirty="0"/>
              <a:t> полковника і </a:t>
            </a:r>
            <a:r>
              <a:rPr lang="ru-RU" sz="1800" dirty="0" err="1"/>
              <a:t>латиського</a:t>
            </a:r>
            <a:r>
              <a:rPr lang="ru-RU" sz="1800" dirty="0"/>
              <a:t> генерала П. </a:t>
            </a:r>
            <a:r>
              <a:rPr lang="ru-RU" sz="1800" dirty="0" err="1"/>
              <a:t>Радзіня</a:t>
            </a:r>
            <a:r>
              <a:rPr lang="ru-RU" sz="1800" dirty="0"/>
              <a:t> у </a:t>
            </a:r>
            <a:r>
              <a:rPr lang="ru-RU" sz="1800" dirty="0" err="1"/>
              <a:t>посольстві</a:t>
            </a:r>
            <a:r>
              <a:rPr lang="ru-RU" sz="1800" dirty="0"/>
              <a:t> </a:t>
            </a:r>
            <a:r>
              <a:rPr lang="ru-RU" sz="1800" dirty="0" err="1"/>
              <a:t>Латвії</a:t>
            </a:r>
            <a:r>
              <a:rPr lang="ru-RU" sz="1800" dirty="0"/>
              <a:t> в </a:t>
            </a:r>
            <a:r>
              <a:rPr lang="ru-RU" sz="1800" dirty="0" err="1" smtClean="0"/>
              <a:t>Україні</a:t>
            </a:r>
            <a:r>
              <a:rPr lang="ru-RU" sz="1800" dirty="0" smtClean="0"/>
              <a:t>, 2017 р.</a:t>
            </a:r>
            <a:endParaRPr lang="ru-RU" sz="1800" dirty="0"/>
          </a:p>
        </p:txBody>
      </p:sp>
      <p:pic>
        <p:nvPicPr>
          <p:cNvPr id="7170" name="Picture 2" descr="D:\Фото для розділу книги про діаспору\Вшанування українського полковника і латиського генерала П. Радзіня у посольстві Латвії в Україні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7727"/>
            <a:ext cx="7920880" cy="59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тудентська Революція 1990.На трибуні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392488" cy="60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5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>
            <a:noAutofit/>
          </a:bodyPr>
          <a:lstStyle/>
          <a:p>
            <a:r>
              <a:rPr lang="ru-RU" sz="1600" dirty="0" err="1"/>
              <a:t>Часопис</a:t>
            </a:r>
            <a:r>
              <a:rPr lang="ru-RU" sz="1600" dirty="0"/>
              <a:t> Державного </a:t>
            </a:r>
            <a:r>
              <a:rPr lang="ru-RU" sz="1600" dirty="0" err="1"/>
              <a:t>самоврядування</a:t>
            </a:r>
            <a:r>
              <a:rPr lang="ru-RU" sz="1600" dirty="0"/>
              <a:t> </a:t>
            </a:r>
            <a:r>
              <a:rPr lang="ru-RU" sz="1600" dirty="0" err="1"/>
              <a:t>українців</a:t>
            </a:r>
            <a:r>
              <a:rPr lang="ru-RU" sz="1600" dirty="0"/>
              <a:t> </a:t>
            </a:r>
            <a:r>
              <a:rPr lang="ru-RU" sz="1600" dirty="0" err="1"/>
              <a:t>Угорщини</a:t>
            </a:r>
            <a:r>
              <a:rPr lang="ru-RU" sz="1600" dirty="0"/>
              <a:t> «</a:t>
            </a:r>
            <a:r>
              <a:rPr lang="ru-RU" sz="1600" dirty="0" err="1"/>
              <a:t>Український</a:t>
            </a:r>
            <a:r>
              <a:rPr lang="ru-RU" sz="1600" dirty="0"/>
              <a:t> </a:t>
            </a:r>
            <a:r>
              <a:rPr lang="ru-RU" sz="1600" dirty="0" err="1"/>
              <a:t>вісник</a:t>
            </a:r>
            <a:r>
              <a:rPr lang="ru-RU" sz="1600" dirty="0"/>
              <a:t>» про </a:t>
            </a:r>
            <a:r>
              <a:rPr lang="ru-RU" sz="1600" dirty="0" err="1"/>
              <a:t>візит</a:t>
            </a:r>
            <a:r>
              <a:rPr lang="ru-RU" sz="1600" dirty="0"/>
              <a:t> </a:t>
            </a:r>
            <a:r>
              <a:rPr lang="ru-RU" sz="1600" dirty="0" err="1"/>
              <a:t>української</a:t>
            </a:r>
            <a:r>
              <a:rPr lang="ru-RU" sz="1600" dirty="0"/>
              <a:t> </a:t>
            </a:r>
            <a:r>
              <a:rPr lang="ru-RU" sz="1600" dirty="0" err="1"/>
              <a:t>делегації</a:t>
            </a:r>
            <a:r>
              <a:rPr lang="ru-RU" sz="1600" dirty="0"/>
              <a:t>  в Будапешт на </a:t>
            </a:r>
            <a:r>
              <a:rPr lang="ru-RU" sz="1600" dirty="0" err="1"/>
              <a:t>запрошення</a:t>
            </a:r>
            <a:r>
              <a:rPr lang="ru-RU" sz="1600" dirty="0"/>
              <a:t> посольства </a:t>
            </a:r>
            <a:r>
              <a:rPr lang="ru-RU" sz="1600" dirty="0" err="1"/>
              <a:t>України</a:t>
            </a:r>
            <a:r>
              <a:rPr lang="ru-RU" sz="1600" dirty="0"/>
              <a:t>. </a:t>
            </a:r>
            <a:r>
              <a:rPr lang="ru-RU" sz="1600" dirty="0" err="1"/>
              <a:t>Лютий</a:t>
            </a:r>
            <a:r>
              <a:rPr lang="ru-RU" sz="1600" dirty="0"/>
              <a:t> 2019 р. Будапешт</a:t>
            </a:r>
          </a:p>
        </p:txBody>
      </p:sp>
      <p:pic>
        <p:nvPicPr>
          <p:cNvPr id="5122" name="Picture 2" descr="D:\Фото для розділу книги про діаспору\Часопис Державного самоврядування українців Угорщини «Український вісник» про візит української делегації  в Будапешт на запрошення посольства України. Лютий 2019 р. Будапеш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640960" cy="55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/>
          </a:bodyPr>
          <a:lstStyle/>
          <a:p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вражені</a:t>
            </a:r>
            <a:r>
              <a:rPr lang="ru-RU" sz="1600" dirty="0"/>
              <a:t>, як </a:t>
            </a:r>
            <a:r>
              <a:rPr lang="ru-RU" sz="1600" dirty="0" err="1"/>
              <a:t>майстерно</a:t>
            </a:r>
            <a:r>
              <a:rPr lang="ru-RU" sz="1600" dirty="0"/>
              <a:t> студентки-</a:t>
            </a:r>
            <a:r>
              <a:rPr lang="ru-RU" sz="1600" dirty="0" err="1"/>
              <a:t>аматори</a:t>
            </a:r>
            <a:r>
              <a:rPr lang="ru-RU" sz="1600" dirty="0"/>
              <a:t> </a:t>
            </a:r>
            <a:r>
              <a:rPr lang="ru-RU" sz="1600" dirty="0" err="1" smtClean="0"/>
              <a:t>ансамюлю</a:t>
            </a:r>
            <a:r>
              <a:rPr lang="ru-RU" sz="1600" dirty="0" smtClean="0"/>
              <a:t> </a:t>
            </a:r>
            <a:r>
              <a:rPr lang="ru-RU" sz="1600" dirty="0" err="1" smtClean="0"/>
              <a:t>бандуристів</a:t>
            </a:r>
            <a:r>
              <a:rPr lang="ru-RU" sz="1600" dirty="0" smtClean="0"/>
              <a:t>  ЛНУ </a:t>
            </a:r>
            <a:r>
              <a:rPr lang="ru-RU" sz="1600" dirty="0" err="1" smtClean="0"/>
              <a:t>ім</a:t>
            </a:r>
            <a:r>
              <a:rPr lang="ru-RU" sz="1600" dirty="0" smtClean="0"/>
              <a:t>. І. Франка «</a:t>
            </a:r>
            <a:r>
              <a:rPr lang="ru-RU" sz="1600" dirty="0" err="1" smtClean="0"/>
              <a:t>Зоряниця</a:t>
            </a:r>
            <a:r>
              <a:rPr lang="ru-RU" sz="1600" dirty="0" smtClean="0"/>
              <a:t>» </a:t>
            </a:r>
            <a:r>
              <a:rPr lang="ru-RU" sz="1600" dirty="0" err="1"/>
              <a:t>проспівали</a:t>
            </a:r>
            <a:r>
              <a:rPr lang="ru-RU" sz="1600" dirty="0"/>
              <a:t> всю </a:t>
            </a:r>
            <a:r>
              <a:rPr lang="ru-RU" sz="1600" dirty="0" err="1"/>
              <a:t>літургію</a:t>
            </a:r>
            <a:r>
              <a:rPr lang="ru-RU" sz="1600" dirty="0"/>
              <a:t> в </a:t>
            </a:r>
            <a:r>
              <a:rPr lang="ru-RU" sz="1600" dirty="0" err="1"/>
              <a:t>церкві</a:t>
            </a:r>
            <a:r>
              <a:rPr lang="ru-RU" sz="1600" dirty="0"/>
              <a:t> м. </a:t>
            </a:r>
            <a:r>
              <a:rPr lang="ru-RU" sz="1600" dirty="0" err="1" smtClean="0"/>
              <a:t>Прнявор</a:t>
            </a:r>
            <a:r>
              <a:rPr lang="ru-RU" sz="1600" dirty="0" smtClean="0"/>
              <a:t>, </a:t>
            </a:r>
            <a:r>
              <a:rPr lang="ru-RU" sz="1600" dirty="0" err="1" smtClean="0"/>
              <a:t>Боснія</a:t>
            </a:r>
            <a:r>
              <a:rPr lang="ru-RU" sz="1600" dirty="0" smtClean="0"/>
              <a:t> і </a:t>
            </a:r>
            <a:r>
              <a:rPr lang="ru-RU" sz="1600" dirty="0" err="1" smtClean="0"/>
              <a:t>Герцоговина</a:t>
            </a:r>
            <a:r>
              <a:rPr lang="ru-RU" sz="1600" dirty="0" smtClean="0"/>
              <a:t>, 2017 р.</a:t>
            </a:r>
            <a:endParaRPr lang="ru-RU" sz="1600" dirty="0"/>
          </a:p>
        </p:txBody>
      </p:sp>
      <p:pic>
        <p:nvPicPr>
          <p:cNvPr id="6146" name="Picture 2" descr="D:\Фото для розділу книги про діаспору\Всі були вражені, як майстерно студентки-аматори Зоряниці проспівали всю літургію в церкві м. Прнявор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6858"/>
            <a:ext cx="7848871" cy="58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dirty="0" err="1"/>
              <a:t>Козацьке</a:t>
            </a:r>
            <a:r>
              <a:rPr lang="ru-RU" sz="2000" dirty="0"/>
              <a:t> с. Летя (</a:t>
            </a:r>
            <a:r>
              <a:rPr lang="en-US" sz="2000" dirty="0" err="1"/>
              <a:t>Letea</a:t>
            </a:r>
            <a:r>
              <a:rPr lang="en-US" sz="2000" dirty="0" smtClean="0"/>
              <a:t>)</a:t>
            </a:r>
            <a:r>
              <a:rPr lang="uk-UA" sz="2000" dirty="0" smtClean="0"/>
              <a:t>, Румунія,</a:t>
            </a:r>
            <a:r>
              <a:rPr lang="en-US" sz="2000" dirty="0" smtClean="0"/>
              <a:t> </a:t>
            </a:r>
            <a:r>
              <a:rPr lang="ru-RU" sz="2000" dirty="0"/>
              <a:t>у плавнях Дунаю </a:t>
            </a:r>
            <a:r>
              <a:rPr lang="ru-RU" sz="2000" dirty="0" err="1"/>
              <a:t>найбільше</a:t>
            </a:r>
            <a:r>
              <a:rPr lang="ru-RU" sz="2000" dirty="0"/>
              <a:t> </a:t>
            </a:r>
            <a:r>
              <a:rPr lang="ru-RU" sz="2000" dirty="0" err="1"/>
              <a:t>зберегло</a:t>
            </a:r>
            <a:r>
              <a:rPr lang="ru-RU" sz="2000" dirty="0"/>
              <a:t> </a:t>
            </a:r>
            <a:r>
              <a:rPr lang="ru-RU" sz="2000" dirty="0" err="1"/>
              <a:t>українську</a:t>
            </a:r>
            <a:r>
              <a:rPr lang="ru-RU" sz="2000" dirty="0"/>
              <a:t> </a:t>
            </a:r>
            <a:r>
              <a:rPr lang="ru-RU" sz="2000" dirty="0" err="1" smtClean="0"/>
              <a:t>ідентичність</a:t>
            </a:r>
            <a:r>
              <a:rPr lang="ru-RU" sz="2000" dirty="0" smtClean="0"/>
              <a:t>. Червень, 2017р. </a:t>
            </a:r>
            <a:endParaRPr lang="ru-RU" sz="2000" dirty="0"/>
          </a:p>
        </p:txBody>
      </p:sp>
      <p:pic>
        <p:nvPicPr>
          <p:cNvPr id="9218" name="Picture 2" descr="D:\Фото для розділу книги про діаспору\Козацьке с. Летя (Letea) у плавнях Дунаю найбільше зберегло українську ідентичніст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054870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Просвітницький</a:t>
            </a:r>
            <a:r>
              <a:rPr lang="ru-RU" sz="2000" dirty="0" smtClean="0"/>
              <a:t> тур </a:t>
            </a:r>
            <a:r>
              <a:rPr lang="ru-RU" sz="2000" dirty="0" err="1" smtClean="0"/>
              <a:t>Товариства</a:t>
            </a:r>
            <a:r>
              <a:rPr lang="ru-RU" sz="2000" dirty="0" smtClean="0"/>
              <a:t> «</a:t>
            </a:r>
            <a:r>
              <a:rPr lang="ru-RU" sz="2000" dirty="0" err="1" smtClean="0"/>
              <a:t>Україна-Світ</a:t>
            </a:r>
            <a:r>
              <a:rPr lang="ru-RU" sz="2000" dirty="0" smtClean="0"/>
              <a:t>» </a:t>
            </a:r>
            <a:r>
              <a:rPr lang="ru-RU" sz="2000" dirty="0" err="1"/>
              <a:t>Задунав'ям</a:t>
            </a:r>
            <a:r>
              <a:rPr lang="ru-RU" sz="2000" dirty="0"/>
              <a:t> </a:t>
            </a:r>
            <a:r>
              <a:rPr lang="ru-RU" sz="2000" dirty="0" err="1"/>
              <a:t>Румунії</a:t>
            </a:r>
            <a:r>
              <a:rPr lang="ru-RU" sz="2000" dirty="0"/>
              <a:t> </a:t>
            </a:r>
            <a:r>
              <a:rPr lang="ru-RU" sz="2000" dirty="0" err="1"/>
              <a:t>висвітлювали</a:t>
            </a:r>
            <a:r>
              <a:rPr lang="ru-RU" sz="2000" dirty="0"/>
              <a:t> </a:t>
            </a:r>
            <a:r>
              <a:rPr lang="ru-RU" sz="2000" dirty="0" err="1"/>
              <a:t>українські</a:t>
            </a:r>
            <a:r>
              <a:rPr lang="ru-RU" sz="2000" dirty="0"/>
              <a:t> й </a:t>
            </a:r>
            <a:r>
              <a:rPr lang="ru-RU" sz="2000" dirty="0" err="1"/>
              <a:t>румунські</a:t>
            </a:r>
            <a:r>
              <a:rPr lang="ru-RU" sz="2000" dirty="0"/>
              <a:t> </a:t>
            </a:r>
            <a:r>
              <a:rPr lang="ru-RU" sz="2000" dirty="0" smtClean="0"/>
              <a:t>ЗМІ, </a:t>
            </a:r>
            <a:r>
              <a:rPr lang="ru-RU" sz="2000" dirty="0" err="1" smtClean="0"/>
              <a:t>червень</a:t>
            </a:r>
            <a:r>
              <a:rPr lang="ru-RU" sz="2000" dirty="0" smtClean="0"/>
              <a:t> 2017 р.</a:t>
            </a:r>
            <a:endParaRPr lang="ru-RU" sz="2000" dirty="0"/>
          </a:p>
        </p:txBody>
      </p:sp>
      <p:pic>
        <p:nvPicPr>
          <p:cNvPr id="10242" name="Picture 2" descr="D:\Фото для розділу книги про діаспору\Наш тур Задунав'ям Румунії висвітлювали українські й румунські ЗМ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4870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dirty="0"/>
              <a:t>З </a:t>
            </a:r>
            <a:r>
              <a:rPr lang="ru-RU" sz="2000" dirty="0" err="1"/>
              <a:t>юними</a:t>
            </a:r>
            <a:r>
              <a:rPr lang="ru-RU" sz="2000" dirty="0"/>
              <a:t> </a:t>
            </a:r>
            <a:r>
              <a:rPr lang="ru-RU" sz="2000" dirty="0" err="1"/>
              <a:t>українцями</a:t>
            </a:r>
            <a:r>
              <a:rPr lang="ru-RU" sz="2000" dirty="0"/>
              <a:t> с. </a:t>
            </a:r>
            <a:r>
              <a:rPr lang="ru-RU" sz="2000" dirty="0" err="1"/>
              <a:t>Телиця</a:t>
            </a:r>
            <a:r>
              <a:rPr lang="ru-RU" sz="2000" dirty="0"/>
              <a:t>, </a:t>
            </a:r>
            <a:r>
              <a:rPr lang="ru-RU" sz="2000" dirty="0" err="1"/>
              <a:t>Румунія</a:t>
            </a:r>
            <a:r>
              <a:rPr lang="ru-RU" sz="2000" dirty="0"/>
              <a:t>, </a:t>
            </a:r>
            <a:r>
              <a:rPr lang="ru-RU" sz="2000" dirty="0" err="1"/>
              <a:t>Задунавя</a:t>
            </a:r>
            <a:r>
              <a:rPr lang="ru-RU" sz="2000" dirty="0"/>
              <a:t>, на </a:t>
            </a:r>
            <a:r>
              <a:rPr lang="ru-RU" sz="2000" dirty="0" err="1"/>
              <a:t>тлі</a:t>
            </a:r>
            <a:r>
              <a:rPr lang="ru-RU" sz="2000" dirty="0"/>
              <a:t> </a:t>
            </a:r>
            <a:r>
              <a:rPr lang="ru-RU" sz="2000" dirty="0" err="1"/>
              <a:t>старовинної</a:t>
            </a:r>
            <a:r>
              <a:rPr lang="ru-RU" sz="2000" dirty="0"/>
              <a:t> </a:t>
            </a:r>
            <a:r>
              <a:rPr lang="ru-RU" sz="2000" dirty="0" err="1"/>
              <a:t>козацької</a:t>
            </a:r>
            <a:r>
              <a:rPr lang="ru-RU" sz="2000" dirty="0"/>
              <a:t> церкви. 25.06.2017 р.</a:t>
            </a:r>
          </a:p>
        </p:txBody>
      </p:sp>
      <p:pic>
        <p:nvPicPr>
          <p:cNvPr id="11266" name="Picture 2" descr="D:\Фото для розділу книги про діаспору\З юними українцями с. Телиця, Румунія, Задунавя, на тлі старовинної козацької церкви. 25.06.2017 р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750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rmAutofit/>
          </a:bodyPr>
          <a:lstStyle/>
          <a:p>
            <a:r>
              <a:rPr lang="ru-RU" sz="2800" dirty="0" err="1"/>
              <a:t>Cтара</a:t>
            </a:r>
            <a:r>
              <a:rPr lang="ru-RU" sz="2800" dirty="0"/>
              <a:t> </a:t>
            </a:r>
            <a:r>
              <a:rPr lang="ru-RU" sz="2800" dirty="0" err="1"/>
              <a:t>церква</a:t>
            </a:r>
            <a:r>
              <a:rPr lang="ru-RU" sz="2800" dirty="0"/>
              <a:t>, </a:t>
            </a:r>
            <a:r>
              <a:rPr lang="ru-RU" sz="2800" dirty="0" err="1"/>
              <a:t>побудована</a:t>
            </a:r>
            <a:r>
              <a:rPr lang="ru-RU" sz="2800" dirty="0"/>
              <a:t> </a:t>
            </a:r>
            <a:r>
              <a:rPr lang="ru-RU" sz="2800" dirty="0" err="1"/>
              <a:t>Задунайськими</a:t>
            </a:r>
            <a:r>
              <a:rPr lang="ru-RU" sz="2800" dirty="0"/>
              <a:t> </a:t>
            </a:r>
            <a:r>
              <a:rPr lang="ru-RU" sz="2800" dirty="0" err="1"/>
              <a:t>козаками</a:t>
            </a:r>
            <a:r>
              <a:rPr lang="ru-RU" sz="2800" dirty="0"/>
              <a:t> у с. </a:t>
            </a:r>
            <a:r>
              <a:rPr lang="ru-RU" sz="2800" dirty="0" err="1"/>
              <a:t>Телиця</a:t>
            </a:r>
            <a:r>
              <a:rPr lang="ru-RU" sz="2800" dirty="0"/>
              <a:t>. </a:t>
            </a:r>
            <a:r>
              <a:rPr lang="ru-RU" sz="2800" dirty="0" err="1"/>
              <a:t>Її</a:t>
            </a:r>
            <a:r>
              <a:rPr lang="ru-RU" sz="2800" dirty="0"/>
              <a:t> долею </a:t>
            </a:r>
            <a:r>
              <a:rPr lang="ru-RU" sz="2800" dirty="0" err="1"/>
              <a:t>зацікавилося</a:t>
            </a:r>
            <a:r>
              <a:rPr lang="ru-RU" sz="2800" dirty="0"/>
              <a:t> ЮНЕСКО. </a:t>
            </a:r>
            <a:r>
              <a:rPr lang="ru-RU" sz="2800" dirty="0" smtClean="0"/>
              <a:t>Вона </a:t>
            </a:r>
            <a:r>
              <a:rPr lang="ru-RU" sz="2800" dirty="0" err="1"/>
              <a:t>була</a:t>
            </a:r>
            <a:r>
              <a:rPr lang="ru-RU" sz="2800" dirty="0"/>
              <a:t> в </a:t>
            </a:r>
            <a:r>
              <a:rPr lang="ru-RU" sz="2800" dirty="0" err="1"/>
              <a:t>загрозливому</a:t>
            </a:r>
            <a:r>
              <a:rPr lang="ru-RU" sz="2800" dirty="0"/>
              <a:t> </a:t>
            </a:r>
            <a:r>
              <a:rPr lang="ru-RU" sz="2800" dirty="0" err="1"/>
              <a:t>стані</a:t>
            </a:r>
            <a:r>
              <a:rPr lang="ru-RU" sz="2800" dirty="0" smtClean="0"/>
              <a:t>. </a:t>
            </a:r>
            <a:r>
              <a:rPr lang="ru-RU" sz="2800" dirty="0" err="1" smtClean="0"/>
              <a:t>Румунія</a:t>
            </a:r>
            <a:r>
              <a:rPr lang="ru-RU" sz="2800" dirty="0" smtClean="0"/>
              <a:t>, </a:t>
            </a:r>
            <a:r>
              <a:rPr lang="ru-RU" sz="2800" dirty="0" err="1" smtClean="0"/>
              <a:t>червень</a:t>
            </a:r>
            <a:r>
              <a:rPr lang="ru-RU" sz="2800" dirty="0" smtClean="0"/>
              <a:t> 2017 р.</a:t>
            </a:r>
            <a:endParaRPr lang="ru-RU" sz="2800" dirty="0"/>
          </a:p>
        </p:txBody>
      </p:sp>
      <p:pic>
        <p:nvPicPr>
          <p:cNvPr id="12290" name="Picture 2" descr="D:\Фото для розділу книги про діаспору\Cтара церква, побудована Задунайськими козаками у с. Телиця. Її долею зацікавилося ЮНЕСКО. Але вона була в загрозливому стані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3049"/>
            <a:ext cx="5148064" cy="1093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err="1"/>
              <a:t>Висока</a:t>
            </a:r>
            <a:r>
              <a:rPr lang="ru-RU" sz="2800" dirty="0"/>
              <a:t> </a:t>
            </a:r>
            <a:r>
              <a:rPr lang="ru-RU" sz="2800" dirty="0" err="1"/>
              <a:t>сувора</a:t>
            </a:r>
            <a:r>
              <a:rPr lang="ru-RU" sz="2800" dirty="0"/>
              <a:t> </a:t>
            </a:r>
            <a:r>
              <a:rPr lang="ru-RU" sz="2800" dirty="0" err="1"/>
              <a:t>комісія</a:t>
            </a:r>
            <a:r>
              <a:rPr lang="ru-RU" sz="2800" dirty="0"/>
              <a:t> </a:t>
            </a:r>
            <a:r>
              <a:rPr lang="ru-RU" sz="2800" dirty="0" err="1"/>
              <a:t>дегустує</a:t>
            </a:r>
            <a:r>
              <a:rPr lang="ru-RU" sz="2800" dirty="0"/>
              <a:t> смак </a:t>
            </a:r>
            <a:r>
              <a:rPr lang="ru-RU" sz="2800" dirty="0" err="1"/>
              <a:t>козацької</a:t>
            </a:r>
            <a:r>
              <a:rPr lang="ru-RU" sz="2800" dirty="0"/>
              <a:t> юшки на </a:t>
            </a:r>
            <a:r>
              <a:rPr lang="ru-RU" sz="2800" dirty="0" err="1"/>
              <a:t>фестивалі</a:t>
            </a:r>
            <a:r>
              <a:rPr lang="ru-RU" sz="2800" dirty="0"/>
              <a:t> в </a:t>
            </a:r>
            <a:r>
              <a:rPr lang="ru-RU" sz="2800" dirty="0" smtClean="0"/>
              <a:t>м. Сулима. </a:t>
            </a:r>
            <a:r>
              <a:rPr lang="ru-RU" sz="2800" dirty="0" err="1" smtClean="0"/>
              <a:t>Румунія</a:t>
            </a:r>
            <a:r>
              <a:rPr lang="ru-RU" sz="2800" dirty="0" smtClean="0"/>
              <a:t>, 2017р.</a:t>
            </a:r>
            <a:endParaRPr lang="ru-RU" sz="2800" dirty="0"/>
          </a:p>
        </p:txBody>
      </p:sp>
      <p:pic>
        <p:nvPicPr>
          <p:cNvPr id="13314" name="Picture 2" descr="D:\Фото для розділу книги про діаспору\Висока сувора комісія дегустує смак козацької юшки на фестивалі в Сулимі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270894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dirty="0"/>
              <a:t>З </a:t>
            </a:r>
            <a:r>
              <a:rPr lang="ru-RU" sz="2000" dirty="0" err="1"/>
              <a:t>нащадками</a:t>
            </a:r>
            <a:r>
              <a:rPr lang="ru-RU" sz="2000" dirty="0"/>
              <a:t> </a:t>
            </a:r>
            <a:r>
              <a:rPr lang="ru-RU" sz="2000" dirty="0" err="1"/>
              <a:t>Задунайських</a:t>
            </a:r>
            <a:r>
              <a:rPr lang="ru-RU" sz="2000" dirty="0"/>
              <a:t> </a:t>
            </a:r>
            <a:r>
              <a:rPr lang="ru-RU" sz="2000" dirty="0" err="1" smtClean="0"/>
              <a:t>козаків</a:t>
            </a:r>
            <a:r>
              <a:rPr lang="ru-RU" sz="2000" dirty="0" smtClean="0"/>
              <a:t>, </a:t>
            </a:r>
            <a:r>
              <a:rPr lang="ru-RU" sz="2000" dirty="0"/>
              <a:t>м. </a:t>
            </a:r>
            <a:r>
              <a:rPr lang="ru-RU" sz="2000" dirty="0" err="1"/>
              <a:t>Тульча</a:t>
            </a:r>
            <a:r>
              <a:rPr lang="ru-RU" sz="2000" dirty="0"/>
              <a:t>, </a:t>
            </a:r>
            <a:r>
              <a:rPr lang="ru-RU" sz="2000" dirty="0" err="1"/>
              <a:t>Румунія</a:t>
            </a:r>
            <a:r>
              <a:rPr lang="ru-RU" sz="2000" dirty="0"/>
              <a:t>, </a:t>
            </a:r>
            <a:r>
              <a:rPr lang="ru-RU" sz="2000" dirty="0" err="1"/>
              <a:t>Задунав`я</a:t>
            </a:r>
            <a:r>
              <a:rPr lang="ru-RU" sz="2000" dirty="0"/>
              <a:t>. 27.06.2017 р.</a:t>
            </a:r>
          </a:p>
        </p:txBody>
      </p:sp>
      <p:pic>
        <p:nvPicPr>
          <p:cNvPr id="14338" name="Picture 2" descr="D:\Фото для розділу книги про діаспору\З нащадками Задунайських козаків м. Тульча, Румунія, Задунав`я. 27.06.2017 р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0864"/>
            <a:ext cx="7704855" cy="57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/>
              <a:t>9. БОРОТЬБА В ІНФОРМАЦІЙНО-ГУМАНІТАРНОМУ ПРОСТОРІ: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І </a:t>
            </a:r>
            <a:r>
              <a:rPr lang="ru-RU" sz="2400" dirty="0"/>
              <a:t>СЛОВОМ, І ДІЛОМ, І ПІСНЕЮ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розділі</a:t>
            </a:r>
            <a:r>
              <a:rPr lang="ru-RU" sz="1800" dirty="0"/>
              <a:t> </a:t>
            </a:r>
            <a:r>
              <a:rPr lang="ru-RU" sz="1800" dirty="0" err="1"/>
              <a:t>пропонуємо</a:t>
            </a:r>
            <a:r>
              <a:rPr lang="ru-RU" sz="1800" dirty="0"/>
              <a:t> </a:t>
            </a:r>
            <a:r>
              <a:rPr lang="ru-RU" sz="1800" dirty="0" err="1"/>
              <a:t>публіцистичні</a:t>
            </a:r>
            <a:r>
              <a:rPr lang="ru-RU" sz="1800" dirty="0"/>
              <a:t> </a:t>
            </a:r>
            <a:r>
              <a:rPr lang="ru-RU" sz="1800" dirty="0" err="1"/>
              <a:t>тексти</a:t>
            </a:r>
            <a:r>
              <a:rPr lang="ru-RU" sz="1800" dirty="0"/>
              <a:t> автора, </a:t>
            </a:r>
            <a:r>
              <a:rPr lang="ru-RU" sz="1800" dirty="0" err="1"/>
              <a:t>поміщені</a:t>
            </a:r>
            <a:r>
              <a:rPr lang="ru-RU" sz="1800" dirty="0"/>
              <a:t> на </a:t>
            </a:r>
            <a:r>
              <a:rPr lang="ru-RU" sz="1800" dirty="0" err="1"/>
              <a:t>шпальтах</a:t>
            </a:r>
            <a:r>
              <a:rPr lang="ru-RU" sz="1800" dirty="0"/>
              <a:t> </a:t>
            </a:r>
            <a:r>
              <a:rPr lang="ru-RU" sz="1800" dirty="0" err="1"/>
              <a:t>відомого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-сайту «</a:t>
            </a:r>
            <a:r>
              <a:rPr lang="ru-RU" sz="1800" dirty="0" err="1"/>
              <a:t>Українська</a:t>
            </a:r>
            <a:r>
              <a:rPr lang="ru-RU" sz="1800" dirty="0"/>
              <a:t> правда»,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мали</a:t>
            </a:r>
            <a:r>
              <a:rPr lang="ru-RU" sz="1800" dirty="0"/>
              <a:t> у </a:t>
            </a:r>
            <a:r>
              <a:rPr lang="ru-RU" sz="1800" dirty="0" err="1"/>
              <a:t>свій</a:t>
            </a:r>
            <a:r>
              <a:rPr lang="ru-RU" sz="1800" dirty="0"/>
              <a:t> час </a:t>
            </a:r>
            <a:r>
              <a:rPr lang="ru-RU" sz="1800" dirty="0" err="1"/>
              <a:t>помітний</a:t>
            </a:r>
            <a:r>
              <a:rPr lang="ru-RU" sz="1800" dirty="0"/>
              <a:t> </a:t>
            </a:r>
            <a:r>
              <a:rPr lang="ru-RU" sz="1800" dirty="0" err="1"/>
              <a:t>успіх</a:t>
            </a:r>
            <a:r>
              <a:rPr lang="ru-RU" sz="1800" dirty="0"/>
              <a:t> і </a:t>
            </a:r>
            <a:r>
              <a:rPr lang="ru-RU" sz="1800" dirty="0" err="1"/>
              <a:t>суспільний</a:t>
            </a:r>
            <a:r>
              <a:rPr lang="ru-RU" sz="1800" dirty="0"/>
              <a:t> резонанс. Вони, </a:t>
            </a:r>
            <a:r>
              <a:rPr lang="ru-RU" sz="1800" dirty="0" err="1"/>
              <a:t>іноді</a:t>
            </a:r>
            <a:r>
              <a:rPr lang="ru-RU" sz="1800" dirty="0"/>
              <a:t> у </a:t>
            </a:r>
            <a:r>
              <a:rPr lang="ru-RU" sz="1800" dirty="0" err="1"/>
              <a:t>своєрідній</a:t>
            </a:r>
            <a:r>
              <a:rPr lang="ru-RU" sz="1800" dirty="0"/>
              <a:t> </a:t>
            </a:r>
            <a:r>
              <a:rPr lang="ru-RU" sz="1800" dirty="0" err="1"/>
              <a:t>іронічно-стьобній</a:t>
            </a:r>
            <a:r>
              <a:rPr lang="ru-RU" sz="1800" dirty="0"/>
              <a:t> </a:t>
            </a:r>
            <a:r>
              <a:rPr lang="ru-RU" sz="1800" dirty="0" err="1"/>
              <a:t>манері</a:t>
            </a:r>
            <a:r>
              <a:rPr lang="ru-RU" sz="1800" dirty="0"/>
              <a:t>, </a:t>
            </a:r>
            <a:r>
              <a:rPr lang="ru-RU" sz="1800" dirty="0" err="1"/>
              <a:t>ілюструють</a:t>
            </a:r>
            <a:r>
              <a:rPr lang="ru-RU" sz="1800" dirty="0"/>
              <a:t> і </a:t>
            </a:r>
            <a:r>
              <a:rPr lang="ru-RU" sz="1800" dirty="0" err="1"/>
              <a:t>розширюють</a:t>
            </a:r>
            <a:r>
              <a:rPr lang="ru-RU" sz="1800" dirty="0"/>
              <a:t> </a:t>
            </a:r>
            <a:r>
              <a:rPr lang="ru-RU" sz="1800" dirty="0" err="1"/>
              <a:t>змістовий</a:t>
            </a:r>
            <a:r>
              <a:rPr lang="ru-RU" sz="1800" dirty="0"/>
              <a:t> спектр </a:t>
            </a:r>
            <a:r>
              <a:rPr lang="ru-RU" sz="1800" dirty="0" err="1"/>
              <a:t>основної</a:t>
            </a:r>
            <a:r>
              <a:rPr lang="ru-RU" sz="1800" dirty="0"/>
              <a:t> </a:t>
            </a:r>
            <a:r>
              <a:rPr lang="ru-RU" sz="1800" dirty="0" err="1"/>
              <a:t>частини</a:t>
            </a:r>
            <a:r>
              <a:rPr lang="ru-RU" sz="1800" dirty="0"/>
              <a:t> </a:t>
            </a:r>
            <a:r>
              <a:rPr lang="ru-RU" sz="1800" dirty="0" err="1"/>
              <a:t>праці</a:t>
            </a:r>
            <a:r>
              <a:rPr lang="ru-RU" sz="1800" dirty="0"/>
              <a:t>. А </a:t>
            </a:r>
            <a:r>
              <a:rPr lang="ru-RU" sz="1800" dirty="0" err="1"/>
              <a:t>ще</a:t>
            </a:r>
            <a:r>
              <a:rPr lang="ru-RU" sz="1800" dirty="0"/>
              <a:t> – </a:t>
            </a:r>
            <a:r>
              <a:rPr lang="ru-RU" sz="1800" dirty="0" err="1"/>
              <a:t>переносять</a:t>
            </a:r>
            <a:r>
              <a:rPr lang="ru-RU" sz="1800" dirty="0"/>
              <a:t> нас у час </a:t>
            </a:r>
            <a:r>
              <a:rPr lang="ru-RU" sz="1800" dirty="0" err="1"/>
              <a:t>їхньої</a:t>
            </a:r>
            <a:r>
              <a:rPr lang="ru-RU" sz="1800" dirty="0"/>
              <a:t> </a:t>
            </a:r>
            <a:r>
              <a:rPr lang="ru-RU" sz="1800" dirty="0" err="1"/>
              <a:t>з’яви</a:t>
            </a:r>
            <a:r>
              <a:rPr lang="ru-RU" sz="1800" dirty="0"/>
              <a:t> в </a:t>
            </a:r>
            <a:r>
              <a:rPr lang="ru-RU" sz="1800" dirty="0" err="1"/>
              <a:t>інформаційному</a:t>
            </a:r>
            <a:r>
              <a:rPr lang="ru-RU" sz="1800" dirty="0"/>
              <a:t> </a:t>
            </a:r>
            <a:r>
              <a:rPr lang="ru-RU" sz="1800" dirty="0" err="1"/>
              <a:t>просторі</a:t>
            </a:r>
            <a:r>
              <a:rPr lang="ru-RU" sz="1800" dirty="0"/>
              <a:t>. З них </a:t>
            </a:r>
            <a:r>
              <a:rPr lang="ru-RU" sz="1800" dirty="0" err="1"/>
              <a:t>читач</a:t>
            </a:r>
            <a:r>
              <a:rPr lang="ru-RU" sz="1800" dirty="0"/>
              <a:t> </a:t>
            </a:r>
            <a:r>
              <a:rPr lang="ru-RU" sz="1800" dirty="0" err="1"/>
              <a:t>краще</a:t>
            </a:r>
            <a:r>
              <a:rPr lang="ru-RU" sz="1800" dirty="0"/>
              <a:t> </a:t>
            </a:r>
            <a:r>
              <a:rPr lang="ru-RU" sz="1800" dirty="0" err="1"/>
              <a:t>відчує</a:t>
            </a:r>
            <a:r>
              <a:rPr lang="ru-RU" sz="1800" dirty="0"/>
              <a:t> і </a:t>
            </a:r>
            <a:r>
              <a:rPr lang="ru-RU" sz="1800" dirty="0" err="1"/>
              <a:t>зрозуміє</a:t>
            </a:r>
            <a:r>
              <a:rPr lang="ru-RU" sz="1800" dirty="0"/>
              <a:t> дух того </a:t>
            </a:r>
            <a:r>
              <a:rPr lang="ru-RU" sz="1800" dirty="0" err="1"/>
              <a:t>тривожного</a:t>
            </a:r>
            <a:r>
              <a:rPr lang="ru-RU" sz="1800" dirty="0"/>
              <a:t> часу, в </a:t>
            </a:r>
            <a:r>
              <a:rPr lang="ru-RU" sz="1800" dirty="0" err="1"/>
              <a:t>якому</a:t>
            </a:r>
            <a:r>
              <a:rPr lang="ru-RU" sz="1800" dirty="0"/>
              <a:t> автор </a:t>
            </a:r>
            <a:r>
              <a:rPr lang="ru-RU" sz="1800" dirty="0" err="1"/>
              <a:t>передбачив</a:t>
            </a:r>
            <a:r>
              <a:rPr lang="ru-RU" sz="1800" dirty="0"/>
              <a:t> і </a:t>
            </a:r>
            <a:r>
              <a:rPr lang="ru-RU" sz="1800" dirty="0" err="1"/>
              <a:t>намагався</a:t>
            </a:r>
            <a:r>
              <a:rPr lang="ru-RU" sz="1800" dirty="0"/>
              <a:t> </a:t>
            </a:r>
            <a:r>
              <a:rPr lang="ru-RU" sz="1800" dirty="0" err="1"/>
              <a:t>відвернути</a:t>
            </a:r>
            <a:r>
              <a:rPr lang="ru-RU" sz="1800" dirty="0"/>
              <a:t> </a:t>
            </a:r>
            <a:r>
              <a:rPr lang="ru-RU" sz="1800" dirty="0" err="1"/>
              <a:t>трагедії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насувалися</a:t>
            </a:r>
            <a:r>
              <a:rPr lang="ru-RU" sz="1800" dirty="0"/>
              <a:t>. Так,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/>
              <a:t>переддень</a:t>
            </a:r>
            <a:r>
              <a:rPr lang="ru-RU" sz="1800" dirty="0"/>
              <a:t> </a:t>
            </a:r>
            <a:r>
              <a:rPr lang="ru-RU" sz="1800" dirty="0" err="1"/>
              <a:t>вирішальних</a:t>
            </a:r>
            <a:r>
              <a:rPr lang="ru-RU" sz="1800" dirty="0"/>
              <a:t> битв за долю </a:t>
            </a:r>
            <a:r>
              <a:rPr lang="ru-RU" sz="1800" dirty="0" err="1"/>
              <a:t>України</a:t>
            </a:r>
            <a:r>
              <a:rPr lang="ru-RU" sz="1800" dirty="0"/>
              <a:t>. </a:t>
            </a:r>
            <a:r>
              <a:rPr lang="ru-RU" sz="1800" dirty="0" err="1"/>
              <a:t>Ці</a:t>
            </a:r>
            <a:r>
              <a:rPr lang="ru-RU" sz="1800" dirty="0"/>
              <a:t> </a:t>
            </a:r>
            <a:r>
              <a:rPr lang="ru-RU" sz="1800" dirty="0" err="1"/>
              <a:t>тексти</a:t>
            </a:r>
            <a:r>
              <a:rPr lang="ru-RU" sz="1800" dirty="0"/>
              <a:t> </a:t>
            </a:r>
            <a:r>
              <a:rPr lang="ru-RU" sz="1800" dirty="0" err="1"/>
              <a:t>допоможуть</a:t>
            </a:r>
            <a:r>
              <a:rPr lang="ru-RU" sz="1800" dirty="0"/>
              <a:t> Вам </a:t>
            </a:r>
            <a:r>
              <a:rPr lang="ru-RU" sz="1800" dirty="0" err="1"/>
              <a:t>поринути</a:t>
            </a:r>
            <a:r>
              <a:rPr lang="ru-RU" sz="1800" dirty="0"/>
              <a:t> й </a:t>
            </a:r>
            <a:r>
              <a:rPr lang="ru-RU" sz="1800" dirty="0" err="1"/>
              <a:t>усвідомити</a:t>
            </a:r>
            <a:r>
              <a:rPr lang="ru-RU" sz="1800" dirty="0"/>
              <a:t> </a:t>
            </a:r>
            <a:r>
              <a:rPr lang="ru-RU" sz="1800" dirty="0" err="1"/>
              <a:t>настрої</a:t>
            </a:r>
            <a:r>
              <a:rPr lang="ru-RU" sz="1800" dirty="0"/>
              <a:t> людей, </a:t>
            </a:r>
            <a:r>
              <a:rPr lang="ru-RU" sz="1800" dirty="0" err="1"/>
              <a:t>сумний</a:t>
            </a:r>
            <a:r>
              <a:rPr lang="ru-RU" sz="1800" dirty="0"/>
              <a:t>, </a:t>
            </a:r>
            <a:r>
              <a:rPr lang="ru-RU" sz="1800" dirty="0" err="1"/>
              <a:t>деструктивний</a:t>
            </a:r>
            <a:r>
              <a:rPr lang="ru-RU" sz="1800" dirty="0"/>
              <a:t> стан </a:t>
            </a:r>
            <a:r>
              <a:rPr lang="ru-RU" sz="1800" dirty="0" err="1"/>
              <a:t>українського</a:t>
            </a:r>
            <a:r>
              <a:rPr lang="ru-RU" sz="1800" dirty="0"/>
              <a:t> </a:t>
            </a:r>
            <a:r>
              <a:rPr lang="ru-RU" sz="1800" dirty="0" err="1"/>
              <a:t>гуманітарного</a:t>
            </a:r>
            <a:r>
              <a:rPr lang="ru-RU" sz="1800" dirty="0"/>
              <a:t> простору, </a:t>
            </a:r>
            <a:r>
              <a:rPr lang="ru-RU" sz="1800" dirty="0" err="1"/>
              <a:t>інформаційні</a:t>
            </a:r>
            <a:r>
              <a:rPr lang="ru-RU" sz="1800" dirty="0"/>
              <a:t> </a:t>
            </a:r>
            <a:r>
              <a:rPr lang="ru-RU" sz="1800" dirty="0" err="1"/>
              <a:t>війни</a:t>
            </a:r>
            <a:r>
              <a:rPr lang="ru-RU" sz="1800" dirty="0"/>
              <a:t> за </a:t>
            </a:r>
            <a:r>
              <a:rPr lang="ru-RU" sz="1800" dirty="0" err="1"/>
              <a:t>душі</a:t>
            </a:r>
            <a:r>
              <a:rPr lang="ru-RU" sz="1800" dirty="0"/>
              <a:t> народу, </a:t>
            </a:r>
            <a:r>
              <a:rPr lang="ru-RU" sz="1800" dirty="0" err="1"/>
              <a:t>суспільно-політичну</a:t>
            </a:r>
            <a:r>
              <a:rPr lang="ru-RU" sz="1800" dirty="0"/>
              <a:t> </a:t>
            </a:r>
            <a:r>
              <a:rPr lang="ru-RU" sz="1800" dirty="0" err="1"/>
              <a:t>ситуацію</a:t>
            </a:r>
            <a:r>
              <a:rPr lang="ru-RU" sz="1800" dirty="0"/>
              <a:t> до і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Революції</a:t>
            </a:r>
            <a:r>
              <a:rPr lang="ru-RU" sz="1800" dirty="0"/>
              <a:t> </a:t>
            </a:r>
            <a:r>
              <a:rPr lang="ru-RU" sz="1800" dirty="0" err="1"/>
              <a:t>Гідности</a:t>
            </a:r>
            <a:r>
              <a:rPr lang="ru-RU" sz="1800" dirty="0"/>
              <a:t>, початок </a:t>
            </a:r>
            <a:r>
              <a:rPr lang="ru-RU" sz="1800" dirty="0" err="1"/>
              <a:t>російсько-української</a:t>
            </a:r>
            <a:r>
              <a:rPr lang="ru-RU" sz="1800" dirty="0"/>
              <a:t> </a:t>
            </a:r>
            <a:r>
              <a:rPr lang="ru-RU" sz="1800" dirty="0" err="1"/>
              <a:t>війни</a:t>
            </a:r>
            <a:r>
              <a:rPr lang="ru-RU" sz="1800" dirty="0"/>
              <a:t> </a:t>
            </a:r>
            <a:r>
              <a:rPr lang="ru-RU" sz="1800" dirty="0" err="1"/>
              <a:t>тощо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7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4888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Патріотизм</a:t>
            </a:r>
            <a:r>
              <a:rPr lang="ru-RU" b="1" dirty="0"/>
              <a:t>: </a:t>
            </a:r>
            <a:r>
              <a:rPr lang="ru-RU" b="1" dirty="0" err="1"/>
              <a:t>вічний</a:t>
            </a:r>
            <a:r>
              <a:rPr lang="ru-RU" b="1" dirty="0"/>
              <a:t> </a:t>
            </a:r>
            <a:r>
              <a:rPr lang="ru-RU" b="1" dirty="0" err="1"/>
              <a:t>поклик</a:t>
            </a:r>
            <a:endParaRPr lang="ru-RU" dirty="0" smtClean="0"/>
          </a:p>
          <a:p>
            <a:r>
              <a:rPr lang="ru-RU" dirty="0" err="1" smtClean="0"/>
              <a:t>Патріотизм</a:t>
            </a:r>
            <a:r>
              <a:rPr lang="ru-RU" dirty="0" smtClean="0"/>
              <a:t> </a:t>
            </a:r>
            <a:r>
              <a:rPr lang="ru-RU" dirty="0"/>
              <a:t>– не </a:t>
            </a:r>
            <a:r>
              <a:rPr lang="ru-RU" dirty="0" err="1"/>
              <a:t>вигадка</a:t>
            </a:r>
            <a:r>
              <a:rPr lang="ru-RU" dirty="0"/>
              <a:t> </a:t>
            </a:r>
            <a:r>
              <a:rPr lang="ru-RU" dirty="0" err="1"/>
              <a:t>філософів</a:t>
            </a:r>
            <a:r>
              <a:rPr lang="ru-RU" dirty="0"/>
              <a:t>, не </a:t>
            </a:r>
            <a:r>
              <a:rPr lang="ru-RU" dirty="0" err="1"/>
              <a:t>мрії</a:t>
            </a:r>
            <a:r>
              <a:rPr lang="ru-RU" dirty="0"/>
              <a:t> </a:t>
            </a:r>
            <a:r>
              <a:rPr lang="ru-RU" dirty="0" err="1"/>
              <a:t>митців</a:t>
            </a:r>
            <a:r>
              <a:rPr lang="ru-RU" dirty="0"/>
              <a:t>, не «</a:t>
            </a:r>
            <a:r>
              <a:rPr lang="ru-RU" dirty="0" err="1"/>
              <a:t>притулок</a:t>
            </a:r>
            <a:r>
              <a:rPr lang="ru-RU" dirty="0"/>
              <a:t>» </a:t>
            </a:r>
            <a:r>
              <a:rPr lang="ru-RU" dirty="0" err="1"/>
              <a:t>політиків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універсальний</a:t>
            </a:r>
            <a:r>
              <a:rPr lang="ru-RU" dirty="0"/>
              <a:t> </a:t>
            </a:r>
            <a:r>
              <a:rPr lang="ru-RU" dirty="0" err="1"/>
              <a:t>механізм</a:t>
            </a:r>
            <a:r>
              <a:rPr lang="ru-RU" dirty="0"/>
              <a:t> і </a:t>
            </a:r>
            <a:r>
              <a:rPr lang="ru-RU" dirty="0" err="1"/>
              <a:t>двигун</a:t>
            </a:r>
            <a:r>
              <a:rPr lang="ru-RU" dirty="0"/>
              <a:t> </a:t>
            </a:r>
            <a:r>
              <a:rPr lang="ru-RU" dirty="0" err="1"/>
              <a:t>буття</a:t>
            </a:r>
            <a:r>
              <a:rPr lang="ru-RU" dirty="0"/>
              <a:t>,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нації</a:t>
            </a:r>
            <a:r>
              <a:rPr lang="ru-RU" dirty="0"/>
              <a:t> і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морально-</a:t>
            </a:r>
            <a:r>
              <a:rPr lang="ru-RU" dirty="0" err="1"/>
              <a:t>світоглядний</a:t>
            </a:r>
            <a:r>
              <a:rPr lang="ru-RU" dirty="0"/>
              <a:t> </a:t>
            </a:r>
            <a:r>
              <a:rPr lang="ru-RU" dirty="0" err="1"/>
              <a:t>оберіг</a:t>
            </a:r>
            <a:r>
              <a:rPr lang="ru-RU" dirty="0"/>
              <a:t> народу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зникнення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знищення</a:t>
            </a:r>
            <a:r>
              <a:rPr lang="ru-RU" dirty="0"/>
              <a:t> ворогом. </a:t>
            </a:r>
            <a:endParaRPr lang="ru-RU" dirty="0" smtClean="0"/>
          </a:p>
          <a:p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розвиватися</a:t>
            </a:r>
            <a:r>
              <a:rPr lang="ru-RU" dirty="0"/>
              <a:t> </a:t>
            </a:r>
            <a:r>
              <a:rPr lang="ru-RU" dirty="0" err="1"/>
              <a:t>довільно</a:t>
            </a:r>
            <a:r>
              <a:rPr lang="ru-RU" dirty="0"/>
              <a:t>. Для </a:t>
            </a:r>
            <a:r>
              <a:rPr lang="ru-RU" dirty="0" err="1"/>
              <a:t>прогресу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</a:t>
            </a:r>
            <a:r>
              <a:rPr lang="ru-RU" dirty="0" err="1"/>
              <a:t>потрібен</a:t>
            </a:r>
            <a:r>
              <a:rPr lang="ru-RU" dirty="0"/>
              <a:t> </a:t>
            </a:r>
            <a:r>
              <a:rPr lang="ru-RU" dirty="0" err="1"/>
              <a:t>постійний</a:t>
            </a:r>
            <a:r>
              <a:rPr lang="ru-RU" dirty="0"/>
              <a:t> </a:t>
            </a:r>
            <a:r>
              <a:rPr lang="ru-RU" dirty="0" err="1"/>
              <a:t>притік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. 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настають</a:t>
            </a:r>
            <a:r>
              <a:rPr lang="ru-RU" dirty="0"/>
              <a:t> </a:t>
            </a:r>
            <a:r>
              <a:rPr lang="ru-RU" dirty="0" err="1"/>
              <a:t>ентропійні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розпаду</a:t>
            </a:r>
            <a:r>
              <a:rPr lang="ru-RU" dirty="0"/>
              <a:t>, </a:t>
            </a:r>
            <a:r>
              <a:rPr lang="ru-RU" dirty="0" err="1"/>
              <a:t>деструкції</a:t>
            </a:r>
            <a:r>
              <a:rPr lang="ru-RU" dirty="0"/>
              <a:t>, </a:t>
            </a:r>
            <a:r>
              <a:rPr lang="ru-RU" dirty="0" err="1"/>
              <a:t>спрощення</a:t>
            </a:r>
            <a:r>
              <a:rPr lang="ru-RU" dirty="0"/>
              <a:t>, </a:t>
            </a:r>
            <a:r>
              <a:rPr lang="ru-RU" dirty="0" err="1"/>
              <a:t>деградації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ж </a:t>
            </a:r>
            <a:r>
              <a:rPr lang="ru-RU" dirty="0" err="1"/>
              <a:t>стосується</a:t>
            </a:r>
            <a:r>
              <a:rPr lang="ru-RU" dirty="0"/>
              <a:t> і </a:t>
            </a:r>
            <a:r>
              <a:rPr lang="ru-RU" dirty="0" err="1"/>
              <a:t>людини</a:t>
            </a:r>
            <a:r>
              <a:rPr lang="ru-RU" dirty="0"/>
              <a:t>, народу, </a:t>
            </a:r>
            <a:r>
              <a:rPr lang="ru-RU" dirty="0" err="1"/>
              <a:t>людства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Патріотизм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той </a:t>
            </a:r>
            <a:r>
              <a:rPr lang="ru-RU" dirty="0" err="1"/>
              <a:t>енергетичний</a:t>
            </a:r>
            <a:r>
              <a:rPr lang="ru-RU" dirty="0"/>
              <a:t> «генератор»,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каталізує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людей і </a:t>
            </a:r>
            <a:r>
              <a:rPr lang="ru-RU" dirty="0" err="1"/>
              <a:t>націй</a:t>
            </a:r>
            <a:r>
              <a:rPr lang="ru-RU" dirty="0"/>
              <a:t>, </a:t>
            </a:r>
            <a:r>
              <a:rPr lang="ru-RU" dirty="0" err="1"/>
              <a:t>протистоїть</a:t>
            </a:r>
            <a:r>
              <a:rPr lang="ru-RU" dirty="0"/>
              <a:t>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деградації</a:t>
            </a:r>
            <a:r>
              <a:rPr lang="ru-RU" dirty="0"/>
              <a:t>, </a:t>
            </a:r>
            <a:r>
              <a:rPr lang="ru-RU" dirty="0" err="1"/>
              <a:t>заряджаючи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самовідтворювальними</a:t>
            </a:r>
            <a:r>
              <a:rPr lang="ru-RU" dirty="0"/>
              <a:t> системами </a:t>
            </a:r>
            <a:r>
              <a:rPr lang="ru-RU" dirty="0" err="1"/>
              <a:t>рушійних</a:t>
            </a:r>
            <a:r>
              <a:rPr lang="ru-RU" dirty="0"/>
              <a:t> сил </a:t>
            </a:r>
            <a:r>
              <a:rPr lang="ru-RU" dirty="0" err="1"/>
              <a:t>розвитку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Але </a:t>
            </a:r>
            <a:r>
              <a:rPr lang="ru-RU" dirty="0" err="1"/>
              <a:t>патріотизм</a:t>
            </a:r>
            <a:r>
              <a:rPr lang="ru-RU" dirty="0"/>
              <a:t> – не </a:t>
            </a:r>
            <a:r>
              <a:rPr lang="ru-RU" dirty="0" err="1"/>
              <a:t>вічний</a:t>
            </a:r>
            <a:r>
              <a:rPr lang="ru-RU" dirty="0"/>
              <a:t> </a:t>
            </a:r>
            <a:r>
              <a:rPr lang="ru-RU" dirty="0" err="1"/>
              <a:t>двигун</a:t>
            </a:r>
            <a:r>
              <a:rPr lang="ru-RU" dirty="0"/>
              <a:t>. Свою </a:t>
            </a:r>
            <a:r>
              <a:rPr lang="ru-RU" dirty="0" err="1"/>
              <a:t>енергію</a:t>
            </a:r>
            <a:r>
              <a:rPr lang="ru-RU" dirty="0"/>
              <a:t>, 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черпає</a:t>
            </a:r>
            <a:r>
              <a:rPr lang="ru-RU" dirty="0"/>
              <a:t> з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душі</a:t>
            </a:r>
            <a:r>
              <a:rPr lang="ru-RU" dirty="0"/>
              <a:t> й </a:t>
            </a:r>
            <a:r>
              <a:rPr lang="ru-RU" dirty="0" err="1"/>
              <a:t>розуму</a:t>
            </a:r>
            <a:r>
              <a:rPr lang="ru-RU" dirty="0"/>
              <a:t>. </a:t>
            </a:r>
            <a:r>
              <a:rPr lang="ru-RU" dirty="0" err="1"/>
              <a:t>Патріотизм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любови до </a:t>
            </a:r>
            <a:r>
              <a:rPr lang="ru-RU" dirty="0" err="1"/>
              <a:t>батьків</a:t>
            </a:r>
            <a:r>
              <a:rPr lang="ru-RU" dirty="0"/>
              <a:t>, </a:t>
            </a:r>
            <a:r>
              <a:rPr lang="ru-RU" dirty="0" err="1"/>
              <a:t>сім`ї</a:t>
            </a:r>
            <a:r>
              <a:rPr lang="ru-RU" dirty="0"/>
              <a:t>, </a:t>
            </a:r>
            <a:r>
              <a:rPr lang="ru-RU" dirty="0" err="1"/>
              <a:t>родини</a:t>
            </a:r>
            <a:r>
              <a:rPr lang="ru-RU" dirty="0"/>
              <a:t>, роду, народу і,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/>
              <a:t>перевтілює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 у </a:t>
            </a:r>
            <a:r>
              <a:rPr lang="ru-RU" dirty="0" err="1"/>
              <a:t>вселюдські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і </a:t>
            </a:r>
            <a:r>
              <a:rPr lang="ru-RU" dirty="0" err="1"/>
              <a:t>прагнення</a:t>
            </a:r>
            <a:r>
              <a:rPr lang="ru-RU" dirty="0"/>
              <a:t>. </a:t>
            </a:r>
            <a:r>
              <a:rPr lang="ru-RU" dirty="0" err="1"/>
              <a:t>Втім</a:t>
            </a:r>
            <a:r>
              <a:rPr lang="ru-RU" dirty="0"/>
              <a:t>, –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 err="1" smtClean="0"/>
              <a:t>Патріотизм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b="1" dirty="0" err="1"/>
              <a:t>потужна</a:t>
            </a:r>
            <a:r>
              <a:rPr lang="ru-RU" b="1" dirty="0"/>
              <a:t> система </a:t>
            </a:r>
            <a:r>
              <a:rPr lang="ru-RU" b="1" dirty="0" err="1"/>
              <a:t>людських</a:t>
            </a:r>
            <a:r>
              <a:rPr lang="ru-RU" b="1" dirty="0"/>
              <a:t> </a:t>
            </a:r>
            <a:r>
              <a:rPr lang="ru-RU" b="1" dirty="0" err="1"/>
              <a:t>почуттів</a:t>
            </a:r>
            <a:r>
              <a:rPr lang="ru-RU" b="1" dirty="0"/>
              <a:t>, </a:t>
            </a:r>
            <a:r>
              <a:rPr lang="ru-RU" b="1" dirty="0" err="1"/>
              <a:t>емоцій</a:t>
            </a:r>
            <a:r>
              <a:rPr lang="ru-RU" b="1" dirty="0"/>
              <a:t>, потреб, </a:t>
            </a:r>
            <a:r>
              <a:rPr lang="ru-RU" b="1" dirty="0" err="1"/>
              <a:t>інтересів</a:t>
            </a:r>
            <a:r>
              <a:rPr lang="ru-RU" b="1" dirty="0"/>
              <a:t>, </a:t>
            </a:r>
            <a:r>
              <a:rPr lang="ru-RU" b="1" dirty="0" err="1"/>
              <a:t>мотивів</a:t>
            </a:r>
            <a:r>
              <a:rPr lang="ru-RU" b="1" dirty="0"/>
              <a:t>, </a:t>
            </a:r>
            <a:r>
              <a:rPr lang="ru-RU" b="1" dirty="0" err="1"/>
              <a:t>стимулів</a:t>
            </a:r>
            <a:r>
              <a:rPr lang="ru-RU" b="1" dirty="0"/>
              <a:t> і </a:t>
            </a:r>
            <a:r>
              <a:rPr lang="ru-RU" b="1" dirty="0" err="1"/>
              <a:t>пересторог</a:t>
            </a:r>
            <a:r>
              <a:rPr lang="ru-RU" b="1" dirty="0"/>
              <a:t>, </a:t>
            </a:r>
            <a:r>
              <a:rPr lang="ru-RU" b="1" dirty="0" err="1"/>
              <a:t>ціннісних</a:t>
            </a:r>
            <a:r>
              <a:rPr lang="ru-RU" b="1" dirty="0"/>
              <a:t> </a:t>
            </a:r>
            <a:r>
              <a:rPr lang="ru-RU" b="1" dirty="0" err="1"/>
              <a:t>орієнтацій</a:t>
            </a:r>
            <a:r>
              <a:rPr lang="ru-RU" b="1" dirty="0"/>
              <a:t>, </a:t>
            </a:r>
            <a:r>
              <a:rPr lang="ru-RU" b="1" dirty="0" err="1"/>
              <a:t>дій</a:t>
            </a:r>
            <a:r>
              <a:rPr lang="ru-RU" b="1" dirty="0"/>
              <a:t>, </a:t>
            </a:r>
            <a:r>
              <a:rPr lang="ru-RU" b="1" dirty="0" err="1"/>
              <a:t>вчинків</a:t>
            </a:r>
            <a:r>
              <a:rPr lang="ru-RU" b="1" dirty="0"/>
              <a:t>, 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ru-RU" b="1" dirty="0" err="1"/>
              <a:t>яким</a:t>
            </a:r>
            <a:r>
              <a:rPr lang="ru-RU" b="1" dirty="0"/>
              <a:t> </a:t>
            </a:r>
            <a:r>
              <a:rPr lang="ru-RU" b="1" dirty="0" err="1"/>
              <a:t>відбувається</a:t>
            </a:r>
            <a:r>
              <a:rPr lang="ru-RU" b="1" dirty="0"/>
              <a:t> </a:t>
            </a:r>
            <a:r>
              <a:rPr lang="ru-RU" b="1" dirty="0" err="1" smtClean="0"/>
              <a:t>розвиток</a:t>
            </a:r>
            <a:r>
              <a:rPr lang="ru-RU" b="1" dirty="0" smtClean="0"/>
              <a:t> </a:t>
            </a:r>
            <a:r>
              <a:rPr lang="ru-RU" b="1" dirty="0" err="1" smtClean="0"/>
              <a:t>людини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99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4980</Words>
  <Application>Microsoft Office PowerPoint</Application>
  <PresentationFormat>Экран (4:3)</PresentationFormat>
  <Paragraphs>193</Paragraphs>
  <Slides>88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Міністерство освіти і науки України  Національний університет біоресурсів і природокористування України  ННЦ виховної роботи і соціального розвитку    Володимир Гонський   ФОРМУВАННЯ ПАТРІОТИЗМУ В УМОВАХ ВІЙНИ  У книзі розкрито науково-теоретичні і практичні аспекти формування патріотизму підростаючих поколінь на основі багаторічної роботи автора у цій царині в Україні та за її межами. Книга стане у нагоді керівникам освітніх закладів, вчителям, виховникам, учням і студентам, а також усім, хто цікавиться світоглядними, змістовими й методичними питаннями виховання молоді.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Григорій Павлович Чижевський (23.10.1889 у м. Березов, Росія, Сибір [30, c. 308], за іншими даними, – 23.10. 1886, с. Ціпки Великобудищенської волості Гадяцького повіту Полтавської губернії – 1936, Кельці, Польща) – міністр внутрішніх справ УНР (1919). Учасник Другого Зимового походу Армії УНР. Полковник Армії УНР, артилерист. Син відомого діяча українського руху Павла Івановича Чижевського, депутата 1-ї Державної думи Росії, члена Центральної Ради та екзильного уряду УНР у м. Тарнові (Польща)  </vt:lpstr>
      <vt:lpstr>Павло Олександрович Богацький (псевдонім: Як. Стоколос; 04(16).03.1883, м-ко Купин Городоцької вол. Кам’янецького пов. Подільської губернії – 23.12.1962, м. Тірул (за іншими відомостями – м. Воллонґонґ) поблизу Сіднея, штат Новий Південний Уельс, Австралія) – отаман Коша Охорони республіканського ладу при Міністерстві внутрішніх справ УНР, начальник київської міліції (1917—1918), журналіст, письменник, літературознавець, шевченкознавець, бібліограф, громадський і політичний діяч, дійсний член Наукового товариства ім. Шевченка у Львові та в Австралії [2; 3; 86]. </vt:lpstr>
      <vt:lpstr>Олександр Іванович Бабин (03.07.1894, с. Базилівка, Конотопський повіт, Чернігівська губернія – 28.11.1968, м. Філадельфія, США) – український військовий діяч, повстанець, комендант міст Збараж (листопад 1917 – січень 1918) і Ромни (січень 1919). Сотник військ Центральної ради та Армії УНР</vt:lpstr>
      <vt:lpstr>Дмитро Васильович Головко (13.10.1897, містечко Рокитне Васильківського повіту Київської губернії – після 27.06.1927) – хорунжий Армії УНР, інструктор Чеського спортивного дружства «Сокіл» у Подєбрадах (1924), інженер-гідротехнік (1927).</vt:lpstr>
      <vt:lpstr>Михайло Львович Зінченко (22.05 (04.06) 1893, с. Роїще Чернігівської губернії – 12.03.1963, м. Дубніца над Вагом, Словаччина) – поручик, старшина Армії УНР, учасник боїв за незалежність України в 1920 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Барселона. Вересень 2018 р.</vt:lpstr>
      <vt:lpstr>Рига, зустріч з елітою української діаспори та друзями-латишами. 15.07.2016 р.</vt:lpstr>
      <vt:lpstr>Вшанування українського полковника 1918-19 рр. і латиського генерала П. Радзіня у Ризі. 15.07.2016 р.</vt:lpstr>
      <vt:lpstr>Вшанування українського полковника і латиського генерала П. Радзіня у посольстві Латвії в Україні, 2017 р.</vt:lpstr>
      <vt:lpstr>Часопис Державного самоврядування українців Угорщини «Український вісник» про візит української делегації  в Будапешт на запрошення посольства України. Лютий 2019 р. Будапешт</vt:lpstr>
      <vt:lpstr>Всі були вражені, як майстерно студентки-аматори ансамюлю бандуристів  ЛНУ ім. І. Франка «Зоряниця» проспівали всю літургію в церкві м. Прнявор, Боснія і Герцоговина, 2017 р.</vt:lpstr>
      <vt:lpstr>Козацьке с. Летя (Letea), Румунія, у плавнях Дунаю найбільше зберегло українську ідентичність. Червень, 2017р. </vt:lpstr>
      <vt:lpstr>Просвітницький тур Товариства «Україна-Світ» Задунав'ям Румунії висвітлювали українські й румунські ЗМІ, червень 2017 р.</vt:lpstr>
      <vt:lpstr>З юними українцями с. Телиця, Румунія, Задунавя, на тлі старовинної козацької церкви. 25.06.2017 р.</vt:lpstr>
      <vt:lpstr>Презентация PowerPoint</vt:lpstr>
      <vt:lpstr>Висока сувора комісія дегустує смак козацької юшки на фестивалі в м. Сулима. Румунія, 2017р.</vt:lpstr>
      <vt:lpstr>З нащадками Задунайських козаків, м. Тульча, Румунія, Задунав`я. 27.06.2017 р.</vt:lpstr>
      <vt:lpstr>9. БОРОТЬБА В ІНФОРМАЦІЙНО-ГУМАНІТАРНОМУ ПРОСТОРІ:  І СЛОВОМ, І ДІЛОМ, І ПІСНЕЮ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203</cp:revision>
  <dcterms:created xsi:type="dcterms:W3CDTF">2024-01-25T11:29:36Z</dcterms:created>
  <dcterms:modified xsi:type="dcterms:W3CDTF">2025-10-07T09:03:10Z</dcterms:modified>
</cp:coreProperties>
</file>