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63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D4-1EE2-4EA5-9042-58AAB1B1B9FF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FD61-9D5B-4AE2-A3A6-4C51C763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C5501-509C-2B27-9472-D995419D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25522-9234-BAD4-96DF-96B26C996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074" name="Picture 2" descr="Сучасна біотехнологія">
            <a:extLst>
              <a:ext uri="{FF2B5EF4-FFF2-40B4-BE49-F238E27FC236}">
                <a16:creationId xmlns:a16="http://schemas.microsoft.com/office/drawing/2014/main" id="{6085F866-3301-7CEC-6204-4B5BF1C8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65" y="-427321"/>
            <a:ext cx="13064835" cy="77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10772-7BD0-091B-1783-93138C15E6E1}"/>
              </a:ext>
            </a:extLst>
          </p:cNvPr>
          <p:cNvSpPr txBox="1"/>
          <p:nvPr/>
        </p:nvSpPr>
        <p:spPr>
          <a:xfrm>
            <a:off x="346363" y="1944584"/>
            <a:ext cx="1122218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гурток 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«Біотехнологія у ветеринарній медицині» </a:t>
            </a:r>
          </a:p>
          <a:p>
            <a:pPr algn="just"/>
            <a:endParaRPr lang="uk-UA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к.вет.н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доцент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ветеринарної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епідеміології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тварин 					</a:t>
            </a:r>
          </a:p>
          <a:p>
            <a:pPr algn="ctr"/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Маріанна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ІГНАТОВСЬКА</a:t>
            </a:r>
          </a:p>
        </p:txBody>
      </p:sp>
    </p:spTree>
    <p:extLst>
      <p:ext uri="{BB962C8B-B14F-4D97-AF65-F5344CB8AC3E}">
        <p14:creationId xmlns:p14="http://schemas.microsoft.com/office/powerpoint/2010/main" val="10464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расная» биотехнология ЕАЭС – перспективы и наработки :: Новости ::  StanRadar - новости Центральной 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4943" y="1204650"/>
            <a:ext cx="11069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роботи –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отримання препаративних форм </a:t>
            </a:r>
            <a:r>
              <a:rPr lang="uk-UA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імунобіопрепаратів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для ветеринарії, удосконалення методів виявлення токсичності продуктів тваринного походження за допомогою тест-мікроорганізмі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на тему Біотехнології, завдання та методи генної та клітинної  інженерії, клонування — презентації з біології | GDZ4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7"/>
            <a:ext cx="12192000" cy="6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881" y="180459"/>
            <a:ext cx="284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Актив гуртка 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DC680F-FE79-E579-3BEF-F79ED5E29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24812"/>
              </p:ext>
            </p:extLst>
          </p:nvPr>
        </p:nvGraphicFramePr>
        <p:xfrm>
          <a:off x="360218" y="1371600"/>
          <a:ext cx="11485418" cy="508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438">
                  <a:extLst>
                    <a:ext uri="{9D8B030D-6E8A-4147-A177-3AD203B41FA5}">
                      <a16:colId xmlns:a16="http://schemas.microsoft.com/office/drawing/2014/main" val="3490535966"/>
                    </a:ext>
                  </a:extLst>
                </a:gridCol>
                <a:gridCol w="4435207">
                  <a:extLst>
                    <a:ext uri="{9D8B030D-6E8A-4147-A177-3AD203B41FA5}">
                      <a16:colId xmlns:a16="http://schemas.microsoft.com/office/drawing/2014/main" val="3314616943"/>
                    </a:ext>
                  </a:extLst>
                </a:gridCol>
                <a:gridCol w="3832375">
                  <a:extLst>
                    <a:ext uri="{9D8B030D-6E8A-4147-A177-3AD203B41FA5}">
                      <a16:colId xmlns:a16="http://schemas.microsoft.com/office/drawing/2014/main" val="1758123236"/>
                    </a:ext>
                  </a:extLst>
                </a:gridCol>
                <a:gridCol w="2432398">
                  <a:extLst>
                    <a:ext uri="{9D8B030D-6E8A-4147-A177-3AD203B41FA5}">
                      <a16:colId xmlns:a16="http://schemas.microsoft.com/office/drawing/2014/main" val="717772861"/>
                    </a:ext>
                  </a:extLst>
                </a:gridCol>
              </a:tblGrid>
              <a:tr h="376033">
                <a:tc>
                  <a:txBody>
                    <a:bodyPr/>
                    <a:lstStyle/>
                    <a:p>
                      <a:pPr marL="457200" indent="-443230" algn="ctr">
                        <a:buNone/>
                      </a:pPr>
                      <a:r>
                        <a:rPr lang="uk-UA" sz="1600" dirty="0">
                          <a:effectLst/>
                        </a:rPr>
                        <a:t>п/п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600" dirty="0">
                          <a:effectLst/>
                        </a:rPr>
                        <a:t>ПІП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600">
                          <a:effectLst/>
                        </a:rPr>
                        <a:t>Факультет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600">
                          <a:effectLst/>
                        </a:rPr>
                        <a:t>Курс, група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48760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>
                          <a:effectLst/>
                        </a:rPr>
                        <a:t>Данильчук</a:t>
                      </a:r>
                      <a:r>
                        <a:rPr lang="ru-RU" sz="1600" dirty="0">
                          <a:effectLst/>
                        </a:rPr>
                        <a:t> Денис </a:t>
                      </a:r>
                      <a:r>
                        <a:rPr lang="ru-RU" sz="1600" dirty="0" err="1">
                          <a:effectLst/>
                        </a:rPr>
                        <a:t>Ігорович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>
                          <a:effectLst/>
                        </a:rPr>
                        <a:t>ветеринарної медицини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2 курс 3 група ОС «Магістр»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188425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Крезуб Тетяна Євгенівна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 dirty="0">
                          <a:effectLst/>
                        </a:rPr>
                        <a:t>ветеринарної медицини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2 курс 3 група ОС «Магістр»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829968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Мельник Ілля Романович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 dirty="0">
                          <a:effectLst/>
                        </a:rPr>
                        <a:t>ветеринарної медицини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</a:rPr>
                        <a:t>2 курс 3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r>
                        <a:rPr lang="ru-RU" sz="1600" dirty="0">
                          <a:effectLst/>
                        </a:rPr>
                        <a:t> ОС «</a:t>
                      </a:r>
                      <a:r>
                        <a:rPr lang="ru-RU" sz="1600" dirty="0" err="1">
                          <a:effectLst/>
                        </a:rPr>
                        <a:t>Магістр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673761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Мирошниченко Таїсія Володимирівна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>
                          <a:effectLst/>
                        </a:rPr>
                        <a:t>ветеринарної медицини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</a:rPr>
                        <a:t>2 курс 3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r>
                        <a:rPr lang="ru-RU" sz="1600" dirty="0">
                          <a:effectLst/>
                        </a:rPr>
                        <a:t> ОС «</a:t>
                      </a:r>
                      <a:r>
                        <a:rPr lang="ru-RU" sz="1600" dirty="0" err="1">
                          <a:effectLst/>
                        </a:rPr>
                        <a:t>Магістр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646747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err="1">
                          <a:effectLst/>
                        </a:rPr>
                        <a:t>Грохольська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Ілона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Антонівна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>
                          <a:effectLst/>
                        </a:rPr>
                        <a:t>ветеринарної медицини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</a:rPr>
                        <a:t>2 курс 5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r>
                        <a:rPr lang="ru-RU" sz="1600" dirty="0">
                          <a:effectLst/>
                        </a:rPr>
                        <a:t> ОС «</a:t>
                      </a:r>
                      <a:r>
                        <a:rPr lang="ru-RU" sz="1600" dirty="0" err="1">
                          <a:effectLst/>
                        </a:rPr>
                        <a:t>Магістр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531623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Ковалівська Алла Вадимівна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>
                          <a:effectLst/>
                        </a:rPr>
                        <a:t>ветеринарної медицини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</a:rPr>
                        <a:t>2 курс 5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r>
                        <a:rPr lang="ru-RU" sz="1600" dirty="0">
                          <a:effectLst/>
                        </a:rPr>
                        <a:t> ОС «</a:t>
                      </a:r>
                      <a:r>
                        <a:rPr lang="ru-RU" sz="1600" dirty="0" err="1">
                          <a:effectLst/>
                        </a:rPr>
                        <a:t>Магістр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213871"/>
                  </a:ext>
                </a:extLst>
              </a:tr>
              <a:tr h="6726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>
                          <a:effectLst/>
                        </a:rPr>
                        <a:t>Самофалова Олександра Сергіївна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>
                          <a:effectLst/>
                        </a:rPr>
                        <a:t>ветеринарної медицини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effectLst/>
                        </a:rPr>
                        <a:t>2 курс 5 </a:t>
                      </a:r>
                      <a:r>
                        <a:rPr lang="ru-RU" sz="1600" dirty="0" err="1">
                          <a:effectLst/>
                        </a:rPr>
                        <a:t>група</a:t>
                      </a:r>
                      <a:r>
                        <a:rPr lang="ru-RU" sz="1600" dirty="0">
                          <a:effectLst/>
                        </a:rPr>
                        <a:t> ОС «</a:t>
                      </a:r>
                      <a:r>
                        <a:rPr lang="ru-RU" sz="1600" dirty="0" err="1">
                          <a:effectLst/>
                        </a:rPr>
                        <a:t>Магістр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63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4" y="223283"/>
            <a:ext cx="3367161" cy="215797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0" y="3263541"/>
            <a:ext cx="4067318" cy="286015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7" y="387709"/>
            <a:ext cx="3832528" cy="2875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188663"/>
            <a:ext cx="10515600" cy="773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План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наукового</a:t>
            </a:r>
            <a:r>
              <a:rPr lang="ru-RU" sz="2000" b="1" dirty="0"/>
              <a:t> </a:t>
            </a:r>
            <a:r>
              <a:rPr lang="ru-RU" sz="2000" b="1" dirty="0" err="1"/>
              <a:t>гуртка</a:t>
            </a:r>
            <a:r>
              <a:rPr lang="ru-RU" sz="2000" b="1" dirty="0"/>
              <a:t> </a:t>
            </a:r>
            <a:br>
              <a:rPr lang="ru-RU" sz="2000" dirty="0"/>
            </a:br>
            <a:r>
              <a:rPr lang="ru-RU" sz="2000" b="1" dirty="0"/>
              <a:t>«</a:t>
            </a:r>
            <a:r>
              <a:rPr lang="ru-RU" sz="2000" b="1" dirty="0" err="1"/>
              <a:t>Біотехнологія</a:t>
            </a:r>
            <a:r>
              <a:rPr lang="ru-RU" sz="2000" b="1" dirty="0"/>
              <a:t> у </a:t>
            </a:r>
            <a:r>
              <a:rPr lang="ru-RU" sz="2000" b="1" dirty="0" err="1"/>
              <a:t>ветеринарній</a:t>
            </a:r>
            <a:r>
              <a:rPr lang="ru-RU" sz="2000" b="1" dirty="0"/>
              <a:t> </a:t>
            </a:r>
            <a:r>
              <a:rPr lang="ru-RU" sz="2000" b="1" dirty="0" err="1"/>
              <a:t>медицині</a:t>
            </a:r>
            <a:r>
              <a:rPr lang="ru-RU" sz="2000" b="1" dirty="0"/>
              <a:t>» на 20</a:t>
            </a:r>
            <a:r>
              <a:rPr lang="uk-UA" sz="2000" b="1" dirty="0"/>
              <a:t>24</a:t>
            </a:r>
            <a:r>
              <a:rPr lang="ru-RU" sz="2000" b="1" dirty="0"/>
              <a:t>-20</a:t>
            </a:r>
            <a:r>
              <a:rPr lang="uk-UA" sz="2000" b="1" dirty="0"/>
              <a:t>25</a:t>
            </a:r>
            <a:r>
              <a:rPr lang="ru-RU" sz="2000" b="1" dirty="0"/>
              <a:t> н.р.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24E084F-8FB0-444A-87A5-970B86D25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947680"/>
              </p:ext>
            </p:extLst>
          </p:nvPr>
        </p:nvGraphicFramePr>
        <p:xfrm>
          <a:off x="332509" y="789709"/>
          <a:ext cx="11623962" cy="5879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086">
                  <a:extLst>
                    <a:ext uri="{9D8B030D-6E8A-4147-A177-3AD203B41FA5}">
                      <a16:colId xmlns:a16="http://schemas.microsoft.com/office/drawing/2014/main" val="1115181907"/>
                    </a:ext>
                  </a:extLst>
                </a:gridCol>
                <a:gridCol w="4171167">
                  <a:extLst>
                    <a:ext uri="{9D8B030D-6E8A-4147-A177-3AD203B41FA5}">
                      <a16:colId xmlns:a16="http://schemas.microsoft.com/office/drawing/2014/main" val="4059992914"/>
                    </a:ext>
                  </a:extLst>
                </a:gridCol>
                <a:gridCol w="1643117">
                  <a:extLst>
                    <a:ext uri="{9D8B030D-6E8A-4147-A177-3AD203B41FA5}">
                      <a16:colId xmlns:a16="http://schemas.microsoft.com/office/drawing/2014/main" val="1171466552"/>
                    </a:ext>
                  </a:extLst>
                </a:gridCol>
                <a:gridCol w="2468134">
                  <a:extLst>
                    <a:ext uri="{9D8B030D-6E8A-4147-A177-3AD203B41FA5}">
                      <a16:colId xmlns:a16="http://schemas.microsoft.com/office/drawing/2014/main" val="1705091169"/>
                    </a:ext>
                  </a:extLst>
                </a:gridCol>
                <a:gridCol w="2455458">
                  <a:extLst>
                    <a:ext uri="{9D8B030D-6E8A-4147-A177-3AD203B41FA5}">
                      <a16:colId xmlns:a16="http://schemas.microsoft.com/office/drawing/2014/main" val="69961159"/>
                    </a:ext>
                  </a:extLst>
                </a:gridCol>
              </a:tblGrid>
              <a:tr h="568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 dirty="0">
                          <a:effectLst/>
                        </a:rPr>
                        <a:t>Заходи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Дата проведення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Місце проведення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Відповідальний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946420572"/>
                  </a:ext>
                </a:extLst>
              </a:tr>
              <a:tr h="78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 dirty="0" err="1">
                          <a:effectLst/>
                        </a:rPr>
                        <a:t>Освоєння</a:t>
                      </a:r>
                      <a:r>
                        <a:rPr lang="ru-RU" sz="1100" dirty="0">
                          <a:effectLst/>
                        </a:rPr>
                        <a:t> правил </a:t>
                      </a:r>
                      <a:r>
                        <a:rPr lang="ru-RU" sz="1100" dirty="0" err="1">
                          <a:effectLst/>
                        </a:rPr>
                        <a:t>роботи</a:t>
                      </a:r>
                      <a:r>
                        <a:rPr lang="ru-RU" sz="1100" dirty="0">
                          <a:effectLst/>
                        </a:rPr>
                        <a:t> у </a:t>
                      </a:r>
                      <a:r>
                        <a:rPr lang="ru-RU" sz="1100" dirty="0" err="1">
                          <a:effectLst/>
                        </a:rPr>
                        <a:t>біотехнологічній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лабораторії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Опанування</a:t>
                      </a:r>
                      <a:r>
                        <a:rPr lang="ru-RU" sz="1100" dirty="0">
                          <a:effectLst/>
                        </a:rPr>
                        <a:t> правил </a:t>
                      </a:r>
                      <a:r>
                        <a:rPr lang="ru-RU" sz="1100" dirty="0" err="1">
                          <a:effectLst/>
                        </a:rPr>
                        <a:t>роботи</a:t>
                      </a:r>
                      <a:r>
                        <a:rPr lang="ru-RU" sz="1100" dirty="0">
                          <a:effectLst/>
                        </a:rPr>
                        <a:t>  </a:t>
                      </a:r>
                      <a:r>
                        <a:rPr lang="ru-RU" sz="1100" dirty="0" err="1">
                          <a:effectLst/>
                        </a:rPr>
                        <a:t>основних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приладів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12, 19, 26 вересня 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Лабораторія кафедри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819412652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Основні методи фракціонування та очистки білків. Кількісні методи визначення білка.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3, 10, 17, 24 жовтня 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Лабораторія кафедри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1231606653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Хроматографічні методи фракціонування біомолекул.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7, 14, 21, 28 листопад 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Лабораторія кафедри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462885628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Методи імунологічних робіт. Імунізація тварин очищеним матеріалом сироватки ВРХ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13, 20, 27 лютий 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Лабораторія кафедри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140355776"/>
                  </a:ext>
                </a:extLst>
              </a:tr>
              <a:tr h="9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Біотехнологія культивування бактерій. Приготування поживних середовищ, селективних середовищ, одержання робочих культур.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6, 13, 20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березень 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Лабораторія кафедри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1496359443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Методи зберігання культур грибів-продуцентів. Культивування у ферментерах.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27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березень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Лабораторія кафедри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4005253914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Випробування імуноферментних діагностикумів.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4, 11, 18, 25 квітень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Лабораторія кафедри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195782640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>
                          <a:effectLst/>
                        </a:rPr>
                        <a:t>Ознайомлення з методами отримання сироваток.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1, 8, 22травень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>
                          <a:effectLst/>
                        </a:rPr>
                        <a:t>2025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uk-UA" sz="1100" dirty="0">
                          <a:effectLst/>
                        </a:rPr>
                        <a:t>Лабораторія кафедри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u-RU" sz="1100" dirty="0" err="1">
                          <a:effectLst/>
                        </a:rPr>
                        <a:t>Ігнатовська</a:t>
                      </a:r>
                      <a:r>
                        <a:rPr lang="ru-RU" sz="1100" dirty="0">
                          <a:effectLst/>
                        </a:rPr>
                        <a:t>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91" marR="53391" marT="0" marB="0" anchor="ctr"/>
                </a:tc>
                <a:extLst>
                  <a:ext uri="{0D108BD9-81ED-4DB2-BD59-A6C34878D82A}">
                    <a16:rowId xmlns:a16="http://schemas.microsoft.com/office/drawing/2014/main" val="329985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4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389</Words>
  <Application>Microsoft Office PowerPoint</Application>
  <PresentationFormat>Широкоэкранный</PresentationFormat>
  <Paragraphs>92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роботи наукового гуртка  «Біотехнологія у ветеринарній медицині» на 2024-2025 н.р.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WORKSTATION</dc:creator>
  <cp:lastModifiedBy>m.ignatovskaya1@gmail.com</cp:lastModifiedBy>
  <cp:revision>10</cp:revision>
  <dcterms:created xsi:type="dcterms:W3CDTF">2021-05-13T05:58:10Z</dcterms:created>
  <dcterms:modified xsi:type="dcterms:W3CDTF">2025-12-01T11:43:04Z</dcterms:modified>
</cp:coreProperties>
</file>