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58" r:id="rId6"/>
    <p:sldId id="266" r:id="rId7"/>
    <p:sldId id="270" r:id="rId8"/>
    <p:sldId id="273" r:id="rId9"/>
    <p:sldId id="272" r:id="rId10"/>
    <p:sldId id="267" r:id="rId11"/>
    <p:sldId id="275" r:id="rId12"/>
    <p:sldId id="274" r:id="rId13"/>
    <p:sldId id="7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 Shatrov" initials="RS" lastIdx="1" clrIdx="0">
    <p:extLst>
      <p:ext uri="{19B8F6BF-5375-455C-9EA6-DF929625EA0E}">
        <p15:presenceInfo xmlns:p15="http://schemas.microsoft.com/office/powerpoint/2012/main" userId="fd099825002bfe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6" d="100"/>
          <a:sy n="86" d="100"/>
        </p:scale>
        <p:origin x="4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036F-45B6-492D-A925-A24E2DF231A7}" type="datetimeFigureOut">
              <a:rPr lang="uk-UA" smtClean="0"/>
              <a:t>22.12.2025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C454-65D3-4684-9342-DAF28E2392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55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C454-65D3-4684-9342-DAF28E23923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90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C454-65D3-4684-9342-DAF28E23923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7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5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3" Type="http://schemas.openxmlformats.org/officeDocument/2006/relationships/hyperlink" Target="http://potatoclub.com.ua/uploads/posts/2018-09/1536139546_5.jpg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58200" cy="1656184"/>
          </a:xfrm>
        </p:spPr>
        <p:txBody>
          <a:bodyPr>
            <a:normAutofit fontScale="90000"/>
          </a:bodyPr>
          <a:lstStyle/>
          <a:p>
            <a:r>
              <a:rPr lang="uk-UA" dirty="0"/>
              <a:t>Звіт студентського наукового гуртка «Проектування технологічних </a:t>
            </a:r>
            <a:r>
              <a:rPr lang="uk-UA" dirty="0" err="1"/>
              <a:t>роцесів</a:t>
            </a:r>
            <a:r>
              <a:rPr lang="uk-UA" dirty="0"/>
              <a:t> у рослинництві»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458200" cy="129614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Керівник гуртка – доцент кафедри технічного сервісу та інженерного менеджменту</a:t>
            </a:r>
          </a:p>
          <a:p>
            <a:r>
              <a:rPr lang="uk-UA" sz="3300"/>
              <a:t>Шатров Руслан Володимирович</a:t>
            </a:r>
            <a:endParaRPr lang="uk-UA" sz="3300" dirty="0"/>
          </a:p>
        </p:txBody>
      </p:sp>
    </p:spTree>
    <p:extLst>
      <p:ext uri="{BB962C8B-B14F-4D97-AF65-F5344CB8AC3E}">
        <p14:creationId xmlns:p14="http://schemas.microsoft.com/office/powerpoint/2010/main" val="373570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28992" cy="4899174"/>
          </a:xfrm>
        </p:spPr>
        <p:txBody>
          <a:bodyPr>
            <a:noAutofit/>
          </a:bodyPr>
          <a:lstStyle/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Данько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М.А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експлуатаційних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двоаспіраційних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зерноочисних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машин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Долінський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Я.О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Обгрунтування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перспективного складу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машин для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озимої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пшениці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ФГ  «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Бебешко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В.І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.»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Переяславського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р-ну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Київської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Куліш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А.О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 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Обгрунтування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машин для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цукрових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буряків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Агронива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Черкаси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Черкаської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Хрістов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М.Р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 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машиновикористання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посівних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зернових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культур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 lvl="0" algn="just"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Федорчук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студент1 курсу магістратури  механіко-технологічного факультету.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експлуатаційних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активного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гвинтового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стеблепідйомника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збирання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полеглих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хлібів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+mj-lt"/>
              <a:buAutoNum type="arabicPeriod" startAt="6"/>
            </a:pPr>
            <a:endParaRPr lang="uk-UA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SzPct val="100000"/>
              <a:buNone/>
            </a:pP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Учасники наукового гуртка відвідувачами Компанії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Констракшн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Машинері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CML GCB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TITAN MACHINERY UKRAINE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виставок аграрного та технічного спрямування, що проводилися в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м.Києві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ознайомилися з кращими зразками сучасної техніки: тракторами, комунальної техніки, навантажувачами, комбайнами, обладнанням для післязбиральної переробки і зберігання зерна, а також обладнанням для будівництва </a:t>
            </a:r>
            <a:r>
              <a:rPr lang="uk-UA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агроспоруд</a:t>
            </a:r>
            <a:r>
              <a:rPr lang="uk-UA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транспортування врожаю. </a:t>
            </a:r>
          </a:p>
          <a:p>
            <a:pPr lvl="0"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3519" y="6440322"/>
            <a:ext cx="423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/>
              <a:t>Керівник гуртка                      </a:t>
            </a:r>
            <a:r>
              <a:rPr lang="ru-RU" b="1"/>
              <a:t>Шатров Р.В.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3476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" y="136240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pic>
        <p:nvPicPr>
          <p:cNvPr id="4" name="Рисунок 3" descr="Зображення, що містить у приміщенні, меблі, стіна, одежа&#10;&#10;Автоматично згенерований опис">
            <a:extLst>
              <a:ext uri="{FF2B5EF4-FFF2-40B4-BE49-F238E27FC236}">
                <a16:creationId xmlns:a16="http://schemas.microsoft.com/office/drawing/2014/main" id="{ED5BF3BD-858B-EFF7-FC84-3B626A00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 b="12716"/>
          <a:stretch/>
        </p:blipFill>
        <p:spPr>
          <a:xfrm>
            <a:off x="0" y="4197760"/>
            <a:ext cx="2796771" cy="2524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4" name="Рисунок 13" descr="Зображення, що містить у приміщенні, текст, особа, меблі&#10;&#10;Автоматично згенерований опис">
            <a:extLst>
              <a:ext uri="{FF2B5EF4-FFF2-40B4-BE49-F238E27FC236}">
                <a16:creationId xmlns:a16="http://schemas.microsoft.com/office/drawing/2014/main" id="{6EAB4460-DFFD-B66B-A1BF-2CACB24898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6" b="8324"/>
          <a:stretch/>
        </p:blipFill>
        <p:spPr>
          <a:xfrm>
            <a:off x="264207" y="1144730"/>
            <a:ext cx="2729102" cy="27800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" name="Рисунок 2" descr="Зображення, що містить текст, Обличчя людини, знімок екрана, чоловік&#10;&#10;Автоматично згенерований опис">
            <a:extLst>
              <a:ext uri="{FF2B5EF4-FFF2-40B4-BE49-F238E27FC236}">
                <a16:creationId xmlns:a16="http://schemas.microsoft.com/office/drawing/2014/main" id="{2119FAAB-818C-13CE-2D92-AD425F94A2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203"/>
          <a:stretch/>
        </p:blipFill>
        <p:spPr>
          <a:xfrm>
            <a:off x="2907865" y="4159260"/>
            <a:ext cx="2748477" cy="215215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Зображення, що містить стіна, одежа, особа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CEFBBC82-84CF-E3C1-37A1-E25591F76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11901"/>
          <a:stretch/>
        </p:blipFill>
        <p:spPr>
          <a:xfrm rot="5400000">
            <a:off x="3947673" y="562319"/>
            <a:ext cx="2826356" cy="402597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 descr="Зображення, що містить одежа, особа, у приміщенні, чоловік&#10;&#10;Автоматично згенерований опис">
            <a:extLst>
              <a:ext uri="{FF2B5EF4-FFF2-40B4-BE49-F238E27FC236}">
                <a16:creationId xmlns:a16="http://schemas.microsoft.com/office/drawing/2014/main" id="{4544DD02-5AAF-03CE-51C5-F40B9803E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9"/>
          <a:stretch/>
        </p:blipFill>
        <p:spPr>
          <a:xfrm>
            <a:off x="5087555" y="3501008"/>
            <a:ext cx="3816424" cy="304632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 descr="Зображення, що містить текст, стіна, у приміщенні, одежа&#10;&#10;Автоматично згенерований опис">
            <a:extLst>
              <a:ext uri="{FF2B5EF4-FFF2-40B4-BE49-F238E27FC236}">
                <a16:creationId xmlns:a16="http://schemas.microsoft.com/office/drawing/2014/main" id="{EE68C721-97FD-824D-5976-F8ABF0C8A1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87" y="1384633"/>
            <a:ext cx="3030177" cy="170618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602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36" y="136240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54473CA-C4E0-A99C-9977-BBB6860A8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76" t="22512" r="9051" b="67118"/>
          <a:stretch/>
        </p:blipFill>
        <p:spPr>
          <a:xfrm>
            <a:off x="6372200" y="239533"/>
            <a:ext cx="2637841" cy="75492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32310D-1318-B1E5-7793-6B75F1EB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24697"/>
            <a:ext cx="3577872" cy="26411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Зображення, що містить одежа, особа, чоловік, будівля&#10;&#10;Автоматично згенерований опис">
            <a:extLst>
              <a:ext uri="{FF2B5EF4-FFF2-40B4-BE49-F238E27FC236}">
                <a16:creationId xmlns:a16="http://schemas.microsoft.com/office/drawing/2014/main" id="{2B4A7A03-A72E-67EF-6AEA-496CD3ADE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12580"/>
          <a:stretch/>
        </p:blipFill>
        <p:spPr>
          <a:xfrm>
            <a:off x="4553244" y="3613315"/>
            <a:ext cx="3789040" cy="313721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60ECDC-11AD-B8AB-0E08-8C65BD872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845958"/>
            <a:ext cx="1771897" cy="60968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394E37-71C4-EE6E-CD4A-2851366D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9" y="3996723"/>
            <a:ext cx="3384825" cy="24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2F4D1A-EB78-FECB-254C-6C52B54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6" y="998643"/>
            <a:ext cx="3931292" cy="290200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1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1796" y="2202930"/>
            <a:ext cx="4190737" cy="39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Будівельна техніка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Сільськогосподарська техніка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Дробарно-сортувальна техніка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Техніка для робіт з відходами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Техніка для транспортування та переробки бетону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Вантажопідйомна техніка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Техніка для очищення водойм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Техніка з напрацюванням 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Оренда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Фінансування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Сервіс та запасні частини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Навісне обладнання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Центр моніторингу </a:t>
            </a:r>
            <a:r>
              <a:rPr lang="en-US" sz="1400" b="1" dirty="0">
                <a:latin typeface="Franklin Gothic Medium" panose="020B0603020102020204" pitchFamily="34" charset="0"/>
              </a:rPr>
              <a:t>Live Link</a:t>
            </a:r>
            <a:r>
              <a:rPr lang="uk-UA" sz="1400" b="1" dirty="0">
                <a:latin typeface="Franklin Gothic Medium" panose="020B0603020102020204" pitchFamily="34" charset="0"/>
              </a:rPr>
              <a:t> в режимі </a:t>
            </a:r>
            <a:r>
              <a:rPr lang="en-US" sz="1400" b="1" dirty="0">
                <a:latin typeface="Franklin Gothic Medium" panose="020B0603020102020204" pitchFamily="34" charset="0"/>
              </a:rPr>
              <a:t>uptime</a:t>
            </a:r>
            <a:endParaRPr lang="ru-RU" sz="1400" b="1" dirty="0">
              <a:latin typeface="Franklin Gothic Medium" panose="020B0603020102020204" pitchFamily="34" charset="0"/>
            </a:endParaRPr>
          </a:p>
          <a:p>
            <a:pPr>
              <a:lnSpc>
                <a:spcPts val="2025"/>
              </a:lnSpc>
            </a:pPr>
            <a:r>
              <a:rPr lang="uk-UA" sz="1400" b="1" dirty="0">
                <a:latin typeface="Franklin Gothic Medium" panose="020B0603020102020204" pitchFamily="34" charset="0"/>
              </a:rPr>
              <a:t>Інноваційна система управління продажами та взаємовідносинами з клієнтами </a:t>
            </a:r>
            <a:r>
              <a:rPr lang="en-US" sz="1400" b="1" dirty="0">
                <a:latin typeface="Franklin Gothic Medium" panose="020B0603020102020204" pitchFamily="34" charset="0"/>
              </a:rPr>
              <a:t>Salesforce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6B4BC2-577E-44C5-9C1B-559D92CBA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1796568"/>
            <a:ext cx="81226" cy="21928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E783EEE-5F2E-426B-8C68-EDEF14E5DD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2047378"/>
            <a:ext cx="81226" cy="2192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B8C0CB6-F358-4CEC-B4F1-85A1589DF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2298187"/>
            <a:ext cx="81226" cy="21928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62A8E83-C1FC-4A81-860F-525571D30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2548997"/>
            <a:ext cx="81226" cy="219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D7711F5-EC3B-41E8-A8F0-C0E26137B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2799807"/>
            <a:ext cx="81226" cy="21928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8FED9E7-5896-41BD-8144-ECCDADEDD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3050617"/>
            <a:ext cx="81226" cy="21928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D0E140E-E3E5-4AB0-AEB7-758B516B5A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3301426"/>
            <a:ext cx="81226" cy="21928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35FCEA7-09E0-43B5-AE82-7DE9BB7DE2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3552236"/>
            <a:ext cx="81226" cy="21928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1ACA67-693E-42E2-94E1-3F72F77C2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3803046"/>
            <a:ext cx="81226" cy="21928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DDD436BF-3874-483B-90E5-BF3965277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0" y="4053856"/>
            <a:ext cx="81226" cy="21928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4C996E8-28C8-4ED8-8724-F5D38BC74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4304665"/>
            <a:ext cx="81226" cy="21928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B419468-6699-43DB-89B0-3C02FD45F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58" y="4555475"/>
            <a:ext cx="81226" cy="21928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309612F-615D-43F2-89A9-8704FBAC4E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46" y="4806285"/>
            <a:ext cx="81226" cy="21928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A7D6502-44F1-43EA-9379-1F02280178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74" y="5057095"/>
            <a:ext cx="81226" cy="2192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7343C-ECD5-4C39-B17D-49E20BDCF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3870" r="12334" b="11133"/>
          <a:stretch/>
        </p:blipFill>
        <p:spPr>
          <a:xfrm>
            <a:off x="4508175" y="405343"/>
            <a:ext cx="2102831" cy="13912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FF8BC-E7B2-44EB-8B29-F744A025C9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23511" r="21754" b="19570"/>
          <a:stretch/>
        </p:blipFill>
        <p:spPr>
          <a:xfrm>
            <a:off x="6610084" y="278224"/>
            <a:ext cx="2432206" cy="13912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0F8901-BDB1-2DD1-0CF2-00E9908980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76" t="22512" r="9051" b="67118"/>
          <a:stretch/>
        </p:blipFill>
        <p:spPr>
          <a:xfrm>
            <a:off x="186987" y="179986"/>
            <a:ext cx="1862902" cy="533142"/>
          </a:xfrm>
          <a:prstGeom prst="rect">
            <a:avLst/>
          </a:prstGeom>
        </p:spPr>
      </p:pic>
      <p:pic>
        <p:nvPicPr>
          <p:cNvPr id="6" name="Рисунок 5" descr="Зображення, що містить одежа, чоловік, особа, Обличчя людини&#10;&#10;Автоматично згенерований опис">
            <a:extLst>
              <a:ext uri="{FF2B5EF4-FFF2-40B4-BE49-F238E27FC236}">
                <a16:creationId xmlns:a16="http://schemas.microsoft.com/office/drawing/2014/main" id="{84CA7788-AE7F-2F43-371B-CC3745BEC6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0" y="1961478"/>
            <a:ext cx="3600400" cy="27003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 descr="Зображення, що містить одежа, взуття, чоловік, особа&#10;&#10;Автоматично згенерований опис">
            <a:extLst>
              <a:ext uri="{FF2B5EF4-FFF2-40B4-BE49-F238E27FC236}">
                <a16:creationId xmlns:a16="http://schemas.microsoft.com/office/drawing/2014/main" id="{39A98DA3-5F8D-933B-A0E5-D19841F296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/>
          <a:stretch/>
        </p:blipFill>
        <p:spPr>
          <a:xfrm>
            <a:off x="5207058" y="4273143"/>
            <a:ext cx="3779912" cy="23874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-46025" y="9318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spc="-75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КЛЮЧОВІ</a:t>
            </a:r>
            <a:r>
              <a:rPr lang="uk-UA" sz="2400" b="1" spc="-75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uk-UA" sz="2400" b="1" spc="-75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НАПРЯМКИ</a:t>
            </a:r>
            <a:r>
              <a:rPr lang="uk-UA" sz="2400" b="1" spc="-75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 ДІЯЛЬНОСТІ </a:t>
            </a:r>
            <a:endParaRPr lang="ru-RU" sz="2400" b="1" spc="-75" dirty="0">
              <a:ln w="31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9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 </a:t>
            </a:r>
            <a:r>
              <a:rPr lang="ru-RU" dirty="0" err="1"/>
              <a:t>науковцям</a:t>
            </a:r>
            <a:r>
              <a:rPr lang="ru-RU" dirty="0"/>
              <a:t> і </a:t>
            </a:r>
            <a:r>
              <a:rPr lang="ru-RU" dirty="0" err="1"/>
              <a:t>фахівцям</a:t>
            </a:r>
            <a:r>
              <a:rPr lang="ru-RU" dirty="0"/>
              <a:t> </a:t>
            </a:r>
            <a:r>
              <a:rPr lang="ru-RU" dirty="0" err="1"/>
              <a:t>інженерної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обгрунтування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механізованих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рослинництва</a:t>
            </a:r>
            <a:r>
              <a:rPr lang="ru-RU" dirty="0"/>
              <a:t>,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машин для </a:t>
            </a:r>
            <a:r>
              <a:rPr lang="ru-RU" dirty="0" err="1"/>
              <a:t>механізації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та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складу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машинно-тракторно парку у </a:t>
            </a:r>
            <a:r>
              <a:rPr lang="ru-RU" dirty="0" err="1"/>
              <a:t>господарствах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590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/>
              <a:t>Питання, що розглядають в процесі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/>
              <a:t>Майбутній фахівець повинен засвоїти:</a:t>
            </a:r>
          </a:p>
          <a:p>
            <a:pPr lvl="0"/>
            <a:r>
              <a:rPr lang="uk-UA"/>
              <a:t>принципи побудови виробничих процесів у рослинництві;</a:t>
            </a:r>
          </a:p>
          <a:p>
            <a:pPr lvl="0"/>
            <a:r>
              <a:rPr lang="uk-UA"/>
              <a:t>проектування часткових технологічних процесів і ліній;</a:t>
            </a:r>
          </a:p>
          <a:p>
            <a:pPr lvl="0"/>
            <a:r>
              <a:rPr lang="uk-UA"/>
              <a:t>машинну технологію вирощування та збирання основних сільськогосподарських культур;</a:t>
            </a:r>
          </a:p>
          <a:p>
            <a:pPr lvl="0"/>
            <a:r>
              <a:rPr lang="uk-UA"/>
              <a:t>обгрунтування машинно-тракторного парку для комплексної механізації виробництва продукції рослинництва;</a:t>
            </a:r>
          </a:p>
          <a:p>
            <a:pPr lvl="0"/>
            <a:r>
              <a:rPr lang="uk-UA"/>
              <a:t>методику дослідження функціонування технологічних ліній і процесів з використанням економіко-математичних методів і комп’ютерної техніки.</a:t>
            </a:r>
          </a:p>
          <a:p>
            <a:pPr marL="0" indent="0">
              <a:buNone/>
            </a:pPr>
            <a:r>
              <a:rPr lang="uk-UA"/>
              <a:t> </a:t>
            </a:r>
          </a:p>
          <a:p>
            <a:pPr marL="0" indent="0">
              <a:buNone/>
            </a:pPr>
            <a:r>
              <a:rPr lang="uk-UA"/>
              <a:t>Проблема науково обґрунтованого проектування технологічних процесів та ефективного використання комплексів машин і машинно-тракторного парку набуває актуального значення.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8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5" y="294489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b="1"/>
              <a:t>Питання, що розглядають в процесі роботи гуртка</a:t>
            </a:r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7" t="23157" r="18069" b="16666"/>
          <a:stretch/>
        </p:blipFill>
        <p:spPr bwMode="auto">
          <a:xfrm>
            <a:off x="2100026" y="3445191"/>
            <a:ext cx="1966595" cy="145605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Аналіз українського ринку картоплі. Хто, де і скільки?">
            <a:hlinkClick r:id="rId3"/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34" y="1120010"/>
            <a:ext cx="1289301" cy="154114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22" name="Рисунок 2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8" t="25761" r="18549" b="14681"/>
          <a:stretch/>
        </p:blipFill>
        <p:spPr bwMode="auto">
          <a:xfrm>
            <a:off x="6371437" y="4725144"/>
            <a:ext cx="2714625" cy="2047240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24377" r="18237" b="15235"/>
          <a:stretch/>
        </p:blipFill>
        <p:spPr bwMode="auto">
          <a:xfrm>
            <a:off x="3347863" y="2745423"/>
            <a:ext cx="2505075" cy="185801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24377" r="18237" b="15235"/>
          <a:stretch/>
        </p:blipFill>
        <p:spPr bwMode="auto">
          <a:xfrm>
            <a:off x="4581411" y="3088933"/>
            <a:ext cx="2333625" cy="162877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8" t="26594" r="19518" b="13849"/>
          <a:stretch/>
        </p:blipFill>
        <p:spPr bwMode="auto">
          <a:xfrm>
            <a:off x="4133356" y="4149598"/>
            <a:ext cx="2333625" cy="1929921"/>
          </a:xfrm>
          <a:prstGeom prst="rect">
            <a:avLst/>
          </a:prstGeom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3" t="24377" r="18393" b="14403"/>
          <a:stretch/>
        </p:blipFill>
        <p:spPr bwMode="auto">
          <a:xfrm>
            <a:off x="5677312" y="1216938"/>
            <a:ext cx="1254914" cy="145054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30A08-18C4-40FD-C8C3-BD7C78AEC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042" y="1315423"/>
            <a:ext cx="2027746" cy="143071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A34C15-1A21-F093-21B6-0F5609EC3F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077" y="4843165"/>
            <a:ext cx="2185334" cy="19597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50704B-720B-A9C5-8AB3-2E0C1AD3AB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4809" y="1157375"/>
            <a:ext cx="2028673" cy="147909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F6BB11-497B-F6C7-A3E1-016C14C0F8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3212" y="2745423"/>
            <a:ext cx="1994271" cy="279276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559AA3-5D81-8D16-968C-9A07EA0ED9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3146" y="4944338"/>
            <a:ext cx="2478300" cy="186797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549A5F-5C73-BD21-277A-BE862F1F63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51668" y="1302310"/>
            <a:ext cx="2256803" cy="14560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97D248C-BB7C-5492-AC8E-551042D1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3" y="2941100"/>
            <a:ext cx="2929886" cy="161451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СПИСОК </a:t>
            </a:r>
            <a:r>
              <a:rPr lang="ru-RU" sz="2400" b="1" dirty="0" err="1">
                <a:effectLst/>
              </a:rPr>
              <a:t>ЧЛЕНІВ</a:t>
            </a:r>
            <a:r>
              <a:rPr lang="ru-RU" sz="2400" b="1" dirty="0">
                <a:effectLst/>
              </a:rPr>
              <a:t>  </a:t>
            </a:r>
            <a:r>
              <a:rPr lang="uk-UA" sz="2400" b="1" dirty="0">
                <a:effectLst/>
              </a:rPr>
              <a:t>СТУДЕНТСЬКОГО НАУКОВОГО </a:t>
            </a:r>
            <a:r>
              <a:rPr lang="ru-RU" sz="2400" b="1" dirty="0" err="1">
                <a:effectLst/>
              </a:rPr>
              <a:t>ГУРТКА</a:t>
            </a:r>
            <a:r>
              <a:rPr lang="ru-RU" sz="2400" b="1" dirty="0">
                <a:effectLst/>
              </a:rPr>
              <a:t> «</a:t>
            </a:r>
            <a:r>
              <a:rPr lang="uk-UA" sz="2400" b="1" dirty="0">
                <a:effectLst/>
              </a:rPr>
              <a:t>ПРОЕКТУВАННЯ ТЕХНОЛОГІЧНИХ ПРОЦЕСІВ У РОСЛИННИЦТВІ»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710020"/>
              </p:ext>
            </p:extLst>
          </p:nvPr>
        </p:nvGraphicFramePr>
        <p:xfrm>
          <a:off x="755576" y="1628800"/>
          <a:ext cx="7128792" cy="4464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{D113A9D2-9D6B-4929-AA2D-F23B5EE8CBE7}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п/</a:t>
                      </a:r>
                      <a:r>
                        <a:rPr lang="uk-UA" sz="1300" dirty="0" err="1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1"/>
                          </a:solidFill>
                          <a:effectLst/>
                        </a:rPr>
                        <a:t>П.І.Б. члена наукового гуртка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Ганжа</a:t>
                      </a:r>
                      <a:r>
                        <a:rPr kumimoji="0" lang="uk-U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Ян Олегович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Безлюдько Максим Олегович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Панченко Андрій Сергійович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Рибачок Богдан Юрійович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Чичика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Костянтин Андрійович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Данько Максим Анатолійович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Долінський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Ярослав Олегович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Куліш Артем Олександрович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Хрістов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Микола Русланович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Федорчук Назар Віталійович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F16CA-CAD6-D552-7849-4C91128B4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28" y="3933637"/>
            <a:ext cx="4172272" cy="2813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C8E52-C2E1-5295-30BE-E6A33A5F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9200"/>
            <a:ext cx="362989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8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Тематика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Перспективи механізації рослинництва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Перспективні технологічні процеси вирощування та збирання сільськогосподарських культур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Прогресивні </a:t>
            </a:r>
            <a:r>
              <a:rPr lang="uk-UA" sz="2400" dirty="0"/>
              <a:t>механізовані технології у рослинництві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/>
              <a:t>Програма </a:t>
            </a:r>
            <a:r>
              <a:rPr lang="uk-UA" sz="2400" dirty="0"/>
              <a:t>і методика наукових досліджень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Основні положення програми для ПК з розрахунку складу комплексів машин і структури машинно-тракторного парку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Методика підготовки банку даних для розрахунків на ПК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Методика виконання розрахунків на ПК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uk-UA" sz="2400" dirty="0"/>
              <a:t>Проектування складу комплексів машин і машинно-тракторного парку господарств різних організаційних форм власності</a:t>
            </a:r>
          </a:p>
        </p:txBody>
      </p:sp>
    </p:spTree>
    <p:extLst>
      <p:ext uri="{BB962C8B-B14F-4D97-AF65-F5344CB8AC3E}">
        <p14:creationId xmlns:p14="http://schemas.microsoft.com/office/powerpoint/2010/main" val="316946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" y="188640"/>
            <a:ext cx="86868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Aft>
                <a:spcPct val="0"/>
              </a:spcAft>
            </a:pPr>
            <a:r>
              <a:rPr lang="uk-UA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ПЛАН-ГРАФІК  РОБОТИ</a:t>
            </a:r>
            <a:r>
              <a:rPr lang="uk-UA" altLang="uk-UA" sz="105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altLang="uk-UA" sz="105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uk-UA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студентського наукового гуртка «Проектування технологічних процесів у рослинництві» на 20</a:t>
            </a:r>
            <a:r>
              <a:rPr lang="en-US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r>
              <a:rPr lang="uk-UA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-202</a:t>
            </a:r>
            <a:r>
              <a:rPr lang="en-US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lang="ru-RU" altLang="uk-UA" sz="2000" b="1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н.р</a:t>
            </a:r>
            <a:r>
              <a:rPr lang="ru-RU" altLang="uk-UA" sz="2000" b="1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altLang="uk-UA" sz="1050" b="1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22321"/>
              </p:ext>
            </p:extLst>
          </p:nvPr>
        </p:nvGraphicFramePr>
        <p:xfrm>
          <a:off x="442217" y="1283237"/>
          <a:ext cx="8450263" cy="53007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453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 заходу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Відповідальний виконавець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Організаційне зібрання.  Затвердження плану роботи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99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Проблеми механізації технологічних процесів у рослинництві та шляхи їх вирішення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Інноваційні механізовані технології у рослинництві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49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Програма і методика для ПК з обґрунтування складу комплексів машин і машинно-тракторного парку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.10.202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6.11.202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77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Підготовка банку даних для розрахунків механізованих технологічних процесів на ПК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.11.202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Виконання розрахунків на ПК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.02.202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 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642">
                <a:tc>
                  <a:txBody>
                    <a:bodyPr/>
                    <a:lstStyle/>
                    <a:p>
                      <a:pPr marL="114300" indent="-1143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7.Аналіз результатів розрахунків по технологічних процесах виробництва продукції рослинництва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 Р.В.</a:t>
                      </a:r>
                      <a:endParaRPr lang="uk-UA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Члени гуртка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9749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Підготовка і заслуховування доповідей студентів на 7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uk-U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наукво-практичній студентській конференціїї "Наукові здобутки студентів у дослідженнях технічних та біоенергетичних систем природокористування"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k-UA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.03.202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Шатров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Р.В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Члени гуртка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489" marR="74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92359" y="6525344"/>
            <a:ext cx="8435280" cy="30671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uk-UA" sz="1800" b="1"/>
              <a:t>Керівник гуртка                      </a:t>
            </a:r>
            <a:r>
              <a:rPr lang="ru-RU" sz="1800" b="1"/>
              <a:t>Шатров Р.В.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54225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період роботи гуртка з 1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.09.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по 30.04.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 було проведено 13 засідань на яких розглядались актуальні проблеми з проектування технологічних процесів у рослинництві і виконувались дослідження.</a:t>
            </a:r>
          </a:p>
          <a:p>
            <a:pPr marL="0" indent="0" algn="just">
              <a:buNone/>
            </a:pPr>
            <a:endParaRPr lang="uk-UA" sz="4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81 Всеукраїнська науково-практична студентська конференція «Наукові здобутки студентів у дослідженнях технічних та біоенергетичних систем природокористування» (березень 20</a:t>
            </a:r>
            <a:r>
              <a:rPr lang="en-US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25</a:t>
            </a:r>
            <a:r>
              <a:rPr lang="uk-UA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року). Київ. 202</a:t>
            </a:r>
            <a:r>
              <a:rPr lang="en-US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uk-UA" sz="43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студенти гуртка виступили з </a:t>
            </a:r>
            <a:r>
              <a:rPr lang="en-US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4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науковими доповідями.</a:t>
            </a:r>
            <a:endParaRPr lang="uk-UA" sz="4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99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uk-UA" dirty="0"/>
              <a:t>Результати роботи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2" y="1052736"/>
            <a:ext cx="8928992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результатами досліджень на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81-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Всеукраїнській науковій студентській конференції «Наукові здобутки студентів у дослідженнях технічних та біоенергетичних систем природокористування» </a:t>
            </a:r>
            <a:r>
              <a:rPr lang="uk-UA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16-20.03.2025</a:t>
            </a:r>
            <a:r>
              <a:rPr lang="uk-UA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 були заслухані такі доповіді студентів: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Ганжа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Я.О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 1 курсу магістратури механіко-технологічного факультету.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 компонувальних схем автопоїздів для перевезення зернозбиральних комбайнів.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Безлюдько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М.О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 1 курсу магістратури  механіко-технологічного факультету.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Удосконалення експлуатаційних режимних параметрів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очісуючої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жниварки зернозбирального комбайна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Панченко А.С.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курсу магістратури  механіко-технологічного факультету.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експлуатаційних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повітряно-решітних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зерноочисних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Рибачок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Б.Ю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студент1 курсу магістратури  механіко-технологічного факультету.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Удосконалення показників експлуатаційної надійності тракторів та зернозбиральних комбайнів.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685800" lvl="0" algn="just">
              <a:lnSpc>
                <a:spcPct val="80000"/>
              </a:lnSpc>
              <a:spcBef>
                <a:spcPts val="0"/>
              </a:spcBef>
              <a:buClrTx/>
              <a:buSzPct val="107000"/>
              <a:buFont typeface="+mj-lt"/>
              <a:buAutoNum type="arabicPeriod"/>
              <a:tabLst>
                <a:tab pos="457200" algn="l"/>
              </a:tabLst>
            </a:pP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Чичика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К.А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студент1 курсу магістратури  механіко-технологічного факультету. Удосконалення процесу обмолоту і сепарації зерна зернозбиральних комбайнів. (науковий керівник -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доц. 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Шатров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Р.В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91252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3758</TotalTime>
  <Words>1015</Words>
  <Application>Microsoft Office PowerPoint</Application>
  <PresentationFormat>Экран (4:3)</PresentationFormat>
  <Paragraphs>124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Звіт студентського наукового гуртка «Проектування технологічних роцесів у рослинництві»</vt:lpstr>
      <vt:lpstr>Мета роботи гуртка</vt:lpstr>
      <vt:lpstr>Питання, що розглядають в процесі роботи гуртка</vt:lpstr>
      <vt:lpstr>Питання, що розглядають в процесі роботи гуртка</vt:lpstr>
      <vt:lpstr>СПИСОК ЧЛЕНІВ  СТУДЕНТСЬКОГО НАУКОВОГО ГУРТКА «ПРОЕКТУВАННЯ ТЕХНОЛОГІЧНИХ ПРОЦЕСІВ У РОСЛИННИЦТВІ»</vt:lpstr>
      <vt:lpstr>Тематика роботи гуртка</vt:lpstr>
      <vt:lpstr>ПЛАН-ГРАФІК  РОБОТИ студентського наукового гуртка «Проектування технологічних процесів у рослинництві» на 2024-2025 н.р.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Результати роботи гуртка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студентського наукового гуртка «Проектування технологічних роцесів у рослинництві»</dc:title>
  <dc:creator>руслан</dc:creator>
  <cp:lastModifiedBy>Oleh Marus</cp:lastModifiedBy>
  <cp:revision>57</cp:revision>
  <cp:lastPrinted>2022-05-26T13:51:07Z</cp:lastPrinted>
  <dcterms:created xsi:type="dcterms:W3CDTF">2012-05-23T15:02:02Z</dcterms:created>
  <dcterms:modified xsi:type="dcterms:W3CDTF">2025-12-22T12:20:57Z</dcterms:modified>
</cp:coreProperties>
</file>