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58" r:id="rId6"/>
    <p:sldId id="266" r:id="rId7"/>
    <p:sldId id="270" r:id="rId8"/>
    <p:sldId id="273" r:id="rId9"/>
    <p:sldId id="782" r:id="rId10"/>
    <p:sldId id="272" r:id="rId11"/>
    <p:sldId id="267" r:id="rId12"/>
    <p:sldId id="275" r:id="rId13"/>
    <p:sldId id="274" r:id="rId14"/>
    <p:sldId id="781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Shatrov" initials="RS" lastIdx="1" clrIdx="0">
    <p:extLst>
      <p:ext uri="{19B8F6BF-5375-455C-9EA6-DF929625EA0E}">
        <p15:presenceInfo xmlns:p15="http://schemas.microsoft.com/office/powerpoint/2012/main" userId="fd099825002bfe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036F-45B6-492D-A925-A24E2DF231A7}" type="datetimeFigureOut">
              <a:rPr lang="uk-UA" smtClean="0"/>
              <a:t>04.05.2026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C454-65D3-4684-9342-DAF28E23923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90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7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5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hyperlink" Target="http://potatoclub.com.ua/uploads/posts/2018-09/1536139546_5.jpg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656184"/>
          </a:xfrm>
        </p:spPr>
        <p:txBody>
          <a:bodyPr>
            <a:normAutofit fontScale="90000"/>
          </a:bodyPr>
          <a:lstStyle/>
          <a:p>
            <a:r>
              <a:rPr lang="uk-UA" dirty="0"/>
              <a:t>Звіт студентського наукового гуртка «Проектування технологічних </a:t>
            </a:r>
            <a:r>
              <a:rPr lang="uk-UA" dirty="0" err="1"/>
              <a:t>роцесів</a:t>
            </a:r>
            <a:r>
              <a:rPr lang="uk-UA" dirty="0"/>
              <a:t> у рослинництві»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58200" cy="129614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Керівник гуртка – </a:t>
            </a:r>
            <a:r>
              <a:rPr lang="uk-UA" dirty="0" smtClean="0"/>
              <a:t>в.о. завідувача </a:t>
            </a:r>
            <a:r>
              <a:rPr lang="uk-UA" dirty="0"/>
              <a:t>кафедри технічного сервісу та інженерного менеджменту</a:t>
            </a:r>
          </a:p>
          <a:p>
            <a:r>
              <a:rPr lang="uk-UA" sz="3300" dirty="0" err="1"/>
              <a:t>Шатров</a:t>
            </a:r>
            <a:r>
              <a:rPr lang="uk-UA" sz="3300" dirty="0"/>
              <a:t> Руслан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373570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2" y="1052736"/>
            <a:ext cx="8928992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результатами досліджень на 82-й Всеукраїнській науковій студентській конференції «Наукові здобутки студентів у дослідженнях технічних та біоенергетичних систем природокористування» </a:t>
            </a:r>
            <a:r>
              <a:rPr lang="uk-UA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22-23.04.2026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 були заслухані такі доповіді студентів: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Донченко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оптимального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Махно Д.А.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 1 курсу магістратури механіко-технологічного факультету.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 компонувальних схем автопоїздів для перевезення зернозбиральних комбайнів.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Ісаєнко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О.Д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машин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післязбиральної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Фарина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В.О.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енергоємності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обробітку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uk-U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Яценко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А.М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зернозбиральних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комбайнів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2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28992" cy="489917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Макаренко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А.Б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 Моделювання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машиновикористання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рослинництві. 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Коляда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Т.Ю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механізованого процесу вирощування та збирання цукрових буряків для господарства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Київської області 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uk-U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Ілляшенко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Ф.Ф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Обгрунтування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перспективного складу комплексів машин для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 картоплі (науковий керівник - 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 </a:t>
            </a:r>
            <a:endParaRPr lang="uk-U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Гладишенко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Я.Ю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студент1 курсу магістратури  механіко-технологічного факультету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Удосконалення процесу обмолоту і сепарації зерна зернозбиральних комбайнів.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Шепель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І.Р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студент1 курсу магістратури  механіко-технологічного факультету.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 показників експлуатаційної надійності тракторів та зернозбиральних комбайнів(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Шатров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endParaRPr lang="uk-UA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</a:pPr>
            <a:endParaRPr lang="uk-UA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SzPct val="100000"/>
              <a:buNone/>
            </a:pP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наукового гуртка відвідувачами Компанії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Констракшн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Машинері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CML GCB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 MACHINERY UKRAINE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виставок аграрного та технічного спрямування, що проводилися в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м.Києві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ознайомилися з кращими зразками сучасної техніки: тракторами, комунальної техніки, навантажувачами, комбайнами, обладнанням для післязбиральної переробки і зберігання зерна, а також обладнанням для будівництва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агроспоруд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транспортування врожаю. </a:t>
            </a:r>
          </a:p>
          <a:p>
            <a:pPr lvl="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3519" y="6440322"/>
            <a:ext cx="423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/>
              <a:t>Керівник гуртка                      </a:t>
            </a:r>
            <a:r>
              <a:rPr lang="ru-RU" b="1"/>
              <a:t>Шатров Р.В.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3476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4" name="Рисунок 3" descr="Зображення, що містить у приміщенні, меблі, стіна, одежа&#10;&#10;Автоматично згенерований опис">
            <a:extLst>
              <a:ext uri="{FF2B5EF4-FFF2-40B4-BE49-F238E27FC236}">
                <a16:creationId xmlns:a16="http://schemas.microsoft.com/office/drawing/2014/main" id="{ED5BF3BD-858B-EFF7-FC84-3B626A00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b="12716"/>
          <a:stretch/>
        </p:blipFill>
        <p:spPr>
          <a:xfrm>
            <a:off x="2322704" y="4135174"/>
            <a:ext cx="2796771" cy="2524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Рисунок 13" descr="Зображення, що містить у приміщенні, текст, особа, меблі&#10;&#10;Автоматично згенерований опис">
            <a:extLst>
              <a:ext uri="{FF2B5EF4-FFF2-40B4-BE49-F238E27FC236}">
                <a16:creationId xmlns:a16="http://schemas.microsoft.com/office/drawing/2014/main" id="{6EAB4460-DFFD-B66B-A1BF-2CACB2489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8324"/>
          <a:stretch/>
        </p:blipFill>
        <p:spPr>
          <a:xfrm>
            <a:off x="6280834" y="846394"/>
            <a:ext cx="2729102" cy="27800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Зображення, що містить стіна, одежа, особ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CEFBBC82-84CF-E3C1-37A1-E25591F76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11901"/>
          <a:stretch/>
        </p:blipFill>
        <p:spPr>
          <a:xfrm rot="5400000">
            <a:off x="3231558" y="597199"/>
            <a:ext cx="2826356" cy="40259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 descr="Зображення, що містить одежа, особа, у приміщенні, чоловік&#10;&#10;Автоматично згенерований опис">
            <a:extLst>
              <a:ext uri="{FF2B5EF4-FFF2-40B4-BE49-F238E27FC236}">
                <a16:creationId xmlns:a16="http://schemas.microsoft.com/office/drawing/2014/main" id="{4544DD02-5AAF-03CE-51C5-F40B9803E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9"/>
          <a:stretch/>
        </p:blipFill>
        <p:spPr>
          <a:xfrm>
            <a:off x="5087555" y="3501008"/>
            <a:ext cx="3816424" cy="30463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D5A85A-0C06-744A-3AC9-19A258CD0D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1085198"/>
            <a:ext cx="3213800" cy="241035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B9B826-AAED-62A0-A6E9-88A6238E35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" y="3917552"/>
            <a:ext cx="3093773" cy="232033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602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54473CA-C4E0-A99C-9977-BBB6860A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76" t="22512" r="9051" b="67118"/>
          <a:stretch/>
        </p:blipFill>
        <p:spPr>
          <a:xfrm>
            <a:off x="6372200" y="239533"/>
            <a:ext cx="2637841" cy="75492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32310D-1318-B1E5-7793-6B75F1EB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4697"/>
            <a:ext cx="3577872" cy="26411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ображення, що містить одежа, особа, чоловік, будівля&#10;&#10;Автоматично згенерований опис">
            <a:extLst>
              <a:ext uri="{FF2B5EF4-FFF2-40B4-BE49-F238E27FC236}">
                <a16:creationId xmlns:a16="http://schemas.microsoft.com/office/drawing/2014/main" id="{2B4A7A03-A72E-67EF-6AEA-496CD3ADE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12580"/>
          <a:stretch/>
        </p:blipFill>
        <p:spPr>
          <a:xfrm>
            <a:off x="4553244" y="3613315"/>
            <a:ext cx="3789040" cy="313721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60ECDC-11AD-B8AB-0E08-8C65BD872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845958"/>
            <a:ext cx="1771897" cy="60968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394E37-71C4-EE6E-CD4A-2851366D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9" y="3996723"/>
            <a:ext cx="3384825" cy="24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2F4D1A-EB78-FECB-254C-6C52B54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6" y="998643"/>
            <a:ext cx="3931292" cy="290200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1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7516" y="1725511"/>
            <a:ext cx="4190737" cy="39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Будівельна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Сільськогосподарська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Дробарно-сортувальна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робіт з відходами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транспортування та переробки бетону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Вантажопідйомна техніка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для очищення водойм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Техніка з напрацюванням 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Оренда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Фінансування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Сервіс та запасні частини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Навісне обладнання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Центр моніторингу </a:t>
            </a:r>
            <a:r>
              <a:rPr lang="en-US" sz="1400" b="1" dirty="0">
                <a:latin typeface="GillSansC" panose="00000500000000000000" pitchFamily="50" charset="0"/>
              </a:rPr>
              <a:t>Live Link</a:t>
            </a:r>
            <a:r>
              <a:rPr lang="uk-UA" sz="1400" b="1" dirty="0">
                <a:latin typeface="GillSansC" panose="00000500000000000000" pitchFamily="50" charset="0"/>
              </a:rPr>
              <a:t> в режимі </a:t>
            </a:r>
            <a:r>
              <a:rPr lang="en-US" sz="1400" b="1" dirty="0">
                <a:latin typeface="GillSansC" panose="00000500000000000000" pitchFamily="50" charset="0"/>
              </a:rPr>
              <a:t>uptime</a:t>
            </a:r>
            <a:endParaRPr lang="ru-RU" sz="1400" b="1" dirty="0">
              <a:latin typeface="GillSansC" panose="00000500000000000000" pitchFamily="50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GillSansC" panose="00000500000000000000" pitchFamily="50" charset="0"/>
              </a:rPr>
              <a:t>Інноваційна система управління продажами та взаємовідносинами з клієнтами </a:t>
            </a:r>
            <a:r>
              <a:rPr lang="en-US" sz="1400" b="1" dirty="0">
                <a:latin typeface="GillSansC" panose="00000500000000000000" pitchFamily="50" charset="0"/>
              </a:rPr>
              <a:t>Salesforce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7BC56C-6AC5-4CA1-AE7F-363B9E42AFAF}"/>
              </a:ext>
            </a:extLst>
          </p:cNvPr>
          <p:cNvSpPr txBox="1">
            <a:spLocks/>
          </p:cNvSpPr>
          <p:nvPr/>
        </p:nvSpPr>
        <p:spPr>
          <a:xfrm>
            <a:off x="197643" y="1017321"/>
            <a:ext cx="7491412" cy="360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1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GillSansC" panose="00000500000000000000" pitchFamily="50" charset="0"/>
                <a:ea typeface="+mn-ea"/>
                <a:cs typeface="+mn-cs"/>
              </a:rPr>
              <a:t>КЛЮЧОВІ НАПРЯМКИ ДІЯЛЬНОСТІ </a:t>
            </a:r>
            <a:endParaRPr lang="ru-RU" sz="2100" b="1" spc="-75" dirty="0">
              <a:ln w="31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GillSansC" panose="00000500000000000000" pitchFamily="50" charset="0"/>
              <a:ea typeface="+mn-ea"/>
              <a:cs typeface="+mn-cs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6B4BC2-577E-44C5-9C1B-559D92CBA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1796568"/>
            <a:ext cx="81226" cy="21928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783EEE-5F2E-426B-8C68-EDEF14E5D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047378"/>
            <a:ext cx="81226" cy="2192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8C0CB6-F358-4CEC-B4F1-85A1589DF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298187"/>
            <a:ext cx="81226" cy="21928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62A8E83-C1FC-4A81-860F-525571D30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548997"/>
            <a:ext cx="81226" cy="219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D7711F5-EC3B-41E8-A8F0-C0E26137B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799807"/>
            <a:ext cx="81226" cy="2192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8FED9E7-5896-41BD-8144-ECCDADEDD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050617"/>
            <a:ext cx="81226" cy="2192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D0E140E-E3E5-4AB0-AEB7-758B516B5A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301426"/>
            <a:ext cx="81226" cy="2192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35FCEA7-09E0-43B5-AE82-7DE9BB7DE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552236"/>
            <a:ext cx="81226" cy="2192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1ACA67-693E-42E2-94E1-3F72F77C2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803046"/>
            <a:ext cx="81226" cy="2192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DD436BF-3874-483B-90E5-BF3965277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4053856"/>
            <a:ext cx="81226" cy="2192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4C996E8-28C8-4ED8-8724-F5D38BC74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304665"/>
            <a:ext cx="81226" cy="2192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B419468-6699-43DB-89B0-3C02FD45F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555475"/>
            <a:ext cx="81226" cy="2192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309612F-615D-43F2-89A9-8704FBAC4E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6" y="4806285"/>
            <a:ext cx="81226" cy="2192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A7D6502-44F1-43EA-9379-1F02280178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74" y="5057095"/>
            <a:ext cx="81226" cy="2192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7343C-ECD5-4C39-B17D-49E20BDCF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3870" r="12334" b="11133"/>
          <a:stretch/>
        </p:blipFill>
        <p:spPr>
          <a:xfrm>
            <a:off x="4508175" y="405343"/>
            <a:ext cx="2102831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FF8BC-E7B2-44EB-8B29-F744A025C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23511" r="21754" b="19570"/>
          <a:stretch/>
        </p:blipFill>
        <p:spPr>
          <a:xfrm>
            <a:off x="6610084" y="278224"/>
            <a:ext cx="2432206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F8901-BDB1-2DD1-0CF2-00E990898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76" t="22512" r="9051" b="67118"/>
          <a:stretch/>
        </p:blipFill>
        <p:spPr>
          <a:xfrm>
            <a:off x="186987" y="179986"/>
            <a:ext cx="1862902" cy="533142"/>
          </a:xfrm>
          <a:prstGeom prst="rect">
            <a:avLst/>
          </a:prstGeom>
        </p:spPr>
      </p:pic>
      <p:pic>
        <p:nvPicPr>
          <p:cNvPr id="6" name="Рисунок 5" descr="Зображення, що містить одежа, чоловік, особа, Обличчя людини&#10;&#10;Автоматично згенерований опис">
            <a:extLst>
              <a:ext uri="{FF2B5EF4-FFF2-40B4-BE49-F238E27FC236}">
                <a16:creationId xmlns:a16="http://schemas.microsoft.com/office/drawing/2014/main" id="{84CA7788-AE7F-2F43-371B-CC3745BEC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0" y="1961478"/>
            <a:ext cx="3600400" cy="27003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 descr="Зображення, що містить одежа, взуття, чоловік, особа&#10;&#10;Автоматично згенерований опис">
            <a:extLst>
              <a:ext uri="{FF2B5EF4-FFF2-40B4-BE49-F238E27FC236}">
                <a16:creationId xmlns:a16="http://schemas.microsoft.com/office/drawing/2014/main" id="{39A98DA3-5F8D-933B-A0E5-D19841F296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/>
          <a:stretch/>
        </p:blipFill>
        <p:spPr>
          <a:xfrm>
            <a:off x="5207058" y="4273143"/>
            <a:ext cx="3779912" cy="23874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099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err="1"/>
              <a:t>науковцям</a:t>
            </a:r>
            <a:r>
              <a:rPr lang="ru-RU" dirty="0"/>
              <a:t> і </a:t>
            </a:r>
            <a:r>
              <a:rPr lang="ru-RU" dirty="0" err="1"/>
              <a:t>фахівцям</a:t>
            </a:r>
            <a:r>
              <a:rPr lang="ru-RU" dirty="0"/>
              <a:t> </a:t>
            </a:r>
            <a:r>
              <a:rPr lang="ru-RU" dirty="0" err="1"/>
              <a:t>інженерної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механізованих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,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машин для </a:t>
            </a:r>
            <a:r>
              <a:rPr lang="ru-RU" dirty="0" err="1"/>
              <a:t>механізації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та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складу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машинно-тракторно парку у </a:t>
            </a:r>
            <a:r>
              <a:rPr lang="ru-RU" dirty="0" err="1"/>
              <a:t>господарствах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90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/>
              <a:t>Майбутній фахівець повинен засвоїти:</a:t>
            </a:r>
          </a:p>
          <a:p>
            <a:pPr lvl="0"/>
            <a:r>
              <a:rPr lang="uk-UA"/>
              <a:t>принципи побудови виробничих процесів у рослинництві;</a:t>
            </a:r>
          </a:p>
          <a:p>
            <a:pPr lvl="0"/>
            <a:r>
              <a:rPr lang="uk-UA"/>
              <a:t>проектування часткових технологічних процесів і ліній;</a:t>
            </a:r>
          </a:p>
          <a:p>
            <a:pPr lvl="0"/>
            <a:r>
              <a:rPr lang="uk-UA"/>
              <a:t>машинну технологію вирощування та збирання основних сільськогосподарських культур;</a:t>
            </a:r>
          </a:p>
          <a:p>
            <a:pPr lvl="0"/>
            <a:r>
              <a:rPr lang="uk-UA"/>
              <a:t>обгрунтування машинно-тракторного парку для комплексної механізації виробництва продукції рослинництва;</a:t>
            </a:r>
          </a:p>
          <a:p>
            <a:pPr lvl="0"/>
            <a:r>
              <a:rPr lang="uk-UA"/>
              <a:t>методику дослідження функціонування технологічних ліній і процесів з використанням економіко-математичних методів і комп’ютерної техніки.</a:t>
            </a:r>
          </a:p>
          <a:p>
            <a:pPr marL="0" indent="0">
              <a:buNone/>
            </a:pPr>
            <a:r>
              <a:rPr lang="uk-UA"/>
              <a:t> </a:t>
            </a:r>
          </a:p>
          <a:p>
            <a:pPr marL="0" indent="0">
              <a:buNone/>
            </a:pPr>
            <a:r>
              <a:rPr lang="uk-UA"/>
              <a:t>Проблема науково обґрунтованого проектування технологічних процесів та ефективного використання комплексів машин і машинно-тракторного парку набуває актуального значення.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8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5" y="29448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pic>
        <p:nvPicPr>
          <p:cNvPr id="19" name="Рисунок 18" descr="Аналіз українського ринку картоплі. Хто, де і скільки?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34" y="1120010"/>
            <a:ext cx="1289301" cy="154114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Рисунок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8" t="25761" r="18549" b="14681"/>
          <a:stretch/>
        </p:blipFill>
        <p:spPr bwMode="auto">
          <a:xfrm>
            <a:off x="6371437" y="4725144"/>
            <a:ext cx="2714625" cy="2047240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24377" r="18237" b="15235"/>
          <a:stretch/>
        </p:blipFill>
        <p:spPr bwMode="auto">
          <a:xfrm>
            <a:off x="3347863" y="2745423"/>
            <a:ext cx="2505075" cy="185801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24377" r="18237" b="15235"/>
          <a:stretch/>
        </p:blipFill>
        <p:spPr bwMode="auto">
          <a:xfrm>
            <a:off x="4581411" y="3088933"/>
            <a:ext cx="2333625" cy="162877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26594" r="19518" b="13849"/>
          <a:stretch/>
        </p:blipFill>
        <p:spPr bwMode="auto">
          <a:xfrm>
            <a:off x="4133356" y="4149598"/>
            <a:ext cx="2333625" cy="1929921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t="24377" r="18393" b="14403"/>
          <a:stretch/>
        </p:blipFill>
        <p:spPr bwMode="auto">
          <a:xfrm>
            <a:off x="5677312" y="1216938"/>
            <a:ext cx="1254914" cy="145054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559AA3-5D81-8D16-968C-9A07EA0ED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0179" y="4849756"/>
            <a:ext cx="2478300" cy="186797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549A5F-5C73-BD21-277A-BE862F1F63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2160" y="1315279"/>
            <a:ext cx="2256803" cy="14560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03337E-458E-0881-01A8-28D832AB0C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728" y="2453727"/>
            <a:ext cx="2551838" cy="233107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5CFC6B-C8C4-43F1-A033-15530DE8F3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75" y="4814776"/>
            <a:ext cx="2812649" cy="18679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29FDB8-EE29-8DD5-BEB0-CB77D9489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322" y="1359014"/>
            <a:ext cx="2215811" cy="139229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96F69B3-B154-9C18-8632-1DB0CDF24FC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5658" t="6022"/>
          <a:stretch>
            <a:fillRect/>
          </a:stretch>
        </p:blipFill>
        <p:spPr>
          <a:xfrm>
            <a:off x="126424" y="2903383"/>
            <a:ext cx="3623086" cy="20255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26" name="Picture 2" descr="  Робот-прополювач Nexus Robotics La Che`vre">
            <a:extLst>
              <a:ext uri="{FF2B5EF4-FFF2-40B4-BE49-F238E27FC236}">
                <a16:creationId xmlns:a16="http://schemas.microsoft.com/office/drawing/2014/main" id="{D76E187D-606C-6315-8BC0-CB7E79178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0" b="21649"/>
          <a:stretch>
            <a:fillRect/>
          </a:stretch>
        </p:blipFill>
        <p:spPr bwMode="auto">
          <a:xfrm>
            <a:off x="6790651" y="1053696"/>
            <a:ext cx="2295411" cy="154114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СПИСОК </a:t>
            </a:r>
            <a:r>
              <a:rPr lang="ru-RU" sz="2400" b="1" dirty="0" err="1">
                <a:effectLst/>
              </a:rPr>
              <a:t>ЧЛЕНІВ</a:t>
            </a:r>
            <a:r>
              <a:rPr lang="ru-RU" sz="2400" b="1" dirty="0">
                <a:effectLst/>
              </a:rPr>
              <a:t>  </a:t>
            </a:r>
            <a:r>
              <a:rPr lang="uk-UA" sz="2400" b="1" dirty="0">
                <a:effectLst/>
              </a:rPr>
              <a:t>СТУДЕНТСЬКОГО НАУКОВОГО </a:t>
            </a:r>
            <a:r>
              <a:rPr lang="ru-RU" sz="2400" b="1" dirty="0" err="1">
                <a:effectLst/>
              </a:rPr>
              <a:t>ГУРТКА</a:t>
            </a:r>
            <a:r>
              <a:rPr lang="ru-RU" sz="2400" b="1" dirty="0">
                <a:effectLst/>
              </a:rPr>
              <a:t> «</a:t>
            </a:r>
            <a:r>
              <a:rPr lang="uk-UA" sz="2400" b="1" dirty="0">
                <a:effectLst/>
              </a:rPr>
              <a:t>ПРОЕКТУВАННЯ ТЕХНОЛОГІЧНИХ ПРОЦЕСІВ У РОСЛИННИЦТВІ»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247366"/>
              </p:ext>
            </p:extLst>
          </p:nvPr>
        </p:nvGraphicFramePr>
        <p:xfrm>
          <a:off x="755576" y="1628800"/>
          <a:ext cx="7128792" cy="4464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{D113A9D2-9D6B-4929-AA2D-F23B5EE8CBE7}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п/</a:t>
                      </a:r>
                      <a:r>
                        <a:rPr lang="uk-UA" sz="1300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П.І.Б. члена наукового гуртка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Донченко Богдан Вікторович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Махно Денис Анатолійович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Ісаєнко Олександр Дмитрович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Фарина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Вадим Олександрович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Яценко Анатолій Миколайович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Макаренко Артем Борисович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Коляда Тарас Юрійович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Ілляшенко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Федір Федорович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Гладишенко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Ярослав Юрійович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Шепель Іван Романович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F16CA-CAD6-D552-7849-4C91128B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28" y="3933637"/>
            <a:ext cx="4172272" cy="2813061"/>
          </a:xfrm>
          <a:prstGeom prst="rect">
            <a:avLst/>
          </a:prstGeom>
        </p:spPr>
      </p:pic>
      <p:pic>
        <p:nvPicPr>
          <p:cNvPr id="2050" name="Picture 2" descr="Робот AgXeed Agbot">
            <a:extLst>
              <a:ext uri="{FF2B5EF4-FFF2-40B4-BE49-F238E27FC236}">
                <a16:creationId xmlns:a16="http://schemas.microsoft.com/office/drawing/2014/main" id="{7F9D92AB-8A93-EB93-8BC1-E0058292D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3804" r="833" b="8396"/>
          <a:stretch>
            <a:fillRect/>
          </a:stretch>
        </p:blipFill>
        <p:spPr bwMode="auto">
          <a:xfrm>
            <a:off x="107504" y="5159960"/>
            <a:ext cx="3528392" cy="16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8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Тематика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Перспективи механізації рослинництва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Перспективні технологічні процеси вирощування та збирання сільськогосподарських культур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Прогресивні </a:t>
            </a:r>
            <a:r>
              <a:rPr lang="uk-UA" sz="2400" dirty="0"/>
              <a:t>механізовані технології у рослинництві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Програма </a:t>
            </a:r>
            <a:r>
              <a:rPr lang="uk-UA" sz="2400" dirty="0"/>
              <a:t>і методика наукових досліджень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Основні положення програми для ПК з розрахунку складу комплексів машин і структури машинно-тракторного парку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підготовки банку даних для розрахунків на ПК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виконання розрахунків на ПК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Проектування складу комплексів машин і машинно-тракторного парку господарств різних організаційних форм власності</a:t>
            </a:r>
          </a:p>
        </p:txBody>
      </p:sp>
    </p:spTree>
    <p:extLst>
      <p:ext uri="{BB962C8B-B14F-4D97-AF65-F5344CB8AC3E}">
        <p14:creationId xmlns:p14="http://schemas.microsoft.com/office/powerpoint/2010/main" val="316946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" y="188640"/>
            <a:ext cx="86868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Aft>
                <a:spcPct val="0"/>
              </a:spcAft>
            </a:pP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ПЛАН-ГРАФІК  РОБОТИ</a:t>
            </a:r>
            <a:r>
              <a:rPr lang="uk-UA" altLang="uk-UA" sz="105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altLang="uk-UA" sz="105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студентського наукового гуртка «Проектування технологічних процесів у рослинництві» на 20</a:t>
            </a:r>
            <a:r>
              <a:rPr lang="en-US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5-2026</a:t>
            </a:r>
            <a:r>
              <a:rPr lang="en-US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uk-UA" sz="2000" b="1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н.р</a:t>
            </a:r>
            <a:r>
              <a:rPr lang="ru-RU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altLang="uk-UA" sz="1050" b="1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8004"/>
              </p:ext>
            </p:extLst>
          </p:nvPr>
        </p:nvGraphicFramePr>
        <p:xfrm>
          <a:off x="442217" y="1283237"/>
          <a:ext cx="8450263" cy="53007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53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заходу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Відповідальний виконавець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Організаційне зібрання.  Затвердження плану роботи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Проблеми механізації технологічних процесів у рослинництві та шляхи їх вирішення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Інноваційні механізовані технології у рослинництві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49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Програма і методика для ПК з обґрунтування складу комплексів машин і машинно-тракторного парку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6.11.202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Підготовка банку даних для розрахунків механізованих технологічних процесів на ПК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.11.202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Виконання розрахунків на ПК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.02.202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642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7.Аналіз результатів розрахунків по технологічних процесах виробництва продукції рослинництва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74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Підготовка і заслуховування доповідей студентів на 7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наукво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-практичній студентській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конференціїї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"Наукові здобутки студентів у дослідженнях технічних та біоенергетичних систем природокористування" 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Члени гуртка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92359" y="6525344"/>
            <a:ext cx="8435280" cy="30671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uk-UA" sz="1800" b="1"/>
              <a:t>Керівник гуртка                      </a:t>
            </a:r>
            <a:r>
              <a:rPr lang="ru-RU" sz="1800" b="1"/>
              <a:t>Шатров Р.В.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54225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 олімпіада з дисципліни </a:t>
            </a:r>
            <a:br>
              <a:rPr lang="uk-UA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23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uk-UA" altLang="uk-UA" sz="2300" b="1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Проектування</a:t>
            </a:r>
            <a:r>
              <a:rPr lang="uk-UA" altLang="uk-UA" sz="23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технологічних процесів у рослинництві» </a:t>
            </a:r>
          </a:p>
          <a:p>
            <a:pPr marL="0" indent="0">
              <a:buNone/>
            </a:pPr>
            <a:r>
              <a:rPr lang="uk-UA" sz="23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Переможці олімпіади</a:t>
            </a:r>
            <a:endParaRPr lang="uk-U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0485A-A132-B3C1-4BE2-3D70C39E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80" y="3839039"/>
            <a:ext cx="3851920" cy="2888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671CD-3B0F-ECF8-25EB-5C0508820664}"/>
              </a:ext>
            </a:extLst>
          </p:cNvPr>
          <p:cNvSpPr txBox="1"/>
          <p:nvPr/>
        </p:nvSpPr>
        <p:spPr>
          <a:xfrm>
            <a:off x="325688" y="2852936"/>
            <a:ext cx="6190528" cy="197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1 – </a:t>
            </a:r>
            <a:r>
              <a:rPr lang="uk-UA" sz="1800" kern="1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місце </a:t>
            </a:r>
            <a:r>
              <a:rPr lang="uk-UA" kern="100" dirty="0"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–</a:t>
            </a:r>
            <a:r>
              <a:rPr lang="uk-UA" sz="18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 Яценко Анатолій Миколайович</a:t>
            </a:r>
            <a:endParaRPr lang="uk-UA" sz="14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Aharoni" panose="020F0502020204030204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2 – місце </a:t>
            </a:r>
            <a:r>
              <a:rPr lang="uk-UA" sz="18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– Донченко Богдан Вікторович,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kern="100" dirty="0"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                    </a:t>
            </a:r>
            <a:r>
              <a:rPr lang="uk-UA" sz="18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Махно Денис Анатолійович</a:t>
            </a:r>
            <a:endParaRPr lang="uk-UA" sz="14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Aharoni" panose="020F0502020204030204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3 – місце </a:t>
            </a:r>
            <a:r>
              <a:rPr lang="uk-UA" sz="18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– Ісаєнко Олександр Дмитрович,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kern="100" dirty="0"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                    </a:t>
            </a:r>
            <a:r>
              <a:rPr lang="uk-UA" sz="1800" kern="100" dirty="0" err="1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Фарина</a:t>
            </a:r>
            <a:r>
              <a:rPr lang="uk-UA" sz="18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Aharoni" panose="020F0502020204030204" pitchFamily="2" charset="-79"/>
              </a:rPr>
              <a:t> Вадим Олександрович</a:t>
            </a:r>
            <a:endParaRPr lang="uk-UA" sz="14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99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період роботи гуртка з 1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.09.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по 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було проведено 13 засідань на яких розглядались актуальні проблеми з проектування технологічних процесів у рослинництві і виконувались дослідження.</a:t>
            </a:r>
          </a:p>
          <a:p>
            <a:pPr marL="0" indent="0" algn="just">
              <a:buNone/>
            </a:pPr>
            <a:endParaRPr lang="uk-UA" sz="4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82-га Всеукраїнська науково-практична студентська конференція «Наукові здобутки студентів у дослідженнях технічних та біоенергетичних систем природокористування» (</a:t>
            </a:r>
            <a:r>
              <a:rPr lang="uk-UA" sz="43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квітень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</a:t>
            </a:r>
            <a:r>
              <a:rPr lang="en-US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року). Київ. 2026.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студенти гуртка виступили з 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науковими доповідями.</a:t>
            </a:r>
            <a:endParaRPr lang="uk-UA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5025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4128</TotalTime>
  <Words>1100</Words>
  <Application>Microsoft Office PowerPoint</Application>
  <PresentationFormat>Екран (4:3)</PresentationFormat>
  <Paragraphs>133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7" baseType="lpstr">
      <vt:lpstr>ＭＳ Ｐゴシック</vt:lpstr>
      <vt:lpstr>Aharoni</vt:lpstr>
      <vt:lpstr>Aptos</vt:lpstr>
      <vt:lpstr>Arial</vt:lpstr>
      <vt:lpstr>Arial Black</vt:lpstr>
      <vt:lpstr>Calibri</vt:lpstr>
      <vt:lpstr>Franklin Gothic Book</vt:lpstr>
      <vt:lpstr>Franklin Gothic Medium</vt:lpstr>
      <vt:lpstr>GillSansC</vt:lpstr>
      <vt:lpstr>Times New Roman</vt:lpstr>
      <vt:lpstr>Wingdings</vt:lpstr>
      <vt:lpstr>Wingdings 2</vt:lpstr>
      <vt:lpstr>Трек</vt:lpstr>
      <vt:lpstr>Звіт студентського наукового гуртка «Проектування технологічних роцесів у рослинництві»</vt:lpstr>
      <vt:lpstr>Мета роботи гуртка</vt:lpstr>
      <vt:lpstr>Питання, що розглядають в процесі роботи гуртка</vt:lpstr>
      <vt:lpstr>Питання, що розглядають в процесі роботи гуртка</vt:lpstr>
      <vt:lpstr>СПИСОК ЧЛЕНІВ  СТУДЕНТСЬКОГО НАУКОВОГО ГУРТКА «ПРОЕКТУВАННЯ ТЕХНОЛОГІЧНИХ ПРОЦЕСІВ У РОСЛИННИЦТВІ»</vt:lpstr>
      <vt:lpstr>Тематика роботи гуртка</vt:lpstr>
      <vt:lpstr>ПЛАН-ГРАФІК  РОБОТИ студентського наукового гуртка «Проектування технологічних процесів у рослинництві» на 2025-2026 н.р.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студентського наукового гуртка «Проектування технологічних роцесів у рослинництві»</dc:title>
  <dc:creator>руслан</dc:creator>
  <cp:lastModifiedBy>user</cp:lastModifiedBy>
  <cp:revision>69</cp:revision>
  <cp:lastPrinted>2026-04-14T14:25:55Z</cp:lastPrinted>
  <dcterms:created xsi:type="dcterms:W3CDTF">2012-05-23T15:02:02Z</dcterms:created>
  <dcterms:modified xsi:type="dcterms:W3CDTF">2026-05-04T03:53:34Z</dcterms:modified>
</cp:coreProperties>
</file>