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87" r:id="rId7"/>
    <p:sldId id="283" r:id="rId8"/>
    <p:sldId id="294" r:id="rId9"/>
    <p:sldId id="289" r:id="rId10"/>
    <p:sldId id="282" r:id="rId11"/>
    <p:sldId id="291" r:id="rId12"/>
    <p:sldId id="296" r:id="rId13"/>
    <p:sldId id="297" r:id="rId14"/>
    <p:sldId id="298" r:id="rId15"/>
    <p:sldId id="299" r:id="rId16"/>
    <p:sldId id="300" r:id="rId17"/>
    <p:sldId id="309" r:id="rId18"/>
    <p:sldId id="310" r:id="rId19"/>
    <p:sldId id="308" r:id="rId20"/>
    <p:sldId id="301" r:id="rId21"/>
    <p:sldId id="307" r:id="rId22"/>
    <p:sldId id="302" r:id="rId23"/>
    <p:sldId id="306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5ECD7"/>
    <a:srgbClr val="F6FD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0655" autoAdjust="0"/>
  </p:normalViewPr>
  <p:slideViewPr>
    <p:cSldViewPr snapToGrid="0">
      <p:cViewPr varScale="1">
        <p:scale>
          <a:sx n="59" d="100"/>
          <a:sy n="59" d="100"/>
        </p:scale>
        <p:origin x="848" y="64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90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99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7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793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4331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890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5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7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Тут наголосити Хто бере участь В НДР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8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7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956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747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02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66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1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6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45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423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06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19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8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4716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980267" y="5468667"/>
            <a:ext cx="10231600" cy="3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8A9BA6"/>
              </a:buClr>
              <a:buSzPts val="1400"/>
              <a:buNone/>
              <a:defRPr sz="1400" i="1">
                <a:solidFill>
                  <a:srgbClr val="8A9BA6"/>
                </a:solidFill>
              </a:defRPr>
            </a:lvl1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50" name="Google Shape;150;p10"/>
          <p:cNvSpPr txBox="1">
            <a:spLocks noGrp="1"/>
          </p:cNvSpPr>
          <p:nvPr>
            <p:ph type="sldNum" idx="12"/>
          </p:nvPr>
        </p:nvSpPr>
        <p:spPr>
          <a:xfrm>
            <a:off x="5730200" y="6126367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322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>
            <a:spLocks noGrp="1"/>
          </p:cNvSpPr>
          <p:nvPr>
            <p:ph type="sldNum" idx="12"/>
          </p:nvPr>
        </p:nvSpPr>
        <p:spPr>
          <a:xfrm>
            <a:off x="5730200" y="6126367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054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3988-1E2A-420F-9F30-C880E40007B1}" type="datetimeFigureOut">
              <a:rPr lang="uk-UA"/>
              <a:pPr>
                <a:defRPr/>
              </a:pPr>
              <a:t>12.05.2025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67AA-D72D-49AA-AA02-F83EABCDDAB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411242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590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122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5687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934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1078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380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287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669" r:id="rId19"/>
    <p:sldLayoutId id="2147483670" r:id="rId20"/>
    <p:sldLayoutId id="2147483671" r:id="rId21"/>
    <p:sldLayoutId id="2147483672" r:id="rId22"/>
    <p:sldLayoutId id="2147483664" r:id="rId23"/>
    <p:sldLayoutId id="2147483653" r:id="rId24"/>
    <p:sldLayoutId id="2147483667" r:id="rId25"/>
    <p:sldLayoutId id="2147483757" r:id="rId26"/>
    <p:sldLayoutId id="2147483758" r:id="rId27"/>
    <p:sldLayoutId id="2147483759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nubip.edu.ua/node/25205" TargetMode="Externa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dx.doi.org/10.31548/zemleustriy2024.04.0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19033" y="2615354"/>
            <a:ext cx="1899699" cy="549909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999103" y="6314751"/>
            <a:ext cx="1392503" cy="3473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 – 2025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9335" y="234174"/>
            <a:ext cx="7488832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89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геодезії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картографії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224441" y="4573708"/>
            <a:ext cx="5616624" cy="1643527"/>
          </a:xfrm>
          <a:prstGeom prst="round1Rect">
            <a:avLst>
              <a:gd name="adj" fmla="val 18015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uk-UA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r>
              <a:rPr lang="uk-UA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географічних наук,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Ковальчук І.П.,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Степчук Я.А.</a:t>
            </a:r>
          </a:p>
          <a:p>
            <a:pPr algn="just">
              <a:lnSpc>
                <a:spcPct val="80000"/>
              </a:lnSpc>
            </a:pP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гуртка: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Пронь О., ст. магістратури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землевпорядкування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63146" y="2100716"/>
            <a:ext cx="7369315" cy="1938992"/>
          </a:xfrm>
          <a:prstGeom prst="rect">
            <a:avLst/>
          </a:prstGeom>
          <a:solidFill>
            <a:schemeClr val="bg1"/>
          </a:solidFill>
          <a:ln>
            <a:solidFill>
              <a:srgbClr val="89898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КАРТОГРАФІЧНЕ МОДЕЛЮВАННЯ ПРОБЛЕМ ПРИРОДОКОРИСТУВАННЯ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6159" y="-4803525"/>
            <a:ext cx="1866243" cy="11669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80" y="141721"/>
            <a:ext cx="11233248" cy="67890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роботи гуртківці працюють з новітніми електронними приладами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269A2-42AD-4122-A467-E64EDBF7B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71" y="1031375"/>
            <a:ext cx="2286000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98AB2-8D50-44D5-84D9-2905269C9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347" y="977055"/>
            <a:ext cx="4158343" cy="3118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A55BE9-BB5B-486C-8FC8-30063887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71" y="4360882"/>
            <a:ext cx="3048000" cy="2286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36055D-5720-455F-8E7D-9AD334476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279" y="4292280"/>
            <a:ext cx="3289955" cy="2467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8B351D-A2A0-482F-88E5-C52712B97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6266" y="910212"/>
            <a:ext cx="3092428" cy="2319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7A8F78-D733-4C0E-8941-23F4832D2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9635" y="3628468"/>
            <a:ext cx="3905956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8430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00750" y="-119106"/>
            <a:ext cx="5511876" cy="84423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930" y="318629"/>
            <a:ext cx="3130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ru-RU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27239F-3036-4758-BBD2-9AE3D623D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" y="1143000"/>
            <a:ext cx="3048000" cy="228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25E87-778E-49D7-A0EE-175EC7282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19" y="3917612"/>
            <a:ext cx="3048000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19D5E-471E-4BCB-9652-C35EFEEA4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545" y="822743"/>
            <a:ext cx="3777998" cy="2432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AE54B5-95C6-4B8F-A4AE-C990C6C1D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3" y="422693"/>
            <a:ext cx="2286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67700B-7D35-452E-99AB-61807C74A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107" y="4352433"/>
            <a:ext cx="3048000" cy="228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C0A2C-1E68-4240-B088-F84CDDD78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930" y="4352433"/>
            <a:ext cx="3048001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6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83096" y="-555568"/>
            <a:ext cx="1825807" cy="121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19800" y="-2695128"/>
            <a:ext cx="1352400" cy="121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3" r="99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286" y="3400871"/>
            <a:ext cx="3698966" cy="32132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63879" y="394468"/>
            <a:ext cx="49689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Веб-сторінку гуртка можна знайти за посиланням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https://nubip.edu.ua/node/25205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 розміщена інформація про гурток, план роботи, члени гуртка та багато цікавого.</a:t>
            </a:r>
            <a:endParaRPr lang="en-US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62334" t="16990" r="7968" b="6209"/>
          <a:stretch/>
        </p:blipFill>
        <p:spPr>
          <a:xfrm>
            <a:off x="134541" y="693737"/>
            <a:ext cx="6370184" cy="54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4754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1806" y="-2435552"/>
            <a:ext cx="2849472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9776" y="116632"/>
            <a:ext cx="8112224" cy="5564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Досягнуті результати роботи гуртка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36" y="702332"/>
            <a:ext cx="7046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тез, матеріалів доповідей членів гуртка - 5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895" y="1448585"/>
            <a:ext cx="11191461" cy="5363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Вплив земельної реформи на ефективність сільськогосподарського землекористування в Україні,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Пронь О,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магістр,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Аналіз пішої доступності до зелених зон деснянського району,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Козерєва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С.,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ст. 3 курсу,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Проблемні питання створення інформаційного забезпечення картографічного моделювання стану і використання земельних ресурсів територіальної громади в умовах воєнного стану,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Степаненко Д.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магістр,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Використання ГІС для планування розмінування та відновлення сільськогосподарських земель,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Богушевський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Б.,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ст. 1 курсу, матеріали Міжнародної науково-практичної конференції «ДЕВЕЛОПМЕНТ НЕРУХОМОСТІ: ІННОВАЦІЇ ТА ТРАНСФОРМАЦІЇ»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Геопросторовий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аналіз економічних наслідків деградації ґрунтів на рівні територіальних громад,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Бондарчук В.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ст. 2 курсу, матеріали Міжнародної науково-практичної конференції «ДЕВЕЛОПМЕНТ НЕРУХОМОСТІ: ІННОВАЦІЇ ТА ТРАНСФОРМАЦІЇ»</a:t>
            </a:r>
            <a:endParaRPr lang="en-US" sz="1600" dirty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5192789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1806" y="-2435552"/>
            <a:ext cx="2849472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9776" y="116632"/>
            <a:ext cx="8112224" cy="5564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Досягнуті результати роботи гуртка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36" y="702332"/>
            <a:ext cx="9041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т.ч.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співавторстві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152" y="1870734"/>
            <a:ext cx="11191461" cy="15027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Kovalchuk, V.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Yukhymyuk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Bogdanets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і результати створення 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історико-культурних об’єктів з використанням смартфона, оснащеного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LiDAR-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сканером. Землеустрій, кадастр і моніторинг земель № 4. (2024)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http://dx.doi.org/10.31548/zemleustriy2024.04.08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1C4D9-EE46-48DE-8D02-24AF7343A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721" y="3430640"/>
            <a:ext cx="2354296" cy="3310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50173-86E2-4612-8C41-07F595DB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159" y="3133732"/>
            <a:ext cx="4838410" cy="33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4449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71264" y="-3045152"/>
            <a:ext cx="2849472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9776" y="116632"/>
            <a:ext cx="8112224" cy="5564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Досягнуті результати роботи гуртка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993" y="917722"/>
            <a:ext cx="4213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Монографії в співавторстві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152" y="1870734"/>
            <a:ext cx="11191461" cy="19613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монографія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та алгоритми створення 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об’єктів культурної спадщини»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(автори -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 Ковальчук,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Євсюков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Шевченко, І.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Опенько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Колеснік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Куценко, Д.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Рудякевич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Стрельченко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Михайлик, Д. Матвійчук, В.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Юхимюк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рекомендована до друку Вченою радою Національного університету біоресурсів і природокористування України.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Витяг з протоколу №8 від 27 лютого 2025 року.</a:t>
            </a: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27989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FF6CD-E695-4BEC-A0C2-F712DACC09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28112" y="-3552064"/>
            <a:ext cx="1191954" cy="89501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20ABC-33A7-402F-AAFA-0C4737CA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48" y="669020"/>
            <a:ext cx="10096999" cy="507999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гуртка у виконанні НДР</a:t>
            </a:r>
            <a:endParaRPr lang="uk-UA" sz="3200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E84591B-9661-4654-B068-E192844D74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3206" y="2294422"/>
            <a:ext cx="5661652" cy="37144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НДР - 3;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О.,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1-го року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2-го року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Матвійчук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1-го року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брали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НДР БФ/39-2021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«Методика та алгоритми створення 3Д моделей об’єктів культурної спадщини» (2024-2025 роки)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D495CF-C323-43F8-83AD-46D1B079E5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966222-9519-4262-950F-3B7C25B8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37" y="1403705"/>
            <a:ext cx="4721110" cy="32015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A0B0A3-9F4C-4484-BA06-55EE67AE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190" y="3898995"/>
            <a:ext cx="2100320" cy="27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0178" y="-4666063"/>
            <a:ext cx="2138620" cy="1176551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86271" y="439553"/>
            <a:ext cx="380439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гуртка та його членів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17" y="2548883"/>
            <a:ext cx="8232440" cy="419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Степаненко Д.,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магістр 1-го року навчання. Тема наукової роботи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«Картографічне моделювання стану і використання земельних ресурсів та оптимізації землекористування територіальної громади (на прикладі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Підгороднянської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ТГ, Тернопільської обл.)». 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 - </a:t>
            </a:r>
            <a:r>
              <a:rPr lang="uk-UA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д.геогр.н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проф. Іван Ковальчук. </a:t>
            </a: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endParaRPr lang="uk-UA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Різніченко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студентка 3 курсу ОС «Бакалавр». Тема наукової роботи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«Комплексна оцінка потенціалу використання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самозалісених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ділянок»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 - ас. Яніна </a:t>
            </a:r>
            <a:r>
              <a:rPr lang="uk-UA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Степчук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6271" y="1285834"/>
            <a:ext cx="10569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Obraz Award ribbon gold icon number first. Design winner golden medal na  wymiar • miejsce, pierwszy, złoto • REDRO.p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4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17" y="2671081"/>
            <a:ext cx="3880727" cy="38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9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0178" y="-4666063"/>
            <a:ext cx="2138620" cy="1176551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86271" y="439553"/>
            <a:ext cx="380439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гуртка та його членів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731" y="2394857"/>
            <a:ext cx="8798669" cy="419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Дідюра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студентка 2 курсу ОС «Бакалавр». Тема наукової роботи </a:t>
            </a: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«Картографічне моделювання стану використання земель територіальних громад як інформаційно-аналітичний інструмент забезпечення раціонального управління земельними ресурсами». </a:t>
            </a:r>
            <a:r>
              <a:rPr lang="uk-UA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Наукові керівники асистент кафедри геодезії та картографії Яніна СТЕПЧУК та </a:t>
            </a:r>
            <a:r>
              <a:rPr lang="uk-UA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д.геогр.н</a:t>
            </a:r>
            <a:r>
              <a:rPr lang="uk-UA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., проф. Іван КОВАЛЬЧУК.</a:t>
            </a:r>
            <a:endParaRPr lang="uk-UA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endParaRPr lang="uk-UA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Козерєва</a:t>
            </a: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С., 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студентка 2 курсу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 «Бакалавр».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Тема наукової роботи </a:t>
            </a: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«Використання цифрових карт для управління водними ресурсами в умовах децентралізації влади». </a:t>
            </a:r>
            <a:r>
              <a:rPr lang="uk-UA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Науковий керівник асистент кафедри геодезії та картографії Яніна СТЕПЧУК.</a:t>
            </a:r>
            <a:endParaRPr lang="en-US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6271" y="1285834"/>
            <a:ext cx="10569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Obraz Award ribbon gold icon number first. Design winner golden medal na  wymiar • miejsce, pierwszy, złoto • REDRO.p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4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89" y="2286003"/>
            <a:ext cx="3880727" cy="38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3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19800" y="-1241058"/>
            <a:ext cx="1352400" cy="1219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8B22A-511F-470F-811E-DB98DBF7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73" y="1823876"/>
            <a:ext cx="4942694" cy="345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30256-41E5-4DFE-AD11-F146DD4024E5}"/>
              </a:ext>
            </a:extLst>
          </p:cNvPr>
          <p:cNvSpPr txBox="1"/>
          <p:nvPr/>
        </p:nvSpPr>
        <p:spPr>
          <a:xfrm>
            <a:off x="247371" y="5495497"/>
            <a:ext cx="6373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Степаненко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взяв участь онлайн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наука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/>
              <a:t>розвиток</a:t>
            </a:r>
            <a:r>
              <a:rPr lang="ru-RU" b="1" i="1" dirty="0"/>
              <a:t>». 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1435792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74389" y="-3175152"/>
            <a:ext cx="1411358" cy="776166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z="1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0"/>
          <p:cNvSpPr/>
          <p:nvPr/>
        </p:nvSpPr>
        <p:spPr>
          <a:xfrm>
            <a:off x="4284150" y="407069"/>
            <a:ext cx="6666879" cy="1118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6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Наукова</a:t>
            </a:r>
            <a:r>
              <a:rPr lang="en-US" sz="3600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спрямованість</a:t>
            </a:r>
            <a:r>
              <a:rPr lang="en-US" sz="3600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гуртка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4204900" y="1545288"/>
            <a:ext cx="6746129" cy="224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b="1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Мета наукового гуртка 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- ознайомити студентів з </a:t>
            </a:r>
            <a:r>
              <a:rPr lang="en-US" sz="1600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методами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і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технологіями дослідження в галузі картографічного моделювання проблем природокористування, розвинути навички збору, аналізу, узагальнення та візуалізації даних, пов'язаних з землекористуванням, управлінням природними ресурсами та </a:t>
            </a:r>
            <a:r>
              <a:rPr lang="en-US" sz="1600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оцінкою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екологічного стану </a:t>
            </a:r>
            <a:r>
              <a:rPr lang="en-US" sz="1600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навколишнього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середовища та стимулювати науковий та творчий потенціал талановитих студентів факультету землевпорядкування.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4204900" y="3845616"/>
            <a:ext cx="6604614" cy="28758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b="1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Робота </a:t>
            </a:r>
            <a:r>
              <a:rPr lang="en-US" sz="1600" b="1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гуртка</a:t>
            </a:r>
            <a:r>
              <a:rPr lang="en-US" sz="1600" b="1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спрямована</a:t>
            </a:r>
            <a:r>
              <a:rPr lang="en-US" sz="1600" b="1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</a:t>
            </a:r>
            <a:r>
              <a:rPr lang="uk-UA" sz="1600" b="1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ts val="2375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формування у студентів вмінь, навичок і компетенцій</a:t>
            </a: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проведення дослідницької роботи у сфері землевпорядного і </a:t>
            </a:r>
            <a:r>
              <a:rPr lang="uk-UA" sz="1600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геоінформаційно</a:t>
            </a: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-картографічного забезпечення раціонального  природокористування;</a:t>
            </a:r>
          </a:p>
          <a:p>
            <a:pPr marL="285750" indent="-285750">
              <a:lnSpc>
                <a:spcPts val="2375"/>
              </a:lnSpc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набуття членами гуртка навиків узагальнення результатів досліджень, їх картографічної візуалізації та вмінь доповідати отримані результати на семінарах і конференціях;  </a:t>
            </a:r>
          </a:p>
          <a:p>
            <a:pPr marL="285750" indent="-285750">
              <a:lnSpc>
                <a:spcPts val="2375"/>
              </a:lnSpc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участь у вирішенні завдань, передбачених технічним завданням НДР, виконуваних кафедрою і факультетом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3"/>
          <p:cNvSpPr/>
          <p:nvPr/>
        </p:nvSpPr>
        <p:spPr>
          <a:xfrm>
            <a:off x="5237460" y="5865118"/>
            <a:ext cx="304205" cy="304205"/>
          </a:xfrm>
          <a:prstGeom prst="roundRect">
            <a:avLst>
              <a:gd name="adj" fmla="val 25046393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026" name="Picture 2" descr="https://nubip.edu.ua/sites/default/files/u380/k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/>
          <a:stretch/>
        </p:blipFill>
        <p:spPr bwMode="auto">
          <a:xfrm>
            <a:off x="0" y="2"/>
            <a:ext cx="3941692" cy="69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24049" y="-3891136"/>
            <a:ext cx="720080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67328" y="-2237889"/>
            <a:ext cx="669986" cy="12204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2775" y="-3058408"/>
            <a:ext cx="669986" cy="12204642"/>
          </a:xfrm>
          <a:prstGeom prst="rect">
            <a:avLst/>
          </a:prstGeom>
        </p:spPr>
      </p:pic>
      <p:sp>
        <p:nvSpPr>
          <p:cNvPr id="8" name="Прямокутник 1"/>
          <p:cNvSpPr/>
          <p:nvPr/>
        </p:nvSpPr>
        <p:spPr>
          <a:xfrm>
            <a:off x="454108" y="523063"/>
            <a:ext cx="554461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 напрями роботи студентського гуртка на 2025/26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5771" y="2373086"/>
            <a:ext cx="10270648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методикою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студентами методикою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(ДНВП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Днях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дверей, Днях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землевпорядника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14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3226" y="1984526"/>
            <a:ext cx="3101088" cy="65451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 txBox="1">
            <a:spLocks/>
          </p:cNvSpPr>
          <p:nvPr/>
        </p:nvSpPr>
        <p:spPr>
          <a:xfrm>
            <a:off x="6914677" y="2309137"/>
            <a:ext cx="443912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6600" b="1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5" name="Picture 2" descr="https://nubip.edu.ua/sites/default/files/u380/k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1" y="442911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7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85754" y="-3129720"/>
            <a:ext cx="1411358" cy="7761667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00372" y="596801"/>
            <a:ext cx="6497142" cy="504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167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Основними завданнями гуртка є:</a:t>
            </a:r>
            <a:endParaRPr lang="en-US" sz="31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0372" y="1637208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7" y="1678782"/>
            <a:ext cx="242094" cy="3026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57685" y="1637209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участі студентів у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наукови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х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дослідження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х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,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дослідницьки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х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про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є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кта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х 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і 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формування навичок робити доповіді та брати участь у наукових дискусіях; 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81725" y="1637208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560" y="1678782"/>
            <a:ext cx="242094" cy="3026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39037" y="1637209"/>
            <a:ext cx="4852591" cy="504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сприятливих умов для активного залучення студентів до наукової діяльності;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00372" y="2758182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07" y="2799755"/>
            <a:ext cx="242094" cy="3026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57685" y="2758182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Надання можливості студентам реалізувати свій науковий та творчий потенціал у сфері картографічного моделювання стану земель та використання природних ресурсів;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6181725" y="2758182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560" y="2799755"/>
            <a:ext cx="242094" cy="3026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39037" y="2758182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Оволодіння студентами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картографічни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ми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метод</a:t>
            </a:r>
            <a:r>
              <a:rPr lang="uk-UA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ами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 вирішення завдань землеустрою, охорони природи та раціонального використання природних ресурсів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600372" y="4131369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207" y="4172943"/>
            <a:ext cx="242094" cy="30261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157685" y="4131369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Заохочення участі студентів у наукових конференціях, семінарах, експедиціях та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інших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8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науково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-</a:t>
            </a:r>
            <a:r>
              <a:rPr lang="uk-UA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дослідних</a:t>
            </a: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заходах;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1"/>
          <p:cNvSpPr/>
          <p:nvPr/>
        </p:nvSpPr>
        <p:spPr>
          <a:xfrm>
            <a:off x="6181725" y="4131369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560" y="4172943"/>
            <a:ext cx="242094" cy="30261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6739037" y="4131369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 розширенню студентської співпраці у сферах землеустрою, картографії та інновацій на університетському, регіональному, національному та міжнародному рівнях;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3"/>
          <p:cNvSpPr/>
          <p:nvPr/>
        </p:nvSpPr>
        <p:spPr>
          <a:xfrm>
            <a:off x="600372" y="5504557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07" y="5546130"/>
            <a:ext cx="242094" cy="302618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157685" y="5504557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 всебічному розвитку студентів та виховання високих моральних засад науково-дослідної роботи;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5"/>
          <p:cNvSpPr/>
          <p:nvPr/>
        </p:nvSpPr>
        <p:spPr>
          <a:xfrm>
            <a:off x="6181725" y="5504557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3560" y="5546130"/>
            <a:ext cx="242094" cy="302618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6739037" y="5504557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Налагодження зв'язків із фондами, організаціями та асоціаціями в геодезичній та картографічній галузях в Україні та за кордоном та ін.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7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ая соединительная линия 3"/>
          <p:cNvSpPr/>
          <p:nvPr/>
        </p:nvSpPr>
        <p:spPr>
          <a:xfrm>
            <a:off x="5955257" y="2926902"/>
            <a:ext cx="4644496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2098"/>
                </a:lnTo>
                <a:lnTo>
                  <a:pt x="4644496" y="502098"/>
                </a:lnTo>
                <a:lnTo>
                  <a:pt x="4644496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Прямая соединительная линия 4"/>
          <p:cNvSpPr/>
          <p:nvPr/>
        </p:nvSpPr>
        <p:spPr>
          <a:xfrm>
            <a:off x="5955257" y="2926902"/>
            <a:ext cx="1548165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2098"/>
                </a:lnTo>
                <a:lnTo>
                  <a:pt x="1548165" y="502098"/>
                </a:lnTo>
                <a:lnTo>
                  <a:pt x="1548165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ая соединительная линия 5"/>
          <p:cNvSpPr/>
          <p:nvPr/>
        </p:nvSpPr>
        <p:spPr>
          <a:xfrm>
            <a:off x="4407092" y="2926902"/>
            <a:ext cx="1548165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48165" y="0"/>
                </a:moveTo>
                <a:lnTo>
                  <a:pt x="1548165" y="502098"/>
                </a:lnTo>
                <a:lnTo>
                  <a:pt x="0" y="502098"/>
                </a:lnTo>
                <a:lnTo>
                  <a:pt x="0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рямая соединительная линия 6"/>
          <p:cNvSpPr/>
          <p:nvPr/>
        </p:nvSpPr>
        <p:spPr>
          <a:xfrm>
            <a:off x="1310761" y="2926902"/>
            <a:ext cx="4644496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44496" y="0"/>
                </a:moveTo>
                <a:lnTo>
                  <a:pt x="4644496" y="502098"/>
                </a:lnTo>
                <a:lnTo>
                  <a:pt x="0" y="502098"/>
                </a:lnTo>
                <a:lnTo>
                  <a:pt x="0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Скругленный прямоугольник 33"/>
          <p:cNvSpPr/>
          <p:nvPr/>
        </p:nvSpPr>
        <p:spPr>
          <a:xfrm>
            <a:off x="2233419" y="1318217"/>
            <a:ext cx="7443675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8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5" name="Группа 34"/>
          <p:cNvGrpSpPr/>
          <p:nvPr/>
        </p:nvGrpSpPr>
        <p:grpSpPr>
          <a:xfrm>
            <a:off x="2514904" y="1585627"/>
            <a:ext cx="7443675" cy="1608684"/>
            <a:chOff x="2474372" y="1585626"/>
            <a:chExt cx="7443675" cy="1608684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474372" y="1585626"/>
              <a:ext cx="7443675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Скругленный прямоугольник 9"/>
            <p:cNvSpPr txBox="1"/>
            <p:nvPr/>
          </p:nvSpPr>
          <p:spPr>
            <a:xfrm>
              <a:off x="2521489" y="1632743"/>
              <a:ext cx="7349441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процесі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роботи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гуртка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студентами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здійснюється</a:t>
              </a:r>
              <a:endParaRPr lang="uk-UA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sp>
        <p:nvSpPr>
          <p:cNvPr id="36" name="Скругленный прямоугольник 35"/>
          <p:cNvSpPr/>
          <p:nvPr/>
        </p:nvSpPr>
        <p:spPr>
          <a:xfrm>
            <a:off x="44080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7" name="Группа 36"/>
          <p:cNvGrpSpPr/>
          <p:nvPr/>
        </p:nvGrpSpPr>
        <p:grpSpPr>
          <a:xfrm>
            <a:off x="325564" y="3931098"/>
            <a:ext cx="2533361" cy="1608684"/>
            <a:chOff x="285032" y="3931097"/>
            <a:chExt cx="2533361" cy="1608684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285032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Скругленный прямоугольник 12"/>
            <p:cNvSpPr txBox="1"/>
            <p:nvPr/>
          </p:nvSpPr>
          <p:spPr>
            <a:xfrm>
              <a:off x="332149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Освоєння</a:t>
              </a:r>
              <a:r>
                <a:rPr lang="ru-RU" sz="1600" b="0" i="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технологій</a:t>
              </a:r>
              <a:r>
                <a:rPr lang="ru-RU" sz="1600" b="0" i="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створення</a:t>
              </a:r>
              <a:r>
                <a:rPr lang="ru-RU" sz="1600" b="0" i="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картографічного</a:t>
              </a:r>
              <a:r>
                <a:rPr lang="ru-RU" sz="1600" b="0" i="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забезпечення</a:t>
              </a:r>
              <a:r>
                <a:rPr lang="ru-RU" sz="1600" b="0" i="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0" i="0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землекористування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140411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Группа 38"/>
          <p:cNvGrpSpPr/>
          <p:nvPr/>
        </p:nvGrpSpPr>
        <p:grpSpPr>
          <a:xfrm>
            <a:off x="3421895" y="3931098"/>
            <a:ext cx="2533361" cy="1608684"/>
            <a:chOff x="3381363" y="3931097"/>
            <a:chExt cx="2533361" cy="1608684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3381363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Скругленный прямоугольник 15"/>
            <p:cNvSpPr txBox="1"/>
            <p:nvPr/>
          </p:nvSpPr>
          <p:spPr>
            <a:xfrm>
              <a:off x="3428480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методикою виконання НДР, підготовки та виголошення доповідей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6236742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Группа 40"/>
          <p:cNvGrpSpPr/>
          <p:nvPr/>
        </p:nvGrpSpPr>
        <p:grpSpPr>
          <a:xfrm>
            <a:off x="6518226" y="3931098"/>
            <a:ext cx="2533361" cy="1608684"/>
            <a:chOff x="6477694" y="3931097"/>
            <a:chExt cx="2533361" cy="1608684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6477694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Скругленный прямоугольник 18"/>
            <p:cNvSpPr txBox="1"/>
            <p:nvPr/>
          </p:nvSpPr>
          <p:spPr>
            <a:xfrm>
              <a:off x="6524811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навиками ведення наукової дискусії у сфері картографічного забезпечення землевпорядкування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Скругленный прямоугольник 41"/>
          <p:cNvSpPr/>
          <p:nvPr/>
        </p:nvSpPr>
        <p:spPr>
          <a:xfrm>
            <a:off x="9333073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3" name="Группа 42"/>
          <p:cNvGrpSpPr/>
          <p:nvPr/>
        </p:nvGrpSpPr>
        <p:grpSpPr>
          <a:xfrm>
            <a:off x="9614558" y="3931098"/>
            <a:ext cx="2533361" cy="1608684"/>
            <a:chOff x="9574026" y="3931097"/>
            <a:chExt cx="2533361" cy="160868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574026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21"/>
            <p:cNvSpPr txBox="1"/>
            <p:nvPr/>
          </p:nvSpPr>
          <p:spPr>
            <a:xfrm>
              <a:off x="9621143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методикою підготовки публікацій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55460" y="521462"/>
            <a:ext cx="457202" cy="122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23509" y="-3541178"/>
            <a:ext cx="1191954" cy="89501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B0ADB-527F-A58C-9372-D8502ED6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0"/>
          <p:cNvSpPr/>
          <p:nvPr/>
        </p:nvSpPr>
        <p:spPr>
          <a:xfrm>
            <a:off x="2137172" y="478483"/>
            <a:ext cx="4931966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uk-UA" sz="32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Результати функціонування наукового гуртка</a:t>
            </a:r>
            <a:r>
              <a:rPr lang="en-US" sz="32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1"/>
          <p:cNvSpPr/>
          <p:nvPr/>
        </p:nvSpPr>
        <p:spPr>
          <a:xfrm>
            <a:off x="698104" y="1704579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2" name="Text 2"/>
          <p:cNvSpPr/>
          <p:nvPr/>
        </p:nvSpPr>
        <p:spPr>
          <a:xfrm>
            <a:off x="1146770" y="1704579"/>
            <a:ext cx="975320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Підвищення рівня знань та навичок студентів у галузі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картографічного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моделювання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стану довкілля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3"/>
          <p:cNvSpPr/>
          <p:nvPr/>
        </p:nvSpPr>
        <p:spPr>
          <a:xfrm>
            <a:off x="997248" y="2197299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4" name="Text 4"/>
          <p:cNvSpPr/>
          <p:nvPr/>
        </p:nvSpPr>
        <p:spPr>
          <a:xfrm>
            <a:off x="1445915" y="2197299"/>
            <a:ext cx="6314480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Вирішення актуальних проблем природокористування.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5"/>
          <p:cNvSpPr/>
          <p:nvPr/>
        </p:nvSpPr>
        <p:spPr>
          <a:xfrm>
            <a:off x="1296492" y="269002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6" name="Text 6"/>
          <p:cNvSpPr/>
          <p:nvPr/>
        </p:nvSpPr>
        <p:spPr>
          <a:xfrm>
            <a:off x="1745159" y="2690020"/>
            <a:ext cx="615493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Розвиток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наукового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і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творчого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мислення у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студентів.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7"/>
          <p:cNvSpPr/>
          <p:nvPr/>
        </p:nvSpPr>
        <p:spPr>
          <a:xfrm>
            <a:off x="1595735" y="318274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8" name="Text 8"/>
          <p:cNvSpPr/>
          <p:nvPr/>
        </p:nvSpPr>
        <p:spPr>
          <a:xfrm>
            <a:off x="2044403" y="3182740"/>
            <a:ext cx="5547419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Розвиток аналітичного та критичного мислення.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9"/>
          <p:cNvSpPr/>
          <p:nvPr/>
        </p:nvSpPr>
        <p:spPr>
          <a:xfrm>
            <a:off x="1296492" y="367546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0" name="Text 10"/>
          <p:cNvSpPr/>
          <p:nvPr/>
        </p:nvSpPr>
        <p:spPr>
          <a:xfrm>
            <a:off x="1745159" y="3675460"/>
            <a:ext cx="723979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Вміння самостійно працювати над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дослідницькими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про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є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ктами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1"/>
          <p:cNvSpPr/>
          <p:nvPr/>
        </p:nvSpPr>
        <p:spPr>
          <a:xfrm>
            <a:off x="997248" y="416818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2" name="Text 12"/>
          <p:cNvSpPr/>
          <p:nvPr/>
        </p:nvSpPr>
        <p:spPr>
          <a:xfrm>
            <a:off x="1445915" y="4168180"/>
            <a:ext cx="934045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Оволодіння навичками публічних виступів та презентації результатів досліджень.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3"/>
          <p:cNvSpPr/>
          <p:nvPr/>
        </p:nvSpPr>
        <p:spPr>
          <a:xfrm>
            <a:off x="698104" y="466090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4" name="Text 14"/>
          <p:cNvSpPr/>
          <p:nvPr/>
        </p:nvSpPr>
        <p:spPr>
          <a:xfrm>
            <a:off x="1146770" y="4660900"/>
            <a:ext cx="7310338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Вміння генерувати нові ідеї та знаходити нестандартні рішення.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5"/>
          <p:cNvSpPr/>
          <p:nvPr/>
        </p:nvSpPr>
        <p:spPr>
          <a:xfrm>
            <a:off x="997248" y="515362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6" name="Text 16"/>
          <p:cNvSpPr/>
          <p:nvPr/>
        </p:nvSpPr>
        <p:spPr>
          <a:xfrm>
            <a:off x="1445915" y="5153620"/>
            <a:ext cx="868620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Підготовка оригінальних картографічних продуктів (карт, </a:t>
            </a:r>
            <a:r>
              <a:rPr lang="en-US" sz="1833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атласів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,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3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D-</a:t>
            </a:r>
            <a:r>
              <a:rPr lang="uk-UA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моделей різних об’єктів</a:t>
            </a: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).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17"/>
          <p:cNvSpPr/>
          <p:nvPr/>
        </p:nvSpPr>
        <p:spPr>
          <a:xfrm>
            <a:off x="1296492" y="5646341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8" name="Text 18"/>
          <p:cNvSpPr/>
          <p:nvPr/>
        </p:nvSpPr>
        <p:spPr>
          <a:xfrm>
            <a:off x="1745158" y="5646341"/>
            <a:ext cx="7357070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Підвищення конкурентоспроможності студентів на ринку праці.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4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28256" y="-2664141"/>
            <a:ext cx="2138620" cy="7761667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7091" y="471055"/>
            <a:ext cx="7499927" cy="1711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uk-UA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Учасники г</a:t>
            </a:r>
            <a:r>
              <a:rPr lang="en-US" sz="2800" dirty="0" err="1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ур</a:t>
            </a:r>
            <a:r>
              <a:rPr lang="uk-UA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т</a:t>
            </a:r>
            <a:r>
              <a:rPr lang="en-US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к</a:t>
            </a:r>
            <a:r>
              <a:rPr lang="uk-UA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а</a:t>
            </a:r>
            <a:r>
              <a:rPr lang="en-US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 «Картографічне моделювання проблем </a:t>
            </a:r>
            <a:r>
              <a:rPr lang="en-US" sz="2800" dirty="0" err="1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природокористування</a:t>
            </a:r>
            <a:r>
              <a:rPr lang="en-US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»</a:t>
            </a:r>
            <a:r>
              <a:rPr lang="uk-UA" sz="280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 оволодівають:</a:t>
            </a:r>
            <a:endParaRPr lang="en-US" sz="2800" dirty="0">
              <a:latin typeface="Lora" panose="020B0604020202020204" charset="-5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7042" y="2446933"/>
            <a:ext cx="3104853" cy="1810344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793254" y="2623145"/>
            <a:ext cx="2074168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endParaRPr lang="en-US" sz="1625" dirty="0">
              <a:latin typeface="Lora" panose="020B0604020202020204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1199" y="2770909"/>
            <a:ext cx="2927927" cy="1366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метод</a:t>
            </a:r>
            <a:r>
              <a:rPr lang="uk-UA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ами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і </a:t>
            </a: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технологі</a:t>
            </a: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ями 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створення </a:t>
            </a: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карт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з відображенням 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проблем природокористування</a:t>
            </a:r>
            <a:endParaRPr lang="en-US" sz="1375" dirty="0">
              <a:latin typeface="Lora" panose="020B0604020202020204" charset="-5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98107" y="2446933"/>
            <a:ext cx="3104853" cy="1810344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</p:sp>
      <p:sp>
        <p:nvSpPr>
          <p:cNvPr id="9" name="Text 6"/>
          <p:cNvSpPr/>
          <p:nvPr/>
        </p:nvSpPr>
        <p:spPr>
          <a:xfrm>
            <a:off x="4074319" y="2988171"/>
            <a:ext cx="2752428" cy="846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в</a:t>
            </a: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икористання</a:t>
            </a: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м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ГІС-технологій для моделювання та аналізу просторових даних</a:t>
            </a:r>
            <a:endParaRPr lang="en-US" sz="1375" dirty="0">
              <a:latin typeface="Lora" panose="020B0604020202020204" charset="-52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7042" y="4363045"/>
            <a:ext cx="6385918" cy="1281608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</p:sp>
      <p:sp>
        <p:nvSpPr>
          <p:cNvPr id="12" name="Text 9"/>
          <p:cNvSpPr/>
          <p:nvPr/>
        </p:nvSpPr>
        <p:spPr>
          <a:xfrm>
            <a:off x="793254" y="4728071"/>
            <a:ext cx="6033493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Освоєнням методів і </a:t>
            </a: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підходів</a:t>
            </a:r>
            <a:r>
              <a:rPr lang="uk-UA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375" dirty="0" err="1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раціонального</a:t>
            </a: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 використання та збереження природних ресурсів</a:t>
            </a:r>
            <a:endParaRPr lang="en-US" sz="1375" dirty="0">
              <a:latin typeface="Lor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71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67666-0120-4715-A304-E25D7045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-294853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5461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5283" y="-2104034"/>
            <a:ext cx="1003699" cy="6177064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5169197" y="452836"/>
            <a:ext cx="6425605" cy="1003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17"/>
              </a:lnSpc>
            </a:pPr>
            <a:r>
              <a:rPr lang="en-US" sz="3125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Основні напрями досліджень гуртківців 2024-2025 року:</a:t>
            </a:r>
            <a:endParaRPr lang="en-US" sz="31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9197" y="1924249"/>
            <a:ext cx="853182" cy="4268986"/>
          </a:xfrm>
          <a:prstGeom prst="rect">
            <a:avLst/>
          </a:prstGeom>
        </p:spPr>
      </p:pic>
      <p:sp>
        <p:nvSpPr>
          <p:cNvPr id="19" name="Text 1"/>
          <p:cNvSpPr/>
          <p:nvPr/>
        </p:nvSpPr>
        <p:spPr>
          <a:xfrm>
            <a:off x="6278265" y="2094806"/>
            <a:ext cx="4365328" cy="2508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uk-UA" sz="1542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Освоєння м</a:t>
            </a:r>
            <a:r>
              <a:rPr lang="en-US" sz="1542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етод</a:t>
            </a:r>
            <a:r>
              <a:rPr lang="uk-UA" sz="1542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ів</a:t>
            </a:r>
            <a:r>
              <a:rPr lang="uk-UA" sz="1542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sz="1542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картографічного</a:t>
            </a:r>
            <a:r>
              <a:rPr lang="en-US" sz="1542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моделювання:</a:t>
            </a:r>
            <a:endParaRPr lang="en-US" sz="154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2"/>
          <p:cNvSpPr/>
          <p:nvPr/>
        </p:nvSpPr>
        <p:spPr>
          <a:xfrm>
            <a:off x="6278265" y="2447925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Розробка алгоритмів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створення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карт</a:t>
            </a:r>
            <a:r>
              <a:rPr lang="uk-UA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ографічних</a:t>
            </a: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продуктів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з використанням новітніх сканерів.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3"/>
          <p:cNvSpPr/>
          <p:nvPr/>
        </p:nvSpPr>
        <p:spPr>
          <a:xfrm>
            <a:off x="6278265" y="3053656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2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Картографічне моделювання стану компонентів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навколишнього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середовища</a:t>
            </a: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(ґрунтів, поверхневих вод, земельних ресурсів та ін.)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4"/>
          <p:cNvSpPr/>
          <p:nvPr/>
        </p:nvSpPr>
        <p:spPr>
          <a:xfrm>
            <a:off x="6278265" y="3659386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3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Аналіз впливу землекористування на світову продовольчу безпеку.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5"/>
          <p:cNvSpPr/>
          <p:nvPr/>
        </p:nvSpPr>
        <p:spPr>
          <a:xfrm>
            <a:off x="6278265" y="4265117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4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Ознайомлення з вітчизняними та зарубіжними дослідженнями з картографічного моделювання.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6"/>
          <p:cNvSpPr/>
          <p:nvPr/>
        </p:nvSpPr>
        <p:spPr>
          <a:xfrm>
            <a:off x="6278265" y="4870847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5"/>
            </a:pP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Застосування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картографічних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методів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досліджень</a:t>
            </a: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у вирішенні завдань бакалаврських та магістерських кваліфікаційних робіт.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7"/>
          <p:cNvSpPr/>
          <p:nvPr/>
        </p:nvSpPr>
        <p:spPr>
          <a:xfrm>
            <a:off x="6278265" y="5476578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6"/>
            </a:pP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Освоєння технологій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веб-картографування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3D-</a:t>
            </a:r>
            <a:r>
              <a:rPr lang="uk-UA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моделювання, </a:t>
            </a:r>
            <a:r>
              <a:rPr lang="en-US" sz="1333" dirty="0" err="1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використання</a:t>
            </a: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аерокосмічної інформації в картографуванні.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05336" y="-2124734"/>
            <a:ext cx="5555357" cy="11725105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36860" y="343297"/>
            <a:ext cx="3499048" cy="36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Прикладні дослідження: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89650" y="960140"/>
            <a:ext cx="12700" cy="5555357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4" name="Shape 2"/>
          <p:cNvSpPr/>
          <p:nvPr/>
        </p:nvSpPr>
        <p:spPr>
          <a:xfrm>
            <a:off x="5593804" y="1234579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5" name="Shape 3"/>
          <p:cNvSpPr/>
          <p:nvPr/>
        </p:nvSpPr>
        <p:spPr>
          <a:xfrm>
            <a:off x="5955556" y="1100534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844" y="1130796"/>
            <a:ext cx="176213" cy="22026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36860" y="1084957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Картографічне моделювання стану земельних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ресурсів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Рівненської</a:t>
            </a:r>
            <a:r>
              <a:rPr lang="uk-UA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, Тернопільської та інших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област</a:t>
            </a:r>
            <a:r>
              <a:rPr lang="uk-UA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ей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23744" y="1858764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9" name="Shape 6"/>
          <p:cNvSpPr/>
          <p:nvPr/>
        </p:nvSpPr>
        <p:spPr>
          <a:xfrm>
            <a:off x="5955556" y="172471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844" y="1754982"/>
            <a:ext cx="176213" cy="22026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720185" y="1709143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Дослідження стану малих річок та їх змін під впливом діяльності людини.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593804" y="2420541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13" name="Shape 9"/>
          <p:cNvSpPr/>
          <p:nvPr/>
        </p:nvSpPr>
        <p:spPr>
          <a:xfrm>
            <a:off x="5955556" y="228649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844" y="2316758"/>
            <a:ext cx="176213" cy="22026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36860" y="227091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цифрових карт національних парків та заповідників для моніторингу їх стану.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223744" y="2982318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17" name="Shape 12"/>
          <p:cNvSpPr/>
          <p:nvPr/>
        </p:nvSpPr>
        <p:spPr>
          <a:xfrm>
            <a:off x="5955556" y="2848273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844" y="2878535"/>
            <a:ext cx="176213" cy="22026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720185" y="2832696"/>
            <a:ext cx="5034955" cy="550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Аналіз досвіду картографічного моделювання проблем землекористування, лісокористування, водокористування, агропромислового комплексу.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5593804" y="3544094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1" name="Shape 15"/>
          <p:cNvSpPr/>
          <p:nvPr/>
        </p:nvSpPr>
        <p:spPr>
          <a:xfrm>
            <a:off x="5955556" y="341004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844" y="3440311"/>
            <a:ext cx="176213" cy="22026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36860" y="3394472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картографічних моделей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стану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природи в Національних природних парках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6223744" y="4105870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5" name="Shape 18"/>
          <p:cNvSpPr/>
          <p:nvPr/>
        </p:nvSpPr>
        <p:spPr>
          <a:xfrm>
            <a:off x="5955556" y="397182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844" y="4002088"/>
            <a:ext cx="176213" cy="220266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6720185" y="395624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Дослідження деградаційних процесів на землях сільськогосподарського призначення.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0"/>
          <p:cNvSpPr/>
          <p:nvPr/>
        </p:nvSpPr>
        <p:spPr>
          <a:xfrm>
            <a:off x="5593804" y="4667647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9" name="Shape 21"/>
          <p:cNvSpPr/>
          <p:nvPr/>
        </p:nvSpPr>
        <p:spPr>
          <a:xfrm>
            <a:off x="5955556" y="4533603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844" y="4563865"/>
            <a:ext cx="176213" cy="220266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634603" y="4518025"/>
            <a:ext cx="4837212" cy="183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Геоінформаційно-картографічне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моделювання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rgbClr val="3A3630"/>
              </a:solidFill>
              <a:latin typeface="Times New Roman" panose="02020603050405020304" pitchFamily="18" charset="0"/>
              <a:ea typeface="Lora" pitchFamily="34" charset="-122"/>
              <a:cs typeface="Times New Roman" panose="02020603050405020304" pitchFamily="18" charset="0"/>
            </a:endParaRPr>
          </a:p>
          <a:p>
            <a:pPr algn="r"/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ерозійних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процесів.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3"/>
          <p:cNvSpPr/>
          <p:nvPr/>
        </p:nvSpPr>
        <p:spPr>
          <a:xfrm>
            <a:off x="6223744" y="5229423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33" name="Shape 24"/>
          <p:cNvSpPr/>
          <p:nvPr/>
        </p:nvSpPr>
        <p:spPr>
          <a:xfrm>
            <a:off x="5955556" y="509537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4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7844" y="5125641"/>
            <a:ext cx="176213" cy="220266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6720185" y="5079802"/>
            <a:ext cx="3993853" cy="183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Цифрове атласне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картографування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rgbClr val="3A3630"/>
              </a:solidFill>
              <a:latin typeface="Times New Roman" panose="02020603050405020304" pitchFamily="18" charset="0"/>
              <a:ea typeface="Lora" pitchFamily="34" charset="-122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земельних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ресурсів.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26"/>
          <p:cNvSpPr/>
          <p:nvPr/>
        </p:nvSpPr>
        <p:spPr>
          <a:xfrm>
            <a:off x="5593804" y="5791200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37" name="Shape 27"/>
          <p:cNvSpPr/>
          <p:nvPr/>
        </p:nvSpPr>
        <p:spPr>
          <a:xfrm>
            <a:off x="5955556" y="565715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8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7844" y="5687418"/>
            <a:ext cx="176213" cy="220266"/>
          </a:xfrm>
          <a:prstGeom prst="rect">
            <a:avLst/>
          </a:prstGeom>
        </p:spPr>
      </p:pic>
      <p:sp>
        <p:nvSpPr>
          <p:cNvPr id="39" name="Text 28"/>
          <p:cNvSpPr/>
          <p:nvPr/>
        </p:nvSpPr>
        <p:spPr>
          <a:xfrm>
            <a:off x="436860" y="564157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цифрових атласів річково-басейнових систем, вартості земель, моделей забезпечення розвитку поселень.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5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0178" y="-4666063"/>
            <a:ext cx="2138620" cy="117655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5234" y="57658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00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2024-2025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38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BEA809-1943-4993-8D91-D4B386B35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55" y="312657"/>
            <a:ext cx="3328685" cy="2496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715B5F-FBF4-4BD0-8283-9F2E2FB49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11" y="312657"/>
            <a:ext cx="4097866" cy="3073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CBA2E-76DB-4ADE-B0B2-0E80DF5F6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83" y="3020819"/>
            <a:ext cx="3328685" cy="2496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491A2-FA3F-4DB2-B977-56AEB68FB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133" y="3656768"/>
            <a:ext cx="3851433" cy="2888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7DE52A-8603-4C2B-A39B-A6E202F72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30" y="393984"/>
            <a:ext cx="3502447" cy="2626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F05FFE-9D6D-4E7B-BAF0-8D196FD38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1312" y="3099376"/>
            <a:ext cx="3502447" cy="26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6721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168DCE-134F-4610-A6AA-88CEBE8D71D2}">
  <ds:schemaRefs>
    <ds:schemaRef ds:uri="http://schemas.microsoft.com/sharepoint/v3"/>
    <ds:schemaRef ds:uri="http://purl.org/dc/terms/"/>
    <ds:schemaRef ds:uri="16c05727-aa75-4e4a-9b5f-8a80a1165891"/>
    <ds:schemaRef ds:uri="http://purl.org/dc/dcmitype/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1478</Words>
  <Application>Microsoft Office PowerPoint</Application>
  <PresentationFormat>Широкий екран</PresentationFormat>
  <Paragraphs>126</Paragraphs>
  <Slides>21</Slides>
  <Notes>17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Lora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У процесі роботи гуртківці працюють з новітніми електронними приладами</vt:lpstr>
      <vt:lpstr>Презентація PowerPoint</vt:lpstr>
      <vt:lpstr>Презентація PowerPoint</vt:lpstr>
      <vt:lpstr>Досягнуті результати роботи гуртка</vt:lpstr>
      <vt:lpstr>Досягнуті результати роботи гуртка</vt:lpstr>
      <vt:lpstr>Досягнуті результати роботи гуртка</vt:lpstr>
      <vt:lpstr>Участь членів гуртка у виконанні НДР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Янина</dc:creator>
  <cp:lastModifiedBy>Дениc Алєксєєв</cp:lastModifiedBy>
  <cp:revision>22</cp:revision>
  <dcterms:created xsi:type="dcterms:W3CDTF">2024-02-14T19:04:18Z</dcterms:created>
  <dcterms:modified xsi:type="dcterms:W3CDTF">2025-05-12T18:40:46Z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