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53" r:id="rId3"/>
    <p:sldId id="342" r:id="rId4"/>
    <p:sldId id="343" r:id="rId5"/>
    <p:sldId id="354" r:id="rId6"/>
    <p:sldId id="341" r:id="rId7"/>
    <p:sldId id="325" r:id="rId8"/>
    <p:sldId id="344" r:id="rId9"/>
    <p:sldId id="327" r:id="rId10"/>
    <p:sldId id="345" r:id="rId11"/>
    <p:sldId id="331" r:id="rId12"/>
    <p:sldId id="346" r:id="rId13"/>
    <p:sldId id="347" r:id="rId14"/>
    <p:sldId id="348" r:id="rId15"/>
    <p:sldId id="349" r:id="rId16"/>
    <p:sldId id="352" r:id="rId17"/>
    <p:sldId id="350" r:id="rId18"/>
    <p:sldId id="339" r:id="rId19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6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527" autoAdjust="0"/>
  </p:normalViewPr>
  <p:slideViewPr>
    <p:cSldViewPr snapToGrid="0">
      <p:cViewPr varScale="1">
        <p:scale>
          <a:sx n="75" d="100"/>
          <a:sy n="75" d="100"/>
        </p:scale>
        <p:origin x="2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E68C1-7C92-40E3-AFA3-304CB20DC52B}" type="datetimeFigureOut">
              <a:rPr lang="ru-UA" smtClean="0"/>
              <a:t>04/29/2026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4E120-3DEE-4F71-A295-0D05B9AFF9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38984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4E120-3DEE-4F71-A295-0D05B9AFF95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4606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85000-707A-BCCF-835E-7F5C1F87B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85A4-F2F7-313D-4396-F32C40C19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987EDC-D7B4-4309-7A65-BA0F86F2D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04/29/2026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48406-63E5-56EB-1D09-4EDCAE85F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806E60-E0DF-FF2C-1EC3-D3C989B67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58616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9ABEA-5EC9-ECC2-E3B5-9873D9C7D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FA7DBA-7D83-8F9A-D7D3-F69C4F406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372317-6831-CB3F-7D3C-9BB8C113F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04/29/2026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5E5E74-576A-6E1F-7400-47EFA6575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E83A1B-4961-9591-A98E-C4F73C87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758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93A219-09DA-408C-DED3-3526CE8EB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9B3CFB-840A-D179-5377-8AAAC9A5A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F2FCD-F469-031E-F433-852DCBA58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04/29/2026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46EE27-8F74-0200-DBE5-02D89F50E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145283-7451-CA30-F936-047105A91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9669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A81A4-8B5A-801D-3B8A-BDFF3B0E5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F725C0-A518-D2A2-B85B-273A69FA7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C8244-87B8-E403-F110-F36CB7995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04/29/2026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7BE8DE-4498-900E-BBAF-0E33892A5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E6655-2611-08B0-E863-54921C16F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159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35E5F-7103-9249-E8E1-83CE64C8A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40DF7D-7704-A638-86ED-E2B877272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075EF4-CE73-DCA5-39A0-909E82AFE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04/29/2026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830C5E-5D8C-2AE4-A59C-86A4DBFC6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A8D07-8C63-8D4E-890F-5CCD4DABE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40546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1E84F-9D0C-3E11-B169-40846B9F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F45AA7-9DAE-6E84-1B86-3981B1746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982E76-6529-CA58-0921-FA53A26A72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7F426C-4AD1-C254-D5E5-99A9A3982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04/29/2026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1AD62C-12F2-2DE6-CF20-143C76EA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67BE87-7573-E18B-6D0D-4BAB4A5D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1932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A9E12-6583-A01A-BC3C-20F6257FE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A803DC-5192-9C09-EA3A-AF1B86684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D04708-5E30-D267-B4AE-73C467B10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B7D774-1765-A58A-8208-2782D97C9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E84E1E-13F8-6FD5-3DDD-26FE85ECD7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0B547E3-8553-410E-D5FE-A5EDC1C6D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04/29/2026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07960D5-4A4E-9B57-10ED-BCA85DD4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01113B-5D02-9AC6-F3DF-619C38B06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944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3BE57-2D26-CA87-E7F3-CD69FD077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8C5AC4E-723E-8184-FAF0-47BF9C8B8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04/29/2026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8AADDA3-7D9E-DDB5-1045-314880A3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37BDDA-B375-6758-8BB8-0D7CB2E12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38141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E3CEECD-5E0E-3D8A-FC1A-490CC88B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04/29/2026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7C465C-FE9B-8789-26AE-FE8DE7ED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3032E9-0714-A208-E417-9467D324B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630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FAA62-16BB-EB07-570B-F5FC3FBCE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491E8F-14F0-4FEA-3B16-6405BB1E0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25E97B-95CB-27E1-A6AE-FFB789C91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38A689-2903-321A-6CD9-0E2F770F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04/29/2026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C25679-9BBB-1DA9-D3C3-4637A5790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AD7254-322E-E2C4-DADE-D962022C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6849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2C4B6-2F50-0009-DCB6-5C822BAED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2FD7BB-1AEF-1BA5-ACE4-803ABEEA72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5DEDEC-8F15-3726-E899-3CAD4A8C2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37B0F3-10C4-F0C2-2073-A4CD16059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04/29/2026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1DA535-1ADD-735D-B48A-6501F188A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D9602C-1E6E-2FDF-554E-11B01DC88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451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18092-F94E-237C-BE5D-FC2D218DA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4ADDD6-1278-9207-8112-2E5B35BD0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F77769-7C36-F282-6765-33C8316B0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4E91-D328-4C1A-9F88-B6C74C43005D}" type="datetimeFigureOut">
              <a:rPr lang="ru-UA" smtClean="0"/>
              <a:t>04/29/2026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7E5483-9F7D-CD3B-8B93-AAF64C645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5EE84C-34D2-B925-A9BC-731AF2DB5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33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0">
            <a:extLst>
              <a:ext uri="{FF2B5EF4-FFF2-40B4-BE49-F238E27FC236}">
                <a16:creationId xmlns:a16="http://schemas.microsoft.com/office/drawing/2014/main" id="{DC65C607-AE32-E407-EA8C-F8517449409E}"/>
              </a:ext>
            </a:extLst>
          </p:cNvPr>
          <p:cNvSpPr txBox="1">
            <a:spLocks/>
          </p:cNvSpPr>
          <p:nvPr/>
        </p:nvSpPr>
        <p:spPr>
          <a:xfrm>
            <a:off x="3302001" y="79102"/>
            <a:ext cx="8768080" cy="1389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НАЦІОНАЛЬНИЙ УНІВЕРСИТЕТ БІОРЕСУРСІВ </a:t>
            </a:r>
            <a:br>
              <a:rPr lang="ru-RU" sz="2800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І ПРИРОДОКОРИСТУВАННЯ </a:t>
            </a:r>
            <a:r>
              <a:rPr lang="ru-RU" sz="2800" dirty="0" smtClean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УКРАЇНИ</a:t>
            </a:r>
          </a:p>
          <a:p>
            <a:endParaRPr lang="ru-RU" sz="2800" dirty="0" smtClean="0">
              <a:solidFill>
                <a:srgbClr val="0166B3"/>
              </a:solidFill>
              <a:latin typeface="Minion Pro SmBd" panose="02040603060201020203" pitchFamily="18" charset="0"/>
              <a:cs typeface="Arial" panose="020B0604020202020204" pitchFamily="34" charset="0"/>
            </a:endParaRPr>
          </a:p>
          <a:p>
            <a:pPr algn="ctr"/>
            <a:r>
              <a:rPr lang="uk-UA" sz="2400" b="1" dirty="0" smtClean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Факультет тваринництва та водних біоресурсів</a:t>
            </a:r>
            <a:endParaRPr lang="uk-UA" sz="2400" b="1" dirty="0">
              <a:solidFill>
                <a:srgbClr val="0166B3"/>
              </a:solidFill>
              <a:latin typeface="Minion Pro SmBd" panose="02040603060201020203" pitchFamily="18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B9CE909-26FE-0D58-F6E0-B52469306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2435" y="2438399"/>
            <a:ext cx="8651477" cy="1146648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Гурток</a:t>
            </a:r>
            <a:br>
              <a:rPr lang="uk-UA" sz="4000" b="1" dirty="0" smtClean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</a:br>
            <a:r>
              <a:rPr lang="uk-UA" sz="4000" b="1" dirty="0" smtClean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 </a:t>
            </a:r>
            <a:r>
              <a:rPr lang="uk-UA" sz="4400" b="1" dirty="0" smtClean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Генетичні ресурси тварин</a:t>
            </a:r>
            <a:endParaRPr lang="uk-UA" sz="4400" b="1" dirty="0">
              <a:solidFill>
                <a:srgbClr val="0166B3"/>
              </a:solidFill>
              <a:latin typeface="Minion Pro SmBd" panose="02040603060201020203" pitchFamily="18" charset="0"/>
              <a:cs typeface="Arial" panose="020B0604020202020204" pitchFamily="34" charset="0"/>
            </a:endParaRPr>
          </a:p>
        </p:txBody>
      </p:sp>
      <p:sp>
        <p:nvSpPr>
          <p:cNvPr id="2" name="Текст 4">
            <a:extLst>
              <a:ext uri="{FF2B5EF4-FFF2-40B4-BE49-F238E27FC236}">
                <a16:creationId xmlns:a16="http://schemas.microsoft.com/office/drawing/2014/main" id="{76B6E3E5-C952-EAEB-6155-84F2C494A295}"/>
              </a:ext>
            </a:extLst>
          </p:cNvPr>
          <p:cNvSpPr txBox="1">
            <a:spLocks/>
          </p:cNvSpPr>
          <p:nvPr/>
        </p:nvSpPr>
        <p:spPr>
          <a:xfrm>
            <a:off x="2888099" y="4555307"/>
            <a:ext cx="8895080" cy="1117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err="1" smtClean="0">
                <a:solidFill>
                  <a:srgbClr val="0166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Звіт</a:t>
            </a:r>
            <a:r>
              <a:rPr lang="ru-RU" sz="2800" b="1" dirty="0" smtClean="0">
                <a:solidFill>
                  <a:srgbClr val="0166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 </a:t>
            </a:r>
            <a:r>
              <a:rPr lang="ru-RU" sz="2800" b="1" dirty="0" err="1" smtClean="0">
                <a:solidFill>
                  <a:srgbClr val="0166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науково-практичну</a:t>
            </a:r>
            <a:r>
              <a:rPr lang="ru-RU" sz="2800" b="1" dirty="0" smtClean="0">
                <a:solidFill>
                  <a:srgbClr val="0166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0166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діяльність</a:t>
            </a:r>
            <a:endParaRPr lang="uk-UA" sz="2800" b="1" dirty="0" smtClean="0">
              <a:solidFill>
                <a:srgbClr val="0166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000" b="1" dirty="0" smtClean="0">
              <a:solidFill>
                <a:srgbClr val="0166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000" b="1" dirty="0" smtClean="0">
                <a:solidFill>
                  <a:srgbClr val="0166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 прикладної біології, розведення та генетики тварин</a:t>
            </a:r>
            <a:endParaRPr lang="uk-UA" sz="2000" b="1" dirty="0">
              <a:solidFill>
                <a:srgbClr val="0166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uk-UA" sz="2000" b="1" dirty="0">
              <a:solidFill>
                <a:srgbClr val="0166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0F3B-A90D-74E6-AF97-9A283D8CA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2" t="8226" r="51617" b="4185"/>
          <a:stretch/>
        </p:blipFill>
        <p:spPr>
          <a:xfrm>
            <a:off x="0" y="0"/>
            <a:ext cx="2878667" cy="68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0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677"/>
            <a:ext cx="3859102" cy="6218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4951" y="5498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>
                <a:solidFill>
                  <a:srgbClr val="0A0A0A"/>
                </a:solidFill>
                <a:latin typeface="Google Sans"/>
              </a:rPr>
              <a:t>Участь у </a:t>
            </a:r>
            <a:r>
              <a:rPr lang="en-US" b="1" dirty="0" smtClean="0">
                <a:solidFill>
                  <a:srgbClr val="0A0A0A"/>
                </a:solidFill>
                <a:latin typeface="Google Sans"/>
              </a:rPr>
              <a:t>World </a:t>
            </a:r>
            <a:r>
              <a:rPr lang="en-US" b="1" dirty="0">
                <a:solidFill>
                  <a:srgbClr val="0A0A0A"/>
                </a:solidFill>
                <a:latin typeface="Google Sans"/>
              </a:rPr>
              <a:t>Dog Show 2023 (</a:t>
            </a:r>
            <a:r>
              <a:rPr lang="uk-UA" b="1" dirty="0">
                <a:solidFill>
                  <a:srgbClr val="0A0A0A"/>
                </a:solidFill>
                <a:latin typeface="Google Sans"/>
              </a:rPr>
              <a:t>Женева, Швейцарія):</a:t>
            </a:r>
            <a:r>
              <a:rPr lang="uk-UA" dirty="0">
                <a:solidFill>
                  <a:srgbClr val="0A0A0A"/>
                </a:solidFill>
                <a:latin typeface="Google Sans"/>
              </a:rPr>
              <a:t> 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6" y="1185333"/>
            <a:ext cx="6280289" cy="4182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951" y="171677"/>
            <a:ext cx="5494018" cy="36276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08799" y="4071035"/>
            <a:ext cx="48937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</a:t>
            </a:r>
            <a:r>
              <a:rPr lang="uk-UA" sz="2000" dirty="0" err="1" smtClean="0"/>
              <a:t>Найтитулованіша</a:t>
            </a:r>
            <a:r>
              <a:rPr lang="uk-UA" sz="2000" dirty="0" smtClean="0"/>
              <a:t> собака розплідника</a:t>
            </a:r>
          </a:p>
          <a:p>
            <a:r>
              <a:rPr lang="uk-UA" sz="2000" dirty="0"/>
              <a:t> </a:t>
            </a:r>
            <a:r>
              <a:rPr lang="en-US" sz="2000" dirty="0"/>
              <a:t>Rhapsody in Red Silent Enigma</a:t>
            </a:r>
            <a:endParaRPr lang="uk-UA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539504" y="6410867"/>
            <a:ext cx="1465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99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79B3A8-62B5-BE19-E22C-57A0A5E862AB}"/>
              </a:ext>
            </a:extLst>
          </p:cNvPr>
          <p:cNvSpPr txBox="1"/>
          <p:nvPr/>
        </p:nvSpPr>
        <p:spPr>
          <a:xfrm>
            <a:off x="3687521" y="6447385"/>
            <a:ext cx="8297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sz="18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C172E9-0C52-01F6-D2A0-45CE8AC85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8" t="62439" r="16841" b="18233"/>
          <a:stretch/>
        </p:blipFill>
        <p:spPr>
          <a:xfrm>
            <a:off x="194553" y="119223"/>
            <a:ext cx="3858322" cy="6265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94200" y="-35344"/>
            <a:ext cx="7467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70C0"/>
                </a:solidFill>
              </a:rPr>
              <a:t>Засідання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наукового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гуртка</a:t>
            </a:r>
            <a:r>
              <a:rPr lang="ru-RU" sz="2400" b="1" dirty="0">
                <a:solidFill>
                  <a:srgbClr val="0070C0"/>
                </a:solidFill>
              </a:rPr>
              <a:t> в </a:t>
            </a:r>
            <a:r>
              <a:rPr lang="ru-RU" sz="2400" b="1" dirty="0" err="1">
                <a:solidFill>
                  <a:srgbClr val="0070C0"/>
                </a:solidFill>
              </a:rPr>
              <a:t>лабораторії</a:t>
            </a:r>
            <a:r>
              <a:rPr lang="ru-RU" sz="2400" b="1" dirty="0">
                <a:solidFill>
                  <a:srgbClr val="0070C0"/>
                </a:solidFill>
              </a:rPr>
              <a:t> кафедри </a:t>
            </a:r>
            <a:r>
              <a:rPr lang="ru-RU" sz="2400" b="1" dirty="0" err="1" smtClean="0">
                <a:solidFill>
                  <a:srgbClr val="0070C0"/>
                </a:solidFill>
              </a:rPr>
              <a:t>прикладної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біології</a:t>
            </a:r>
            <a:r>
              <a:rPr lang="ru-RU" sz="2400" b="1" dirty="0" smtClean="0">
                <a:solidFill>
                  <a:srgbClr val="0070C0"/>
                </a:solidFill>
              </a:rPr>
              <a:t>, генетики та </a:t>
            </a:r>
            <a:r>
              <a:rPr lang="ru-RU" sz="2400" b="1" dirty="0" err="1">
                <a:solidFill>
                  <a:srgbClr val="0070C0"/>
                </a:solidFill>
              </a:rPr>
              <a:t>розведення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тварин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425" y="757639"/>
            <a:ext cx="3959404" cy="52268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09" y="845325"/>
            <a:ext cx="5030003" cy="51392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8212" y="5934670"/>
            <a:ext cx="11593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Комплексний</a:t>
            </a:r>
            <a:r>
              <a:rPr lang="ru-RU" b="1" dirty="0" smtClean="0"/>
              <a:t> </a:t>
            </a:r>
            <a:r>
              <a:rPr lang="ru-RU" b="1" dirty="0" err="1"/>
              <a:t>аналіз</a:t>
            </a:r>
            <a:r>
              <a:rPr lang="ru-RU" b="1" dirty="0"/>
              <a:t> </a:t>
            </a:r>
            <a:r>
              <a:rPr lang="ru-RU" b="1" dirty="0" err="1"/>
              <a:t>морфологічних</a:t>
            </a:r>
            <a:r>
              <a:rPr lang="ru-RU" b="1" dirty="0"/>
              <a:t> </a:t>
            </a:r>
            <a:r>
              <a:rPr lang="ru-RU" b="1" dirty="0" err="1"/>
              <a:t>особливостей</a:t>
            </a:r>
            <a:r>
              <a:rPr lang="ru-RU" dirty="0"/>
              <a:t> </a:t>
            </a:r>
            <a:r>
              <a:rPr lang="ru-RU" dirty="0" err="1"/>
              <a:t>сільськогосподарських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. </a:t>
            </a:r>
            <a:r>
              <a:rPr lang="ru-RU" dirty="0" err="1"/>
              <a:t>Основну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</a:t>
            </a:r>
            <a:r>
              <a:rPr lang="ru-RU" dirty="0" err="1" smtClean="0"/>
              <a:t>зосереджено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 smtClean="0"/>
              <a:t>кореляції</a:t>
            </a:r>
            <a:r>
              <a:rPr lang="ru-RU" dirty="0" smtClean="0"/>
              <a:t> </a:t>
            </a:r>
            <a:r>
              <a:rPr lang="ru-RU" dirty="0" err="1" smtClean="0"/>
              <a:t>анатомічної</a:t>
            </a:r>
            <a:r>
              <a:rPr lang="ru-RU" dirty="0" smtClean="0"/>
              <a:t> </a:t>
            </a:r>
            <a:r>
              <a:rPr lang="ru-RU" dirty="0" err="1" smtClean="0"/>
              <a:t>будови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екстер’єр</a:t>
            </a:r>
            <a:r>
              <a:rPr lang="ru-RU" dirty="0"/>
              <a:t>) </a:t>
            </a:r>
            <a:r>
              <a:rPr lang="ru-RU" dirty="0" smtClean="0"/>
              <a:t>з </a:t>
            </a:r>
            <a:r>
              <a:rPr lang="ru-RU" dirty="0" err="1"/>
              <a:t>генетичним</a:t>
            </a:r>
            <a:r>
              <a:rPr lang="ru-RU" dirty="0"/>
              <a:t> </a:t>
            </a:r>
            <a:r>
              <a:rPr lang="ru-RU" dirty="0" err="1"/>
              <a:t>потенціалом</a:t>
            </a:r>
            <a:r>
              <a:rPr lang="ru-RU" dirty="0"/>
              <a:t> та </a:t>
            </a:r>
            <a:r>
              <a:rPr lang="ru-RU" dirty="0" err="1"/>
              <a:t>напрямом</a:t>
            </a:r>
            <a:r>
              <a:rPr lang="ru-RU" dirty="0"/>
              <a:t> </a:t>
            </a:r>
            <a:r>
              <a:rPr lang="ru-RU" dirty="0" err="1"/>
              <a:t>господарського</a:t>
            </a:r>
            <a:r>
              <a:rPr lang="ru-RU" dirty="0"/>
              <a:t> </a:t>
            </a:r>
            <a:r>
              <a:rPr lang="ru-RU" dirty="0" err="1" smtClean="0"/>
              <a:t>використання</a:t>
            </a:r>
            <a:endParaRPr lang="uk-UA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68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C172E9-0C52-01F6-D2A0-45CE8AC85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8" t="62439" r="16841" b="18233"/>
          <a:stretch/>
        </p:blipFill>
        <p:spPr>
          <a:xfrm>
            <a:off x="194553" y="119223"/>
            <a:ext cx="3858322" cy="6265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556" y="611486"/>
            <a:ext cx="6145688" cy="50623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97400" y="6412484"/>
            <a:ext cx="7306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310" y="119223"/>
            <a:ext cx="2806389" cy="62202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4553" y="5673820"/>
            <a:ext cx="88815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Оцінка статей на муляжах тварин із використанням спеціалізованого зоотехнічного інструментарію забезпечує формування фундаментальних навичок точності та об’єктивності, які є критично важливими для майбутнього селекціонера.</a:t>
            </a:r>
          </a:p>
        </p:txBody>
      </p:sp>
    </p:spTree>
    <p:extLst>
      <p:ext uri="{BB962C8B-B14F-4D97-AF65-F5344CB8AC3E}">
        <p14:creationId xmlns:p14="http://schemas.microsoft.com/office/powerpoint/2010/main" val="2489868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C172E9-0C52-01F6-D2A0-45CE8AC85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8" t="62439" r="16841" b="18233"/>
          <a:stretch/>
        </p:blipFill>
        <p:spPr>
          <a:xfrm>
            <a:off x="194553" y="119223"/>
            <a:ext cx="3858322" cy="6265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70838" y="111051"/>
            <a:ext cx="7703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0070C0"/>
                </a:solidFill>
              </a:rPr>
              <a:t>Практичні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заняття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членів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гуртка</a:t>
            </a:r>
            <a:r>
              <a:rPr lang="ru-RU" sz="2400" b="1" dirty="0">
                <a:solidFill>
                  <a:srgbClr val="0070C0"/>
                </a:solidFill>
              </a:rPr>
              <a:t> на </a:t>
            </a:r>
            <a:r>
              <a:rPr lang="ru-RU" sz="2400" b="1" dirty="0" err="1">
                <a:solidFill>
                  <a:srgbClr val="0070C0"/>
                </a:solidFill>
              </a:rPr>
              <a:t>стайні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НУБіП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України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34" y="711805"/>
            <a:ext cx="5420575" cy="40588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765" y="711805"/>
            <a:ext cx="3768167" cy="51428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9467" y="5134802"/>
            <a:ext cx="6908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Удосконалення практичних навичок із племінної оцінки (бонітування) коней та вивчення особливостей їхнього екстер’єру </a:t>
            </a:r>
            <a:r>
              <a:rPr lang="en-US" sz="2000" dirty="0"/>
              <a:t>In vivo (</a:t>
            </a:r>
            <a:r>
              <a:rPr lang="uk-UA" sz="2000" dirty="0"/>
              <a:t>на живому об'єкті).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130001" y="6224600"/>
            <a:ext cx="1465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717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C172E9-0C52-01F6-D2A0-45CE8AC85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8" t="62439" r="16841" b="18233"/>
          <a:stretch/>
        </p:blipFill>
        <p:spPr>
          <a:xfrm>
            <a:off x="194553" y="119223"/>
            <a:ext cx="3858322" cy="6265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52" y="899399"/>
            <a:ext cx="5303980" cy="44077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673" y="883675"/>
            <a:ext cx="3448119" cy="51485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48666" y="114403"/>
            <a:ext cx="7567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Міжнародний досвід та апробація </a:t>
            </a:r>
            <a:r>
              <a:rPr lang="uk-UA" sz="2400" b="1" dirty="0" err="1">
                <a:solidFill>
                  <a:srgbClr val="0070C0"/>
                </a:solidFill>
              </a:rPr>
              <a:t>методик</a:t>
            </a:r>
            <a:r>
              <a:rPr lang="uk-UA" sz="2400" b="1" dirty="0">
                <a:solidFill>
                  <a:srgbClr val="0070C0"/>
                </a:solidFill>
              </a:rPr>
              <a:t> тренінгу на базі стайні «</a:t>
            </a:r>
            <a:r>
              <a:rPr lang="en-US" sz="2400" b="1" dirty="0">
                <a:solidFill>
                  <a:srgbClr val="0070C0"/>
                </a:solidFill>
              </a:rPr>
              <a:t>Gut </a:t>
            </a:r>
            <a:r>
              <a:rPr lang="en-US" sz="2400" b="1" dirty="0" err="1">
                <a:solidFill>
                  <a:srgbClr val="0070C0"/>
                </a:solidFill>
              </a:rPr>
              <a:t>Blee</a:t>
            </a:r>
            <a:r>
              <a:rPr lang="en-US" sz="2400" b="1" dirty="0">
                <a:solidFill>
                  <a:srgbClr val="0070C0"/>
                </a:solidFill>
              </a:rPr>
              <a:t>» (</a:t>
            </a:r>
            <a:r>
              <a:rPr lang="uk-UA" sz="2400" b="1" dirty="0">
                <a:solidFill>
                  <a:srgbClr val="0070C0"/>
                </a:solidFill>
              </a:rPr>
              <a:t>Німеччина)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2286" y="538590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Удосконалення </a:t>
            </a:r>
            <a:r>
              <a:rPr lang="uk-UA" dirty="0"/>
              <a:t>навичок тренінгу та біомеханіки рухів на коні </a:t>
            </a:r>
            <a:r>
              <a:rPr lang="en-US" dirty="0" err="1"/>
              <a:t>Socke</a:t>
            </a:r>
            <a:r>
              <a:rPr lang="en-US" dirty="0"/>
              <a:t> (</a:t>
            </a:r>
            <a:r>
              <a:rPr lang="uk-UA" dirty="0"/>
              <a:t>лінія </a:t>
            </a:r>
            <a:r>
              <a:rPr lang="en-US" dirty="0"/>
              <a:t>Sir </a:t>
            </a:r>
            <a:r>
              <a:rPr lang="en-US" dirty="0" err="1"/>
              <a:t>Donnerhall</a:t>
            </a:r>
            <a:r>
              <a:rPr lang="en-US" dirty="0"/>
              <a:t>) </a:t>
            </a:r>
            <a:r>
              <a:rPr lang="uk-UA" dirty="0"/>
              <a:t>класу Гран-прі.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63733" y="597051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Базовий тренінг та оцінка робочих якостей молодого коня </a:t>
            </a:r>
            <a:r>
              <a:rPr lang="en-US" dirty="0" err="1"/>
              <a:t>Rabel</a:t>
            </a:r>
            <a:r>
              <a:rPr lang="en-US" dirty="0"/>
              <a:t> (</a:t>
            </a:r>
            <a:r>
              <a:rPr lang="uk-UA" dirty="0"/>
              <a:t>лінія </a:t>
            </a:r>
            <a:r>
              <a:rPr lang="en-US" dirty="0" err="1"/>
              <a:t>Gribaldi</a:t>
            </a:r>
            <a:r>
              <a:rPr lang="en-US" dirty="0"/>
              <a:t>) </a:t>
            </a:r>
            <a:r>
              <a:rPr lang="uk-UA" dirty="0" err="1"/>
              <a:t>ганноверської</a:t>
            </a:r>
            <a:r>
              <a:rPr lang="uk-UA" dirty="0"/>
              <a:t> породи.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527934" y="6432176"/>
            <a:ext cx="1465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987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C172E9-0C52-01F6-D2A0-45CE8AC85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8" t="62439" r="16841" b="18233"/>
          <a:stretch/>
        </p:blipFill>
        <p:spPr>
          <a:xfrm>
            <a:off x="194553" y="119223"/>
            <a:ext cx="3858322" cy="6265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52874" y="367549"/>
            <a:ext cx="7859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70C0"/>
                </a:solidFill>
              </a:rPr>
              <a:t>Апробація</a:t>
            </a:r>
            <a:r>
              <a:rPr lang="ru-RU" sz="2400" b="1" dirty="0">
                <a:solidFill>
                  <a:srgbClr val="0070C0"/>
                </a:solidFill>
              </a:rPr>
              <a:t> та </a:t>
            </a:r>
            <a:r>
              <a:rPr lang="ru-RU" sz="2400" b="1" dirty="0" err="1">
                <a:solidFill>
                  <a:srgbClr val="0070C0"/>
                </a:solidFill>
              </a:rPr>
              <a:t>оприлюднення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результатів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наукової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роботи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4551" y="1059069"/>
            <a:ext cx="4865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47135" y="6241534"/>
            <a:ext cx="1465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03999" y="908542"/>
            <a:ext cx="52154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Міжнародна</a:t>
            </a:r>
            <a:r>
              <a:rPr lang="ru-RU" dirty="0"/>
              <a:t> практична </a:t>
            </a:r>
            <a:r>
              <a:rPr lang="ru-RU" dirty="0" err="1"/>
              <a:t>конференція</a:t>
            </a:r>
            <a:r>
              <a:rPr lang="ru-RU" dirty="0"/>
              <a:t> «</a:t>
            </a:r>
            <a:r>
              <a:rPr lang="ru-RU" dirty="0" err="1"/>
              <a:t>Актуальні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 науки, </a:t>
            </a:r>
            <a:r>
              <a:rPr lang="ru-RU" dirty="0" err="1"/>
              <a:t>освіти</a:t>
            </a:r>
            <a:r>
              <a:rPr lang="ru-RU" dirty="0"/>
              <a:t> та </a:t>
            </a:r>
            <a:r>
              <a:rPr lang="ru-RU" dirty="0" err="1"/>
              <a:t>технологій</a:t>
            </a:r>
            <a:r>
              <a:rPr lang="ru-RU" dirty="0"/>
              <a:t>: </a:t>
            </a:r>
            <a:r>
              <a:rPr lang="ru-RU" dirty="0" err="1"/>
              <a:t>теорія</a:t>
            </a:r>
            <a:r>
              <a:rPr lang="ru-RU" dirty="0"/>
              <a:t> та практика» </a:t>
            </a:r>
            <a:r>
              <a:rPr lang="ru-RU" b="1" dirty="0"/>
              <a:t>Клименко </a:t>
            </a:r>
            <a:r>
              <a:rPr lang="ru-RU" b="1" dirty="0" err="1"/>
              <a:t>Софія</a:t>
            </a:r>
            <a:r>
              <a:rPr lang="ru-RU" b="1" dirty="0"/>
              <a:t> </a:t>
            </a:r>
            <a:r>
              <a:rPr lang="ru-RU" b="1" dirty="0" err="1"/>
              <a:t>Валеріївна</a:t>
            </a:r>
            <a:r>
              <a:rPr lang="ru-RU" b="1" dirty="0"/>
              <a:t>, </a:t>
            </a:r>
            <a:r>
              <a:rPr lang="ru-RU" b="1" dirty="0" err="1"/>
              <a:t>Ланова</a:t>
            </a:r>
            <a:r>
              <a:rPr lang="ru-RU" b="1" dirty="0"/>
              <a:t> Галина </a:t>
            </a:r>
            <a:r>
              <a:rPr lang="ru-RU" b="1" dirty="0" err="1"/>
              <a:t>Олегівна</a:t>
            </a:r>
            <a:r>
              <a:rPr lang="ru-RU" b="1" dirty="0"/>
              <a:t> </a:t>
            </a:r>
            <a:r>
              <a:rPr lang="ru-RU" dirty="0"/>
              <a:t>(члени </a:t>
            </a:r>
            <a:r>
              <a:rPr lang="ru-RU" dirty="0" err="1"/>
              <a:t>гуртка</a:t>
            </a:r>
            <a:r>
              <a:rPr lang="ru-RU" dirty="0"/>
              <a:t>), Литвиненко Тамара </a:t>
            </a:r>
            <a:r>
              <a:rPr lang="ru-RU" dirty="0" err="1"/>
              <a:t>Валентинівна</a:t>
            </a:r>
            <a:r>
              <a:rPr lang="ru-RU" dirty="0"/>
              <a:t>,  «</a:t>
            </a:r>
            <a:r>
              <a:rPr lang="ru-RU" dirty="0" err="1"/>
              <a:t>Українська</a:t>
            </a:r>
            <a:r>
              <a:rPr lang="ru-RU" dirty="0"/>
              <a:t> </a:t>
            </a:r>
            <a:r>
              <a:rPr lang="ru-RU" dirty="0" err="1"/>
              <a:t>верхова</a:t>
            </a:r>
            <a:r>
              <a:rPr lang="ru-RU" dirty="0"/>
              <a:t> порода коней»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737" y="2611601"/>
            <a:ext cx="1778468" cy="25931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1205" y="2611601"/>
            <a:ext cx="1787931" cy="254187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7175" y="908542"/>
            <a:ext cx="56063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Литвиненко Т., </a:t>
            </a:r>
            <a:r>
              <a:rPr lang="uk-UA" b="1" dirty="0"/>
              <a:t>Тупало Я.</a:t>
            </a:r>
            <a:r>
              <a:rPr lang="uk-UA" dirty="0"/>
              <a:t> Жива маса як фактор молочності корів. // </a:t>
            </a:r>
            <a:r>
              <a:rPr lang="en-US" dirty="0"/>
              <a:t>International experience in scientific research. Proceedings of the 5th International scientific and practical conference. </a:t>
            </a:r>
            <a:r>
              <a:rPr lang="en-US" dirty="0" err="1"/>
              <a:t>BoScience</a:t>
            </a:r>
            <a:r>
              <a:rPr lang="en-US" dirty="0"/>
              <a:t> Publisher. Chicago, USA. 2025. Pp. 21-27. URL: https://sci-conf.com.ua/v-mizhnarodna-naukovo-praktichna-konferentsiya-international-experience-in-scientific-research-18-20-12-2025-chikago-ssha-arhiv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45" y="3216866"/>
            <a:ext cx="3395138" cy="206603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27175" y="5355292"/>
            <a:ext cx="106807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70C0"/>
                </a:solidFill>
              </a:rPr>
              <a:t>Оприлюднення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результатів</a:t>
            </a:r>
            <a:r>
              <a:rPr lang="ru-RU" sz="2000" b="1" dirty="0">
                <a:solidFill>
                  <a:srgbClr val="0070C0"/>
                </a:solidFill>
              </a:rPr>
              <a:t> на </a:t>
            </a:r>
            <a:r>
              <a:rPr lang="ru-RU" sz="2000" b="1" dirty="0" err="1">
                <a:solidFill>
                  <a:srgbClr val="0070C0"/>
                </a:solidFill>
              </a:rPr>
              <a:t>міжнародному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рівні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підтверджує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актуальність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обраних</a:t>
            </a:r>
            <a:r>
              <a:rPr lang="ru-RU" sz="2000" b="1" dirty="0">
                <a:solidFill>
                  <a:srgbClr val="0070C0"/>
                </a:solidFill>
              </a:rPr>
              <a:t> тем </a:t>
            </a:r>
            <a:r>
              <a:rPr lang="ru-RU" sz="2000" b="1" dirty="0" err="1">
                <a:solidFill>
                  <a:srgbClr val="0070C0"/>
                </a:solidFill>
              </a:rPr>
              <a:t>досліджень</a:t>
            </a:r>
            <a:r>
              <a:rPr lang="ru-RU" sz="2000" b="1" dirty="0">
                <a:solidFill>
                  <a:srgbClr val="0070C0"/>
                </a:solidFill>
              </a:rPr>
              <a:t>,  та </a:t>
            </a:r>
            <a:r>
              <a:rPr lang="ru-RU" sz="2000" b="1" dirty="0" err="1">
                <a:solidFill>
                  <a:srgbClr val="0070C0"/>
                </a:solidFill>
              </a:rPr>
              <a:t>здатність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студентів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інтегрувати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практичний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досвід</a:t>
            </a:r>
            <a:r>
              <a:rPr lang="ru-RU" sz="2000" b="1" dirty="0">
                <a:solidFill>
                  <a:srgbClr val="0070C0"/>
                </a:solidFill>
              </a:rPr>
              <a:t> у </a:t>
            </a:r>
            <a:r>
              <a:rPr lang="ru-RU" sz="2000" b="1" dirty="0" err="1">
                <a:solidFill>
                  <a:srgbClr val="0070C0"/>
                </a:solidFill>
              </a:rPr>
              <a:t>науково-теоретичну</a:t>
            </a:r>
            <a:r>
              <a:rPr lang="ru-RU" sz="2000" b="1" dirty="0">
                <a:solidFill>
                  <a:srgbClr val="0070C0"/>
                </a:solidFill>
              </a:rPr>
              <a:t> базу.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Публікації</a:t>
            </a:r>
            <a:r>
              <a:rPr lang="ru-RU" sz="2000" b="1" dirty="0">
                <a:solidFill>
                  <a:srgbClr val="0070C0"/>
                </a:solidFill>
              </a:rPr>
              <a:t> стали основою для </a:t>
            </a:r>
            <a:r>
              <a:rPr lang="ru-RU" sz="2000" b="1" dirty="0" err="1">
                <a:solidFill>
                  <a:srgbClr val="0070C0"/>
                </a:solidFill>
              </a:rPr>
              <a:t>подальшої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розробки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бакалаврських</a:t>
            </a:r>
            <a:r>
              <a:rPr lang="ru-RU" sz="2000" b="1" dirty="0">
                <a:solidFill>
                  <a:srgbClr val="0070C0"/>
                </a:solidFill>
              </a:rPr>
              <a:t> та </a:t>
            </a:r>
            <a:r>
              <a:rPr lang="ru-RU" sz="2000" b="1" dirty="0" err="1">
                <a:solidFill>
                  <a:srgbClr val="0070C0"/>
                </a:solidFill>
              </a:rPr>
              <a:t>магістерських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робіт</a:t>
            </a:r>
            <a:r>
              <a:rPr lang="ru-RU" sz="20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4517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216" y="119222"/>
            <a:ext cx="5213768" cy="35860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496" y="119222"/>
            <a:ext cx="2572951" cy="257295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849533" y="4260927"/>
            <a:ext cx="48175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70C0"/>
                </a:solidFill>
              </a:rPr>
              <a:t>Екскурсія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гуртківців</a:t>
            </a:r>
            <a:r>
              <a:rPr lang="ru-RU" sz="2000" b="1" dirty="0">
                <a:solidFill>
                  <a:srgbClr val="0070C0"/>
                </a:solidFill>
              </a:rPr>
              <a:t> до </a:t>
            </a:r>
            <a:r>
              <a:rPr lang="ru-RU" sz="2000" b="1" dirty="0" err="1">
                <a:solidFill>
                  <a:srgbClr val="0070C0"/>
                </a:solidFill>
              </a:rPr>
              <a:t>національних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академічних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театрів</a:t>
            </a:r>
            <a:r>
              <a:rPr lang="ru-RU" sz="2000" b="1" dirty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ru-RU" sz="2000" b="1" dirty="0" err="1">
                <a:solidFill>
                  <a:srgbClr val="0070C0"/>
                </a:solidFill>
              </a:rPr>
              <a:t>оперети</a:t>
            </a:r>
            <a:r>
              <a:rPr lang="ru-RU" sz="2000" b="1" dirty="0">
                <a:solidFill>
                  <a:srgbClr val="0070C0"/>
                </a:solidFill>
              </a:rPr>
              <a:t> та драмтеатру </a:t>
            </a:r>
            <a:r>
              <a:rPr lang="ru-RU" sz="2000" b="1" dirty="0" err="1">
                <a:solidFill>
                  <a:srgbClr val="0070C0"/>
                </a:solidFill>
              </a:rPr>
              <a:t>імені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Лесі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Українки</a:t>
            </a:r>
            <a:r>
              <a:rPr lang="ru-RU" sz="2000" b="1" dirty="0">
                <a:solidFill>
                  <a:srgbClr val="0070C0"/>
                </a:solidFill>
              </a:rPr>
              <a:t>.</a:t>
            </a:r>
            <a:endParaRPr lang="uk-UA" sz="2000" b="1" dirty="0">
              <a:solidFill>
                <a:srgbClr val="0070C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53" y="3705248"/>
            <a:ext cx="6562042" cy="29580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616" y="3006048"/>
            <a:ext cx="3344383" cy="5383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C172E9-0C52-01F6-D2A0-45CE8AC858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08" t="62439" r="16841" b="18233"/>
          <a:stretch/>
        </p:blipFill>
        <p:spPr>
          <a:xfrm>
            <a:off x="194553" y="119223"/>
            <a:ext cx="3858322" cy="62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2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C172E9-0C52-01F6-D2A0-45CE8AC85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8" t="62439" r="16841" b="18233"/>
          <a:stretch/>
        </p:blipFill>
        <p:spPr>
          <a:xfrm>
            <a:off x="194553" y="119223"/>
            <a:ext cx="3858322" cy="6265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30001" y="6241534"/>
            <a:ext cx="1465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86465" y="5217042"/>
            <a:ext cx="88561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Наші гуртківці — волонтери! </a:t>
            </a:r>
            <a:r>
              <a:rPr lang="uk-UA" sz="2000" b="1" dirty="0" smtClean="0">
                <a:solidFill>
                  <a:srgbClr val="0070C0"/>
                </a:solidFill>
              </a:rPr>
              <a:t>🐾</a:t>
            </a: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dirty="0">
                <a:solidFill>
                  <a:srgbClr val="0070C0"/>
                </a:solidFill>
              </a:rPr>
              <a:t>Нещодавно </a:t>
            </a:r>
            <a:r>
              <a:rPr lang="uk-UA" sz="2000" dirty="0" smtClean="0">
                <a:solidFill>
                  <a:srgbClr val="0070C0"/>
                </a:solidFill>
              </a:rPr>
              <a:t>відвідали </a:t>
            </a:r>
            <a:r>
              <a:rPr lang="uk-UA" sz="2000" dirty="0">
                <a:solidFill>
                  <a:srgbClr val="0070C0"/>
                </a:solidFill>
              </a:rPr>
              <a:t>центр адаптації тварин на Виставковому центрі. Допомогли з вигулом </a:t>
            </a:r>
            <a:r>
              <a:rPr lang="uk-UA" sz="2000" dirty="0" smtClean="0">
                <a:solidFill>
                  <a:srgbClr val="0070C0"/>
                </a:solidFill>
              </a:rPr>
              <a:t>собак, </a:t>
            </a:r>
            <a:r>
              <a:rPr lang="uk-UA" sz="2000" dirty="0">
                <a:solidFill>
                  <a:srgbClr val="0070C0"/>
                </a:solidFill>
              </a:rPr>
              <a:t>подарувавши їм активний моціон та свою увагу. Дякуємо кожному, хто долучився до доброї справи!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71539" y="196504"/>
            <a:ext cx="40172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</a:rPr>
              <a:t>Волонтерська діяльність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53" y="678979"/>
            <a:ext cx="4210543" cy="45457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29839"/>
          <a:stretch/>
        </p:blipFill>
        <p:spPr>
          <a:xfrm>
            <a:off x="4471539" y="1391564"/>
            <a:ext cx="3786922" cy="38254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3928" y="647746"/>
            <a:ext cx="3676637" cy="454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1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79B3A8-62B5-BE19-E22C-57A0A5E862AB}"/>
              </a:ext>
            </a:extLst>
          </p:cNvPr>
          <p:cNvSpPr txBox="1"/>
          <p:nvPr/>
        </p:nvSpPr>
        <p:spPr>
          <a:xfrm>
            <a:off x="3687521" y="6447385"/>
            <a:ext cx="8297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sz="18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C172E9-0C52-01F6-D2A0-45CE8AC85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8" t="62439" r="16841" b="18233"/>
          <a:stretch/>
        </p:blipFill>
        <p:spPr>
          <a:xfrm>
            <a:off x="194553" y="119223"/>
            <a:ext cx="3858322" cy="6265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97200" y="611850"/>
            <a:ext cx="5528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Дякую за увагу. </a:t>
            </a:r>
            <a:endParaRPr lang="ru-RU" sz="48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4" y="1636273"/>
            <a:ext cx="8410046" cy="51058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4246" y="-54070"/>
            <a:ext cx="335918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2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3" y="144522"/>
            <a:ext cx="3859102" cy="621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79B3A8-62B5-BE19-E22C-57A0A5E862AB}"/>
              </a:ext>
            </a:extLst>
          </p:cNvPr>
          <p:cNvSpPr txBox="1"/>
          <p:nvPr/>
        </p:nvSpPr>
        <p:spPr>
          <a:xfrm>
            <a:off x="3687521" y="6447385"/>
            <a:ext cx="8297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sz="18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5775" y="4766159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600" b="1" dirty="0">
                <a:solidFill>
                  <a:srgbClr val="0166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Керівник</a:t>
            </a:r>
          </a:p>
          <a:p>
            <a:pPr algn="ctr"/>
            <a:r>
              <a:rPr lang="uk-UA" b="1" dirty="0">
                <a:solidFill>
                  <a:srgbClr val="0166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Тамара Литвиненко, </a:t>
            </a:r>
            <a:r>
              <a:rPr lang="uk-UA" dirty="0">
                <a:solidFill>
                  <a:srgbClr val="0166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к.-</a:t>
            </a:r>
            <a:r>
              <a:rPr lang="uk-UA" dirty="0" err="1">
                <a:solidFill>
                  <a:srgbClr val="0166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с.г</a:t>
            </a:r>
            <a:r>
              <a:rPr lang="uk-UA" dirty="0">
                <a:solidFill>
                  <a:srgbClr val="0166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наук, доцент</a:t>
            </a:r>
            <a:endParaRPr lang="uk-UA" b="1" dirty="0">
              <a:solidFill>
                <a:srgbClr val="0166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dirty="0">
                <a:solidFill>
                  <a:srgbClr val="0166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 прикладної біології, розведення та генетики тварин</a:t>
            </a:r>
            <a:endParaRPr lang="ru-RU" dirty="0">
              <a:solidFill>
                <a:srgbClr val="0166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9678"/>
          <a:stretch/>
        </p:blipFill>
        <p:spPr>
          <a:xfrm>
            <a:off x="7241323" y="144522"/>
            <a:ext cx="4410754" cy="53118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28366" y="5644885"/>
            <a:ext cx="30207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Староста </a:t>
            </a:r>
            <a:r>
              <a:rPr lang="uk-UA" sz="2000" b="1" dirty="0" smtClean="0">
                <a:solidFill>
                  <a:srgbClr val="0070C0"/>
                </a:solidFill>
              </a:rPr>
              <a:t>гуртка</a:t>
            </a: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 err="1">
                <a:solidFill>
                  <a:srgbClr val="0070C0"/>
                </a:solidFill>
              </a:rPr>
              <a:t>Добжанська</a:t>
            </a:r>
            <a:r>
              <a:rPr lang="uk-UA" sz="2000" b="1" dirty="0">
                <a:solidFill>
                  <a:srgbClr val="0070C0"/>
                </a:solidFill>
              </a:rPr>
              <a:t> Олександра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36" y="1175041"/>
            <a:ext cx="6720297" cy="326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73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495800" y="149089"/>
            <a:ext cx="70781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2400" b="1" dirty="0">
                <a:solidFill>
                  <a:srgbClr val="0070C0"/>
                </a:solidFill>
                <a:latin typeface="Arial" panose="020B0604020202020204" pitchFamily="34" charset="0"/>
              </a:rPr>
              <a:t>Список </a:t>
            </a:r>
            <a:r>
              <a:rPr lang="ru-RU" altLang="ru-RU" sz="2400" b="1" dirty="0" err="1">
                <a:solidFill>
                  <a:srgbClr val="0070C0"/>
                </a:solidFill>
                <a:latin typeface="Arial" panose="020B0604020202020204" pitchFamily="34" charset="0"/>
              </a:rPr>
              <a:t>студентів</a:t>
            </a:r>
            <a:r>
              <a:rPr lang="ru-RU" altLang="ru-RU" sz="24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070C0"/>
                </a:solidFill>
                <a:latin typeface="Arial" panose="020B0604020202020204" pitchFamily="34" charset="0"/>
              </a:rPr>
              <a:t>наукового</a:t>
            </a:r>
            <a:r>
              <a:rPr lang="ru-RU" altLang="ru-RU" sz="24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070C0"/>
                </a:solidFill>
                <a:latin typeface="Arial" panose="020B0604020202020204" pitchFamily="34" charset="0"/>
              </a:rPr>
              <a:t>гуртка</a:t>
            </a:r>
            <a:r>
              <a:rPr lang="ru-RU" altLang="ru-RU" sz="24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/>
            </a:r>
            <a:br>
              <a:rPr lang="ru-RU" altLang="ru-RU" sz="2400" b="1" dirty="0" smtClean="0">
                <a:solidFill>
                  <a:srgbClr val="0070C0"/>
                </a:solidFill>
                <a:latin typeface="Arial" panose="020B0604020202020204" pitchFamily="34" charset="0"/>
              </a:rPr>
            </a:br>
            <a:r>
              <a:rPr lang="ru-RU" altLang="ru-RU" sz="24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«</a:t>
            </a:r>
            <a:r>
              <a:rPr lang="ru-RU" altLang="ru-RU" sz="2400" b="1" dirty="0" err="1">
                <a:solidFill>
                  <a:srgbClr val="0070C0"/>
                </a:solidFill>
                <a:latin typeface="Arial" panose="020B0604020202020204" pitchFamily="34" charset="0"/>
              </a:rPr>
              <a:t>Генетичні</a:t>
            </a:r>
            <a:r>
              <a:rPr lang="ru-RU" altLang="ru-RU" sz="24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070C0"/>
                </a:solidFill>
                <a:latin typeface="Arial" panose="020B0604020202020204" pitchFamily="34" charset="0"/>
              </a:rPr>
              <a:t>ресурси</a:t>
            </a:r>
            <a:r>
              <a:rPr lang="ru-RU" altLang="ru-RU" sz="24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070C0"/>
                </a:solidFill>
                <a:latin typeface="Arial" panose="020B0604020202020204" pitchFamily="34" charset="0"/>
              </a:rPr>
              <a:t>тварин</a:t>
            </a:r>
            <a:r>
              <a:rPr lang="ru-RU" altLang="ru-RU" sz="24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»</a:t>
            </a:r>
            <a:endParaRPr lang="ru-RU" altLang="ru-RU" sz="24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4550156"/>
              </p:ext>
            </p:extLst>
          </p:nvPr>
        </p:nvGraphicFramePr>
        <p:xfrm>
          <a:off x="2209800" y="1193804"/>
          <a:ext cx="7738533" cy="556259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453212">
                  <a:extLst>
                    <a:ext uri="{9D8B030D-6E8A-4147-A177-3AD203B41FA5}">
                      <a16:colId xmlns:a16="http://schemas.microsoft.com/office/drawing/2014/main" val="3921057922"/>
                    </a:ext>
                  </a:extLst>
                </a:gridCol>
                <a:gridCol w="3155351">
                  <a:extLst>
                    <a:ext uri="{9D8B030D-6E8A-4147-A177-3AD203B41FA5}">
                      <a16:colId xmlns:a16="http://schemas.microsoft.com/office/drawing/2014/main" val="2364779430"/>
                    </a:ext>
                  </a:extLst>
                </a:gridCol>
                <a:gridCol w="129970">
                  <a:extLst>
                    <a:ext uri="{9D8B030D-6E8A-4147-A177-3AD203B41FA5}">
                      <a16:colId xmlns:a16="http://schemas.microsoft.com/office/drawing/2014/main" val="3465410574"/>
                    </a:ext>
                  </a:extLst>
                </a:gridCol>
              </a:tblGrid>
              <a:tr h="3476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err="1">
                          <a:effectLst/>
                        </a:rPr>
                        <a:t>Прізвище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ім’я</a:t>
                      </a:r>
                      <a:r>
                        <a:rPr lang="ru-RU" sz="1800" dirty="0">
                          <a:effectLst/>
                        </a:rPr>
                        <a:t> студента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Спеціальність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80720567"/>
                  </a:ext>
                </a:extLst>
              </a:tr>
              <a:tr h="347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effectLst/>
                        </a:rPr>
                        <a:t>1 </a:t>
                      </a:r>
                      <a:r>
                        <a:rPr lang="uk-UA" sz="1800" dirty="0" err="1" smtClean="0">
                          <a:effectLst/>
                        </a:rPr>
                        <a:t>Добжанська</a:t>
                      </a:r>
                      <a:r>
                        <a:rPr lang="uk-UA" sz="1800" dirty="0" smtClean="0">
                          <a:effectLst/>
                        </a:rPr>
                        <a:t> Олександра староста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ТВППТ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18517130"/>
                  </a:ext>
                </a:extLst>
              </a:tr>
              <a:tr h="347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 </a:t>
                      </a:r>
                      <a:r>
                        <a:rPr lang="ru-RU" sz="1800" dirty="0" err="1" smtClean="0">
                          <a:effectLst/>
                        </a:rPr>
                        <a:t>Тупало</a:t>
                      </a:r>
                      <a:r>
                        <a:rPr lang="ru-RU" sz="1800" dirty="0" smtClean="0">
                          <a:effectLst/>
                        </a:rPr>
                        <a:t> Яна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ТВППТ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26115147"/>
                  </a:ext>
                </a:extLst>
              </a:tr>
              <a:tr h="347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 </a:t>
                      </a:r>
                      <a:r>
                        <a:rPr lang="uk-UA" sz="1800" dirty="0" err="1">
                          <a:effectLst/>
                        </a:rPr>
                        <a:t>Чуйко</a:t>
                      </a:r>
                      <a:r>
                        <a:rPr lang="uk-UA" sz="1800" dirty="0">
                          <a:effectLst/>
                        </a:rPr>
                        <a:t> Артем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ТВППТ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87191264"/>
                  </a:ext>
                </a:extLst>
              </a:tr>
              <a:tr h="347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4 Гуляєв Євгеній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ТВППТ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32723667"/>
                  </a:ext>
                </a:extLst>
              </a:tr>
              <a:tr h="347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5. Заліванський Дмитро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ТВППТ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47310566"/>
                  </a:ext>
                </a:extLst>
              </a:tr>
              <a:tr h="347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6. Журавель Артем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ТВППТ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54611721"/>
                  </a:ext>
                </a:extLst>
              </a:tr>
              <a:tr h="347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7. Лук’янов Юрій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ТВППТ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34075011"/>
                  </a:ext>
                </a:extLst>
              </a:tr>
              <a:tr h="347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8.Гулак Данило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ТВППТ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5001232"/>
                  </a:ext>
                </a:extLst>
              </a:tr>
              <a:tr h="347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9. Когут Артем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ТВППТ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83272779"/>
                  </a:ext>
                </a:extLst>
              </a:tr>
              <a:tr h="347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10. Матвієнко Ярослав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Н2 Тваринництво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24641477"/>
                  </a:ext>
                </a:extLst>
              </a:tr>
              <a:tr h="347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11.Яводчак Олег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Н2 Тваринництво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20753761"/>
                  </a:ext>
                </a:extLst>
              </a:tr>
              <a:tr h="347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12.Якушенко Михайло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Н2 Тваринництво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71562710"/>
                  </a:ext>
                </a:extLst>
              </a:tr>
              <a:tr h="347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13. Босенко Владислав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Ветеринарна медицина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58692332"/>
                  </a:ext>
                </a:extLst>
              </a:tr>
              <a:tr h="347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14.Коломієць Катерина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Ветеринарна медицина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35527945"/>
                  </a:ext>
                </a:extLst>
              </a:tr>
              <a:tr h="347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15. Сандул Олеся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Ветеринарна медицина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45634724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3" y="144522"/>
            <a:ext cx="3859102" cy="621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79B3A8-62B5-BE19-E22C-57A0A5E862AB}"/>
              </a:ext>
            </a:extLst>
          </p:cNvPr>
          <p:cNvSpPr txBox="1"/>
          <p:nvPr/>
        </p:nvSpPr>
        <p:spPr>
          <a:xfrm>
            <a:off x="3687521" y="6447385"/>
            <a:ext cx="8297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sz="18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553F1-CB1E-D481-6592-C79515213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266" y="380999"/>
            <a:ext cx="7440083" cy="970723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0070C0"/>
                </a:solidFill>
              </a:rPr>
              <a:t>Мета роботи гуртка</a:t>
            </a:r>
            <a:endParaRPr lang="LID4096" b="1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549745-2A18-628C-8D94-94E1CAC37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267" y="1751406"/>
            <a:ext cx="10947400" cy="4480061"/>
          </a:xfrm>
        </p:spPr>
        <p:txBody>
          <a:bodyPr>
            <a:noAutofit/>
          </a:bodyPr>
          <a:lstStyle/>
          <a:p>
            <a:r>
              <a:rPr lang="uk-UA" dirty="0">
                <a:solidFill>
                  <a:srgbClr val="0070C0"/>
                </a:solidFill>
              </a:rPr>
              <a:t>Ознайомлення студентів із сучасним станом існуючого біорізноманіття основних вітчизняних, локальних та зникаючих порід сільськогосподарських тварин України. </a:t>
            </a:r>
          </a:p>
          <a:p>
            <a:r>
              <a:rPr lang="ru-RU" dirty="0" err="1" smtClean="0">
                <a:solidFill>
                  <a:srgbClr val="0070C0"/>
                </a:solidFill>
              </a:rPr>
              <a:t>Розвиток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навичок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проведення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самостійних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досліджень</a:t>
            </a:r>
            <a:r>
              <a:rPr lang="ru-RU" dirty="0">
                <a:solidFill>
                  <a:srgbClr val="0070C0"/>
                </a:solidFill>
              </a:rPr>
              <a:t>, </a:t>
            </a:r>
            <a:r>
              <a:rPr lang="ru-RU" dirty="0" err="1">
                <a:solidFill>
                  <a:srgbClr val="0070C0"/>
                </a:solidFill>
              </a:rPr>
              <a:t>збору</a:t>
            </a:r>
            <a:r>
              <a:rPr lang="ru-RU" dirty="0">
                <a:solidFill>
                  <a:srgbClr val="0070C0"/>
                </a:solidFill>
              </a:rPr>
              <a:t> та </a:t>
            </a:r>
            <a:r>
              <a:rPr lang="ru-RU" dirty="0" err="1">
                <a:solidFill>
                  <a:srgbClr val="0070C0"/>
                </a:solidFill>
              </a:rPr>
              <a:t>аналізу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даних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продуктивності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тварин</a:t>
            </a:r>
            <a:r>
              <a:rPr lang="ru-RU" dirty="0" smtClean="0">
                <a:solidFill>
                  <a:srgbClr val="0070C0"/>
                </a:solidFill>
              </a:rPr>
              <a:t>, </a:t>
            </a:r>
            <a:r>
              <a:rPr lang="ru-RU" dirty="0">
                <a:solidFill>
                  <a:srgbClr val="0070C0"/>
                </a:solidFill>
              </a:rPr>
              <a:t>контролю </a:t>
            </a:r>
            <a:r>
              <a:rPr lang="ru-RU" dirty="0" err="1">
                <a:solidFill>
                  <a:srgbClr val="0070C0"/>
                </a:solidFill>
              </a:rPr>
              <a:t>рівня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інбридингу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у </a:t>
            </a:r>
            <a:r>
              <a:rPr lang="ru-RU" dirty="0" err="1">
                <a:solidFill>
                  <a:srgbClr val="0070C0"/>
                </a:solidFill>
              </a:rPr>
              <a:t>популяціях</a:t>
            </a:r>
            <a:r>
              <a:rPr lang="ru-RU" dirty="0" smtClean="0">
                <a:solidFill>
                  <a:srgbClr val="0070C0"/>
                </a:solidFill>
              </a:rPr>
              <a:t>.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uk-UA" dirty="0" smtClean="0">
              <a:solidFill>
                <a:srgbClr val="0070C0"/>
              </a:solidFill>
            </a:endParaRPr>
          </a:p>
          <a:p>
            <a:r>
              <a:rPr lang="uk-UA" dirty="0">
                <a:solidFill>
                  <a:srgbClr val="0070C0"/>
                </a:solidFill>
              </a:rPr>
              <a:t>Вміння визначати походження тварин, оцінювати їхні племінні якості та працювати з каталогами й </a:t>
            </a:r>
            <a:r>
              <a:rPr lang="uk-UA" dirty="0" err="1">
                <a:solidFill>
                  <a:srgbClr val="0070C0"/>
                </a:solidFill>
              </a:rPr>
              <a:t>держплемкнигами</a:t>
            </a:r>
            <a:r>
              <a:rPr lang="uk-UA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C172E9-0C52-01F6-D2A0-45CE8AC85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8" t="62439" r="16841" b="18233"/>
          <a:stretch/>
        </p:blipFill>
        <p:spPr>
          <a:xfrm>
            <a:off x="126820" y="76889"/>
            <a:ext cx="3858322" cy="62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4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05399" y="208171"/>
            <a:ext cx="640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Основні напрямки наукових досліджень гуртка</a:t>
            </a:r>
            <a:endParaRPr kumimoji="0" lang="uk-UA" sz="24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3" y="290211"/>
            <a:ext cx="3859102" cy="621846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891925"/>
              </p:ext>
            </p:extLst>
          </p:nvPr>
        </p:nvGraphicFramePr>
        <p:xfrm>
          <a:off x="2802466" y="803382"/>
          <a:ext cx="7459133" cy="59161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91256">
                  <a:extLst>
                    <a:ext uri="{9D8B030D-6E8A-4147-A177-3AD203B41FA5}">
                      <a16:colId xmlns:a16="http://schemas.microsoft.com/office/drawing/2014/main" val="423381980"/>
                    </a:ext>
                  </a:extLst>
                </a:gridCol>
                <a:gridCol w="6767877">
                  <a:extLst>
                    <a:ext uri="{9D8B030D-6E8A-4147-A177-3AD203B41FA5}">
                      <a16:colId xmlns:a16="http://schemas.microsoft.com/office/drawing/2014/main" val="428069162"/>
                    </a:ext>
                  </a:extLst>
                </a:gridCol>
              </a:tblGrid>
              <a:tr h="3819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uk-UA" sz="1800" dirty="0"/>
                        <a:t>№ </a:t>
                      </a:r>
                      <a:r>
                        <a:rPr lang="uk-UA" sz="1800" dirty="0" err="1"/>
                        <a:t>п.п</a:t>
                      </a:r>
                      <a:r>
                        <a:rPr lang="uk-UA" sz="1800" dirty="0"/>
                        <a:t>.</a:t>
                      </a:r>
                      <a:endParaRPr lang="LID4096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uk-UA" sz="2800" dirty="0"/>
                        <a:t>Назва заходу</a:t>
                      </a:r>
                      <a:endParaRPr lang="LID4096" sz="2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31438849"/>
                  </a:ext>
                </a:extLst>
              </a:tr>
              <a:tr h="652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uk-UA" sz="1800" dirty="0"/>
                        <a:t>1</a:t>
                      </a:r>
                      <a:endParaRPr lang="LID4096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uk-UA" sz="2000" dirty="0" smtClean="0">
                          <a:solidFill>
                            <a:srgbClr val="002060"/>
                          </a:solidFill>
                        </a:rPr>
                        <a:t>Селекційно-генетичний моніторинг генофонду тварин</a:t>
                      </a:r>
                      <a:endParaRPr lang="LID4096" sz="20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02821761"/>
                  </a:ext>
                </a:extLst>
              </a:tr>
              <a:tr h="6516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uk-UA" sz="1800" dirty="0"/>
                        <a:t>2</a:t>
                      </a:r>
                      <a:endParaRPr lang="LID4096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 err="1" smtClean="0">
                          <a:solidFill>
                            <a:srgbClr val="002060"/>
                          </a:solidFill>
                        </a:rPr>
                        <a:t>Основні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</a:rPr>
                        <a:t>фактори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</a:rPr>
                        <a:t>породоутворення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.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</a:rPr>
                        <a:t>Спадкові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 задатки,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</a:rPr>
                        <a:t>їх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</a:rPr>
                        <a:t>комбінація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 та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</a:rPr>
                        <a:t>мінливість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</a:rPr>
                        <a:t>ознак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 у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</a:rPr>
                        <a:t>тварин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.</a:t>
                      </a:r>
                      <a:endParaRPr lang="LID4096" sz="20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91326424"/>
                  </a:ext>
                </a:extLst>
              </a:tr>
              <a:tr h="652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uk-UA" sz="1800" dirty="0"/>
                        <a:t>3</a:t>
                      </a:r>
                      <a:endParaRPr lang="LID4096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uk-UA" sz="2000" dirty="0" smtClean="0">
                          <a:solidFill>
                            <a:srgbClr val="002060"/>
                          </a:solidFill>
                        </a:rPr>
                        <a:t>Теоретико-</a:t>
                      </a:r>
                      <a:r>
                        <a:rPr lang="uk-UA" sz="2000" dirty="0" err="1" smtClean="0">
                          <a:solidFill>
                            <a:srgbClr val="002060"/>
                          </a:solidFill>
                        </a:rPr>
                        <a:t>методолргічні</a:t>
                      </a:r>
                      <a:r>
                        <a:rPr lang="uk-UA" sz="2000" dirty="0" smtClean="0">
                          <a:solidFill>
                            <a:srgbClr val="002060"/>
                          </a:solidFill>
                        </a:rPr>
                        <a:t> засади збереження генофонду порід.</a:t>
                      </a:r>
                      <a:endParaRPr lang="LID4096" sz="20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86100501"/>
                  </a:ext>
                </a:extLst>
              </a:tr>
              <a:tr h="652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uk-UA" sz="1800" dirty="0"/>
                        <a:t>4</a:t>
                      </a:r>
                      <a:endParaRPr lang="LID4096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uk-UA" sz="2000" dirty="0">
                          <a:solidFill>
                            <a:srgbClr val="002060"/>
                          </a:solidFill>
                        </a:rPr>
                        <a:t>Історичні аспекти скотарства. Сучасні ресурси генофонду порід ВРХ</a:t>
                      </a:r>
                      <a:endParaRPr lang="LID4096" sz="20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43140059"/>
                  </a:ext>
                </a:extLst>
              </a:tr>
              <a:tr h="9421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uk-UA" sz="1800" dirty="0"/>
                        <a:t>5</a:t>
                      </a:r>
                      <a:endParaRPr lang="LID4096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uk-UA" sz="2000" dirty="0">
                          <a:solidFill>
                            <a:srgbClr val="002060"/>
                          </a:solidFill>
                        </a:rPr>
                        <a:t>Методи ідентифікації та оцінки </a:t>
                      </a:r>
                      <a:r>
                        <a:rPr lang="uk-UA" sz="2000" dirty="0" err="1">
                          <a:solidFill>
                            <a:srgbClr val="002060"/>
                          </a:solidFill>
                        </a:rPr>
                        <a:t>фено</a:t>
                      </a:r>
                      <a:r>
                        <a:rPr lang="uk-UA" sz="2000" dirty="0">
                          <a:solidFill>
                            <a:srgbClr val="002060"/>
                          </a:solidFill>
                        </a:rPr>
                        <a:t>- і генотипу племінних тварин. Вивчення та аналіз стандартів сучасних порід </a:t>
                      </a:r>
                      <a:endParaRPr lang="LID4096" sz="20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76956907"/>
                  </a:ext>
                </a:extLst>
              </a:tr>
              <a:tr h="417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uk-UA" sz="1800" dirty="0"/>
                        <a:t>6</a:t>
                      </a:r>
                      <a:endParaRPr lang="LID4096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uk-UA" sz="2000" dirty="0">
                          <a:solidFill>
                            <a:srgbClr val="002060"/>
                          </a:solidFill>
                        </a:rPr>
                        <a:t>Бази даних в мережі Інтернет, їх використання. </a:t>
                      </a:r>
                      <a:endParaRPr lang="LID4096" sz="20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12884116"/>
                  </a:ext>
                </a:extLst>
              </a:tr>
              <a:tr h="417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uk-UA" sz="1800" dirty="0"/>
                        <a:t>7</a:t>
                      </a:r>
                      <a:endParaRPr lang="LID4096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uk-UA" sz="2000" dirty="0">
                          <a:solidFill>
                            <a:srgbClr val="002060"/>
                          </a:solidFill>
                        </a:rPr>
                        <a:t>Аналіз генеалогічної структури порід ВРХ.</a:t>
                      </a:r>
                      <a:endParaRPr lang="LID4096" sz="20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39029847"/>
                  </a:ext>
                </a:extLst>
              </a:tr>
              <a:tr h="417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uk-UA" sz="1800" dirty="0"/>
                        <a:t>8</a:t>
                      </a:r>
                      <a:endParaRPr lang="LID4096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uk-UA" sz="2000" dirty="0">
                          <a:solidFill>
                            <a:srgbClr val="002060"/>
                          </a:solidFill>
                        </a:rPr>
                        <a:t>Екскурсія на </a:t>
                      </a:r>
                      <a:r>
                        <a:rPr lang="uk-UA" sz="2000" dirty="0" err="1">
                          <a:solidFill>
                            <a:srgbClr val="002060"/>
                          </a:solidFill>
                        </a:rPr>
                        <a:t>виствки</a:t>
                      </a:r>
                      <a:r>
                        <a:rPr lang="uk-UA" sz="2000" dirty="0">
                          <a:solidFill>
                            <a:srgbClr val="002060"/>
                          </a:solidFill>
                        </a:rPr>
                        <a:t> досягнень у тваринництві</a:t>
                      </a:r>
                      <a:endParaRPr lang="LID4096" sz="20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55827277"/>
                  </a:ext>
                </a:extLst>
              </a:tr>
              <a:tr h="417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uk-UA" sz="1800" dirty="0"/>
                        <a:t>9</a:t>
                      </a:r>
                      <a:endParaRPr lang="LID4096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uk-UA" sz="2000" dirty="0">
                          <a:solidFill>
                            <a:srgbClr val="002060"/>
                          </a:solidFill>
                        </a:rPr>
                        <a:t>Підведення підсумків роботи гуртка у навчальному році </a:t>
                      </a:r>
                      <a:endParaRPr lang="LID4096" sz="20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36714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2337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251" y="609599"/>
            <a:ext cx="7091684" cy="58775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C172E9-0C52-01F6-D2A0-45CE8AC858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08" t="62439" r="16841" b="18233"/>
          <a:stretch/>
        </p:blipFill>
        <p:spPr>
          <a:xfrm>
            <a:off x="126820" y="76889"/>
            <a:ext cx="3858322" cy="6265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9220" y="1934402"/>
            <a:ext cx="46483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У </a:t>
            </a:r>
            <a:r>
              <a:rPr lang="ru-RU" sz="2400" b="1" dirty="0" err="1">
                <a:solidFill>
                  <a:srgbClr val="0070C0"/>
                </a:solidFill>
              </a:rPr>
              <a:t>роботі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наукового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гуртка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використовується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навчальний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посібник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err="1">
                <a:solidFill>
                  <a:srgbClr val="0070C0"/>
                </a:solidFill>
              </a:rPr>
              <a:t>присвячений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світовому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досвіду</a:t>
            </a:r>
            <a:r>
              <a:rPr lang="ru-RU" sz="2400" b="1" dirty="0">
                <a:solidFill>
                  <a:srgbClr val="0070C0"/>
                </a:solidFill>
              </a:rPr>
              <a:t> та </a:t>
            </a:r>
            <a:r>
              <a:rPr lang="ru-RU" sz="2400" b="1" dirty="0" err="1">
                <a:solidFill>
                  <a:srgbClr val="0070C0"/>
                </a:solidFill>
              </a:rPr>
              <a:t>особливостям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селекції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генетичних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ресурсів</a:t>
            </a:r>
            <a:r>
              <a:rPr lang="ru-RU" sz="2400" b="1" dirty="0">
                <a:solidFill>
                  <a:srgbClr val="0070C0"/>
                </a:solidFill>
              </a:rPr>
              <a:t> у </a:t>
            </a:r>
            <a:r>
              <a:rPr lang="ru-RU" sz="2400" b="1" dirty="0" err="1" smtClean="0">
                <a:solidFill>
                  <a:srgbClr val="0070C0"/>
                </a:solidFill>
              </a:rPr>
              <a:t>тваринництві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79B3A8-62B5-BE19-E22C-57A0A5E862AB}"/>
              </a:ext>
            </a:extLst>
          </p:cNvPr>
          <p:cNvSpPr txBox="1"/>
          <p:nvPr/>
        </p:nvSpPr>
        <p:spPr>
          <a:xfrm>
            <a:off x="3687521" y="6447385"/>
            <a:ext cx="8297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sz="18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3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79B3A8-62B5-BE19-E22C-57A0A5E862AB}"/>
              </a:ext>
            </a:extLst>
          </p:cNvPr>
          <p:cNvSpPr txBox="1"/>
          <p:nvPr/>
        </p:nvSpPr>
        <p:spPr>
          <a:xfrm>
            <a:off x="3687521" y="6447385"/>
            <a:ext cx="8297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sz="18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C172E9-0C52-01F6-D2A0-45CE8AC85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8" t="62439" r="16841" b="18233"/>
          <a:stretch/>
        </p:blipFill>
        <p:spPr>
          <a:xfrm>
            <a:off x="126820" y="76889"/>
            <a:ext cx="3858322" cy="6265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85467" y="5722806"/>
            <a:ext cx="558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rgbClr val="0070C0"/>
                </a:solidFill>
              </a:rPr>
              <a:t>Екскурсія членів гуртка до інституту генетики і розведення </a:t>
            </a:r>
            <a:r>
              <a:rPr lang="uk-UA" sz="2000" dirty="0" smtClean="0">
                <a:solidFill>
                  <a:srgbClr val="0070C0"/>
                </a:solidFill>
              </a:rPr>
              <a:t>тварин   </a:t>
            </a:r>
            <a:r>
              <a:rPr lang="uk-UA" sz="2000" dirty="0">
                <a:solidFill>
                  <a:srgbClr val="0070C0"/>
                </a:solidFill>
              </a:rPr>
              <a:t>ім. </a:t>
            </a:r>
            <a:r>
              <a:rPr lang="uk-UA" sz="2000" dirty="0" err="1">
                <a:solidFill>
                  <a:srgbClr val="0070C0"/>
                </a:solidFill>
              </a:rPr>
              <a:t>М.В.Зубця</a:t>
            </a:r>
            <a:r>
              <a:rPr lang="uk-UA" sz="2000" dirty="0">
                <a:solidFill>
                  <a:srgbClr val="0070C0"/>
                </a:solidFill>
              </a:rPr>
              <a:t> НААН України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19794" y="116426"/>
            <a:ext cx="7865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Практична </a:t>
            </a:r>
            <a:r>
              <a:rPr lang="ru-RU" sz="2400" b="1" dirty="0" err="1">
                <a:solidFill>
                  <a:srgbClr val="0070C0"/>
                </a:solidFill>
              </a:rPr>
              <a:t>діяльність</a:t>
            </a:r>
            <a:r>
              <a:rPr lang="ru-RU" sz="2400" b="1" dirty="0">
                <a:solidFill>
                  <a:srgbClr val="0070C0"/>
                </a:solidFill>
              </a:rPr>
              <a:t> та </a:t>
            </a:r>
            <a:r>
              <a:rPr lang="ru-RU" sz="2400" b="1" dirty="0" err="1">
                <a:solidFill>
                  <a:srgbClr val="0070C0"/>
                </a:solidFill>
              </a:rPr>
              <a:t>професійний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розвиток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560" y="703453"/>
            <a:ext cx="6668907" cy="48506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6819" y="954177"/>
            <a:ext cx="501244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rgbClr val="0070C0"/>
                </a:solidFill>
              </a:rPr>
              <a:t>Співпраця з ІРГТ ім. М.В. Зубця НААН України: виїзні заняття та екскурсії</a:t>
            </a:r>
            <a:r>
              <a:rPr lang="uk-UA" sz="2000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0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rgbClr val="0070C0"/>
                </a:solidFill>
              </a:rPr>
              <a:t>Вивчення роботи лабораторій генетики та цитогенетики</a:t>
            </a:r>
            <a:r>
              <a:rPr lang="uk-UA" sz="2000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0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rgbClr val="0070C0"/>
                </a:solidFill>
              </a:rPr>
              <a:t>Ознайомлення з Банком генетичних </a:t>
            </a:r>
            <a:r>
              <a:rPr lang="uk-UA" sz="2000" dirty="0" smtClean="0">
                <a:solidFill>
                  <a:srgbClr val="0070C0"/>
                </a:solidFill>
              </a:rPr>
              <a:t>ресурсів,  </a:t>
            </a:r>
            <a:r>
              <a:rPr lang="uk-UA" sz="2000" dirty="0">
                <a:solidFill>
                  <a:srgbClr val="0070C0"/>
                </a:solidFill>
              </a:rPr>
              <a:t>методи збереження малочисельних і зникаючих порід</a:t>
            </a:r>
            <a:r>
              <a:rPr lang="uk-UA" sz="2000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0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rgbClr val="0070C0"/>
                </a:solidFill>
              </a:rPr>
              <a:t>Прямий діалог із науковцями: обговорення актуальних селекційних досягнень</a:t>
            </a:r>
            <a:r>
              <a:rPr lang="uk-UA" sz="2000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0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rgbClr val="0070C0"/>
                </a:solidFill>
              </a:rPr>
              <a:t>Інтеграція теорії у </a:t>
            </a:r>
            <a:r>
              <a:rPr lang="uk-UA" sz="2000" dirty="0" smtClean="0">
                <a:solidFill>
                  <a:srgbClr val="0070C0"/>
                </a:solidFill>
              </a:rPr>
              <a:t>практику, поєднання </a:t>
            </a:r>
            <a:r>
              <a:rPr lang="uk-UA" sz="2000" dirty="0">
                <a:solidFill>
                  <a:srgbClr val="0070C0"/>
                </a:solidFill>
              </a:rPr>
              <a:t>роботи з посібниками та реальних досліджень.</a:t>
            </a:r>
          </a:p>
        </p:txBody>
      </p:sp>
    </p:spTree>
    <p:extLst>
      <p:ext uri="{BB962C8B-B14F-4D97-AF65-F5344CB8AC3E}">
        <p14:creationId xmlns:p14="http://schemas.microsoft.com/office/powerpoint/2010/main" val="55619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85142" y="166391"/>
            <a:ext cx="74363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70C0"/>
                </a:solidFill>
              </a:rPr>
              <a:t>Дослідження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генеалогії</a:t>
            </a:r>
            <a:r>
              <a:rPr lang="ru-RU" sz="2000" b="1" dirty="0">
                <a:solidFill>
                  <a:srgbClr val="0070C0"/>
                </a:solidFill>
              </a:rPr>
              <a:t>: </a:t>
            </a:r>
            <a:r>
              <a:rPr lang="ru-RU" sz="2000" b="1" dirty="0" err="1">
                <a:solidFill>
                  <a:srgbClr val="0070C0"/>
                </a:solidFill>
              </a:rPr>
              <a:t>вивчення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племінних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ліній</a:t>
            </a:r>
            <a:r>
              <a:rPr lang="ru-RU" sz="2000" b="1" dirty="0">
                <a:solidFill>
                  <a:srgbClr val="0070C0"/>
                </a:solidFill>
              </a:rPr>
              <a:t> та </a:t>
            </a:r>
            <a:r>
              <a:rPr lang="ru-RU" sz="2000" b="1" dirty="0" err="1">
                <a:solidFill>
                  <a:srgbClr val="0070C0"/>
                </a:solidFill>
              </a:rPr>
              <a:t>особливостей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розведення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хортів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української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селекції</a:t>
            </a:r>
            <a:r>
              <a:rPr lang="ru-RU" sz="2000" b="1" dirty="0">
                <a:solidFill>
                  <a:srgbClr val="0070C0"/>
                </a:solidFill>
              </a:rPr>
              <a:t>.</a:t>
            </a:r>
            <a:endParaRPr lang="uk-UA" sz="20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C172E9-0C52-01F6-D2A0-45CE8AC85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8" t="62439" r="16841" b="18233"/>
          <a:stretch/>
        </p:blipFill>
        <p:spPr>
          <a:xfrm>
            <a:off x="126820" y="76889"/>
            <a:ext cx="3858322" cy="626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981" y="921992"/>
            <a:ext cx="8000202" cy="578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98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79B3A8-62B5-BE19-E22C-57A0A5E862AB}"/>
              </a:ext>
            </a:extLst>
          </p:cNvPr>
          <p:cNvSpPr txBox="1"/>
          <p:nvPr/>
        </p:nvSpPr>
        <p:spPr>
          <a:xfrm>
            <a:off x="3687521" y="6447385"/>
            <a:ext cx="8297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sz="18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C172E9-0C52-01F6-D2A0-45CE8AC85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8" t="62439" r="16841" b="18233"/>
          <a:stretch/>
        </p:blipFill>
        <p:spPr>
          <a:xfrm>
            <a:off x="194553" y="119223"/>
            <a:ext cx="3858322" cy="6265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51" y="586724"/>
            <a:ext cx="4051781" cy="508700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4553" y="5673732"/>
            <a:ext cx="4648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World Dog Show (</a:t>
            </a:r>
            <a:r>
              <a:rPr lang="uk-UA" b="1" dirty="0"/>
              <a:t>Мадрид</a:t>
            </a:r>
            <a:r>
              <a:rPr lang="uk-UA" b="1" dirty="0" smtClean="0"/>
              <a:t>),</a:t>
            </a:r>
            <a:r>
              <a:rPr lang="uk-UA" dirty="0"/>
              <a:t> представлення хортів вітчизняної селекції на світовому рівні.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800" y="1024467"/>
            <a:ext cx="6884693" cy="458979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112933" y="5737393"/>
            <a:ext cx="556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European Dog Show (</a:t>
            </a:r>
            <a:r>
              <a:rPr lang="uk-UA" b="1" dirty="0"/>
              <a:t>Париж</a:t>
            </a:r>
            <a:r>
              <a:rPr lang="uk-UA" b="1" dirty="0" smtClean="0"/>
              <a:t>), </a:t>
            </a:r>
            <a:r>
              <a:rPr lang="uk-UA" dirty="0"/>
              <a:t> участь </a:t>
            </a:r>
            <a:r>
              <a:rPr lang="en-US" b="1" dirty="0" err="1"/>
              <a:t>Mischran</a:t>
            </a:r>
            <a:r>
              <a:rPr lang="en-US" b="1" dirty="0"/>
              <a:t> </a:t>
            </a:r>
            <a:r>
              <a:rPr lang="en-US" b="1" dirty="0" err="1"/>
              <a:t>Yennefer</a:t>
            </a:r>
            <a:r>
              <a:rPr lang="en-US" dirty="0"/>
              <a:t> </a:t>
            </a:r>
            <a:r>
              <a:rPr lang="uk-UA" dirty="0"/>
              <a:t>у чемпіонаті Європи.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776585" y="125059"/>
            <a:ext cx="4019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</a:rPr>
              <a:t>Успіхи на міжнародній арені</a:t>
            </a:r>
          </a:p>
        </p:txBody>
      </p:sp>
    </p:spTree>
    <p:extLst>
      <p:ext uri="{BB962C8B-B14F-4D97-AF65-F5344CB8AC3E}">
        <p14:creationId xmlns:p14="http://schemas.microsoft.com/office/powerpoint/2010/main" val="226757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3617</TotalTime>
  <Words>814</Words>
  <Application>Microsoft Office PowerPoint</Application>
  <PresentationFormat>Широкоэкранный</PresentationFormat>
  <Paragraphs>140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Google Sans</vt:lpstr>
      <vt:lpstr>Minion Pro Med</vt:lpstr>
      <vt:lpstr>Minion Pro SmBd</vt:lpstr>
      <vt:lpstr>Times New Roman</vt:lpstr>
      <vt:lpstr>Wingdings</vt:lpstr>
      <vt:lpstr>Тема Office</vt:lpstr>
      <vt:lpstr>Гурток  Генетичні ресурси тварин</vt:lpstr>
      <vt:lpstr>Презентация PowerPoint</vt:lpstr>
      <vt:lpstr>Список студентів наукового гуртка   «Генетичні ресурси тварин »</vt:lpstr>
      <vt:lpstr>Мета роботи гуртка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  ПРЕЗЕНТАЦІЇ</dc:title>
  <dc:creator>Denys Ruden</dc:creator>
  <cp:lastModifiedBy>user</cp:lastModifiedBy>
  <cp:revision>235</cp:revision>
  <dcterms:created xsi:type="dcterms:W3CDTF">2024-08-13T09:17:14Z</dcterms:created>
  <dcterms:modified xsi:type="dcterms:W3CDTF">2026-04-29T10:34:10Z</dcterms:modified>
</cp:coreProperties>
</file>