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6" r:id="rId6"/>
    <p:sldId id="267" r:id="rId7"/>
    <p:sldId id="263" r:id="rId8"/>
    <p:sldId id="265" r:id="rId9"/>
  </p:sldIdLst>
  <p:sldSz cx="14630400" cy="8229600"/>
  <p:notesSz cx="8229600" cy="146304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Lato" panose="020B0604020202020204" charset="0"/>
      <p:regular r:id="rId15"/>
      <p:bold r:id="rId16"/>
      <p:italic r:id="rId17"/>
      <p:boldItalic r:id="rId18"/>
    </p:embeddedFont>
    <p:embeddedFont>
      <p:font typeface="Lato Bold" panose="020B0604020202020204" charset="0"/>
      <p:bold r:id="rId19"/>
    </p:embeddedFont>
    <p:embeddedFont>
      <p:font typeface="Gelasio" panose="020B0604020202020204" charset="0"/>
      <p:regular r:id="rId20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4F77ED-422C-470B-BB6F-2CE8145D60C3}" v="32" dt="2025-05-13T13:18:09.4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644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232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ktok.com/@sso_eaie?_r=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hyperlink" Target="https://www.instagram.com/sso_eaie?igsh=Y2F6MnByNW4yanQ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ubip.edu.ua/news/olimpiadnyy-berezen-pidsumky-zmahan-studentiv" TargetMode="External"/><Relationship Id="rId2" Type="http://schemas.openxmlformats.org/officeDocument/2006/relationships/hyperlink" Target="https://nubip.edu.ua/news/misyachnyk-olimpiad-na-kafedri-elektrotekhniky-elektromekhaniky-ta-elektrotekhnolohiy-0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hyperlink" Target="https://nubip.edu.ua/news/enerhetyky-nubip-ukrayiny-prodemonstruvaly-vysokyy-riven-pidhotovky-na-vseukrayinskiy-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www.instagram.com/sso_eaie?igsh=Y2F6MnByNW4yanQ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tiktok.com/@sso_eaie?_r=1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665327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Гурток</a:t>
            </a:r>
            <a:r>
              <a:rPr lang="en-US" sz="44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en-US" sz="4450" dirty="0" smtClean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«</a:t>
            </a:r>
            <a:r>
              <a:rPr lang="ru-RU" sz="4450" dirty="0" err="1" smtClean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Оптичні</a:t>
            </a:r>
            <a:r>
              <a:rPr lang="ru-RU" sz="4450" dirty="0" smtClean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ru-RU" sz="4450" dirty="0" err="1" smtClean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технології</a:t>
            </a:r>
            <a:r>
              <a:rPr lang="en-US" sz="4450" dirty="0" smtClean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»:</a:t>
            </a:r>
            <a:endParaRPr lang="uk-UA" sz="4450" dirty="0" smtClean="0">
              <a:solidFill>
                <a:srgbClr val="312F2B"/>
              </a:solidFill>
              <a:latin typeface="Gelasio" pitchFamily="34" charset="0"/>
              <a:ea typeface="Gelasio" pitchFamily="34" charset="-122"/>
              <a:cs typeface="Gelasio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 smtClean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Звіт</a:t>
            </a:r>
            <a:r>
              <a:rPr lang="en-US" sz="4450" dirty="0" smtClean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en-US" sz="44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про діяльність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18648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Представляємо огляд роботи гуртка </a:t>
            </a:r>
            <a:r>
              <a:rPr lang="en-US" sz="1750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за</a:t>
            </a: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75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202</a:t>
            </a:r>
            <a:r>
              <a:rPr lang="uk-UA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5</a:t>
            </a:r>
            <a:r>
              <a:rPr lang="en-US" sz="175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-202</a:t>
            </a:r>
            <a:r>
              <a:rPr lang="uk-UA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6</a:t>
            </a:r>
            <a:r>
              <a:rPr lang="en-US" sz="175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навчальний рік.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6184344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30" y="6199584"/>
            <a:ext cx="347663" cy="347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270040" y="6167438"/>
            <a:ext cx="2381369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uk-UA" sz="2200" b="1" dirty="0" smtClean="0">
                <a:solidFill>
                  <a:srgbClr val="27252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Керівники </a:t>
            </a:r>
            <a:r>
              <a:rPr lang="uk-UA" sz="2200" b="1" dirty="0">
                <a:solidFill>
                  <a:srgbClr val="272525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гуртка: </a:t>
            </a:r>
            <a:r>
              <a:rPr lang="uk-UA" sz="2400" b="1" dirty="0" err="1" smtClean="0">
                <a:solidFill>
                  <a:srgbClr val="272525"/>
                </a:solidFill>
                <a:ea typeface="Lato Bold" panose="020B0604020202020204" charset="0"/>
                <a:cs typeface="Lato Bold" panose="020B0604020202020204" charset="0"/>
              </a:rPr>
              <a:t>Червінський</a:t>
            </a:r>
            <a:r>
              <a:rPr lang="uk-UA" sz="2400" b="1" dirty="0" smtClean="0">
                <a:solidFill>
                  <a:srgbClr val="272525"/>
                </a:solidFill>
                <a:ea typeface="Lato Bold" panose="020B0604020202020204" charset="0"/>
                <a:cs typeface="Lato Bold" panose="020B0604020202020204" charset="0"/>
              </a:rPr>
              <a:t> Л.С</a:t>
            </a:r>
            <a:r>
              <a:rPr lang="uk-UA" sz="2400" b="1" dirty="0" smtClean="0">
                <a:solidFill>
                  <a:srgbClr val="272525"/>
                </a:solidFill>
                <a:ea typeface="Lato Bold" pitchFamily="34" charset="-122"/>
                <a:cs typeface="Lato Bold" pitchFamily="34" charset="-120"/>
              </a:rPr>
              <a:t>., </a:t>
            </a:r>
            <a:r>
              <a:rPr lang="uk-UA" sz="2400" b="1" dirty="0" err="1" smtClean="0">
                <a:solidFill>
                  <a:srgbClr val="272525"/>
                </a:solidFill>
                <a:ea typeface="Lato Bold" pitchFamily="34" charset="-122"/>
                <a:cs typeface="Lato Bold" pitchFamily="34" charset="-120"/>
              </a:rPr>
              <a:t>Сподоба</a:t>
            </a:r>
            <a:r>
              <a:rPr lang="uk-UA" sz="2400" b="1" dirty="0" smtClean="0">
                <a:solidFill>
                  <a:srgbClr val="272525"/>
                </a:solidFill>
                <a:ea typeface="Lato Bold" pitchFamily="34" charset="-122"/>
                <a:cs typeface="Lato Bold" pitchFamily="34" charset="-120"/>
              </a:rPr>
              <a:t> М.О.</a:t>
            </a:r>
            <a:r>
              <a:rPr lang="uk-UA" sz="2400" b="1" dirty="0">
                <a:solidFill>
                  <a:srgbClr val="272525"/>
                </a:solidFill>
                <a:ea typeface="Lato Bold" pitchFamily="34" charset="-122"/>
                <a:cs typeface="Lato Bold" pitchFamily="34" charset="-120"/>
              </a:rPr>
              <a:t/>
            </a:r>
            <a:br>
              <a:rPr lang="uk-UA" sz="2400" b="1" dirty="0">
                <a:solidFill>
                  <a:srgbClr val="272525"/>
                </a:solidFill>
                <a:ea typeface="Lato Bold" pitchFamily="34" charset="-122"/>
                <a:cs typeface="Lato Bold" pitchFamily="34" charset="-120"/>
              </a:rPr>
            </a:br>
            <a:endParaRPr lang="en-US" sz="2400" b="1" dirty="0"/>
          </a:p>
        </p:txBody>
      </p:sp>
      <p:sp>
        <p:nvSpPr>
          <p:cNvPr id="9" name="Прямокутник 11">
            <a:extLst>
              <a:ext uri="{FF2B5EF4-FFF2-40B4-BE49-F238E27FC236}">
                <a16:creationId xmlns:a16="http://schemas.microsoft.com/office/drawing/2014/main" id="{9D121D13-8674-FD9D-1E33-4C0E2267AE9C}"/>
              </a:ext>
            </a:extLst>
          </p:cNvPr>
          <p:cNvSpPr/>
          <p:nvPr/>
        </p:nvSpPr>
        <p:spPr>
          <a:xfrm>
            <a:off x="12829364" y="7722973"/>
            <a:ext cx="1714538" cy="37070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199" y="0"/>
            <a:ext cx="6172201" cy="822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185773" y="549473"/>
            <a:ext cx="7745254" cy="12489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900"/>
              </a:lnSpc>
            </a:pPr>
            <a:r>
              <a:rPr lang="en-US" sz="39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Основні напрямки </a:t>
            </a:r>
            <a:r>
              <a:rPr lang="en-US" sz="3900" dirty="0" err="1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діяльності</a:t>
            </a:r>
            <a:r>
              <a:rPr lang="en-US" sz="39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en-US" sz="3900" dirty="0" err="1" smtClean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гуртка</a:t>
            </a:r>
            <a:r>
              <a:rPr lang="uk-UA" sz="3900" dirty="0" smtClean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«</a:t>
            </a:r>
            <a:r>
              <a:rPr lang="ru-RU" sz="4000" dirty="0" err="1" smtClean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Оптичні</a:t>
            </a:r>
            <a:r>
              <a:rPr lang="ru-RU" sz="4000" dirty="0" smtClean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ru-RU" sz="4000" dirty="0" err="1" smtClean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технології</a:t>
            </a:r>
            <a:r>
              <a:rPr lang="ru-RU" sz="4000" dirty="0" smtClean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»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185773" y="2098119"/>
            <a:ext cx="7745254" cy="1166455"/>
          </a:xfrm>
          <a:prstGeom prst="roundRect">
            <a:avLst>
              <a:gd name="adj" fmla="val 7195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6" name="Text 3"/>
          <p:cNvSpPr/>
          <p:nvPr/>
        </p:nvSpPr>
        <p:spPr>
          <a:xfrm>
            <a:off x="6393180" y="2329466"/>
            <a:ext cx="7330440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Дослідження </a:t>
            </a:r>
            <a:r>
              <a:rPr lang="en-US" sz="1550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сучасних</a:t>
            </a:r>
            <a:r>
              <a:rPr lang="en-US" sz="15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uk-UA" sz="155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лазерних методів та світлових ефектів у дизайні </a:t>
            </a:r>
          </a:p>
          <a:p>
            <a:pPr>
              <a:lnSpc>
                <a:spcPts val="2500"/>
              </a:lnSpc>
            </a:pPr>
            <a:r>
              <a:rPr lang="uk-UA" sz="155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Виробничих та побутових приміщень</a:t>
            </a:r>
            <a:r>
              <a:rPr lang="en-US" sz="155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</a:t>
            </a:r>
            <a:r>
              <a:rPr lang="ru-RU" sz="15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ru-RU" sz="1550" dirty="0" err="1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Дослідження</a:t>
            </a:r>
            <a:r>
              <a:rPr lang="ru-RU" sz="155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систем </a:t>
            </a:r>
            <a:r>
              <a:rPr lang="ru-RU" sz="1550" dirty="0" err="1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опромінення</a:t>
            </a:r>
            <a:endParaRPr lang="ru-RU" sz="1550" dirty="0" smtClean="0">
              <a:solidFill>
                <a:srgbClr val="272525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>
              <a:lnSpc>
                <a:spcPts val="2500"/>
              </a:lnSpc>
            </a:pPr>
            <a:r>
              <a:rPr lang="ru-RU" sz="1550" dirty="0" err="1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насіння</a:t>
            </a:r>
            <a:r>
              <a:rPr lang="ru-RU" sz="155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ru-RU" sz="15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для </a:t>
            </a:r>
            <a:r>
              <a:rPr lang="ru-RU" sz="1550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стимуляції</a:t>
            </a:r>
            <a:r>
              <a:rPr lang="ru-RU" sz="15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ru-RU" sz="155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росту.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6185773" y="3464362"/>
            <a:ext cx="7745254" cy="1166455"/>
          </a:xfrm>
          <a:prstGeom prst="roundRect">
            <a:avLst>
              <a:gd name="adj" fmla="val 7195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9" name="Text 6"/>
          <p:cNvSpPr/>
          <p:nvPr/>
        </p:nvSpPr>
        <p:spPr>
          <a:xfrm>
            <a:off x="6356193" y="3741123"/>
            <a:ext cx="7330440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ru-RU" dirty="0" err="1" smtClean="0"/>
              <a:t>Дослідження</a:t>
            </a:r>
            <a:r>
              <a:rPr lang="ru-RU" dirty="0" smtClean="0"/>
              <a:t> </a:t>
            </a:r>
            <a:r>
              <a:rPr lang="ru-RU" dirty="0" err="1" smtClean="0"/>
              <a:t>можливостей</a:t>
            </a:r>
            <a:r>
              <a:rPr lang="ru-RU" dirty="0" smtClean="0"/>
              <a:t> </a:t>
            </a:r>
            <a:r>
              <a:rPr lang="ru-RU" dirty="0" err="1" smtClean="0"/>
              <a:t>бездротової</a:t>
            </a:r>
            <a:r>
              <a:rPr lang="ru-RU" dirty="0" smtClean="0"/>
              <a:t> </a:t>
            </a:r>
            <a:r>
              <a:rPr lang="ru-RU" dirty="0" err="1" smtClean="0"/>
              <a:t>передачі</a:t>
            </a:r>
            <a:r>
              <a:rPr lang="ru-RU" dirty="0" smtClean="0"/>
              <a:t> </a:t>
            </a:r>
            <a:r>
              <a:rPr lang="ru-RU" dirty="0" err="1" smtClean="0"/>
              <a:t>електричної</a:t>
            </a:r>
            <a:r>
              <a:rPr lang="ru-RU" dirty="0" smtClean="0"/>
              <a:t> </a:t>
            </a:r>
            <a:r>
              <a:rPr lang="ru-RU" dirty="0" err="1" smtClean="0"/>
              <a:t>енергії</a:t>
            </a:r>
            <a:r>
              <a:rPr lang="ru-RU" dirty="0" smtClean="0"/>
              <a:t> для </a:t>
            </a:r>
          </a:p>
          <a:p>
            <a:pPr>
              <a:lnSpc>
                <a:spcPts val="2500"/>
              </a:lnSpc>
            </a:pPr>
            <a:r>
              <a:rPr lang="uk-UA" dirty="0" smtClean="0"/>
              <a:t>засвічення ламп за допомогою трансформаторів Тесла</a:t>
            </a:r>
            <a:r>
              <a:rPr lang="uk-UA" sz="1550" dirty="0"/>
              <a:t>.</a:t>
            </a:r>
            <a:endParaRPr lang="uk-UA" dirty="0" smtClean="0"/>
          </a:p>
        </p:txBody>
      </p:sp>
      <p:sp>
        <p:nvSpPr>
          <p:cNvPr id="10" name="Shape 7"/>
          <p:cNvSpPr/>
          <p:nvPr/>
        </p:nvSpPr>
        <p:spPr>
          <a:xfrm>
            <a:off x="6185773" y="4830604"/>
            <a:ext cx="7745254" cy="1166455"/>
          </a:xfrm>
          <a:prstGeom prst="roundRect">
            <a:avLst>
              <a:gd name="adj" fmla="val 7195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11" name="Text 8"/>
          <p:cNvSpPr/>
          <p:nvPr/>
        </p:nvSpPr>
        <p:spPr>
          <a:xfrm>
            <a:off x="6393180" y="5038011"/>
            <a:ext cx="2497812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Моделювання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6393180" y="5470088"/>
            <a:ext cx="7330440" cy="319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Вивчення </a:t>
            </a:r>
            <a:r>
              <a:rPr lang="en-US" sz="1550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режимів</a:t>
            </a:r>
            <a:r>
              <a:rPr lang="en-US" sz="15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550" dirty="0" err="1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роботи</a:t>
            </a:r>
            <a:r>
              <a:rPr lang="uk-UA" sz="155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світлотехнічного обладнання</a:t>
            </a:r>
            <a:r>
              <a:rPr lang="en-US" sz="155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5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та їх моделювання.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6185773" y="6196846"/>
            <a:ext cx="7745254" cy="1486019"/>
          </a:xfrm>
          <a:prstGeom prst="roundRect">
            <a:avLst>
              <a:gd name="adj" fmla="val 5648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14" name="Text 11"/>
          <p:cNvSpPr/>
          <p:nvPr/>
        </p:nvSpPr>
        <p:spPr>
          <a:xfrm>
            <a:off x="6393180" y="6404253"/>
            <a:ext cx="2497812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Наукова активність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6393180" y="6734874"/>
            <a:ext cx="7330440" cy="6391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Участь у наукових конференціях і семінарах на національному та міжнародному </a:t>
            </a:r>
            <a:r>
              <a:rPr lang="en-US" sz="1550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рівнях</a:t>
            </a:r>
            <a:r>
              <a:rPr lang="en-US" sz="15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</a:t>
            </a:r>
            <a:r>
              <a:rPr lang="uk-UA" sz="15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Написання статей та </a:t>
            </a:r>
            <a:r>
              <a:rPr lang="uk-UA" sz="155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тез. Участь при виконанні науково-дослідної роботи з оплатою праці. </a:t>
            </a:r>
            <a:endParaRPr lang="en-US" sz="1550" dirty="0"/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F511406C-A6A8-8A0F-8BF9-2F8F6C6FCB26}"/>
              </a:ext>
            </a:extLst>
          </p:cNvPr>
          <p:cNvSpPr/>
          <p:nvPr/>
        </p:nvSpPr>
        <p:spPr>
          <a:xfrm>
            <a:off x="12829364" y="7722973"/>
            <a:ext cx="1714538" cy="37070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16" y="292834"/>
            <a:ext cx="5632133" cy="7509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884899" y="1887047"/>
            <a:ext cx="44410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uk-UA" sz="40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Індивідуальний план</a:t>
            </a:r>
            <a:r>
              <a:rPr lang="en-US" sz="40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en-US" sz="4000" dirty="0" err="1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гуртка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6252005" y="2630883"/>
            <a:ext cx="2835235" cy="708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uk-UA" sz="2200" dirty="0">
                <a:solidFill>
                  <a:srgbClr val="312F2B"/>
                </a:solidFill>
                <a:cs typeface="Gelasio" pitchFamily="34" charset="-120"/>
              </a:rPr>
              <a:t>Планувалося робіт</a:t>
            </a:r>
            <a:br>
              <a:rPr lang="uk-UA" sz="2200" dirty="0">
                <a:solidFill>
                  <a:srgbClr val="312F2B"/>
                </a:solidFill>
                <a:cs typeface="Gelasio" pitchFamily="34" charset="-120"/>
              </a:rPr>
            </a:br>
            <a:r>
              <a:rPr lang="uk-UA" sz="2200" dirty="0">
                <a:solidFill>
                  <a:srgbClr val="312F2B"/>
                </a:solidFill>
                <a:cs typeface="Gelasio" pitchFamily="34" charset="-120"/>
              </a:rPr>
              <a:t>(статті, тези)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6880054" y="3422630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1</a:t>
            </a:r>
            <a:r>
              <a:rPr lang="uk-UA" sz="280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4</a:t>
            </a:r>
            <a:r>
              <a:rPr lang="en-US" sz="280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8835601" y="2613055"/>
            <a:ext cx="2835235" cy="726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uk-UA" sz="2200" dirty="0">
                <a:solidFill>
                  <a:srgbClr val="312F2B"/>
                </a:solidFill>
                <a:cs typeface="Gelasio" pitchFamily="34" charset="-120"/>
              </a:rPr>
              <a:t> Виконано </a:t>
            </a:r>
            <a:br>
              <a:rPr lang="uk-UA" sz="2200" dirty="0">
                <a:solidFill>
                  <a:srgbClr val="312F2B"/>
                </a:solidFill>
                <a:cs typeface="Gelasio" pitchFamily="34" charset="-120"/>
              </a:rPr>
            </a:br>
            <a:r>
              <a:rPr lang="uk-UA" sz="2200" dirty="0">
                <a:solidFill>
                  <a:srgbClr val="312F2B"/>
                </a:solidFill>
                <a:cs typeface="Gelasio" pitchFamily="34" charset="-120"/>
              </a:rPr>
              <a:t>(кількість публікацій)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9791971" y="3470594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850"/>
              </a:lnSpc>
              <a:buSzPct val="100000"/>
            </a:pPr>
            <a:r>
              <a:rPr lang="uk-UA" sz="2800" dirty="0" smtClean="0"/>
              <a:t>22</a:t>
            </a:r>
            <a:endParaRPr lang="en-US" sz="2800" dirty="0"/>
          </a:p>
        </p:txBody>
      </p:sp>
      <p:sp>
        <p:nvSpPr>
          <p:cNvPr id="8" name="Text 6"/>
          <p:cNvSpPr/>
          <p:nvPr/>
        </p:nvSpPr>
        <p:spPr>
          <a:xfrm>
            <a:off x="11971377" y="2818045"/>
            <a:ext cx="24769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uk-UA" sz="2200" dirty="0"/>
              <a:t>Відсоток виконання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12144877" y="3541812"/>
            <a:ext cx="206261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uk-UA" sz="280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158 %</a:t>
            </a:r>
            <a:endParaRPr lang="en-US" sz="3200" dirty="0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9D121D13-8674-FD9D-1E33-4C0E2267AE9C}"/>
              </a:ext>
            </a:extLst>
          </p:cNvPr>
          <p:cNvSpPr/>
          <p:nvPr/>
        </p:nvSpPr>
        <p:spPr>
          <a:xfrm>
            <a:off x="12829364" y="7722973"/>
            <a:ext cx="1714538" cy="37070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6106689" y="105906"/>
            <a:ext cx="79979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0000"/>
                </a:solidFill>
                <a:latin typeface="Manrope"/>
              </a:rPr>
              <a:t>Гурток займається розширення популяризації наукової, соціальної та просвітницької діяльності за допомогою соціальних мереж</a:t>
            </a:r>
          </a:p>
          <a:p>
            <a:r>
              <a:rPr lang="uk-UA" sz="2000" dirty="0" smtClean="0">
                <a:solidFill>
                  <a:srgbClr val="235AA6"/>
                </a:solidFill>
                <a:latin typeface="Manrope"/>
                <a:hlinkClick r:id="rId3"/>
              </a:rPr>
              <a:t>https://www.tiktok.com/@sso_eaie?_r=1</a:t>
            </a:r>
            <a:endParaRPr lang="uk-UA" sz="2000" dirty="0" smtClean="0">
              <a:solidFill>
                <a:srgbClr val="000000"/>
              </a:solidFill>
              <a:latin typeface="Manrope"/>
            </a:endParaRPr>
          </a:p>
          <a:p>
            <a:endParaRPr lang="uk-UA" sz="2000" dirty="0" smtClean="0">
              <a:solidFill>
                <a:srgbClr val="000000"/>
              </a:solidFill>
              <a:latin typeface="Manrope"/>
              <a:hlinkClick r:id="rId4"/>
            </a:endParaRPr>
          </a:p>
          <a:p>
            <a:r>
              <a:rPr lang="uk-UA" sz="2000" dirty="0" smtClean="0">
                <a:solidFill>
                  <a:srgbClr val="235AA6"/>
                </a:solidFill>
                <a:latin typeface="Manrope"/>
                <a:hlinkClick r:id="rId4"/>
              </a:rPr>
              <a:t>https://www.instagram.com/sso_eaie?igsh=Y2F6MnByNW4yanQ</a:t>
            </a:r>
            <a:r>
              <a:rPr lang="uk-UA" sz="2000" dirty="0" smtClean="0">
                <a:solidFill>
                  <a:srgbClr val="000000"/>
                </a:solidFill>
                <a:latin typeface="Manrope"/>
              </a:rPr>
              <a:t>=.</a:t>
            </a:r>
            <a:endParaRPr lang="ru-RU" sz="2000" dirty="0"/>
          </a:p>
        </p:txBody>
      </p:sp>
      <p:sp>
        <p:nvSpPr>
          <p:cNvPr id="11" name="Text 0"/>
          <p:cNvSpPr/>
          <p:nvPr/>
        </p:nvSpPr>
        <p:spPr>
          <a:xfrm>
            <a:off x="5346677" y="4061004"/>
            <a:ext cx="8757942" cy="883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0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Аналіз публікаційної активності</a:t>
            </a:r>
            <a:endParaRPr lang="en-US" sz="4000" dirty="0"/>
          </a:p>
        </p:txBody>
      </p:sp>
      <p:sp>
        <p:nvSpPr>
          <p:cNvPr id="13" name="Shape 1"/>
          <p:cNvSpPr/>
          <p:nvPr/>
        </p:nvSpPr>
        <p:spPr>
          <a:xfrm>
            <a:off x="6106689" y="5170958"/>
            <a:ext cx="7556421" cy="1993825"/>
          </a:xfrm>
          <a:prstGeom prst="roundRect">
            <a:avLst>
              <a:gd name="adj" fmla="val 3198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14" name="Shape 2"/>
          <p:cNvSpPr/>
          <p:nvPr/>
        </p:nvSpPr>
        <p:spPr>
          <a:xfrm>
            <a:off x="6252005" y="5154945"/>
            <a:ext cx="75411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5" name="Text 3"/>
          <p:cNvSpPr/>
          <p:nvPr/>
        </p:nvSpPr>
        <p:spPr>
          <a:xfrm>
            <a:off x="6478819" y="5298654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Показник</a:t>
            </a:r>
            <a:endParaRPr lang="en-US" sz="1750" dirty="0"/>
          </a:p>
        </p:txBody>
      </p:sp>
      <p:sp>
        <p:nvSpPr>
          <p:cNvPr id="16" name="Text 4"/>
          <p:cNvSpPr/>
          <p:nvPr/>
        </p:nvSpPr>
        <p:spPr>
          <a:xfrm>
            <a:off x="10253219" y="5298654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Значення</a:t>
            </a:r>
            <a:endParaRPr lang="en-US" sz="1750" dirty="0"/>
          </a:p>
        </p:txBody>
      </p:sp>
      <p:sp>
        <p:nvSpPr>
          <p:cNvPr id="17" name="Text 6"/>
          <p:cNvSpPr/>
          <p:nvPr/>
        </p:nvSpPr>
        <p:spPr>
          <a:xfrm>
            <a:off x="6478819" y="5948973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uk-UA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Кількість студентів</a:t>
            </a:r>
            <a:endParaRPr lang="en-US" sz="1750" dirty="0"/>
          </a:p>
        </p:txBody>
      </p:sp>
      <p:sp>
        <p:nvSpPr>
          <p:cNvPr id="18" name="Text 7"/>
          <p:cNvSpPr/>
          <p:nvPr/>
        </p:nvSpPr>
        <p:spPr>
          <a:xfrm>
            <a:off x="10253219" y="5948973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uk-UA" sz="175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16</a:t>
            </a:r>
            <a:endParaRPr lang="en-US" sz="1750" dirty="0"/>
          </a:p>
        </p:txBody>
      </p:sp>
      <p:sp>
        <p:nvSpPr>
          <p:cNvPr id="19" name="Text 9"/>
          <p:cNvSpPr/>
          <p:nvPr/>
        </p:nvSpPr>
        <p:spPr>
          <a:xfrm>
            <a:off x="6478819" y="6599293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uk-UA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Наукових </a:t>
            </a:r>
            <a:r>
              <a:rPr lang="uk-UA" sz="175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робіт (Статті, тези)</a:t>
            </a:r>
            <a:endParaRPr lang="en-US" sz="1750" dirty="0"/>
          </a:p>
        </p:txBody>
      </p:sp>
      <p:sp>
        <p:nvSpPr>
          <p:cNvPr id="20" name="Text 10"/>
          <p:cNvSpPr/>
          <p:nvPr/>
        </p:nvSpPr>
        <p:spPr>
          <a:xfrm>
            <a:off x="10253219" y="6599293"/>
            <a:ext cx="33131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uk-UA" sz="175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22</a:t>
            </a:r>
            <a:endParaRPr lang="en-US" sz="175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04" y="307281"/>
            <a:ext cx="5630584" cy="75074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207787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Науков</a:t>
            </a:r>
            <a:r>
              <a:rPr lang="uk-UA" sz="44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а активність </a:t>
            </a:r>
            <a:r>
              <a:rPr lang="en-US" sz="4450" dirty="0" err="1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студентів</a:t>
            </a:r>
            <a:r>
              <a:rPr lang="en-US" sz="44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(</a:t>
            </a:r>
            <a:r>
              <a:rPr lang="en-US" sz="4450" dirty="0" smtClean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202</a:t>
            </a:r>
            <a:r>
              <a:rPr lang="uk-UA" sz="44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5</a:t>
            </a:r>
            <a:r>
              <a:rPr lang="en-US" sz="4450" dirty="0" smtClean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-202</a:t>
            </a:r>
            <a:r>
              <a:rPr lang="uk-UA" sz="44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6</a:t>
            </a:r>
            <a:r>
              <a:rPr lang="en-US" sz="4450" dirty="0" smtClean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en-US" sz="445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н.р.)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83559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5" name="Text 2"/>
          <p:cNvSpPr/>
          <p:nvPr/>
        </p:nvSpPr>
        <p:spPr>
          <a:xfrm>
            <a:off x="7017306" y="39134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uk-UA" sz="2200" dirty="0" smtClean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Статті та т</a:t>
            </a:r>
            <a:r>
              <a:rPr lang="en-US" sz="2200" dirty="0" err="1" smtClean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ези</a:t>
            </a:r>
            <a:r>
              <a:rPr lang="en-US" sz="2200" dirty="0" smtClean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доповідей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017306" y="4403884"/>
            <a:ext cx="289941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uk-UA" sz="175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Опубліковано 2 статті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Опубліковано</a:t>
            </a:r>
            <a:r>
              <a:rPr lang="en-US" sz="175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uk-UA" sz="175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20</a:t>
            </a:r>
            <a:r>
              <a:rPr lang="en-US" sz="175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7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тез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200203" y="383559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8" name="Text 5"/>
          <p:cNvSpPr/>
          <p:nvPr/>
        </p:nvSpPr>
        <p:spPr>
          <a:xfrm>
            <a:off x="10937319" y="39134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Наукові</a:t>
            </a: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uk-UA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дослідження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937319" y="4403884"/>
            <a:ext cx="289941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uk-UA" sz="1750" dirty="0"/>
              <a:t>Студенти брали участь у </a:t>
            </a:r>
            <a:br>
              <a:rPr lang="uk-UA" sz="1750" dirty="0"/>
            </a:br>
            <a:r>
              <a:rPr lang="uk-UA" sz="1750" dirty="0"/>
              <a:t>науково-дослідних роботах </a:t>
            </a:r>
            <a:br>
              <a:rPr lang="uk-UA" sz="1750" dirty="0"/>
            </a:br>
            <a:r>
              <a:rPr lang="uk-UA" sz="1750" dirty="0"/>
              <a:t>за </a:t>
            </a:r>
            <a:r>
              <a:rPr lang="uk-UA" sz="1750" dirty="0" smtClean="0"/>
              <a:t>державним </a:t>
            </a:r>
            <a:r>
              <a:rPr lang="uk-UA" sz="1750" dirty="0"/>
              <a:t>ф</a:t>
            </a:r>
            <a:r>
              <a:rPr lang="uk-UA" sz="1750" dirty="0" smtClean="0"/>
              <a:t>інансуванням </a:t>
            </a:r>
            <a:r>
              <a:rPr lang="uk-UA" sz="1750" dirty="0"/>
              <a:t>та </a:t>
            </a:r>
            <a:br>
              <a:rPr lang="uk-UA" sz="1750" dirty="0"/>
            </a:br>
            <a:r>
              <a:rPr lang="uk-UA" sz="1750" dirty="0"/>
              <a:t>ініціативних </a:t>
            </a:r>
            <a:r>
              <a:rPr lang="uk-UA" sz="1750" dirty="0" err="1"/>
              <a:t>тематик</a:t>
            </a:r>
            <a:r>
              <a:rPr lang="uk-UA" sz="1750" dirty="0"/>
              <a:t> 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22041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11" name="Text 8"/>
          <p:cNvSpPr/>
          <p:nvPr/>
        </p:nvSpPr>
        <p:spPr>
          <a:xfrm>
            <a:off x="7017306" y="52982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Конференції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953249" y="5794427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uk-UA" sz="1750" dirty="0"/>
              <a:t>Студенти брали участь в </a:t>
            </a:r>
            <a:br>
              <a:rPr lang="uk-UA" sz="1750" dirty="0"/>
            </a:br>
            <a:r>
              <a:rPr lang="uk-UA" sz="1750" dirty="0"/>
              <a:t>конференціях університетського та</a:t>
            </a:r>
            <a:br>
              <a:rPr lang="uk-UA" sz="1750" dirty="0"/>
            </a:br>
            <a:r>
              <a:rPr lang="uk-UA" sz="1750" dirty="0"/>
              <a:t>національного рівня</a:t>
            </a:r>
            <a:endParaRPr lang="en-US" sz="1750" dirty="0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995B5290-1A7E-D612-E4A2-169187AE7B89}"/>
              </a:ext>
            </a:extLst>
          </p:cNvPr>
          <p:cNvSpPr/>
          <p:nvPr/>
        </p:nvSpPr>
        <p:spPr>
          <a:xfrm>
            <a:off x="12829364" y="7722973"/>
            <a:ext cx="1714538" cy="37070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2890"/>
            <a:ext cx="5872193" cy="7830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842" y="450146"/>
            <a:ext cx="914805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/>
              <a:t>ПЕРЕМОЖЦІ СТУДЕНТСЬКИХ ОЛІМПІАДАХ</a:t>
            </a:r>
            <a:r>
              <a:rPr lang="uk-UA" dirty="0"/>
              <a:t> </a:t>
            </a:r>
            <a:r>
              <a:rPr lang="uk-UA" b="1" dirty="0"/>
              <a:t>З РІЗНИХ СПЕЦІАЛЬНОСТЕЙ І ГАЛУЗЕЙ ЗНАНЬ</a:t>
            </a:r>
            <a:endParaRPr lang="uk-UA" dirty="0"/>
          </a:p>
          <a:p>
            <a:pPr algn="just"/>
            <a:r>
              <a:rPr lang="uk-UA" b="1" dirty="0"/>
              <a:t>Титарчук В.В.</a:t>
            </a:r>
            <a:r>
              <a:rPr lang="uk-UA" dirty="0"/>
              <a:t> посів 2 місце у студентській олімпіаді з дисципліни «Освітлювальні та </a:t>
            </a:r>
            <a:r>
              <a:rPr lang="uk-UA" dirty="0" err="1"/>
              <a:t>опромінювальні</a:t>
            </a:r>
            <a:r>
              <a:rPr lang="uk-UA" dirty="0"/>
              <a:t> установки» </a:t>
            </a:r>
            <a:r>
              <a:rPr lang="en-US" dirty="0">
                <a:solidFill>
                  <a:srgbClr val="235AA6"/>
                </a:solidFill>
                <a:hlinkClick r:id="rId2"/>
              </a:rPr>
              <a:t>https://nubip.edu.ua/news/misyachnyk-olimpiad-na-kafedri-elektrotekhniky-elektromekhaniky-ta-elektrotekhnolohiy-0</a:t>
            </a:r>
            <a:endParaRPr lang="en-US" dirty="0"/>
          </a:p>
          <a:p>
            <a:pPr algn="just"/>
            <a:r>
              <a:rPr lang="uk-UA" b="1" dirty="0"/>
              <a:t>Кириленко Ю.Є.</a:t>
            </a:r>
            <a:r>
              <a:rPr lang="uk-UA" dirty="0"/>
              <a:t> посів 1 місце у студентській олімпіаді з дисципліни «Оптичні технології та системи» </a:t>
            </a:r>
            <a:r>
              <a:rPr lang="en-US" dirty="0">
                <a:solidFill>
                  <a:srgbClr val="235AA6"/>
                </a:solidFill>
                <a:hlinkClick r:id="rId3"/>
              </a:rPr>
              <a:t>https://nubip.edu.ua/news/olimpiadnyy-berezen-pidsumky-zmahan-studentiv</a:t>
            </a:r>
            <a:endParaRPr lang="en-US" dirty="0"/>
          </a:p>
          <a:p>
            <a:pPr algn="just"/>
            <a:r>
              <a:rPr lang="uk-UA" b="1" dirty="0"/>
              <a:t>Панченко М.Б.</a:t>
            </a:r>
            <a:r>
              <a:rPr lang="uk-UA" dirty="0"/>
              <a:t> посіла 1 місце у студентській олімпіаді з дисципліни «Освітлювальні та </a:t>
            </a:r>
            <a:r>
              <a:rPr lang="uk-UA" dirty="0" err="1"/>
              <a:t>опромінювальні</a:t>
            </a:r>
            <a:r>
              <a:rPr lang="uk-UA" dirty="0"/>
              <a:t> установки» </a:t>
            </a:r>
            <a:r>
              <a:rPr lang="en-US" dirty="0">
                <a:solidFill>
                  <a:srgbClr val="235AA6"/>
                </a:solidFill>
                <a:hlinkClick r:id="rId3"/>
              </a:rPr>
              <a:t>https://nubip.edu.ua/news/olimpiadnyy-berezen-pidsumky-zmahan-studentiv</a:t>
            </a:r>
            <a:endParaRPr lang="en-US" dirty="0"/>
          </a:p>
          <a:p>
            <a:pPr algn="just"/>
            <a:r>
              <a:rPr lang="uk-UA" b="1" i="1" dirty="0"/>
              <a:t>Енергетики НУБіП України</a:t>
            </a:r>
            <a:r>
              <a:rPr lang="uk-UA" dirty="0"/>
              <a:t> продемонстрували високий рівень підготовки на Всеукраїнській студентській олімпіаді з електричної інженерії. НУБіП України представляла команда ННІ енергетики, автоматики і енергозбереження у складі студентів 2 курсу скороченого терміну навчання – Катерина Шишман і </a:t>
            </a:r>
            <a:r>
              <a:rPr lang="uk-UA" b="1" dirty="0"/>
              <a:t>Владислав Герасимчук</a:t>
            </a:r>
            <a:r>
              <a:rPr lang="uk-UA" dirty="0"/>
              <a:t>. Команда посіла</a:t>
            </a:r>
            <a:r>
              <a:rPr lang="uk-UA" b="1" dirty="0"/>
              <a:t> ІІІ місце</a:t>
            </a:r>
            <a:r>
              <a:rPr lang="uk-UA" dirty="0"/>
              <a:t>. </a:t>
            </a:r>
            <a:r>
              <a:rPr lang="en-US" dirty="0">
                <a:solidFill>
                  <a:srgbClr val="235AA6"/>
                </a:solidFill>
                <a:hlinkClick r:id="rId4"/>
              </a:rPr>
              <a:t>https://</a:t>
            </a:r>
            <a:r>
              <a:rPr lang="en-US" dirty="0" smtClean="0">
                <a:solidFill>
                  <a:srgbClr val="235AA6"/>
                </a:solidFill>
                <a:hlinkClick r:id="rId4"/>
              </a:rPr>
              <a:t>nubip.edu.ua/news/enerhetyky-nubip-ukrayiny-prodemonstruvaly-vysokyy-riven-pidhotovky-na-vseukrayinskiy-0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843" y="4750363"/>
            <a:ext cx="90516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Manrope"/>
              </a:rPr>
              <a:t>ПЕРЕМОЖЦІ </a:t>
            </a:r>
            <a:r>
              <a:rPr lang="ru-RU" b="1" dirty="0">
                <a:solidFill>
                  <a:srgbClr val="000000"/>
                </a:solidFill>
                <a:latin typeface="Manrope"/>
              </a:rPr>
              <a:t>КОНКУРСУ СТУДЕНТСЬКИХ НАУКОВИХ </a:t>
            </a:r>
            <a:r>
              <a:rPr lang="ru-RU" b="1" dirty="0" smtClean="0">
                <a:solidFill>
                  <a:srgbClr val="000000"/>
                </a:solidFill>
                <a:latin typeface="Manrope"/>
              </a:rPr>
              <a:t>РОБІТ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892420"/>
              </p:ext>
            </p:extLst>
          </p:nvPr>
        </p:nvGraphicFramePr>
        <p:xfrm>
          <a:off x="5481126" y="5283118"/>
          <a:ext cx="8881110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40555">
                  <a:extLst>
                    <a:ext uri="{9D8B030D-6E8A-4147-A177-3AD203B41FA5}">
                      <a16:colId xmlns:a16="http://schemas.microsoft.com/office/drawing/2014/main" val="2276639572"/>
                    </a:ext>
                  </a:extLst>
                </a:gridCol>
                <a:gridCol w="4440555">
                  <a:extLst>
                    <a:ext uri="{9D8B030D-6E8A-4147-A177-3AD203B41FA5}">
                      <a16:colId xmlns:a16="http://schemas.microsoft.com/office/drawing/2014/main" val="7592467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Студент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Місце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349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 dirty="0" smtClean="0">
                          <a:solidFill>
                            <a:srgbClr val="000000"/>
                          </a:solidFill>
                          <a:latin typeface="Manrope"/>
                        </a:rPr>
                        <a:t>Вікторія Савчук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1" dirty="0" smtClean="0">
                          <a:solidFill>
                            <a:srgbClr val="000000"/>
                          </a:solidFill>
                          <a:latin typeface="Manrope"/>
                        </a:rPr>
                        <a:t>І місце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8676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 dirty="0" smtClean="0">
                          <a:solidFill>
                            <a:srgbClr val="000000"/>
                          </a:solidFill>
                          <a:latin typeface="Manrope"/>
                        </a:rPr>
                        <a:t>Михайло Бабенко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1" dirty="0" smtClean="0">
                          <a:solidFill>
                            <a:srgbClr val="000000"/>
                          </a:solidFill>
                          <a:latin typeface="Manrope"/>
                        </a:rPr>
                        <a:t>І місце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275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 dirty="0" smtClean="0">
                          <a:solidFill>
                            <a:srgbClr val="000000"/>
                          </a:solidFill>
                          <a:latin typeface="Manrope"/>
                        </a:rPr>
                        <a:t>Віталій </a:t>
                      </a:r>
                      <a:r>
                        <a:rPr lang="uk-UA" b="1" dirty="0" err="1" smtClean="0">
                          <a:solidFill>
                            <a:srgbClr val="000000"/>
                          </a:solidFill>
                          <a:latin typeface="Manrope"/>
                        </a:rPr>
                        <a:t>Андріяш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1" dirty="0" smtClean="0">
                          <a:solidFill>
                            <a:srgbClr val="000000"/>
                          </a:solidFill>
                          <a:latin typeface="Manrope"/>
                        </a:rPr>
                        <a:t>ІІ місце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3066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 dirty="0" smtClean="0">
                          <a:solidFill>
                            <a:srgbClr val="000000"/>
                          </a:solidFill>
                          <a:latin typeface="Manrope"/>
                        </a:rPr>
                        <a:t>Панченко Марія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1" dirty="0" smtClean="0">
                          <a:solidFill>
                            <a:srgbClr val="000000"/>
                          </a:solidFill>
                          <a:latin typeface="Manrope"/>
                        </a:rPr>
                        <a:t>ІІІ місце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020611"/>
                  </a:ext>
                </a:extLst>
              </a:tr>
            </a:tbl>
          </a:graphicData>
        </a:graphic>
      </p:graphicFrame>
      <p:sp>
        <p:nvSpPr>
          <p:cNvPr id="6" name="Прямокутник 12">
            <a:extLst>
              <a:ext uri="{FF2B5EF4-FFF2-40B4-BE49-F238E27FC236}">
                <a16:creationId xmlns:a16="http://schemas.microsoft.com/office/drawing/2014/main" id="{9171DD58-A01E-11F6-B878-60F455530D48}"/>
              </a:ext>
            </a:extLst>
          </p:cNvPr>
          <p:cNvSpPr/>
          <p:nvPr/>
        </p:nvSpPr>
        <p:spPr>
          <a:xfrm>
            <a:off x="12829364" y="7722973"/>
            <a:ext cx="1714538" cy="37070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7771"/>
            <a:ext cx="5395843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81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4350" y="269855"/>
            <a:ext cx="138645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1B1B1B"/>
                </a:solidFill>
                <a:latin typeface="Manrope"/>
              </a:rPr>
              <a:t>Гуртківці</a:t>
            </a:r>
            <a:r>
              <a:rPr lang="ru-RU" sz="2800" b="1" dirty="0" smtClean="0">
                <a:solidFill>
                  <a:srgbClr val="1B1B1B"/>
                </a:solidFill>
                <a:latin typeface="Manrope"/>
              </a:rPr>
              <a:t> </a:t>
            </a:r>
            <a:r>
              <a:rPr lang="ru-RU" sz="2800" b="1" dirty="0" err="1" smtClean="0">
                <a:solidFill>
                  <a:srgbClr val="1B1B1B"/>
                </a:solidFill>
                <a:latin typeface="Manrope"/>
              </a:rPr>
              <a:t>відвідують</a:t>
            </a:r>
            <a:r>
              <a:rPr lang="ru-RU" sz="2800" b="1" dirty="0" smtClean="0">
                <a:solidFill>
                  <a:srgbClr val="1B1B1B"/>
                </a:solidFill>
                <a:latin typeface="Manrope"/>
              </a:rPr>
              <a:t> </a:t>
            </a:r>
            <a:r>
              <a:rPr lang="ru-RU" sz="2800" b="1" dirty="0" err="1" smtClean="0">
                <a:solidFill>
                  <a:srgbClr val="1B1B1B"/>
                </a:solidFill>
                <a:latin typeface="Manrope"/>
              </a:rPr>
              <a:t>різні</a:t>
            </a:r>
            <a:r>
              <a:rPr lang="ru-RU" sz="2800" b="1" dirty="0" smtClean="0">
                <a:solidFill>
                  <a:srgbClr val="1B1B1B"/>
                </a:solidFill>
                <a:latin typeface="Manrope"/>
              </a:rPr>
              <a:t> </a:t>
            </a:r>
            <a:r>
              <a:rPr lang="ru-RU" sz="2800" b="1" dirty="0" err="1" smtClean="0">
                <a:solidFill>
                  <a:srgbClr val="1B1B1B"/>
                </a:solidFill>
                <a:latin typeface="Manrope"/>
              </a:rPr>
              <a:t>виставки</a:t>
            </a:r>
            <a:r>
              <a:rPr lang="ru-RU" sz="2800" b="1" dirty="0" smtClean="0">
                <a:solidFill>
                  <a:srgbClr val="1B1B1B"/>
                </a:solidFill>
                <a:latin typeface="Manrope"/>
              </a:rPr>
              <a:t> та заходи</a:t>
            </a:r>
            <a:endParaRPr lang="ru-RU" sz="2800" b="1" i="0" dirty="0">
              <a:solidFill>
                <a:srgbClr val="1B1B1B"/>
              </a:solidFill>
              <a:effectLst/>
              <a:latin typeface="Manrope"/>
            </a:endParaRPr>
          </a:p>
        </p:txBody>
      </p:sp>
      <p:sp>
        <p:nvSpPr>
          <p:cNvPr id="3" name="Прямокутник 12">
            <a:extLst>
              <a:ext uri="{FF2B5EF4-FFF2-40B4-BE49-F238E27FC236}">
                <a16:creationId xmlns:a16="http://schemas.microsoft.com/office/drawing/2014/main" id="{995B5290-1A7E-D612-E4A2-169187AE7B89}"/>
              </a:ext>
            </a:extLst>
          </p:cNvPr>
          <p:cNvSpPr/>
          <p:nvPr/>
        </p:nvSpPr>
        <p:spPr>
          <a:xfrm>
            <a:off x="12829364" y="7722973"/>
            <a:ext cx="1714538" cy="37070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52" y="977741"/>
            <a:ext cx="8604207" cy="3875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55" y="4596096"/>
            <a:ext cx="7772400" cy="34975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0142" y="1687391"/>
            <a:ext cx="4685140" cy="622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21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51C0A570-DDA6-1B2F-AE28-A426D749C235}"/>
              </a:ext>
            </a:extLst>
          </p:cNvPr>
          <p:cNvSpPr/>
          <p:nvPr/>
        </p:nvSpPr>
        <p:spPr>
          <a:xfrm>
            <a:off x="12829364" y="7722973"/>
            <a:ext cx="1714538" cy="37070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 0"/>
          <p:cNvSpPr/>
          <p:nvPr/>
        </p:nvSpPr>
        <p:spPr>
          <a:xfrm>
            <a:off x="6514624" y="6700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uk-UA" sz="4450" dirty="0"/>
              <a:t>Гуртківці приймали активну участь у підготовці виступу «Голосіївська весна-2025» 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6514624" y="35231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2" name="Shape 9"/>
          <p:cNvSpPr/>
          <p:nvPr/>
        </p:nvSpPr>
        <p:spPr>
          <a:xfrm>
            <a:off x="6514624" y="2108090"/>
            <a:ext cx="7673639" cy="899886"/>
          </a:xfrm>
          <a:prstGeom prst="roundRect">
            <a:avLst>
              <a:gd name="adj" fmla="val 7205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r>
              <a:rPr lang="uk-UA" sz="2800" dirty="0"/>
              <a:t>ННІ Енергетики посів 3 місце на конкурсі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B5EDBD-B8DE-AC77-B0A9-3BC935F67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25" y="37749"/>
            <a:ext cx="6079524" cy="383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04C46F6-9F17-6EFF-20C5-880721185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25" y="4073823"/>
            <a:ext cx="6079524" cy="402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7BD7358-F89F-8E14-B94B-00A90095E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075" y="3065337"/>
            <a:ext cx="7668188" cy="503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8605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1999" y="2869883"/>
            <a:ext cx="9215199" cy="671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Висновки та перспективи розвитку</a:t>
            </a:r>
            <a:endParaRPr lang="en-US" sz="42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99" y="3600569"/>
            <a:ext cx="1074420" cy="128932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57281" y="3600569"/>
            <a:ext cx="2686050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Підсумки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2057281" y="3924954"/>
            <a:ext cx="11729680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Гурток покращив наукову активність і співпрацю.</a:t>
            </a:r>
            <a:endParaRPr lang="en-US" sz="16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999" y="4927640"/>
            <a:ext cx="1074420" cy="207597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57281" y="4656414"/>
            <a:ext cx="2686050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Плани</a:t>
            </a:r>
            <a:endParaRPr lang="en-US" sz="2100" dirty="0"/>
          </a:p>
        </p:txBody>
      </p:sp>
      <p:sp>
        <p:nvSpPr>
          <p:cNvPr id="9" name="Text 4"/>
          <p:cNvSpPr/>
          <p:nvPr/>
        </p:nvSpPr>
        <p:spPr>
          <a:xfrm>
            <a:off x="2057281" y="4948504"/>
            <a:ext cx="11729680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00"/>
              </a:lnSpc>
              <a:buSzPct val="100000"/>
            </a:pPr>
            <a:r>
              <a:rPr lang="ru-RU" sz="1650" dirty="0" err="1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Продовжити</a:t>
            </a:r>
            <a:r>
              <a:rPr lang="ru-RU" sz="165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ru-RU" sz="1650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розширення</a:t>
            </a:r>
            <a:r>
              <a:rPr lang="ru-RU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ru-RU" sz="1650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популяризації</a:t>
            </a:r>
            <a:r>
              <a:rPr lang="ru-RU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ru-RU" sz="1650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наукової</a:t>
            </a:r>
            <a:r>
              <a:rPr lang="ru-RU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, </a:t>
            </a:r>
            <a:r>
              <a:rPr lang="ru-RU" sz="1650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соціальної</a:t>
            </a:r>
            <a:r>
              <a:rPr lang="ru-RU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та </a:t>
            </a:r>
            <a:r>
              <a:rPr lang="ru-RU" sz="1650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просвітницької</a:t>
            </a:r>
            <a:r>
              <a:rPr lang="ru-RU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ru-RU" sz="1650" dirty="0" err="1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діяльності</a:t>
            </a:r>
            <a:r>
              <a:rPr lang="ru-RU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ru-RU" sz="165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за </a:t>
            </a:r>
            <a:r>
              <a:rPr lang="ru-RU" sz="1650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допомогою</a:t>
            </a:r>
            <a:r>
              <a:rPr lang="ru-RU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endParaRPr lang="ru-RU" sz="1650" dirty="0" smtClean="0">
              <a:solidFill>
                <a:srgbClr val="272525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>
              <a:lnSpc>
                <a:spcPts val="2700"/>
              </a:lnSpc>
              <a:buSzPct val="100000"/>
            </a:pPr>
            <a:r>
              <a:rPr lang="ru-RU" sz="1650" dirty="0" err="1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соціальних</a:t>
            </a:r>
            <a:r>
              <a:rPr lang="ru-RU" sz="165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ru-RU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мереж </a:t>
            </a:r>
            <a:r>
              <a:rPr lang="ru-RU" sz="1650" dirty="0" err="1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Інстаграм</a:t>
            </a:r>
            <a:r>
              <a:rPr lang="ru-RU" sz="165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та </a:t>
            </a:r>
            <a:r>
              <a:rPr lang="ru-RU" sz="1650" dirty="0" err="1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ТікТок</a:t>
            </a:r>
            <a:endParaRPr lang="ru-RU" sz="1650" dirty="0" smtClean="0">
              <a:solidFill>
                <a:srgbClr val="272525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>
              <a:lnSpc>
                <a:spcPts val="2700"/>
              </a:lnSpc>
              <a:buSzPct val="100000"/>
            </a:pPr>
            <a:r>
              <a:rPr lang="en-US" sz="1650" dirty="0">
                <a:solidFill>
                  <a:srgbClr val="272525"/>
                </a:solidFill>
                <a:ea typeface="Lato" pitchFamily="34" charset="-122"/>
                <a:cs typeface="Lato" pitchFamily="34" charset="-120"/>
                <a:hlinkClick r:id="rId6"/>
              </a:rPr>
              <a:t>https://www.tiktok.com/@</a:t>
            </a:r>
            <a:r>
              <a:rPr lang="en-US" sz="1650" dirty="0" smtClean="0">
                <a:solidFill>
                  <a:srgbClr val="272525"/>
                </a:solidFill>
                <a:ea typeface="Lato" pitchFamily="34" charset="-122"/>
                <a:cs typeface="Lato" pitchFamily="34" charset="-120"/>
                <a:hlinkClick r:id="rId6"/>
              </a:rPr>
              <a:t>sso</a:t>
            </a:r>
            <a:r>
              <a:rPr lang="uk-UA" sz="1650" dirty="0" smtClean="0">
                <a:solidFill>
                  <a:srgbClr val="272525"/>
                </a:solidFill>
                <a:ea typeface="Lato" pitchFamily="34" charset="-122"/>
                <a:cs typeface="Lato" pitchFamily="34" charset="-120"/>
                <a:hlinkClick r:id="rId6"/>
              </a:rPr>
              <a:t>_</a:t>
            </a:r>
            <a:r>
              <a:rPr lang="en-US" sz="1650" dirty="0" err="1" smtClean="0">
                <a:solidFill>
                  <a:srgbClr val="272525"/>
                </a:solidFill>
                <a:ea typeface="Lato" pitchFamily="34" charset="-122"/>
                <a:cs typeface="Lato" pitchFamily="34" charset="-120"/>
                <a:hlinkClick r:id="rId6"/>
              </a:rPr>
              <a:t>eaie</a:t>
            </a:r>
            <a:r>
              <a:rPr lang="en-US" sz="1650" dirty="0">
                <a:solidFill>
                  <a:srgbClr val="272525"/>
                </a:solidFill>
                <a:ea typeface="Lato" pitchFamily="34" charset="-122"/>
                <a:cs typeface="Lato" pitchFamily="34" charset="-120"/>
                <a:hlinkClick r:id="rId6"/>
              </a:rPr>
              <a:t>?_</a:t>
            </a:r>
            <a:r>
              <a:rPr lang="en-US" sz="1650" dirty="0" smtClean="0">
                <a:solidFill>
                  <a:srgbClr val="272525"/>
                </a:solidFill>
                <a:ea typeface="Lato" pitchFamily="34" charset="-122"/>
                <a:cs typeface="Lato" pitchFamily="34" charset="-120"/>
                <a:hlinkClick r:id="rId6"/>
              </a:rPr>
              <a:t>r=1</a:t>
            </a:r>
            <a:r>
              <a:rPr lang="uk-UA" sz="1650" dirty="0" smtClean="0">
                <a:solidFill>
                  <a:srgbClr val="272525"/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ru-RU" sz="1650" dirty="0">
                <a:solidFill>
                  <a:srgbClr val="272525"/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ru-RU" sz="1650" dirty="0" smtClean="0">
                <a:solidFill>
                  <a:srgbClr val="272525"/>
                </a:solidFill>
                <a:ea typeface="Lato" pitchFamily="34" charset="-122"/>
                <a:cs typeface="Lato" pitchFamily="34" charset="-120"/>
                <a:hlinkClick r:id="rId7"/>
              </a:rPr>
              <a:t>https</a:t>
            </a:r>
            <a:r>
              <a:rPr lang="ru-RU" sz="1650" dirty="0">
                <a:solidFill>
                  <a:srgbClr val="272525"/>
                </a:solidFill>
                <a:ea typeface="Lato" pitchFamily="34" charset="-122"/>
                <a:cs typeface="Lato" pitchFamily="34" charset="-120"/>
                <a:hlinkClick r:id="rId7"/>
              </a:rPr>
              <a:t>://www.instagram.com/sso_eaie?igsh=Y2F6MnByNW4yanQ</a:t>
            </a:r>
            <a:r>
              <a:rPr lang="ru-RU" sz="1650" dirty="0" smtClean="0">
                <a:solidFill>
                  <a:srgbClr val="272525"/>
                </a:solidFill>
                <a:ea typeface="Lato" pitchFamily="34" charset="-122"/>
                <a:cs typeface="Lato" pitchFamily="34" charset="-120"/>
              </a:rPr>
              <a:t>= </a:t>
            </a:r>
            <a:endParaRPr lang="uk-UA" sz="1650" dirty="0">
              <a:solidFill>
                <a:srgbClr val="272525"/>
              </a:solidFill>
              <a:ea typeface="Lato" pitchFamily="34" charset="-122"/>
              <a:cs typeface="Lato" pitchFamily="34" charset="-120"/>
            </a:endParaRPr>
          </a:p>
          <a:p>
            <a:pPr>
              <a:lnSpc>
                <a:spcPts val="2700"/>
              </a:lnSpc>
              <a:buSzPct val="100000"/>
            </a:pPr>
            <a:r>
              <a:rPr lang="uk-UA" sz="165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Налагодити </a:t>
            </a:r>
            <a:r>
              <a:rPr lang="uk-UA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співпрацю із компанією ГК «СВІТЛОТЕК», щодо можливості подальшого працевлаштування гуртківців.</a:t>
            </a:r>
            <a:endParaRPr lang="uk-UA" sz="1650" dirty="0" smtClean="0">
              <a:solidFill>
                <a:srgbClr val="272525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700"/>
              </a:lnSpc>
              <a:buSzPct val="100000"/>
            </a:pPr>
            <a:r>
              <a:rPr lang="en-US" sz="1650" dirty="0" err="1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Збільшити</a:t>
            </a:r>
            <a:r>
              <a:rPr lang="en-US" sz="165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кількість</a:t>
            </a:r>
            <a:r>
              <a:rPr lang="en-US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650" dirty="0" err="1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публікацій</a:t>
            </a:r>
            <a:endParaRPr lang="uk-UA" sz="1650" dirty="0" smtClean="0">
              <a:solidFill>
                <a:srgbClr val="272525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>
              <a:lnSpc>
                <a:spcPts val="2700"/>
              </a:lnSpc>
              <a:buSzPct val="100000"/>
            </a:pPr>
            <a:r>
              <a:rPr lang="en-US" sz="1650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Залучити</a:t>
            </a:r>
            <a:r>
              <a:rPr lang="en-US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нових</a:t>
            </a:r>
            <a:r>
              <a:rPr lang="en-US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студентів</a:t>
            </a:r>
            <a:r>
              <a:rPr lang="en-US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до</a:t>
            </a:r>
            <a:r>
              <a:rPr lang="en-US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650" dirty="0" err="1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досліджень</a:t>
            </a:r>
            <a:endParaRPr lang="uk-UA" sz="1650" dirty="0" smtClean="0">
              <a:solidFill>
                <a:srgbClr val="272525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>
              <a:lnSpc>
                <a:spcPts val="2700"/>
              </a:lnSpc>
              <a:buSzPct val="100000"/>
            </a:pPr>
            <a:r>
              <a:rPr lang="uk-UA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Впровадження</a:t>
            </a:r>
            <a:r>
              <a:rPr lang="en-US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н</a:t>
            </a:r>
            <a:r>
              <a:rPr lang="uk-UA" sz="1650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ауково</a:t>
            </a:r>
            <a:r>
              <a:rPr lang="uk-UA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-дослідної роботи для</a:t>
            </a:r>
            <a:r>
              <a:rPr lang="en-US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650" dirty="0" err="1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студентів</a:t>
            </a:r>
            <a:r>
              <a:rPr lang="en-US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uk-UA" sz="16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з оплатою </a:t>
            </a:r>
            <a:r>
              <a:rPr lang="uk-UA" sz="1650" dirty="0" smtClean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праці</a:t>
            </a:r>
            <a:endParaRPr lang="en-US" sz="1650" dirty="0"/>
          </a:p>
          <a:p>
            <a:pPr algn="l">
              <a:lnSpc>
                <a:spcPts val="2700"/>
              </a:lnSpc>
              <a:buSzPct val="100000"/>
            </a:pPr>
            <a:endParaRPr lang="uk-UA" sz="1650" dirty="0" smtClean="0">
              <a:solidFill>
                <a:srgbClr val="272525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700"/>
              </a:lnSpc>
              <a:buSzPct val="100000"/>
            </a:pPr>
            <a:endParaRPr lang="uk-UA" sz="1650" dirty="0">
              <a:solidFill>
                <a:srgbClr val="272525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2057281" y="6659761"/>
            <a:ext cx="11729680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700"/>
              </a:lnSpc>
              <a:buSzPct val="100000"/>
            </a:pPr>
            <a:endParaRPr lang="en-US" sz="1650" dirty="0"/>
          </a:p>
        </p:txBody>
      </p:sp>
      <p:sp>
        <p:nvSpPr>
          <p:cNvPr id="11" name="Text 6"/>
          <p:cNvSpPr/>
          <p:nvPr/>
        </p:nvSpPr>
        <p:spPr>
          <a:xfrm>
            <a:off x="2057281" y="7070884"/>
            <a:ext cx="11729680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700"/>
              </a:lnSpc>
              <a:buSzPct val="100000"/>
            </a:pPr>
            <a:endParaRPr lang="en-US" sz="1650" dirty="0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7E888D27-453C-9AD2-39DF-740709F2C001}"/>
              </a:ext>
            </a:extLst>
          </p:cNvPr>
          <p:cNvSpPr/>
          <p:nvPr/>
        </p:nvSpPr>
        <p:spPr>
          <a:xfrm>
            <a:off x="12829364" y="7722973"/>
            <a:ext cx="1714538" cy="37070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328</Words>
  <Application>Microsoft Office PowerPoint</Application>
  <PresentationFormat>Произвольный</PresentationFormat>
  <Paragraphs>76</Paragraphs>
  <Slides>8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Aptos</vt:lpstr>
      <vt:lpstr>Calibri</vt:lpstr>
      <vt:lpstr>Manrope</vt:lpstr>
      <vt:lpstr>Lato</vt:lpstr>
      <vt:lpstr>Lato Bold</vt:lpstr>
      <vt:lpstr>Gelasio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Mihail</cp:lastModifiedBy>
  <cp:revision>22</cp:revision>
  <dcterms:created xsi:type="dcterms:W3CDTF">2025-05-10T12:20:41Z</dcterms:created>
  <dcterms:modified xsi:type="dcterms:W3CDTF">2026-04-17T09:25:33Z</dcterms:modified>
</cp:coreProperties>
</file>