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80" r:id="rId3"/>
    <p:sldId id="279" r:id="rId4"/>
    <p:sldId id="272" r:id="rId5"/>
    <p:sldId id="273" r:id="rId6"/>
    <p:sldId id="274" r:id="rId7"/>
    <p:sldId id="300" r:id="rId8"/>
    <p:sldId id="301" r:id="rId9"/>
    <p:sldId id="302" r:id="rId10"/>
    <p:sldId id="276" r:id="rId11"/>
    <p:sldId id="277" r:id="rId12"/>
    <p:sldId id="299" r:id="rId13"/>
    <p:sldId id="275" r:id="rId14"/>
    <p:sldId id="270" r:id="rId15"/>
    <p:sldId id="271" r:id="rId16"/>
    <p:sldId id="258" r:id="rId17"/>
    <p:sldId id="263" r:id="rId18"/>
    <p:sldId id="264" r:id="rId19"/>
    <p:sldId id="265" r:id="rId20"/>
    <p:sldId id="260" r:id="rId21"/>
    <p:sldId id="261" r:id="rId22"/>
    <p:sldId id="266" r:id="rId23"/>
    <p:sldId id="267" r:id="rId24"/>
    <p:sldId id="268" r:id="rId25"/>
    <p:sldId id="269" r:id="rId26"/>
    <p:sldId id="257" r:id="rId27"/>
    <p:sldId id="282" r:id="rId28"/>
    <p:sldId id="295" r:id="rId29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7292A2E-F333-43FB-9621-5CBBE7FDCDCB}" styleName="Світлий стиль 2 –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12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0F2ACF-28F4-90A8-0B2D-45C76150F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AAD5D59-A5A0-9FD5-CAF2-178D19D8DA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36E09D1-D01B-9E0C-3649-5BEE97872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1F5B3-6AFE-4744-A0FA-6E8C4ECC1938}" type="datetimeFigureOut">
              <a:rPr lang="uk-UA" smtClean="0"/>
              <a:t>22.12.2025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3F417FD-70FD-450C-3B3F-EFEBAC0E8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76D7FB6-83E0-655E-80CA-0960DD3F4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28D6-4AB5-4613-B7B0-49038A1B24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1274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FBC525-4565-8D62-DBEF-628D853FC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8B0470C-BC3B-C59A-0E26-208B1EE511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B5C0D24-45C6-F1DF-8DDD-7BFABE859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1F5B3-6AFE-4744-A0FA-6E8C4ECC1938}" type="datetimeFigureOut">
              <a:rPr lang="uk-UA" smtClean="0"/>
              <a:t>22.12.2025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A6549E1-6A73-9952-12BE-61A082F87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7CE812C-EF97-3F1D-7F89-195587C9F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28D6-4AB5-4613-B7B0-49038A1B24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2064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C5B9A56-E4EB-431D-3A1F-2716AB5490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1902E7E-7977-00A0-4B4C-DFEFDF882D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598A36-9384-EAC4-CD4B-2B7577AD4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1F5B3-6AFE-4744-A0FA-6E8C4ECC1938}" type="datetimeFigureOut">
              <a:rPr lang="uk-UA" smtClean="0"/>
              <a:t>22.12.2025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D9F53C9-4A9C-A3A5-2FDD-9E5B7DB59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434028-AF15-DC4E-F9E4-33AF846D4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28D6-4AB5-4613-B7B0-49038A1B24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2719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07609E-7E54-A324-F6E3-EF65FB007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F1C9012-0E69-B44E-02CF-E379C8C84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775766-B447-B51A-5B95-DA8F6573A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1F5B3-6AFE-4744-A0FA-6E8C4ECC1938}" type="datetimeFigureOut">
              <a:rPr lang="uk-UA" smtClean="0"/>
              <a:t>22.12.2025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F3A59CB-8A8C-47FB-1DAF-2F74CA114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0F7D414-47B6-6554-3F1D-53F629C2A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28D6-4AB5-4613-B7B0-49038A1B24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112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06C4A-F724-3601-E4CF-9AA8F3996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A7E9207-0754-8574-5D52-EE508004EC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DE9333-2940-47A4-937C-FD16B9911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1F5B3-6AFE-4744-A0FA-6E8C4ECC1938}" type="datetimeFigureOut">
              <a:rPr lang="uk-UA" smtClean="0"/>
              <a:t>22.12.2025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8D83C42-4974-8E08-4115-6B6681C6F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E80747C-D210-E81D-43E7-FFA446319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28D6-4AB5-4613-B7B0-49038A1B24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4461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5095B8-2701-2202-6A3A-3F82B8F30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3D0C1CF-0584-D6EA-32D8-7C838CC55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C4B567E-4FF3-3F70-F00F-BD1E376E0E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358AAC9-5799-EF29-E1A4-33E532354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1F5B3-6AFE-4744-A0FA-6E8C4ECC1938}" type="datetimeFigureOut">
              <a:rPr lang="uk-UA" smtClean="0"/>
              <a:t>22.12.2025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69C8ACC-C19F-CB74-6E4B-1F1C7BA38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17E1AFC-46A6-AFE0-5F70-4C3571BDF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28D6-4AB5-4613-B7B0-49038A1B24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34716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C620A9-40CB-0B57-EF7F-66094A413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4F725B5-5CB4-9B28-7681-0C5681639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52E08A3-1BD1-91D1-895D-95A62DBFC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639EF6C-8DCF-F1DA-1BE1-3B9D874B35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1AE4D75-42E7-CEC5-4864-D45336291D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2BEAE799-E63C-7AB5-D9DA-56B8890B7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1F5B3-6AFE-4744-A0FA-6E8C4ECC1938}" type="datetimeFigureOut">
              <a:rPr lang="uk-UA" smtClean="0"/>
              <a:t>22.12.2025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877C0FE-15EB-048D-1FE2-1B757989A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5ECE12E-6CC3-1E0B-5E1C-DC8A612CF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28D6-4AB5-4613-B7B0-49038A1B24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7304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697BC6-9885-3EC6-FC09-9D3FA6804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AD3B985-A2DF-3839-AE1F-37846FF1D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1F5B3-6AFE-4744-A0FA-6E8C4ECC1938}" type="datetimeFigureOut">
              <a:rPr lang="uk-UA" smtClean="0"/>
              <a:t>22.12.2025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E803C30-F2D7-9D2F-3636-F7B29D43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041F203-636A-F35F-1547-0A827803A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28D6-4AB5-4613-B7B0-49038A1B24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1541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19BB9FBA-5B6F-D313-5911-152947F4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1F5B3-6AFE-4744-A0FA-6E8C4ECC1938}" type="datetimeFigureOut">
              <a:rPr lang="uk-UA" smtClean="0"/>
              <a:t>22.12.2025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C42B167-7D10-3A4D-5B42-788508261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34EBBEB-A9DF-F722-55BB-A7750C90F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28D6-4AB5-4613-B7B0-49038A1B24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0190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9CD652-AB4A-75D0-634A-3AF622C53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07D5217-04B6-FCBD-AC43-5F639C170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A5A30BD-739A-7A5F-7A9C-B40F389FF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297D939-9B35-1EB2-4755-E34A6DB23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1F5B3-6AFE-4744-A0FA-6E8C4ECC1938}" type="datetimeFigureOut">
              <a:rPr lang="uk-UA" smtClean="0"/>
              <a:t>22.12.2025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C86009B-467C-F5DB-9C61-B3CE75BB5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A948621-6298-00BE-B635-C7B5DFF7C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28D6-4AB5-4613-B7B0-49038A1B24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7493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E81E44-1611-97AE-1F9C-1280F43E1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11CC3D5-E746-F423-4A5D-ECB8FBABC8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88D3F7D-3F8B-BBEE-1BDB-660E82D44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D8610A5-4042-BEF0-0C8E-256DDDD75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1F5B3-6AFE-4744-A0FA-6E8C4ECC1938}" type="datetimeFigureOut">
              <a:rPr lang="uk-UA" smtClean="0"/>
              <a:t>22.12.2025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D4DAADA-DE29-49CA-AD89-5B9D25D05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DBCED29-85A4-D9D2-4C70-D61029E9A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28D6-4AB5-4613-B7B0-49038A1B24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0793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3F88695-2332-6E4D-2F64-E622E23C8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EF222C-A88A-4129-1C2D-21EEA8116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A102E7C-F994-F1B3-7F3A-6F786B4E88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1F5B3-6AFE-4744-A0FA-6E8C4ECC1938}" type="datetimeFigureOut">
              <a:rPr lang="uk-UA" smtClean="0"/>
              <a:t>22.12.2025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391976D-A22E-666B-5866-9406C1A660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5B573AC-6C9B-3C5B-1AC3-70F7659443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128D6-4AB5-4613-B7B0-49038A1B24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6388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nubip.edu.ua/node/117649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43.jpeg"/><Relationship Id="rId7" Type="http://schemas.openxmlformats.org/officeDocument/2006/relationships/image" Target="../media/image47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10" Type="http://schemas.openxmlformats.org/officeDocument/2006/relationships/image" Target="../media/image50.gif"/><Relationship Id="rId4" Type="http://schemas.openxmlformats.org/officeDocument/2006/relationships/image" Target="../media/image44.gif"/><Relationship Id="rId9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7579CC9-AB46-6FA1-E682-CC61193F4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3041" y="3913408"/>
            <a:ext cx="6379534" cy="456184"/>
          </a:xfrm>
        </p:spPr>
        <p:txBody>
          <a:bodyPr>
            <a:normAutofit/>
          </a:bodyPr>
          <a:lstStyle/>
          <a:p>
            <a:pPr algn="l"/>
            <a:r>
              <a:rPr lang="uk-UA" sz="2000" b="1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Староста гуртка </a:t>
            </a:r>
            <a:r>
              <a:rPr lang="uk-UA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Валерій </a:t>
            </a:r>
            <a:r>
              <a:rPr lang="uk-UA" i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НИЧАЙ</a:t>
            </a:r>
            <a:endParaRPr lang="uk-UA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3" descr="C:\Users\Ivan\Desktop\NUBIP_LOGO_NEW_2018.png">
            <a:extLst>
              <a:ext uri="{FF2B5EF4-FFF2-40B4-BE49-F238E27FC236}">
                <a16:creationId xmlns:a16="http://schemas.microsoft.com/office/drawing/2014/main" id="{60B32AEF-85B7-1FFE-D70C-CDADB802E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26" y="1061720"/>
            <a:ext cx="1871662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CA8E5B-727B-FB22-4F9F-3FDAC6677373}"/>
              </a:ext>
            </a:extLst>
          </p:cNvPr>
          <p:cNvSpPr txBox="1"/>
          <p:nvPr/>
        </p:nvSpPr>
        <p:spPr>
          <a:xfrm>
            <a:off x="6389773" y="1063469"/>
            <a:ext cx="4371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 err="1">
                <a:ln w="11430"/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НАУКОВИЙ</a:t>
            </a:r>
            <a:r>
              <a:rPr lang="ru-RU" sz="2400" b="1" i="1" dirty="0">
                <a:ln w="11430"/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n w="11430"/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ГУРТОК</a:t>
            </a:r>
            <a:r>
              <a:rPr lang="ru-RU" sz="2400" b="1" i="1" dirty="0">
                <a:ln w="11430"/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ln w="11430"/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  <a:cs typeface="+mn-cs"/>
              </a:rPr>
              <a:t/>
            </a:r>
            <a:br>
              <a:rPr lang="ru-RU" sz="2400" b="1" i="1" dirty="0">
                <a:ln w="11430"/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  <a:cs typeface="+mn-cs"/>
              </a:rPr>
            </a:br>
            <a:endParaRPr lang="uk-UA" sz="2400" b="1" dirty="0">
              <a:ln w="11430"/>
              <a:solidFill>
                <a:srgbClr val="FF66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6" name="Рисунок 5" descr="Зображення, що містить двигун, кілька&#10;&#10;Автоматично згенерований опис">
            <a:extLst>
              <a:ext uri="{FF2B5EF4-FFF2-40B4-BE49-F238E27FC236}">
                <a16:creationId xmlns:a16="http://schemas.microsoft.com/office/drawing/2014/main" id="{25B00020-949D-E98A-D9D5-FD000B2328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82342" y="3250709"/>
            <a:ext cx="4074064" cy="3055548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DF28AB5D-71AC-8493-2129-AB4F78831EE8}"/>
              </a:ext>
            </a:extLst>
          </p:cNvPr>
          <p:cNvSpPr txBox="1">
            <a:spLocks/>
          </p:cNvSpPr>
          <p:nvPr/>
        </p:nvSpPr>
        <p:spPr>
          <a:xfrm>
            <a:off x="3649211" y="1744359"/>
            <a:ext cx="8643221" cy="16833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uk-UA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Звіт 2024/2025 </a:t>
            </a:r>
            <a:r>
              <a:rPr lang="uk-UA" sz="36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н.р</a:t>
            </a:r>
            <a:r>
              <a:rPr lang="uk-UA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</a:p>
          <a:p>
            <a:pPr>
              <a:defRPr/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36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Обгрунтування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1143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методів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1143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діагностування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і </a:t>
            </a:r>
            <a:r>
              <a:rPr lang="ru-RU" sz="3600" b="1" dirty="0" err="1">
                <a:ln w="1143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прогнозування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1143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технічного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стану машин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en-US" sz="3600" b="1" dirty="0">
              <a:ln w="11430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FA7DB7-FADE-1726-1982-508D6708E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8762" y="3427687"/>
            <a:ext cx="3312910" cy="329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54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Зображення, що містить схема&#10;&#10;Автоматично згенерований опис">
            <a:extLst>
              <a:ext uri="{FF2B5EF4-FFF2-40B4-BE49-F238E27FC236}">
                <a16:creationId xmlns:a16="http://schemas.microsoft.com/office/drawing/2014/main" id="{4A9381BC-38DD-EA46-79AC-CC14388C1E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966"/>
          <a:stretch/>
        </p:blipFill>
        <p:spPr bwMode="auto"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E8D7C8-92AF-2474-FEA5-EB14B0588E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05" r="-1" b="32621"/>
          <a:stretch/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4" name="Рисунок 3" descr="Зображення, що містить стіл&#10;&#10;Автоматично згенерований опис">
            <a:extLst>
              <a:ext uri="{FF2B5EF4-FFF2-40B4-BE49-F238E27FC236}">
                <a16:creationId xmlns:a16="http://schemas.microsoft.com/office/drawing/2014/main" id="{C7525026-2218-464B-5B87-E1EF84419A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4" r="-1" b="19624"/>
          <a:stretch/>
        </p:blipFill>
        <p:spPr bwMode="auto"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B9736E-07CB-8EB7-F866-BD65702E229C}"/>
              </a:ext>
            </a:extLst>
          </p:cNvPr>
          <p:cNvSpPr txBox="1"/>
          <p:nvPr/>
        </p:nvSpPr>
        <p:spPr>
          <a:xfrm>
            <a:off x="6503670" y="4739230"/>
            <a:ext cx="5505814" cy="15769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kern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  <a:ea typeface="+mj-ea"/>
                <a:cs typeface="+mj-cs"/>
              </a:rPr>
              <a:t>Богдан</a:t>
            </a:r>
            <a:r>
              <a:rPr lang="en-US" sz="34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  <a:ea typeface="+mj-ea"/>
                <a:cs typeface="+mj-cs"/>
              </a:rPr>
              <a:t> </a:t>
            </a:r>
            <a:r>
              <a:rPr lang="en-US" sz="3400" b="1" kern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  <a:ea typeface="+mj-ea"/>
                <a:cs typeface="+mj-cs"/>
              </a:rPr>
              <a:t>Іванов</a:t>
            </a:r>
            <a:r>
              <a:rPr lang="en-US" sz="34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  <a:ea typeface="+mj-ea"/>
                <a:cs typeface="+mj-cs"/>
              </a:rPr>
              <a:t> </a:t>
            </a:r>
            <a:r>
              <a:rPr lang="en-US" sz="3400" b="1" kern="1200" dirty="0">
                <a:solidFill>
                  <a:schemeClr val="tx1"/>
                </a:solidFill>
                <a:effectLst/>
                <a:latin typeface="Bad Script" panose="02000000000000000000" pitchFamily="2" charset="0"/>
                <a:ea typeface="+mj-ea"/>
                <a:cs typeface="+mj-cs"/>
              </a:rPr>
              <a:t>- </a:t>
            </a:r>
            <a:r>
              <a:rPr lang="en-US" sz="3400" b="1" kern="1200" dirty="0" err="1">
                <a:solidFill>
                  <a:schemeClr val="tx1"/>
                </a:solidFill>
                <a:effectLst/>
                <a:latin typeface="Bad Script" panose="02000000000000000000" pitchFamily="2" charset="0"/>
                <a:ea typeface="+mj-ea"/>
                <a:cs typeface="+mj-cs"/>
              </a:rPr>
              <a:t>переможець</a:t>
            </a:r>
            <a:r>
              <a:rPr lang="en-US" sz="3400" b="1" kern="1200" dirty="0">
                <a:solidFill>
                  <a:schemeClr val="tx1"/>
                </a:solidFill>
                <a:effectLst/>
                <a:latin typeface="Bad Script" panose="02000000000000000000" pitchFamily="2" charset="0"/>
                <a:ea typeface="+mj-ea"/>
                <a:cs typeface="+mj-cs"/>
              </a:rPr>
              <a:t> </a:t>
            </a:r>
            <a:r>
              <a:rPr lang="en-US" sz="3400" b="1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  <a:ea typeface="+mj-ea"/>
                <a:cs typeface="+mj-cs"/>
              </a:rPr>
              <a:t>IQ-</a:t>
            </a:r>
            <a:r>
              <a:rPr lang="en-US" sz="3400" b="1" kern="1200" dirty="0" err="1">
                <a:solidFill>
                  <a:schemeClr val="tx1"/>
                </a:solidFill>
                <a:effectLst/>
                <a:latin typeface="Bad Script" panose="02000000000000000000" pitchFamily="2" charset="0"/>
                <a:ea typeface="+mj-ea"/>
                <a:cs typeface="+mj-cs"/>
              </a:rPr>
              <a:t>конкурса</a:t>
            </a:r>
            <a:r>
              <a:rPr lang="en-US" sz="3400" b="1" kern="1200" dirty="0">
                <a:solidFill>
                  <a:schemeClr val="tx1"/>
                </a:solidFill>
                <a:effectLst/>
                <a:latin typeface="Bad Script" panose="02000000000000000000" pitchFamily="2" charset="0"/>
                <a:ea typeface="+mj-ea"/>
                <a:cs typeface="+mj-cs"/>
              </a:rPr>
              <a:t> з </a:t>
            </a:r>
            <a:r>
              <a:rPr lang="en-US" sz="3400" b="1" kern="1200" dirty="0" err="1">
                <a:solidFill>
                  <a:schemeClr val="tx1"/>
                </a:solidFill>
                <a:effectLst/>
                <a:latin typeface="Bad Script" panose="02000000000000000000" pitchFamily="2" charset="0"/>
                <a:ea typeface="+mj-ea"/>
                <a:cs typeface="+mj-cs"/>
              </a:rPr>
              <a:t>нагоди</a:t>
            </a:r>
            <a:r>
              <a:rPr lang="en-US" sz="3400" b="1" kern="1200" dirty="0">
                <a:solidFill>
                  <a:schemeClr val="tx1"/>
                </a:solidFill>
                <a:effectLst/>
                <a:latin typeface="Bad Script" panose="02000000000000000000" pitchFamily="2" charset="0"/>
                <a:ea typeface="+mj-ea"/>
                <a:cs typeface="+mj-cs"/>
              </a:rPr>
              <a:t> </a:t>
            </a:r>
            <a:r>
              <a:rPr lang="en-US" sz="3400" b="1" kern="1200" dirty="0" err="1">
                <a:solidFill>
                  <a:schemeClr val="tx1"/>
                </a:solidFill>
                <a:effectLst/>
                <a:latin typeface="Bad Script" panose="02000000000000000000" pitchFamily="2" charset="0"/>
                <a:ea typeface="+mj-ea"/>
                <a:cs typeface="+mj-cs"/>
              </a:rPr>
              <a:t>Міжнародного</a:t>
            </a:r>
            <a:r>
              <a:rPr lang="en-US" sz="3400" b="1" kern="1200" dirty="0">
                <a:solidFill>
                  <a:schemeClr val="tx1"/>
                </a:solidFill>
                <a:effectLst/>
                <a:latin typeface="Bad Script" panose="02000000000000000000" pitchFamily="2" charset="0"/>
                <a:ea typeface="+mj-ea"/>
                <a:cs typeface="+mj-cs"/>
              </a:rPr>
              <a:t> </a:t>
            </a:r>
            <a:r>
              <a:rPr lang="en-US" sz="3400" b="1" kern="1200" dirty="0" err="1">
                <a:solidFill>
                  <a:schemeClr val="tx1"/>
                </a:solidFill>
                <a:effectLst/>
                <a:latin typeface="Bad Script" panose="02000000000000000000" pitchFamily="2" charset="0"/>
                <a:ea typeface="+mj-ea"/>
                <a:cs typeface="+mj-cs"/>
              </a:rPr>
              <a:t>дня</a:t>
            </a:r>
            <a:r>
              <a:rPr lang="en-US" sz="3400" b="1" kern="1200" dirty="0">
                <a:solidFill>
                  <a:schemeClr val="tx1"/>
                </a:solidFill>
                <a:effectLst/>
                <a:latin typeface="Bad Script" panose="02000000000000000000" pitchFamily="2" charset="0"/>
                <a:ea typeface="+mj-ea"/>
                <a:cs typeface="+mj-cs"/>
              </a:rPr>
              <a:t> </a:t>
            </a:r>
            <a:r>
              <a:rPr lang="en-US" sz="3400" b="1" kern="1200" dirty="0" err="1">
                <a:solidFill>
                  <a:schemeClr val="tx1"/>
                </a:solidFill>
                <a:effectLst/>
                <a:latin typeface="Bad Script" panose="02000000000000000000" pitchFamily="2" charset="0"/>
                <a:ea typeface="+mj-ea"/>
                <a:cs typeface="+mj-cs"/>
              </a:rPr>
              <a:t>студента</a:t>
            </a:r>
            <a:endParaRPr lang="en-US" sz="3400" kern="1200" dirty="0">
              <a:solidFill>
                <a:schemeClr val="tx1"/>
              </a:solidFill>
              <a:latin typeface="Bad Script" panose="020000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10614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5EFCE02-E764-3C96-EF32-02A93F6F4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2" y="1251247"/>
            <a:ext cx="6094095" cy="34321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79A4EF-E9AD-4FE3-9FFA-6D8B7F04E0A3}"/>
              </a:ext>
            </a:extLst>
          </p:cNvPr>
          <p:cNvSpPr txBox="1"/>
          <p:nvPr/>
        </p:nvSpPr>
        <p:spPr>
          <a:xfrm>
            <a:off x="1002982" y="384155"/>
            <a:ext cx="104155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Aft>
                <a:spcPts val="600"/>
              </a:spcAft>
            </a:pPr>
            <a:r>
              <a:rPr lang="uk-UA" sz="2400" b="0" dirty="0">
                <a:solidFill>
                  <a:srgbClr val="002060"/>
                </a:solidFill>
                <a:effectLst/>
                <a:latin typeface="Bad Script" panose="02000000000000000000" pitchFamily="2" charset="0"/>
                <a:ea typeface="Times New Roman" panose="02020603050405020304" pitchFamily="18" charset="0"/>
              </a:rPr>
              <a:t>Із 143 зареєстрованих студентів у І турі взяли участь 117 осіб, з яких було відібрано 10 лідерів для проходження в </a:t>
            </a:r>
            <a:r>
              <a:rPr lang="uk-UA" sz="2400" b="0" dirty="0" err="1">
                <a:solidFill>
                  <a:srgbClr val="002060"/>
                </a:solidFill>
                <a:effectLst/>
                <a:latin typeface="Bad Script" panose="02000000000000000000" pitchFamily="2" charset="0"/>
                <a:ea typeface="Times New Roman" panose="02020603050405020304" pitchFamily="18" charset="0"/>
              </a:rPr>
              <a:t>ІІ</a:t>
            </a:r>
            <a:r>
              <a:rPr lang="uk-UA" sz="2400" b="0" dirty="0">
                <a:solidFill>
                  <a:srgbClr val="002060"/>
                </a:solidFill>
                <a:effectLst/>
                <a:latin typeface="Bad Script" panose="02000000000000000000" pitchFamily="2" charset="0"/>
                <a:ea typeface="Times New Roman" panose="02020603050405020304" pitchFamily="18" charset="0"/>
              </a:rPr>
              <a:t> тур.</a:t>
            </a:r>
            <a:endParaRPr lang="uk-UA" sz="2400" b="1" dirty="0">
              <a:solidFill>
                <a:srgbClr val="002060"/>
              </a:solidFill>
              <a:effectLst/>
              <a:latin typeface="Bad Script" panose="020000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E92719-CE9A-83DC-101C-628118231E04}"/>
              </a:ext>
            </a:extLst>
          </p:cNvPr>
          <p:cNvSpPr txBox="1"/>
          <p:nvPr/>
        </p:nvSpPr>
        <p:spPr>
          <a:xfrm>
            <a:off x="1105851" y="5283587"/>
            <a:ext cx="103127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3"/>
              </a:rPr>
              <a:t>Веб-</a:t>
            </a:r>
            <a:r>
              <a:rPr lang="ru-RU" dirty="0" err="1">
                <a:hlinkClick r:id="rId3"/>
              </a:rPr>
              <a:t>посилання</a:t>
            </a:r>
            <a:r>
              <a:rPr lang="ru-RU" dirty="0">
                <a:hlinkClick r:id="rId3"/>
              </a:rPr>
              <a:t> на </a:t>
            </a:r>
            <a:r>
              <a:rPr lang="ru-RU" dirty="0" err="1">
                <a:hlinkClick r:id="rId3"/>
              </a:rPr>
              <a:t>сторінку</a:t>
            </a:r>
            <a:r>
              <a:rPr lang="ru-RU" dirty="0">
                <a:hlinkClick r:id="rId3"/>
              </a:rPr>
              <a:t> сайту: Студент </a:t>
            </a:r>
            <a:r>
              <a:rPr lang="ru-RU" dirty="0" err="1">
                <a:hlinkClick r:id="rId3"/>
              </a:rPr>
              <a:t>механіко-технологічного</a:t>
            </a:r>
            <a:r>
              <a:rPr lang="ru-RU" dirty="0">
                <a:hlinkClick r:id="rId3"/>
              </a:rPr>
              <a:t> факультету Богдан </a:t>
            </a:r>
            <a:r>
              <a:rPr lang="ru-RU" dirty="0" err="1">
                <a:hlinkClick r:id="rId3"/>
              </a:rPr>
              <a:t>Іванов</a:t>
            </a:r>
            <a:r>
              <a:rPr lang="ru-RU" dirty="0">
                <a:hlinkClick r:id="rId3"/>
              </a:rPr>
              <a:t> - </a:t>
            </a:r>
            <a:r>
              <a:rPr lang="ru-RU" dirty="0" err="1">
                <a:hlinkClick r:id="rId3"/>
              </a:rPr>
              <a:t>переможець</a:t>
            </a:r>
            <a:r>
              <a:rPr lang="ru-RU" dirty="0">
                <a:hlinkClick r:id="rId3"/>
              </a:rPr>
              <a:t> </a:t>
            </a:r>
            <a:r>
              <a:rPr lang="ru-RU" dirty="0" err="1">
                <a:hlinkClick r:id="rId3"/>
              </a:rPr>
              <a:t>IQ</a:t>
            </a:r>
            <a:r>
              <a:rPr lang="ru-RU" dirty="0">
                <a:hlinkClick r:id="rId3"/>
              </a:rPr>
              <a:t>-конкурса з </a:t>
            </a:r>
            <a:r>
              <a:rPr lang="ru-RU" dirty="0" err="1">
                <a:hlinkClick r:id="rId3"/>
              </a:rPr>
              <a:t>нагоди</a:t>
            </a:r>
            <a:r>
              <a:rPr lang="ru-RU" dirty="0">
                <a:hlinkClick r:id="rId3"/>
              </a:rPr>
              <a:t> </a:t>
            </a:r>
            <a:r>
              <a:rPr lang="ru-RU" dirty="0" err="1">
                <a:hlinkClick r:id="rId3"/>
              </a:rPr>
              <a:t>Міжнародного</a:t>
            </a:r>
            <a:r>
              <a:rPr lang="ru-RU" dirty="0">
                <a:hlinkClick r:id="rId3"/>
              </a:rPr>
              <a:t> дня студента (nubip.edu.ua)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73276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Науковий гурток &quot;Обгрунтування методів діагностування і прогнозування  технічного стану машин&quot;">
            <a:extLst>
              <a:ext uri="{FF2B5EF4-FFF2-40B4-BE49-F238E27FC236}">
                <a16:creationId xmlns:a16="http://schemas.microsoft.com/office/drawing/2014/main" id="{E2B38E06-36A0-D766-FBBF-3F147365EC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b="15345"/>
          <a:stretch/>
        </p:blipFill>
        <p:spPr bwMode="auto">
          <a:xfrm>
            <a:off x="-1" y="1"/>
            <a:ext cx="12192000" cy="606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5029199"/>
            <a:ext cx="12228128" cy="1828800"/>
            <a:chOff x="-305" y="2987478"/>
            <a:chExt cx="12188952" cy="1828800"/>
          </a:xfrm>
        </p:grpSpPr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92FC67D-D69D-A586-8E67-175FE79F4AE1}"/>
              </a:ext>
            </a:extLst>
          </p:cNvPr>
          <p:cNvSpPr txBox="1"/>
          <p:nvPr/>
        </p:nvSpPr>
        <p:spPr>
          <a:xfrm>
            <a:off x="1744564" y="6181553"/>
            <a:ext cx="8702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Успішний захист кваліфікаційних магістерських робіт членів гуртка</a:t>
            </a:r>
          </a:p>
        </p:txBody>
      </p:sp>
    </p:spTree>
    <p:extLst>
      <p:ext uri="{BB962C8B-B14F-4D97-AF65-F5344CB8AC3E}">
        <p14:creationId xmlns:p14="http://schemas.microsoft.com/office/powerpoint/2010/main" val="3359430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860C35-0869-1617-A3B9-E236170F5959}"/>
              </a:ext>
            </a:extLst>
          </p:cNvPr>
          <p:cNvSpPr txBox="1"/>
          <p:nvPr/>
        </p:nvSpPr>
        <p:spPr>
          <a:xfrm>
            <a:off x="2634194" y="175989"/>
            <a:ext cx="70637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uk-UA"/>
            </a:defPPr>
            <a:lvl1pPr>
              <a:defRPr b="1">
                <a:solidFill>
                  <a:srgbClr val="333333"/>
                </a:solidFill>
                <a:effectLst/>
                <a:latin typeface="Bad Script" panose="02000000000000000000" pitchFamily="2" charset="0"/>
                <a:ea typeface="STXinwei" panose="02010800040101010101" pitchFamily="2" charset="-122"/>
              </a:defRPr>
            </a:lvl1pPr>
          </a:lstStyle>
          <a:p>
            <a:pPr algn="ctr"/>
            <a:r>
              <a:rPr lang="uk-UA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Культурно-масова робота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80BF6D-7B9D-EF38-5B81-B83EB9F10B9D}"/>
              </a:ext>
            </a:extLst>
          </p:cNvPr>
          <p:cNvSpPr txBox="1"/>
          <p:nvPr/>
        </p:nvSpPr>
        <p:spPr>
          <a:xfrm>
            <a:off x="3047048" y="903459"/>
            <a:ext cx="60979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  <a:ea typeface="STXinwei" panose="02010800040101010101" pitchFamily="2" charset="-122"/>
              </a:rPr>
              <a:t>Участь в чемпіонаті з Брейн-рингу</a:t>
            </a:r>
            <a:endParaRPr lang="uk-UA" sz="3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d Script" panose="02000000000000000000" pitchFamily="2" charset="0"/>
              <a:ea typeface="STXinwei" panose="02010800040101010101" pitchFamily="2" charset="-12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473245-4932-4DE0-2D79-EAE547C65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456" y="1488234"/>
            <a:ext cx="4602646" cy="2592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Зображення, що містить особа, стіл, сидіння, у приміщенні&#10;&#10;Автоматично згенерований опис">
            <a:extLst>
              <a:ext uri="{FF2B5EF4-FFF2-40B4-BE49-F238E27FC236}">
                <a16:creationId xmlns:a16="http://schemas.microsoft.com/office/drawing/2014/main" id="{ECC2336D-63B1-4EF5-9AEF-F5C1141F4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919" y="1488234"/>
            <a:ext cx="4731162" cy="266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983002-EABF-74A4-CAD0-11D945885B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838" y="4207833"/>
            <a:ext cx="4393096" cy="2474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96DC51-96D4-B23E-E002-F13D6A357B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197" y="4152810"/>
            <a:ext cx="4492365" cy="252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15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136C27-F353-B4A6-E9D3-DDF8055617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40" b="13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649CAD-F46D-8835-9754-8F0EF20615CF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Науково-практичні дослідження гуртківців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677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 descr="Зображення, що містить текст, натовп&#10;&#10;Автоматично згенерований опис">
            <a:extLst>
              <a:ext uri="{FF2B5EF4-FFF2-40B4-BE49-F238E27FC236}">
                <a16:creationId xmlns:a16="http://schemas.microsoft.com/office/drawing/2014/main" id="{F038FFC9-C4C3-81FB-2853-5EAB72728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00" y="1040130"/>
            <a:ext cx="4968819" cy="49688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CC3F8B-77B0-77EF-BC99-169780B3D507}"/>
              </a:ext>
            </a:extLst>
          </p:cNvPr>
          <p:cNvSpPr txBox="1"/>
          <p:nvPr/>
        </p:nvSpPr>
        <p:spPr>
          <a:xfrm>
            <a:off x="516918" y="2397948"/>
            <a:ext cx="4112232" cy="20621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  <a:ea typeface="STXinwei" panose="02010800040101010101" pitchFamily="2" charset="-122"/>
              </a:rPr>
              <a:t>Діагностування тракторних дизелів за експертною системи індикаторними методами.</a:t>
            </a:r>
            <a:endParaRPr lang="uk-UA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d Script" panose="02000000000000000000" pitchFamily="2" charset="0"/>
              <a:ea typeface="STXinwei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6524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D5B3A51F-2865-421F-AF45-FAE39D086310}"/>
              </a:ext>
            </a:extLst>
          </p:cNvPr>
          <p:cNvSpPr txBox="1"/>
          <p:nvPr/>
        </p:nvSpPr>
        <p:spPr>
          <a:xfrm>
            <a:off x="228600" y="41067"/>
            <a:ext cx="11734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spc="-1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ДОСЛІДЖЕННЯ ЗМІНИ ПРИВЕДЕНОГО МОМЕНТУ ІНЕРЦІЇ </a:t>
            </a:r>
            <a:r>
              <a:rPr lang="uk-UA" b="1" spc="-1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КРИВОШИПНО</a:t>
            </a:r>
            <a:r>
              <a:rPr lang="uk-UA" b="1" spc="-1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-ШАТУННОГО МЕХАНІЗМУ ПОРШНЕВОГО ДВИГУНА ВНУТРІШНЬОГО ЗГОРЯННЯ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D825693-ACBD-49AD-B42A-BD89C55C0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98" y="1284378"/>
            <a:ext cx="5606959" cy="543942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0174531-AF30-4AE9-8356-F39B9A746641}"/>
              </a:ext>
            </a:extLst>
          </p:cNvPr>
          <p:cNvSpPr txBox="1"/>
          <p:nvPr/>
        </p:nvSpPr>
        <p:spPr>
          <a:xfrm>
            <a:off x="346498" y="801222"/>
            <a:ext cx="6187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Основні</a:t>
            </a:r>
            <a:r>
              <a:rPr lang="uk-UA" sz="1800" b="1" spc="-1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масово-геометричні</a:t>
            </a:r>
            <a:r>
              <a:rPr lang="uk-UA" sz="1800" b="1" spc="-25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параметри</a:t>
            </a:r>
            <a:r>
              <a:rPr lang="uk-UA" sz="1800" b="1" spc="-5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КШМ</a:t>
            </a:r>
            <a:r>
              <a:rPr lang="uk-UA" sz="1800" b="1" spc="-15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ДВЗ</a:t>
            </a:r>
            <a:endParaRPr lang="uk-UA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76CAB1-4295-4C9E-B9A1-3A734B41F38F}"/>
              </a:ext>
            </a:extLst>
          </p:cNvPr>
          <p:cNvSpPr txBox="1"/>
          <p:nvPr/>
        </p:nvSpPr>
        <p:spPr>
          <a:xfrm>
            <a:off x="5953457" y="1171313"/>
            <a:ext cx="61871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ОСНОВНІ ГЕОМЕТРИЧНІ ПАРАМЕТРИ ШАТУНІВ АВТОМОБІЛЬНИХ </a:t>
            </a:r>
            <a:r>
              <a:rPr lang="uk-UA" sz="18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ДВЗ</a:t>
            </a:r>
            <a:endParaRPr lang="uk-UA" sz="1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Рисунок 11" descr="Зображення, що містить стіл&#10;&#10;Автоматично згенерований опис">
            <a:extLst>
              <a:ext uri="{FF2B5EF4-FFF2-40B4-BE49-F238E27FC236}">
                <a16:creationId xmlns:a16="http://schemas.microsoft.com/office/drawing/2014/main" id="{6AB18D08-52C5-4424-B2C4-728729B2D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025" y="1971097"/>
            <a:ext cx="5023642" cy="467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62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654CD4-9262-41BC-A046-43545B904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24" y="251023"/>
            <a:ext cx="2142805" cy="27348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88820B-7FCE-4653-82D0-512F66E41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956" y="251023"/>
            <a:ext cx="2068250" cy="2353995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DD2DFE6F-0815-45AE-B0DD-8BB588846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88" y="3279196"/>
            <a:ext cx="3314700" cy="266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C8C45E-F81D-497C-A1BD-F965C9E308C5}"/>
              </a:ext>
            </a:extLst>
          </p:cNvPr>
          <p:cNvSpPr txBox="1"/>
          <p:nvPr/>
        </p:nvSpPr>
        <p:spPr>
          <a:xfrm>
            <a:off x="1299871" y="2866283"/>
            <a:ext cx="27741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0" i="0" u="none" strike="noStrike" baseline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Схема моделі шатуна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4A5BF2-9059-4751-A7FB-4780E1F9D46D}"/>
              </a:ext>
            </a:extLst>
          </p:cNvPr>
          <p:cNvSpPr txBox="1"/>
          <p:nvPr/>
        </p:nvSpPr>
        <p:spPr>
          <a:xfrm>
            <a:off x="414798" y="5940850"/>
            <a:ext cx="36145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3555" algn="ctr" eaLnBrk="0" hangingPunct="0"/>
            <a:r>
              <a:rPr lang="uk-UA" sz="1600" spc="-1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uk-UA" sz="1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ос</a:t>
            </a:r>
            <a:r>
              <a:rPr lang="uk-UA" sz="1600" spc="-2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л</a:t>
            </a:r>
            <a:r>
              <a:rPr lang="uk-UA" sz="1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uk-UA" sz="1600" spc="-1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uk-UA" sz="1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же</a:t>
            </a:r>
            <a:r>
              <a:rPr lang="uk-UA" sz="1600" spc="-5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uk-UA" sz="1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ня</a:t>
            </a:r>
            <a:r>
              <a:rPr lang="uk-UA" sz="1600" spc="-15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uk-UA" sz="1600" spc="-1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ро</a:t>
            </a:r>
            <a:r>
              <a:rPr lang="uk-UA" sz="1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цесу</a:t>
            </a:r>
            <a:r>
              <a:rPr lang="uk-UA" sz="1600" spc="-2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spc="-1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з</a:t>
            </a:r>
            <a:r>
              <a:rPr lang="uk-UA" sz="1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міни</a:t>
            </a:r>
            <a:r>
              <a:rPr lang="uk-UA" sz="1600" spc="15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spc="-15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</a:t>
            </a:r>
            <a:r>
              <a:rPr lang="uk-UA" sz="1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ом</a:t>
            </a:r>
            <a:r>
              <a:rPr lang="uk-UA" sz="1600" spc="-15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uk-UA" sz="1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нту</a:t>
            </a:r>
            <a:r>
              <a:rPr lang="uk-UA" sz="1600" spc="-2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uk-UA" sz="1600" spc="5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uk-UA" sz="1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uk-UA" sz="1600" spc="-1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uk-UA" sz="1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ц</a:t>
            </a:r>
            <a:r>
              <a:rPr lang="uk-UA" sz="1600" spc="-1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uk-UA" sz="1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ї </a:t>
            </a:r>
            <a:r>
              <a:rPr lang="uk-UA" sz="16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КШМ</a:t>
            </a:r>
            <a:r>
              <a:rPr lang="uk-UA" sz="1600" spc="-5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uk-UA" sz="1600" spc="-1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uk-UA" sz="16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З</a:t>
            </a:r>
            <a:endParaRPr lang="uk-UA" sz="1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hangingPunct="0"/>
            <a:r>
              <a:rPr lang="uk-UA" sz="1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1CCF20-0058-4C83-9E11-1614CA2B64C2}"/>
              </a:ext>
            </a:extLst>
          </p:cNvPr>
          <p:cNvSpPr txBox="1"/>
          <p:nvPr/>
        </p:nvSpPr>
        <p:spPr>
          <a:xfrm>
            <a:off x="5210589" y="129745"/>
            <a:ext cx="61871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500"/>
              </a:spcBef>
              <a:spcAft>
                <a:spcPts val="15"/>
              </a:spcAft>
            </a:pPr>
            <a:r>
              <a:rPr lang="uk-UA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Основні геометричні параметри коліна колінчастого </a:t>
            </a:r>
            <a:r>
              <a:rPr lang="uk-UA" sz="18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вала</a:t>
            </a:r>
            <a:r>
              <a:rPr lang="uk-UA" sz="1800" spc="-335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uk-UA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автомобільних </a:t>
            </a:r>
            <a:r>
              <a:rPr lang="uk-UA" sz="18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ДВЗ</a:t>
            </a:r>
            <a:endParaRPr lang="uk-UA" sz="1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2" name="Таблиця 11">
            <a:extLst>
              <a:ext uri="{FF2B5EF4-FFF2-40B4-BE49-F238E27FC236}">
                <a16:creationId xmlns:a16="http://schemas.microsoft.com/office/drawing/2014/main" id="{4BCB2894-F0AC-4256-93C2-C38AAF3884BC}"/>
              </a:ext>
            </a:extLst>
          </p:cNvPr>
          <p:cNvGraphicFramePr>
            <a:graphicFrameLocks noGrp="1"/>
          </p:cNvGraphicFramePr>
          <p:nvPr/>
        </p:nvGraphicFramePr>
        <p:xfrm>
          <a:off x="5210589" y="853244"/>
          <a:ext cx="5972175" cy="262556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{1FECB4D8-DB02-4DC6-A0A2-4F2EBAE1DC90}</a:tableStyleId>
              </a:tblPr>
              <a:tblGrid>
                <a:gridCol w="2771775">
                  <a:extLst>
                    <a:ext uri="{9D8B030D-6E8A-4147-A177-3AD203B41FA5}">
                      <a16:colId xmlns:a16="http://schemas.microsoft.com/office/drawing/2014/main" val="748770751"/>
                    </a:ext>
                  </a:extLst>
                </a:gridCol>
                <a:gridCol w="1686913">
                  <a:extLst>
                    <a:ext uri="{9D8B030D-6E8A-4147-A177-3AD203B41FA5}">
                      <a16:colId xmlns:a16="http://schemas.microsoft.com/office/drawing/2014/main" val="53587145"/>
                    </a:ext>
                  </a:extLst>
                </a:gridCol>
                <a:gridCol w="1513487">
                  <a:extLst>
                    <a:ext uri="{9D8B030D-6E8A-4147-A177-3AD203B41FA5}">
                      <a16:colId xmlns:a16="http://schemas.microsoft.com/office/drawing/2014/main" val="1802191508"/>
                    </a:ext>
                  </a:extLst>
                </a:gridCol>
              </a:tblGrid>
              <a:tr h="772894">
                <a:tc>
                  <a:txBody>
                    <a:bodyPr/>
                    <a:lstStyle/>
                    <a:p>
                      <a:pPr marL="67945" algn="ctr">
                        <a:lnSpc>
                          <a:spcPct val="100000"/>
                        </a:lnSpc>
                      </a:pPr>
                      <a:r>
                        <a:rPr lang="en-US" sz="1600" dirty="0" err="1">
                          <a:solidFill>
                            <a:srgbClr val="FFFF00"/>
                          </a:solidFill>
                          <a:effectLst/>
                        </a:rPr>
                        <a:t>Назва</a:t>
                      </a:r>
                      <a:endParaRPr lang="uk-UA" sz="16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83210" algn="ctr">
                        <a:lnSpc>
                          <a:spcPct val="100000"/>
                        </a:lnSpc>
                      </a:pPr>
                      <a:r>
                        <a:rPr lang="en-US" sz="1600" dirty="0" err="1">
                          <a:solidFill>
                            <a:srgbClr val="FFFF00"/>
                          </a:solidFill>
                          <a:effectLst/>
                        </a:rPr>
                        <a:t>Позначення</a:t>
                      </a:r>
                      <a:endParaRPr lang="uk-UA" sz="16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73685" marR="3613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FFFF00"/>
                          </a:solidFill>
                          <a:effectLst/>
                        </a:rPr>
                        <a:t>Діапазон</a:t>
                      </a:r>
                      <a:r>
                        <a:rPr lang="en-US" sz="1600" spc="-1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FFFF00"/>
                          </a:solidFill>
                          <a:effectLst/>
                        </a:rPr>
                        <a:t>значень</a:t>
                      </a:r>
                      <a:r>
                        <a:rPr lang="en-US" sz="1600" spc="5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1600" baseline="30000" dirty="0">
                          <a:solidFill>
                            <a:srgbClr val="FFFF00"/>
                          </a:solidFill>
                          <a:effectLst/>
                        </a:rPr>
                        <a:t>*</a:t>
                      </a:r>
                      <a:endParaRPr lang="uk-UA" sz="16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87807799"/>
                  </a:ext>
                </a:extLst>
              </a:tr>
              <a:tr h="441112">
                <a:tc>
                  <a:txBody>
                    <a:bodyPr/>
                    <a:lstStyle/>
                    <a:p>
                      <a:pPr marL="67945" algn="ctr">
                        <a:lnSpc>
                          <a:spcPct val="100000"/>
                        </a:lnSpc>
                      </a:pPr>
                      <a:r>
                        <a:rPr lang="en-US" sz="1600">
                          <a:effectLst/>
                        </a:rPr>
                        <a:t>Діаметр</a:t>
                      </a:r>
                      <a:r>
                        <a:rPr lang="en-US" sz="1600" spc="-15">
                          <a:effectLst/>
                        </a:rPr>
                        <a:t> </a:t>
                      </a:r>
                      <a:r>
                        <a:rPr lang="en-US" sz="1600">
                          <a:effectLst/>
                        </a:rPr>
                        <a:t>корінної</a:t>
                      </a:r>
                      <a:r>
                        <a:rPr lang="en-US" sz="1600" spc="-15">
                          <a:effectLst/>
                        </a:rPr>
                        <a:t> </a:t>
                      </a:r>
                      <a:r>
                        <a:rPr lang="en-US" sz="1600">
                          <a:effectLst/>
                        </a:rPr>
                        <a:t>шийки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2150" marR="4711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</a:t>
                      </a:r>
                      <a:r>
                        <a:rPr lang="en-US" sz="1600" baseline="-25000">
                          <a:effectLst/>
                        </a:rPr>
                        <a:t>к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73685" marR="5143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(0,6÷0,8)D</a:t>
                      </a:r>
                      <a:r>
                        <a:rPr lang="en-US" sz="1600" baseline="-25000">
                          <a:effectLst/>
                        </a:rPr>
                        <a:t>п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39958675"/>
                  </a:ext>
                </a:extLst>
              </a:tr>
              <a:tr h="529334">
                <a:tc>
                  <a:txBody>
                    <a:bodyPr/>
                    <a:lstStyle/>
                    <a:p>
                      <a:pPr marL="67945" algn="ctr">
                        <a:lnSpc>
                          <a:spcPct val="100000"/>
                        </a:lnSpc>
                        <a:spcBef>
                          <a:spcPts val="165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Довжина</a:t>
                      </a:r>
                      <a:r>
                        <a:rPr lang="ru-RU" sz="1600" spc="-20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корінної</a:t>
                      </a:r>
                      <a:r>
                        <a:rPr lang="ru-RU" sz="1600" spc="-10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шийки</a:t>
                      </a:r>
                      <a:r>
                        <a:rPr lang="ru-RU" sz="1600" spc="-20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з</a:t>
                      </a:r>
                      <a:r>
                        <a:rPr lang="ru-RU" sz="1600" spc="-20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галтелями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2150" marR="472440" algn="ctr">
                        <a:lnSpc>
                          <a:spcPct val="100000"/>
                        </a:lnSpc>
                        <a:spcBef>
                          <a:spcPts val="165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lкг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73685" marR="53975" algn="ctr">
                        <a:lnSpc>
                          <a:spcPct val="100000"/>
                        </a:lnSpc>
                        <a:spcBef>
                          <a:spcPts val="165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(0,45÷0,7)</a:t>
                      </a:r>
                      <a:r>
                        <a:rPr lang="en-US" sz="1600" spc="-5">
                          <a:effectLst/>
                        </a:rPr>
                        <a:t> </a:t>
                      </a:r>
                      <a:r>
                        <a:rPr lang="en-US" sz="1600">
                          <a:effectLst/>
                        </a:rPr>
                        <a:t>D</a:t>
                      </a:r>
                      <a:r>
                        <a:rPr lang="en-US" sz="1600" baseline="-25000">
                          <a:effectLst/>
                        </a:rPr>
                        <a:t>п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72167768"/>
                  </a:ext>
                </a:extLst>
              </a:tr>
              <a:tr h="441112">
                <a:tc>
                  <a:txBody>
                    <a:bodyPr/>
                    <a:lstStyle/>
                    <a:p>
                      <a:pPr marL="67945" algn="ctr">
                        <a:lnSpc>
                          <a:spcPct val="100000"/>
                        </a:lnSpc>
                      </a:pPr>
                      <a:r>
                        <a:rPr lang="en-US" sz="1600">
                          <a:effectLst/>
                        </a:rPr>
                        <a:t>Товщина</a:t>
                      </a:r>
                      <a:r>
                        <a:rPr lang="en-US" sz="1600" spc="-10">
                          <a:effectLst/>
                        </a:rPr>
                        <a:t> </a:t>
                      </a:r>
                      <a:r>
                        <a:rPr lang="en-US" sz="1600">
                          <a:effectLst/>
                        </a:rPr>
                        <a:t>щоки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21615" algn="ctr">
                        <a:lnSpc>
                          <a:spcPct val="100000"/>
                        </a:lnSpc>
                      </a:pPr>
                      <a:r>
                        <a:rPr lang="en-US" sz="1600">
                          <a:effectLst/>
                        </a:rPr>
                        <a:t>h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73685" marR="527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(0,1÷0,25)D</a:t>
                      </a:r>
                      <a:r>
                        <a:rPr lang="en-US" sz="1600" baseline="-25000">
                          <a:effectLst/>
                        </a:rPr>
                        <a:t>п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59223446"/>
                  </a:ext>
                </a:extLst>
              </a:tr>
              <a:tr h="441112">
                <a:tc>
                  <a:txBody>
                    <a:bodyPr/>
                    <a:lstStyle/>
                    <a:p>
                      <a:pPr marL="67945" algn="ctr">
                        <a:lnSpc>
                          <a:spcPct val="100000"/>
                        </a:lnSpc>
                      </a:pPr>
                      <a:r>
                        <a:rPr lang="en-US" sz="1600">
                          <a:effectLst/>
                        </a:rPr>
                        <a:t>Ширина</a:t>
                      </a:r>
                      <a:r>
                        <a:rPr lang="en-US" sz="1600" spc="-5">
                          <a:effectLst/>
                        </a:rPr>
                        <a:t> </a:t>
                      </a:r>
                      <a:r>
                        <a:rPr lang="en-US" sz="1600">
                          <a:effectLst/>
                        </a:rPr>
                        <a:t>щоки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21615" algn="ctr">
                        <a:lnSpc>
                          <a:spcPct val="100000"/>
                        </a:lnSpc>
                      </a:pPr>
                      <a:r>
                        <a:rPr lang="en-US" sz="1600">
                          <a:effectLst/>
                        </a:rPr>
                        <a:t>b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73685" marR="5143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(1,0÷1,25)</a:t>
                      </a:r>
                      <a:r>
                        <a:rPr lang="en-US" sz="1600" spc="-5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D</a:t>
                      </a:r>
                      <a:r>
                        <a:rPr lang="en-US" sz="1600" baseline="-25000" dirty="0" err="1">
                          <a:effectLst/>
                        </a:rPr>
                        <a:t>п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05963656"/>
                  </a:ext>
                </a:extLst>
              </a:tr>
            </a:tbl>
          </a:graphicData>
        </a:graphic>
      </p:graphicFrame>
      <p:pic>
        <p:nvPicPr>
          <p:cNvPr id="13" name="image31.jpeg" descr="Без имени-1">
            <a:extLst>
              <a:ext uri="{FF2B5EF4-FFF2-40B4-BE49-F238E27FC236}">
                <a16:creationId xmlns:a16="http://schemas.microsoft.com/office/drawing/2014/main" id="{FA325C56-560F-42E2-9832-16CA47E8DDD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73036" y="3594461"/>
            <a:ext cx="3389652" cy="27277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7356DC-56BF-4DD5-8BEA-0367C1F41F28}"/>
              </a:ext>
            </a:extLst>
          </p:cNvPr>
          <p:cNvSpPr txBox="1"/>
          <p:nvPr/>
        </p:nvSpPr>
        <p:spPr>
          <a:xfrm>
            <a:off x="8517833" y="4610023"/>
            <a:ext cx="356069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Дослідження</a:t>
            </a:r>
            <a:r>
              <a:rPr lang="uk-UA" sz="1800" spc="3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зміни</a:t>
            </a:r>
            <a:r>
              <a:rPr lang="uk-UA" sz="1800" spc="3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приведеного</a:t>
            </a:r>
            <a:r>
              <a:rPr lang="uk-UA" sz="1800" spc="3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моменту</a:t>
            </a:r>
            <a:r>
              <a:rPr lang="uk-UA" sz="1800" spc="3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інерції</a:t>
            </a:r>
            <a:r>
              <a:rPr lang="uk-UA" sz="1800" spc="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КШМ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МеМЗ-969А</a:t>
            </a:r>
            <a:r>
              <a:rPr lang="uk-UA" sz="1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від</a:t>
            </a:r>
            <a:r>
              <a:rPr lang="uk-UA" sz="1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кута</a:t>
            </a:r>
            <a:r>
              <a:rPr lang="uk-UA" sz="1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повороту</a:t>
            </a:r>
            <a:r>
              <a:rPr lang="uk-UA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колінчастого</a:t>
            </a:r>
            <a:r>
              <a:rPr lang="uk-UA" sz="1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вала</a:t>
            </a:r>
            <a:r>
              <a:rPr lang="uk-UA" sz="1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системі</a:t>
            </a:r>
            <a:r>
              <a:rPr lang="uk-UA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КОМПАС-3D</a:t>
            </a:r>
            <a:r>
              <a:rPr lang="uk-UA" sz="1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V8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70103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CD57C2-08EA-48E8-93D1-F924FE6ED61F}"/>
              </a:ext>
            </a:extLst>
          </p:cNvPr>
          <p:cNvSpPr txBox="1"/>
          <p:nvPr/>
        </p:nvSpPr>
        <p:spPr>
          <a:xfrm>
            <a:off x="838199" y="291090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Експериментальне та комп’ютерне визначення приведеного моменту інерції КШМ двигуна Д-3</a:t>
            </a:r>
          </a:p>
        </p:txBody>
      </p:sp>
      <p:graphicFrame>
        <p:nvGraphicFramePr>
          <p:cNvPr id="4" name="Таблиця 3">
            <a:extLst>
              <a:ext uri="{FF2B5EF4-FFF2-40B4-BE49-F238E27FC236}">
                <a16:creationId xmlns:a16="http://schemas.microsoft.com/office/drawing/2014/main" id="{7AAC2F60-E63C-48B9-87C6-C2C93A93B9A5}"/>
              </a:ext>
            </a:extLst>
          </p:cNvPr>
          <p:cNvGraphicFramePr>
            <a:graphicFrameLocks noGrp="1"/>
          </p:cNvGraphicFramePr>
          <p:nvPr/>
        </p:nvGraphicFramePr>
        <p:xfrm>
          <a:off x="169765" y="1399609"/>
          <a:ext cx="8060451" cy="444074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{69012ECD-51FC-41F1-AA8D-1B2483CD663E}</a:tableStyleId>
              </a:tblPr>
              <a:tblGrid>
                <a:gridCol w="4201189">
                  <a:extLst>
                    <a:ext uri="{9D8B030D-6E8A-4147-A177-3AD203B41FA5}">
                      <a16:colId xmlns:a16="http://schemas.microsoft.com/office/drawing/2014/main" val="1126443957"/>
                    </a:ext>
                  </a:extLst>
                </a:gridCol>
                <a:gridCol w="1926470">
                  <a:extLst>
                    <a:ext uri="{9D8B030D-6E8A-4147-A177-3AD203B41FA5}">
                      <a16:colId xmlns:a16="http://schemas.microsoft.com/office/drawing/2014/main" val="2979062939"/>
                    </a:ext>
                  </a:extLst>
                </a:gridCol>
                <a:gridCol w="1932792">
                  <a:extLst>
                    <a:ext uri="{9D8B030D-6E8A-4147-A177-3AD203B41FA5}">
                      <a16:colId xmlns:a16="http://schemas.microsoft.com/office/drawing/2014/main" val="2200516905"/>
                    </a:ext>
                  </a:extLst>
                </a:gridCol>
              </a:tblGrid>
              <a:tr h="373862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dirty="0" err="1">
                          <a:effectLst/>
                        </a:rPr>
                        <a:t>Параметр</a:t>
                      </a:r>
                      <a:endParaRPr lang="uk-UA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</a:rPr>
                        <a:t>Положення</a:t>
                      </a:r>
                      <a:r>
                        <a:rPr lang="en-US" sz="1600" spc="-5">
                          <a:effectLst/>
                        </a:rPr>
                        <a:t> </a:t>
                      </a:r>
                      <a:r>
                        <a:rPr lang="en-US" sz="1600">
                          <a:effectLst/>
                        </a:rPr>
                        <a:t>КШМ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9475335"/>
                  </a:ext>
                </a:extLst>
              </a:tr>
              <a:tr h="373862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</a:rPr>
                        <a:t>ВМТ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</a:rPr>
                        <a:t>НМТ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13222712"/>
                  </a:ext>
                </a:extLst>
              </a:tr>
              <a:tr h="3738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>
                          <a:effectLst/>
                        </a:rPr>
                        <a:t>Середнє</a:t>
                      </a:r>
                      <a:r>
                        <a:rPr lang="ru-RU" sz="1600" spc="-20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значення</a:t>
                      </a:r>
                      <a:r>
                        <a:rPr lang="ru-RU" sz="1600" spc="-5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періоду</a:t>
                      </a:r>
                      <a:r>
                        <a:rPr lang="ru-RU" sz="1600" spc="-30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коливань,</a:t>
                      </a:r>
                      <a:r>
                        <a:rPr lang="ru-RU" sz="1600" spc="5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с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</a:rPr>
                        <a:t>2,546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</a:rPr>
                        <a:t>2,538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50593021"/>
                  </a:ext>
                </a:extLst>
              </a:tr>
              <a:tr h="7386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>
                          <a:effectLst/>
                        </a:rPr>
                        <a:t>Відстань</a:t>
                      </a:r>
                      <a:r>
                        <a:rPr lang="ru-RU" sz="1600" spc="-10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від</a:t>
                      </a:r>
                      <a:r>
                        <a:rPr lang="ru-RU" sz="1600" spc="-15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осі</a:t>
                      </a:r>
                      <a:r>
                        <a:rPr lang="ru-RU" sz="1600" spc="-15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підвісу</a:t>
                      </a:r>
                      <a:r>
                        <a:rPr lang="ru-RU" sz="1600" spc="-20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до</a:t>
                      </a:r>
                      <a:r>
                        <a:rPr lang="ru-RU" sz="1600" spc="15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центра</a:t>
                      </a:r>
                      <a:r>
                        <a:rPr lang="ru-RU" sz="1600" spc="-5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мас маятника</a:t>
                      </a:r>
                      <a:r>
                        <a:rPr lang="ru-RU" sz="1600" spc="-10">
                          <a:effectLst/>
                        </a:rPr>
                        <a:t> </a:t>
                      </a:r>
                      <a:r>
                        <a:rPr lang="en-US" sz="1600">
                          <a:effectLst/>
                        </a:rPr>
                        <a:t>h</a:t>
                      </a:r>
                      <a:r>
                        <a:rPr lang="ru-RU" sz="1600">
                          <a:effectLst/>
                        </a:rPr>
                        <a:t>, м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</a:rPr>
                        <a:t>1,540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</a:rPr>
                        <a:t>1,521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79629705"/>
                  </a:ext>
                </a:extLst>
              </a:tr>
              <a:tr h="7386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>
                          <a:effectLst/>
                        </a:rPr>
                        <a:t>В</a:t>
                      </a:r>
                      <a:r>
                        <a:rPr lang="ru-RU" sz="1600" spc="-15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скільки</a:t>
                      </a:r>
                      <a:r>
                        <a:rPr lang="ru-RU" sz="1600" spc="-10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разів</a:t>
                      </a:r>
                      <a:r>
                        <a:rPr lang="ru-RU" sz="1600" spc="-20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змінився</a:t>
                      </a:r>
                      <a:r>
                        <a:rPr lang="ru-RU" sz="1600" spc="-10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приведений момент</a:t>
                      </a:r>
                      <a:r>
                        <a:rPr lang="ru-RU" sz="1600" spc="-15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інерції,</a:t>
                      </a:r>
                      <a:r>
                        <a:rPr lang="ru-RU" sz="1600" spc="-15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(експеримент)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</a:rPr>
                        <a:t>1,259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166244"/>
                  </a:ext>
                </a:extLst>
              </a:tr>
              <a:tr h="7386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>
                          <a:effectLst/>
                        </a:rPr>
                        <a:t>В</a:t>
                      </a:r>
                      <a:r>
                        <a:rPr lang="ru-RU" sz="1600" spc="-10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скільки</a:t>
                      </a:r>
                      <a:r>
                        <a:rPr lang="ru-RU" sz="1600" spc="-10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разів</a:t>
                      </a:r>
                      <a:r>
                        <a:rPr lang="ru-RU" sz="1600" spc="-20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змінився</a:t>
                      </a:r>
                      <a:r>
                        <a:rPr lang="ru-RU" sz="1600" spc="-5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приведений момент</a:t>
                      </a:r>
                      <a:r>
                        <a:rPr lang="ru-RU" sz="1600" spc="-15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інерції,</a:t>
                      </a:r>
                      <a:r>
                        <a:rPr lang="ru-RU" sz="1600" spc="-15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(КОМПАС-3</a:t>
                      </a:r>
                      <a:r>
                        <a:rPr lang="en-US" sz="1600">
                          <a:effectLst/>
                        </a:rPr>
                        <a:t>D</a:t>
                      </a:r>
                      <a:r>
                        <a:rPr lang="en-US" sz="1600" spc="-10">
                          <a:effectLst/>
                        </a:rPr>
                        <a:t> </a:t>
                      </a:r>
                      <a:r>
                        <a:rPr lang="en-US" sz="1600">
                          <a:effectLst/>
                        </a:rPr>
                        <a:t>V</a:t>
                      </a:r>
                      <a:r>
                        <a:rPr lang="ru-RU" sz="1600">
                          <a:effectLst/>
                        </a:rPr>
                        <a:t>8)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</a:rPr>
                        <a:t>1,291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243632"/>
                  </a:ext>
                </a:extLst>
              </a:tr>
              <a:tr h="1103347">
                <a:tc>
                  <a:txBody>
                    <a:bodyPr/>
                    <a:lstStyle/>
                    <a:p>
                      <a:pPr indent="-2540" algn="ctr">
                        <a:lnSpc>
                          <a:spcPct val="150000"/>
                        </a:lnSpc>
                      </a:pPr>
                      <a:r>
                        <a:rPr lang="ru-RU" sz="1600">
                          <a:effectLst/>
                        </a:rPr>
                        <a:t>Відносна похибка визначення</a:t>
                      </a:r>
                      <a:r>
                        <a:rPr lang="ru-RU" sz="1600" spc="5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приведеного моменту інерції</a:t>
                      </a:r>
                      <a:r>
                        <a:rPr lang="ru-RU" sz="1600" spc="5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експериментально</a:t>
                      </a:r>
                      <a:r>
                        <a:rPr lang="ru-RU" sz="1600" spc="-15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та</a:t>
                      </a:r>
                      <a:r>
                        <a:rPr lang="ru-RU" sz="1600" spc="-15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за</a:t>
                      </a:r>
                      <a:r>
                        <a:rPr lang="ru-RU" sz="1600" spc="-15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допомогою </a:t>
                      </a:r>
                      <a:r>
                        <a:rPr lang="en-US" sz="1600">
                          <a:effectLst/>
                        </a:rPr>
                        <a:t>КОМПАС-3D</a:t>
                      </a:r>
                      <a:r>
                        <a:rPr lang="en-US" sz="1600" spc="-10">
                          <a:effectLst/>
                        </a:rPr>
                        <a:t> </a:t>
                      </a:r>
                      <a:r>
                        <a:rPr lang="en-US" sz="1600">
                          <a:effectLst/>
                        </a:rPr>
                        <a:t>V8,</a:t>
                      </a:r>
                      <a:r>
                        <a:rPr lang="en-US" sz="1600" spc="-10">
                          <a:effectLst/>
                        </a:rPr>
                        <a:t> </a:t>
                      </a:r>
                      <a:r>
                        <a:rPr lang="en-US" sz="1600">
                          <a:effectLst/>
                        </a:rPr>
                        <a:t>%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dirty="0">
                          <a:effectLst/>
                        </a:rPr>
                        <a:t>2,48</a:t>
                      </a:r>
                      <a:endParaRPr lang="uk-UA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411226"/>
                  </a:ext>
                </a:extLst>
              </a:tr>
            </a:tbl>
          </a:graphicData>
        </a:graphic>
      </p:graphicFrame>
      <p:pic>
        <p:nvPicPr>
          <p:cNvPr id="5" name="image38.jpeg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C1359E01-F658-45BB-A0D8-5CF800C4AE0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98080" y="3179277"/>
            <a:ext cx="4524155" cy="33876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5135E6-4461-4FCF-BD88-00D6F2642247}"/>
              </a:ext>
            </a:extLst>
          </p:cNvPr>
          <p:cNvSpPr txBox="1"/>
          <p:nvPr/>
        </p:nvSpPr>
        <p:spPr>
          <a:xfrm>
            <a:off x="8590170" y="1597119"/>
            <a:ext cx="3072111" cy="9233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Комп’ютерне</a:t>
            </a:r>
            <a:r>
              <a:rPr lang="uk-UA" sz="1800" spc="3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визначення</a:t>
            </a:r>
            <a:r>
              <a:rPr lang="uk-UA" sz="1800" spc="2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приведеного</a:t>
            </a:r>
            <a:r>
              <a:rPr lang="uk-UA" sz="1800" spc="3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моменту</a:t>
            </a:r>
            <a:r>
              <a:rPr lang="uk-UA" sz="1800" spc="1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інерції</a:t>
            </a:r>
            <a:r>
              <a:rPr lang="uk-UA" sz="1800" spc="7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КШМ</a:t>
            </a:r>
            <a:r>
              <a:rPr lang="en-US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uk-UA" sz="1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ДВЗ</a:t>
            </a:r>
            <a:r>
              <a:rPr lang="uk-UA" sz="1800" spc="-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Д-3</a:t>
            </a:r>
          </a:p>
        </p:txBody>
      </p:sp>
      <p:sp>
        <p:nvSpPr>
          <p:cNvPr id="8" name="Стрілка: униз 7">
            <a:extLst>
              <a:ext uri="{FF2B5EF4-FFF2-40B4-BE49-F238E27FC236}">
                <a16:creationId xmlns:a16="http://schemas.microsoft.com/office/drawing/2014/main" id="{7750D07B-5195-467D-AE1C-7AF88CE05DF2}"/>
              </a:ext>
            </a:extLst>
          </p:cNvPr>
          <p:cNvSpPr/>
          <p:nvPr/>
        </p:nvSpPr>
        <p:spPr>
          <a:xfrm>
            <a:off x="9837019" y="2666197"/>
            <a:ext cx="683394" cy="4829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90012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94.jpeg" descr="Схема">
            <a:extLst>
              <a:ext uri="{FF2B5EF4-FFF2-40B4-BE49-F238E27FC236}">
                <a16:creationId xmlns:a16="http://schemas.microsoft.com/office/drawing/2014/main" id="{83B56049-D079-4AB2-8610-C2501BD12AF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8729" y="643467"/>
            <a:ext cx="7354542" cy="55710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20AB64-3D48-4EB7-B1D1-A3AF11EBBE0D}"/>
              </a:ext>
            </a:extLst>
          </p:cNvPr>
          <p:cNvSpPr txBox="1"/>
          <p:nvPr/>
        </p:nvSpPr>
        <p:spPr>
          <a:xfrm>
            <a:off x="1087656" y="192432"/>
            <a:ext cx="10299031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ПАК</a:t>
            </a:r>
            <a:r>
              <a:rPr lang="uk-UA" sz="1800" spc="44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для</a:t>
            </a:r>
            <a:r>
              <a:rPr lang="uk-UA" sz="1800" spc="43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аналізу</a:t>
            </a:r>
            <a:r>
              <a:rPr lang="uk-UA" sz="1800" spc="42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впливу</a:t>
            </a:r>
            <a:r>
              <a:rPr lang="uk-UA" sz="1800" spc="42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маховика</a:t>
            </a:r>
            <a:r>
              <a:rPr lang="uk-UA" sz="1800" spc="445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змінного</a:t>
            </a:r>
            <a:r>
              <a:rPr lang="uk-UA" sz="1800" spc="47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моменту інерції</a:t>
            </a:r>
            <a:r>
              <a:rPr lang="uk-UA" sz="1800" spc="-15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-15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витрату</a:t>
            </a:r>
            <a:r>
              <a:rPr lang="uk-UA" sz="1800" spc="-3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палива</a:t>
            </a:r>
            <a:r>
              <a:rPr lang="uk-UA" sz="1800" spc="-15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двигуна</a:t>
            </a:r>
          </a:p>
        </p:txBody>
      </p:sp>
    </p:spTree>
    <p:extLst>
      <p:ext uri="{BB962C8B-B14F-4D97-AF65-F5344CB8AC3E}">
        <p14:creationId xmlns:p14="http://schemas.microsoft.com/office/powerpoint/2010/main" val="2506493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>
            <a:extLst>
              <a:ext uri="{FF2B5EF4-FFF2-40B4-BE49-F238E27FC236}">
                <a16:creationId xmlns:a16="http://schemas.microsoft.com/office/drawing/2014/main" id="{24D629B7-7C92-FFE2-3C0A-090CA74B30E2}"/>
              </a:ext>
            </a:extLst>
          </p:cNvPr>
          <p:cNvSpPr txBox="1">
            <a:spLocks/>
          </p:cNvSpPr>
          <p:nvPr/>
        </p:nvSpPr>
        <p:spPr>
          <a:xfrm>
            <a:off x="5524442" y="687696"/>
            <a:ext cx="5622925" cy="330200"/>
          </a:xfrm>
          <a:prstGeom prst="rect">
            <a:avLst/>
          </a:prstGeom>
          <a:ln w="12700" cap="flat" cmpd="sng" algn="ctr">
            <a:solidFill>
              <a:srgbClr val="7030A0"/>
            </a:solidFill>
            <a:prstDash val="solid"/>
            <a:miter lim="800000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2200" b="1" i="1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Оновлений склад гуртка – </a:t>
            </a:r>
            <a:r>
              <a:rPr lang="uk-UA" sz="2200" b="1" i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</a:t>
            </a:r>
            <a:r>
              <a:rPr lang="en-US" sz="2200" b="1" i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uk-UA" sz="2200" b="1" i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-202</a:t>
            </a:r>
            <a:r>
              <a:rPr lang="en-US" sz="2200" b="1" i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uk-UA" sz="2200" b="1" i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200" b="1" i="1" dirty="0" err="1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н.р</a:t>
            </a:r>
            <a:r>
              <a:rPr lang="uk-UA" sz="2200" b="1" i="1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200" b="1" i="1" dirty="0">
              <a:ln w="12700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C719164-FE9B-6768-3954-6B5E8607C7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4495746"/>
              </p:ext>
            </p:extLst>
          </p:nvPr>
        </p:nvGraphicFramePr>
        <p:xfrm>
          <a:off x="4498428" y="1434171"/>
          <a:ext cx="7499663" cy="3989658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4939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7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94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83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08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№ п/</a:t>
                      </a:r>
                      <a:r>
                        <a:rPr lang="uk-UA" sz="160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Прізвище, ім’я, по-батькові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Факультет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Курс, група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44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1.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Валерій </a:t>
                      </a:r>
                      <a:r>
                        <a:rPr lang="uk-UA" sz="160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Ничай</a:t>
                      </a:r>
                      <a:r>
                        <a:rPr lang="uk-UA" sz="1600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(староста)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АІ-2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r>
                        <a:rPr lang="uk-UA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44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2.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Бондар Данило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АІ-2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r>
                        <a:rPr lang="uk-UA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04м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44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3.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Мовчан Нікіта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ТТ-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23</a:t>
                      </a: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05</a:t>
                      </a:r>
                      <a:endParaRPr kumimoji="0" lang="uk-UA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387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4.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Глоба Володимир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АІ-2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04м</a:t>
                      </a:r>
                      <a:endParaRPr kumimoji="0" lang="uk-UA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47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5.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Дмитро Засуха</a:t>
                      </a: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АІ-2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r>
                        <a:rPr lang="uk-UA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03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44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6.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Олександра </a:t>
                      </a:r>
                      <a:r>
                        <a:rPr lang="uk-UA" sz="160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Кулібаба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ТТ-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uk-UA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05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044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7.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Роман Климчук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ТТ-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05</a:t>
                      </a:r>
                      <a:endParaRPr kumimoji="0" lang="uk-UA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44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8.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Владислав </a:t>
                      </a:r>
                      <a:r>
                        <a:rPr lang="uk-UA" sz="160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Кісіль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ТТ-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05</a:t>
                      </a:r>
                      <a:endParaRPr kumimoji="0" lang="uk-UA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044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9.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Іван </a:t>
                      </a:r>
                      <a:r>
                        <a:rPr lang="uk-UA" sz="160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Янішевський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ТТ-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05</a:t>
                      </a:r>
                      <a:endParaRPr kumimoji="0" lang="uk-UA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44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10.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Анжела </a:t>
                      </a:r>
                      <a:r>
                        <a:rPr lang="uk-UA" sz="160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Домаскіна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Магістр </a:t>
                      </a:r>
                      <a:r>
                        <a:rPr lang="uk-UA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АТ-2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r>
                        <a:rPr lang="uk-UA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07м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044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11.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Микола </a:t>
                      </a:r>
                      <a:r>
                        <a:rPr lang="uk-UA" sz="160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Бовсуновський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Магістр </a:t>
                      </a:r>
                      <a:r>
                        <a:rPr lang="uk-UA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АТ-2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r>
                        <a:rPr lang="uk-UA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07м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44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12.</a:t>
                      </a: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Мовчан Михайло</a:t>
                      </a: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ТТ-2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r>
                        <a:rPr lang="uk-UA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06м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268022531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DCF69E7-3B14-1D89-28CA-8858779CF2B3}"/>
              </a:ext>
            </a:extLst>
          </p:cNvPr>
          <p:cNvSpPr txBox="1"/>
          <p:nvPr/>
        </p:nvSpPr>
        <p:spPr>
          <a:xfrm>
            <a:off x="739059" y="4591683"/>
            <a:ext cx="26422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b="1" i="1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Валерій </a:t>
            </a:r>
            <a:r>
              <a:rPr lang="uk-UA" sz="1800" b="1" i="1" dirty="0" err="1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НИЧАЙ</a:t>
            </a:r>
            <a:r>
              <a:rPr lang="uk-UA" sz="1800" b="1" i="1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староста наукового  гуртка</a:t>
            </a:r>
            <a:endParaRPr lang="uk-UA" dirty="0"/>
          </a:p>
        </p:txBody>
      </p:sp>
      <p:pic>
        <p:nvPicPr>
          <p:cNvPr id="5" name="Рисунок 4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8E48DC86-8B4A-CFF9-36D7-13F167902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85" y="687696"/>
            <a:ext cx="3732544" cy="379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01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FFD9A570-79FD-4A6F-9474-B8B84279AD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01925" y="-12487"/>
            <a:ext cx="1512168" cy="2894773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C54F51-A0C3-48F8-9EE9-1B9919E304EA}"/>
              </a:ext>
            </a:extLst>
          </p:cNvPr>
          <p:cNvSpPr txBox="1"/>
          <p:nvPr/>
        </p:nvSpPr>
        <p:spPr>
          <a:xfrm>
            <a:off x="6165555" y="1832345"/>
            <a:ext cx="4270544" cy="13849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Електромагнітна форсунка: 1 - гідравлічний канал; 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1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2 - кільце ущільнювача; 3 - корпус клапана; 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1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4 - електричний висновок; 5 - пластмасовий затиск зі штифтами; 6 - сітчастий фільтр; 7 - внутрішній полюс; 8 - пружина клапана; 9 - котушка </a:t>
            </a:r>
            <a:r>
              <a:rPr lang="uk-UA" sz="1200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електромагніта</a:t>
            </a:r>
            <a:r>
              <a:rPr lang="uk-UA" sz="1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endParaRPr lang="en-US" sz="12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uk-UA" sz="1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10 - голка клапана з якорем; 11 - кулька клапана; 12 - сідло клапана; 13 - розпилювальна пластина з отворами.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95BEDFF-E877-4930-A2C3-7A2CA24BC3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7528" y="32095"/>
            <a:ext cx="2474882" cy="2209858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3C422C-17BE-4AB9-A20E-08909C3C6696}"/>
              </a:ext>
            </a:extLst>
          </p:cNvPr>
          <p:cNvSpPr txBox="1"/>
          <p:nvPr/>
        </p:nvSpPr>
        <p:spPr>
          <a:xfrm>
            <a:off x="1177389" y="2202529"/>
            <a:ext cx="436978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Схема системи упорскування палива:</a:t>
            </a:r>
          </a:p>
          <a:p>
            <a:pPr algn="ctr"/>
            <a:r>
              <a:rPr lang="uk-UA" sz="1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1 - паливний бак; 2 - </a:t>
            </a:r>
            <a:r>
              <a:rPr lang="uk-UA" sz="1200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електробензонасос</a:t>
            </a:r>
            <a:r>
              <a:rPr lang="uk-UA" sz="1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</a:p>
          <a:p>
            <a:pPr algn="ctr"/>
            <a:r>
              <a:rPr lang="uk-UA" sz="1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3 - паливний фільтр тонкого очищення палива; </a:t>
            </a:r>
          </a:p>
          <a:p>
            <a:pPr algn="ctr"/>
            <a:r>
              <a:rPr lang="uk-UA" sz="1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4 - регулятор тиску палива; 5 - паливна рампа; </a:t>
            </a:r>
          </a:p>
          <a:p>
            <a:pPr algn="ctr"/>
            <a:r>
              <a:rPr lang="uk-UA" sz="1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6 - лінія подачі палива; 7- лінія повернення палива; 8 - електромагнітні форсунки.</a:t>
            </a:r>
          </a:p>
          <a:p>
            <a:pPr algn="ctr"/>
            <a:endParaRPr lang="uk-UA" sz="12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5DDC19-9B8F-4AE0-A495-14FEDCACE2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926" y="3356992"/>
            <a:ext cx="2474882" cy="3299843"/>
          </a:xfrm>
          <a:prstGeom prst="rect">
            <a:avLst/>
          </a:prstGeom>
        </p:spPr>
      </p:pic>
      <p:pic>
        <p:nvPicPr>
          <p:cNvPr id="7" name="Рисунок 6" descr="Diesel_1">
            <a:extLst>
              <a:ext uri="{FF2B5EF4-FFF2-40B4-BE49-F238E27FC236}">
                <a16:creationId xmlns:a16="http://schemas.microsoft.com/office/drawing/2014/main" id="{981DF67E-AD90-4242-BA93-C9CC58129C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376" y="3923793"/>
            <a:ext cx="1291763" cy="260155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1AEFCD-102D-4CD5-A55F-A91CFAB2C598}"/>
              </a:ext>
            </a:extLst>
          </p:cNvPr>
          <p:cNvSpPr txBox="1"/>
          <p:nvPr/>
        </p:nvSpPr>
        <p:spPr>
          <a:xfrm>
            <a:off x="4933345" y="6481361"/>
            <a:ext cx="8896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Впуск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uk-UA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Рисунок 9" descr="Diesel_2">
            <a:extLst>
              <a:ext uri="{FF2B5EF4-FFF2-40B4-BE49-F238E27FC236}">
                <a16:creationId xmlns:a16="http://schemas.microsoft.com/office/drawing/2014/main" id="{6E159C23-17F3-4E71-82DD-BECE1FCCB3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436" y="3968395"/>
            <a:ext cx="1291763" cy="259643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ED5823-A41A-4CE6-80E3-77C26AD0549A}"/>
              </a:ext>
            </a:extLst>
          </p:cNvPr>
          <p:cNvSpPr txBox="1"/>
          <p:nvPr/>
        </p:nvSpPr>
        <p:spPr>
          <a:xfrm>
            <a:off x="6475295" y="6481361"/>
            <a:ext cx="8896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тиск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uk-UA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2" name="Рисунок 11" descr="Diesel_3">
            <a:extLst>
              <a:ext uri="{FF2B5EF4-FFF2-40B4-BE49-F238E27FC236}">
                <a16:creationId xmlns:a16="http://schemas.microsoft.com/office/drawing/2014/main" id="{625C2873-EBDD-4FF6-AF66-650F5F0B17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008" y="4085513"/>
            <a:ext cx="1181100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E81A55-CC5D-4F62-9FFA-6666CE0A20BF}"/>
              </a:ext>
            </a:extLst>
          </p:cNvPr>
          <p:cNvSpPr txBox="1"/>
          <p:nvPr/>
        </p:nvSpPr>
        <p:spPr>
          <a:xfrm>
            <a:off x="7534004" y="6496750"/>
            <a:ext cx="14586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Робочий хід</a:t>
            </a:r>
            <a:endParaRPr lang="uk-UA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4" name="Рисунок 13" descr="Diesel_4">
            <a:extLst>
              <a:ext uri="{FF2B5EF4-FFF2-40B4-BE49-F238E27FC236}">
                <a16:creationId xmlns:a16="http://schemas.microsoft.com/office/drawing/2014/main" id="{6C947767-6AC5-40EC-876A-7EE36D8FD1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990" y="4085513"/>
            <a:ext cx="1131570" cy="23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E3CE373-571B-4142-9E30-33E01910D085}"/>
              </a:ext>
            </a:extLst>
          </p:cNvPr>
          <p:cNvSpPr txBox="1"/>
          <p:nvPr/>
        </p:nvSpPr>
        <p:spPr>
          <a:xfrm>
            <a:off x="9344991" y="6428483"/>
            <a:ext cx="11810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Випуск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uk-UA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6E3C43-CFF6-4BCF-9B8B-0CBE68986CB2}"/>
              </a:ext>
            </a:extLst>
          </p:cNvPr>
          <p:cNvSpPr txBox="1"/>
          <p:nvPr/>
        </p:nvSpPr>
        <p:spPr>
          <a:xfrm>
            <a:off x="3919784" y="3322065"/>
            <a:ext cx="6712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Механізми та фактори, що впливають на сумішоутворення під час упорскування палива у впускний трубопровід</a:t>
            </a:r>
          </a:p>
        </p:txBody>
      </p:sp>
      <p:pic>
        <p:nvPicPr>
          <p:cNvPr id="18" name="Рисунок 17" descr="crop-614x300-37-81">
            <a:extLst>
              <a:ext uri="{FF2B5EF4-FFF2-40B4-BE49-F238E27FC236}">
                <a16:creationId xmlns:a16="http://schemas.microsoft.com/office/drawing/2014/main" id="{C46EBF6A-32FD-4DE6-B4D0-B18F976640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543" y="655501"/>
            <a:ext cx="1813285" cy="895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6">
            <a:extLst>
              <a:ext uri="{FF2B5EF4-FFF2-40B4-BE49-F238E27FC236}">
                <a16:creationId xmlns:a16="http://schemas.microsoft.com/office/drawing/2014/main" id="{998296E6-B542-486E-8B7B-9776EF0ECB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504" y="461664"/>
            <a:ext cx="2085945" cy="1123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6553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4.jpeg">
            <a:extLst>
              <a:ext uri="{FF2B5EF4-FFF2-40B4-BE49-F238E27FC236}">
                <a16:creationId xmlns:a16="http://schemas.microsoft.com/office/drawing/2014/main" id="{F53C6C60-755F-4FD5-942E-35D3F720FC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16632"/>
            <a:ext cx="3133206" cy="15121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5000C3-9EFC-4D31-AFC1-03E1625EBD77}"/>
              </a:ext>
            </a:extLst>
          </p:cNvPr>
          <p:cNvSpPr txBox="1"/>
          <p:nvPr/>
        </p:nvSpPr>
        <p:spPr>
          <a:xfrm>
            <a:off x="5941634" y="385210"/>
            <a:ext cx="42397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Форми струменів палива: </a:t>
            </a:r>
          </a:p>
          <a:p>
            <a:pPr algn="ctr"/>
            <a:r>
              <a:rPr lang="uk-UA" sz="16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а - конусні струмені; b - подвійний струмінь; </a:t>
            </a:r>
          </a:p>
          <a:p>
            <a:pPr algn="ctr"/>
            <a:r>
              <a:rPr lang="uk-UA" sz="16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 - зміщений струмінь</a:t>
            </a:r>
          </a:p>
        </p:txBody>
      </p:sp>
      <p:graphicFrame>
        <p:nvGraphicFramePr>
          <p:cNvPr id="5" name="Таблиця 4">
            <a:extLst>
              <a:ext uri="{FF2B5EF4-FFF2-40B4-BE49-F238E27FC236}">
                <a16:creationId xmlns:a16="http://schemas.microsoft.com/office/drawing/2014/main" id="{A40B99E8-B98D-4FA6-BDAD-CFD5ADC618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861079"/>
              </p:ext>
            </p:extLst>
          </p:nvPr>
        </p:nvGraphicFramePr>
        <p:xfrm>
          <a:off x="2855640" y="1865944"/>
          <a:ext cx="7128792" cy="492530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{17292A2E-F333-43FB-9621-5CBBE7FDCDCB}</a:tableStyleId>
              </a:tblPr>
              <a:tblGrid>
                <a:gridCol w="1512167">
                  <a:extLst>
                    <a:ext uri="{9D8B030D-6E8A-4147-A177-3AD203B41FA5}">
                      <a16:colId xmlns:a16="http://schemas.microsoft.com/office/drawing/2014/main" val="309282413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769765409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860012382"/>
                    </a:ext>
                  </a:extLst>
                </a:gridCol>
                <a:gridCol w="1587868">
                  <a:extLst>
                    <a:ext uri="{9D8B030D-6E8A-4147-A177-3AD203B41FA5}">
                      <a16:colId xmlns:a16="http://schemas.microsoft.com/office/drawing/2014/main" val="2469709551"/>
                    </a:ext>
                  </a:extLst>
                </a:gridCol>
                <a:gridCol w="1257023">
                  <a:extLst>
                    <a:ext uri="{9D8B030D-6E8A-4147-A177-3AD203B41FA5}">
                      <a16:colId xmlns:a16="http://schemas.microsoft.com/office/drawing/2014/main" val="2052768881"/>
                    </a:ext>
                  </a:extLst>
                </a:gridCol>
                <a:gridCol w="1331574">
                  <a:extLst>
                    <a:ext uri="{9D8B030D-6E8A-4147-A177-3AD203B41FA5}">
                      <a16:colId xmlns:a16="http://schemas.microsoft.com/office/drawing/2014/main" val="3889975002"/>
                    </a:ext>
                  </a:extLst>
                </a:gridCol>
              </a:tblGrid>
              <a:tr h="447754"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err="1">
                          <a:effectLst/>
                        </a:rPr>
                        <a:t>VIN</a:t>
                      </a:r>
                      <a:r>
                        <a:rPr lang="uk-UA" sz="1200" dirty="0">
                          <a:effectLst/>
                        </a:rPr>
                        <a:t> номер</a:t>
                      </a:r>
                    </a:p>
                    <a:p>
                      <a:pPr algn="ctr"/>
                      <a:r>
                        <a:rPr lang="uk-UA" sz="1200" dirty="0">
                          <a:effectLst/>
                        </a:rPr>
                        <a:t>автомобіля </a:t>
                      </a:r>
                      <a:r>
                        <a:rPr lang="uk-UA" sz="1200" dirty="0" err="1">
                          <a:effectLst/>
                        </a:rPr>
                        <a:t>VW</a:t>
                      </a:r>
                      <a:r>
                        <a:rPr lang="uk-UA" sz="1200" dirty="0">
                          <a:effectLst/>
                        </a:rPr>
                        <a:t> </a:t>
                      </a:r>
                      <a:r>
                        <a:rPr lang="uk-UA" sz="1200" dirty="0" err="1">
                          <a:effectLst/>
                        </a:rPr>
                        <a:t>Tiguan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Пробіг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Рік випуску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Причина звернення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Проведені роботи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Результат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79583297"/>
                  </a:ext>
                </a:extLst>
              </a:tr>
              <a:tr h="895510"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XW8ZZZ5NZCG1260 34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94 327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2012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>
                          <a:effectLst/>
                        </a:rPr>
                        <a:t>Висвітлюється індикація несправності </a:t>
                      </a:r>
                      <a:r>
                        <a:rPr lang="uk-UA" sz="1200" dirty="0" err="1">
                          <a:effectLst/>
                        </a:rPr>
                        <a:t>ДВЗ</a:t>
                      </a:r>
                      <a:endParaRPr lang="uk-UA" sz="1200" dirty="0">
                        <a:effectLst/>
                      </a:endParaRPr>
                    </a:p>
                    <a:p>
                      <a:pPr algn="ctr"/>
                      <a:r>
                        <a:rPr lang="uk-UA" sz="1200" dirty="0">
                          <a:effectLst/>
                        </a:rPr>
                        <a:t>"</a:t>
                      </a:r>
                      <a:r>
                        <a:rPr lang="uk-UA" sz="1200" dirty="0" err="1">
                          <a:effectLst/>
                        </a:rPr>
                        <a:t>Check</a:t>
                      </a:r>
                      <a:r>
                        <a:rPr lang="uk-UA" sz="1200" dirty="0">
                          <a:effectLst/>
                        </a:rPr>
                        <a:t> </a:t>
                      </a:r>
                      <a:r>
                        <a:rPr lang="uk-UA" sz="1200" dirty="0" err="1">
                          <a:effectLst/>
                        </a:rPr>
                        <a:t>Engine</a:t>
                      </a:r>
                      <a:r>
                        <a:rPr lang="uk-UA" sz="1200" dirty="0">
                          <a:effectLst/>
                        </a:rPr>
                        <a:t>"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Очищення рідиною WYNN’S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Індикація несправності ДВЗ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"Check Engine" не відображається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40947566"/>
                  </a:ext>
                </a:extLst>
              </a:tr>
              <a:tr h="895510"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XW8ZZZ5NZCG1234 93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97 289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2012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Висвітлюється індикація несправності ДВЗ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"Check Engine"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Очищення рідиною WYNN’S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Індикація несправності ДВЗ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"Check Engine" не відображається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98334662"/>
                  </a:ext>
                </a:extLst>
              </a:tr>
              <a:tr h="895510"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XW8ZZZ5NZEG1183 81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48 243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 dirty="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 dirty="0">
                          <a:effectLst/>
                        </a:rPr>
                        <a:t>2014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Висвітлюється індикація несправності ДВЗ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"Check Engine"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Очищення рідиною WYNN’S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Індикація несправності ДВЗ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"Check Engine" не відображається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03060179"/>
                  </a:ext>
                </a:extLst>
              </a:tr>
              <a:tr h="895510"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 spc="-5">
                          <a:effectLst/>
                        </a:rPr>
                        <a:t>XW8ZZZ5NZDG1066 </a:t>
                      </a:r>
                      <a:r>
                        <a:rPr lang="uk-UA" sz="1200">
                          <a:effectLst/>
                        </a:rPr>
                        <a:t>39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64 137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2013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Висвітлюється індикація несправності ДВЗ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"Check Engine"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Очищення рідиною WYNN’S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Індикація несправності ДВЗ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"Check Engine" не відображається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76495156"/>
                  </a:ext>
                </a:extLst>
              </a:tr>
              <a:tr h="895510"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XW8ZZZ5NZCG1152 97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123 894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2012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Висвітлюється індикація несправності ДВЗ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"Check Engine"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Очищення рідиною WYNN’S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>
                          <a:effectLst/>
                        </a:rPr>
                        <a:t>Індикація несправності </a:t>
                      </a:r>
                      <a:r>
                        <a:rPr lang="uk-UA" sz="1200" dirty="0" err="1">
                          <a:effectLst/>
                        </a:rPr>
                        <a:t>ДВЗ</a:t>
                      </a:r>
                      <a:endParaRPr lang="uk-UA" sz="1200" dirty="0">
                        <a:effectLst/>
                      </a:endParaRPr>
                    </a:p>
                    <a:p>
                      <a:pPr algn="ctr"/>
                      <a:r>
                        <a:rPr lang="uk-UA" sz="1200" dirty="0">
                          <a:effectLst/>
                        </a:rPr>
                        <a:t>"</a:t>
                      </a:r>
                      <a:r>
                        <a:rPr lang="uk-UA" sz="1200" dirty="0" err="1">
                          <a:effectLst/>
                        </a:rPr>
                        <a:t>Check</a:t>
                      </a:r>
                      <a:r>
                        <a:rPr lang="uk-UA" sz="1200" dirty="0">
                          <a:effectLst/>
                        </a:rPr>
                        <a:t> </a:t>
                      </a:r>
                      <a:r>
                        <a:rPr lang="uk-UA" sz="1200" dirty="0" err="1">
                          <a:effectLst/>
                        </a:rPr>
                        <a:t>Engine</a:t>
                      </a:r>
                      <a:r>
                        <a:rPr lang="uk-UA" sz="1200" dirty="0">
                          <a:effectLst/>
                        </a:rPr>
                        <a:t>" не відображається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16695336"/>
                  </a:ext>
                </a:extLst>
              </a:tr>
            </a:tbl>
          </a:graphicData>
        </a:graphic>
      </p:graphicFrame>
      <p:sp>
        <p:nvSpPr>
          <p:cNvPr id="6" name="Стрілка: вліво 5">
            <a:extLst>
              <a:ext uri="{FF2B5EF4-FFF2-40B4-BE49-F238E27FC236}">
                <a16:creationId xmlns:a16="http://schemas.microsoft.com/office/drawing/2014/main" id="{EC6729EA-1964-4FD5-9CD4-5B124774752B}"/>
              </a:ext>
            </a:extLst>
          </p:cNvPr>
          <p:cNvSpPr/>
          <p:nvPr/>
        </p:nvSpPr>
        <p:spPr>
          <a:xfrm>
            <a:off x="5353171" y="620687"/>
            <a:ext cx="504056" cy="360040"/>
          </a:xfrm>
          <a:prstGeom prst="lef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BF95DE-C019-4F1C-BDA2-4FB88D56E195}"/>
              </a:ext>
            </a:extLst>
          </p:cNvPr>
          <p:cNvSpPr txBox="1"/>
          <p:nvPr/>
        </p:nvSpPr>
        <p:spPr>
          <a:xfrm>
            <a:off x="4727848" y="145335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Результати виробничої перевірки</a:t>
            </a:r>
            <a:endParaRPr lang="uk-UA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0811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CD3DD85-988F-41F6-8448-3E7B777D6EB5}"/>
              </a:ext>
            </a:extLst>
          </p:cNvPr>
          <p:cNvSpPr txBox="1"/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1463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uk-UA" sz="37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Прилад Reanimator Injector v 2.0 (Реаніматор форсунок)</a:t>
            </a:r>
          </a:p>
        </p:txBody>
      </p:sp>
      <p:pic>
        <p:nvPicPr>
          <p:cNvPr id="2" name="image26.jpeg">
            <a:extLst>
              <a:ext uri="{FF2B5EF4-FFF2-40B4-BE49-F238E27FC236}">
                <a16:creationId xmlns:a16="http://schemas.microsoft.com/office/drawing/2014/main" id="{21BFD66E-EDD3-444B-8181-6757A8EFABA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2707" y="1600201"/>
            <a:ext cx="3937587" cy="4525963"/>
          </a:xfrm>
          <a:prstGeom prst="rect">
            <a:avLst/>
          </a:prstGeom>
          <a:noFill/>
        </p:spPr>
      </p:pic>
      <p:graphicFrame>
        <p:nvGraphicFramePr>
          <p:cNvPr id="5" name="Таблиця 4">
            <a:extLst>
              <a:ext uri="{FF2B5EF4-FFF2-40B4-BE49-F238E27FC236}">
                <a16:creationId xmlns:a16="http://schemas.microsoft.com/office/drawing/2014/main" id="{D4AB91A0-40F6-4890-8C1C-22F214FF2D91}"/>
              </a:ext>
            </a:extLst>
          </p:cNvPr>
          <p:cNvGraphicFramePr>
            <a:graphicFrameLocks noGrp="1"/>
          </p:cNvGraphicFramePr>
          <p:nvPr/>
        </p:nvGraphicFramePr>
        <p:xfrm>
          <a:off x="1981201" y="2265710"/>
          <a:ext cx="4038601" cy="3194947"/>
        </p:xfrm>
        <a:graphic>
          <a:graphicData uri="http://schemas.openxmlformats.org/drawingml/2006/table">
            <a:tbl>
              <a:tblPr firstRow="1" firstCol="1" lastRow="1" lastCol="1" bandRow="1" bandCol="1">
                <a:noFill/>
                <a:tableStyleId>{5C22544A-7EE6-4342-B048-85BDC9FD1C3A}</a:tableStyleId>
              </a:tblPr>
              <a:tblGrid>
                <a:gridCol w="2654797">
                  <a:extLst>
                    <a:ext uri="{9D8B030D-6E8A-4147-A177-3AD203B41FA5}">
                      <a16:colId xmlns:a16="http://schemas.microsoft.com/office/drawing/2014/main" val="1084188808"/>
                    </a:ext>
                  </a:extLst>
                </a:gridCol>
                <a:gridCol w="1383804">
                  <a:extLst>
                    <a:ext uri="{9D8B030D-6E8A-4147-A177-3AD203B41FA5}">
                      <a16:colId xmlns:a16="http://schemas.microsoft.com/office/drawing/2014/main" val="2537193887"/>
                    </a:ext>
                  </a:extLst>
                </a:gridCol>
              </a:tblGrid>
              <a:tr h="950644">
                <a:tc>
                  <a:txBody>
                    <a:bodyPr/>
                    <a:lstStyle/>
                    <a:p>
                      <a:pPr algn="ctr"/>
                      <a:r>
                        <a:rPr lang="uk-UA" sz="2300" b="0" cap="none" spc="0">
                          <a:solidFill>
                            <a:schemeClr val="tx1"/>
                          </a:solidFill>
                          <a:effectLst/>
                        </a:rPr>
                        <a:t>Кількість імпульсів відкриття форсунок</a:t>
                      </a:r>
                      <a:endParaRPr lang="uk-UA" sz="2300" b="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02905" marB="102905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300" b="0" cap="none" spc="0">
                          <a:solidFill>
                            <a:schemeClr val="tx1"/>
                          </a:solidFill>
                          <a:effectLst/>
                        </a:rPr>
                        <a:t>10 - 2550</a:t>
                      </a:r>
                      <a:endParaRPr lang="uk-UA" sz="2300" b="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02905" marB="102905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7610901"/>
                  </a:ext>
                </a:extLst>
              </a:tr>
              <a:tr h="950644">
                <a:tc>
                  <a:txBody>
                    <a:bodyPr/>
                    <a:lstStyle/>
                    <a:p>
                      <a:pPr algn="ctr"/>
                      <a:r>
                        <a:rPr lang="uk-UA" sz="2300" b="1" cap="none" spc="0">
                          <a:solidFill>
                            <a:schemeClr val="tx1"/>
                          </a:solidFill>
                          <a:effectLst/>
                        </a:rPr>
                        <a:t>Час відкриття форсунок</a:t>
                      </a:r>
                      <a:endParaRPr lang="uk-UA" sz="2300" b="1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02905" marB="102905" anchor="ctr">
                    <a:lnL w="28575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300" b="1" cap="none" spc="0">
                          <a:solidFill>
                            <a:schemeClr val="tx1"/>
                          </a:solidFill>
                          <a:effectLst/>
                        </a:rPr>
                        <a:t>1,5 – 9,9 мс</a:t>
                      </a:r>
                      <a:endParaRPr lang="uk-UA" sz="2300" b="1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02905" marB="102905" anchor="ctr">
                    <a:lnL w="12700" cmpd="sng">
                      <a:noFill/>
                      <a:prstDash val="solid"/>
                    </a:lnL>
                    <a:lnR w="28575" cap="flat" cmpd="sng" algn="ctr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2125296"/>
                  </a:ext>
                </a:extLst>
              </a:tr>
              <a:tr h="1293659">
                <a:tc>
                  <a:txBody>
                    <a:bodyPr/>
                    <a:lstStyle/>
                    <a:p>
                      <a:pPr algn="ctr"/>
                      <a:r>
                        <a:rPr lang="uk-UA" sz="2300" b="1" cap="none" spc="0">
                          <a:solidFill>
                            <a:schemeClr val="tx1"/>
                          </a:solidFill>
                          <a:effectLst/>
                        </a:rPr>
                        <a:t>Тимчасовий інтервал між імпульсами</a:t>
                      </a:r>
                      <a:endParaRPr lang="uk-UA" sz="2300" b="1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02905" marB="10290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300" b="1" cap="none" spc="0" dirty="0">
                          <a:solidFill>
                            <a:schemeClr val="tx1"/>
                          </a:solidFill>
                          <a:effectLst/>
                        </a:rPr>
                        <a:t>10 – 100 мс</a:t>
                      </a:r>
                      <a:endParaRPr lang="uk-UA" sz="2300" b="1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02905" marB="10290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964365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612D9BD-9B4E-4FDF-BADF-43A5499220B3}"/>
              </a:ext>
            </a:extLst>
          </p:cNvPr>
          <p:cNvSpPr txBox="1"/>
          <p:nvPr/>
        </p:nvSpPr>
        <p:spPr>
          <a:xfrm>
            <a:off x="1981201" y="1592257"/>
            <a:ext cx="39375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630" algn="ctr"/>
            <a:r>
              <a:rPr lang="uk-UA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Технічні характеристики приладу </a:t>
            </a:r>
            <a:r>
              <a:rPr lang="uk-UA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Reanimator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Injector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v 2.0</a:t>
            </a:r>
          </a:p>
        </p:txBody>
      </p:sp>
    </p:spTree>
    <p:extLst>
      <p:ext uri="{BB962C8B-B14F-4D97-AF65-F5344CB8AC3E}">
        <p14:creationId xmlns:p14="http://schemas.microsoft.com/office/powerpoint/2010/main" val="3866655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0A5A47-E330-45EE-9B54-7D6460803ED9}"/>
              </a:ext>
            </a:extLst>
          </p:cNvPr>
          <p:cNvSpPr txBox="1"/>
          <p:nvPr/>
        </p:nvSpPr>
        <p:spPr>
          <a:xfrm>
            <a:off x="1775520" y="260648"/>
            <a:ext cx="87849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630" algn="ctr"/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Продуктивність форсунок (Ф) </a:t>
            </a:r>
            <a:r>
              <a:rPr lang="uk-UA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SIЕMENS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DEKA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ZMZ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6354 при різних режимах випробування</a:t>
            </a:r>
          </a:p>
        </p:txBody>
      </p:sp>
      <p:graphicFrame>
        <p:nvGraphicFramePr>
          <p:cNvPr id="5" name="Таблиця 4">
            <a:extLst>
              <a:ext uri="{FF2B5EF4-FFF2-40B4-BE49-F238E27FC236}">
                <a16:creationId xmlns:a16="http://schemas.microsoft.com/office/drawing/2014/main" id="{C04671B9-A7FF-451B-B407-59D0F35BF0A8}"/>
              </a:ext>
            </a:extLst>
          </p:cNvPr>
          <p:cNvGraphicFramePr>
            <a:graphicFrameLocks noGrp="1"/>
          </p:cNvGraphicFramePr>
          <p:nvPr/>
        </p:nvGraphicFramePr>
        <p:xfrm>
          <a:off x="2819971" y="764704"/>
          <a:ext cx="6696075" cy="13131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{46F890A9-2807-4EBB-B81D-B2AA78EC7F39}</a:tableStyleId>
              </a:tblPr>
              <a:tblGrid>
                <a:gridCol w="1508760">
                  <a:extLst>
                    <a:ext uri="{9D8B030D-6E8A-4147-A177-3AD203B41FA5}">
                      <a16:colId xmlns:a16="http://schemas.microsoft.com/office/drawing/2014/main" val="4278625577"/>
                    </a:ext>
                  </a:extLst>
                </a:gridCol>
                <a:gridCol w="751205">
                  <a:extLst>
                    <a:ext uri="{9D8B030D-6E8A-4147-A177-3AD203B41FA5}">
                      <a16:colId xmlns:a16="http://schemas.microsoft.com/office/drawing/2014/main" val="619400570"/>
                    </a:ext>
                  </a:extLst>
                </a:gridCol>
                <a:gridCol w="629285">
                  <a:extLst>
                    <a:ext uri="{9D8B030D-6E8A-4147-A177-3AD203B41FA5}">
                      <a16:colId xmlns:a16="http://schemas.microsoft.com/office/drawing/2014/main" val="1380006967"/>
                    </a:ext>
                  </a:extLst>
                </a:gridCol>
                <a:gridCol w="650240">
                  <a:extLst>
                    <a:ext uri="{9D8B030D-6E8A-4147-A177-3AD203B41FA5}">
                      <a16:colId xmlns:a16="http://schemas.microsoft.com/office/drawing/2014/main" val="776076511"/>
                    </a:ext>
                  </a:extLst>
                </a:gridCol>
                <a:gridCol w="650240">
                  <a:extLst>
                    <a:ext uri="{9D8B030D-6E8A-4147-A177-3AD203B41FA5}">
                      <a16:colId xmlns:a16="http://schemas.microsoft.com/office/drawing/2014/main" val="1020121180"/>
                    </a:ext>
                  </a:extLst>
                </a:gridCol>
                <a:gridCol w="626110">
                  <a:extLst>
                    <a:ext uri="{9D8B030D-6E8A-4147-A177-3AD203B41FA5}">
                      <a16:colId xmlns:a16="http://schemas.microsoft.com/office/drawing/2014/main" val="2226342569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1986502948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3600191021"/>
                    </a:ext>
                  </a:extLst>
                </a:gridCol>
                <a:gridCol w="622935">
                  <a:extLst>
                    <a:ext uri="{9D8B030D-6E8A-4147-A177-3AD203B41FA5}">
                      <a16:colId xmlns:a16="http://schemas.microsoft.com/office/drawing/2014/main" val="3824176942"/>
                    </a:ext>
                  </a:extLst>
                </a:gridCol>
              </a:tblGrid>
              <a:tr h="203835">
                <a:tc rowSpan="3"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Стан форсунки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Продуктивність форсунок, см</a:t>
                      </a:r>
                      <a:r>
                        <a:rPr lang="uk-UA" sz="1400" baseline="30000">
                          <a:effectLst/>
                        </a:rPr>
                        <a:t>3</a:t>
                      </a:r>
                      <a:r>
                        <a:rPr lang="uk-UA" sz="1400">
                          <a:effectLst/>
                        </a:rPr>
                        <a:t> хв</a:t>
                      </a:r>
                      <a:r>
                        <a:rPr lang="uk-UA" sz="1400" baseline="30000">
                          <a:effectLst/>
                        </a:rPr>
                        <a:t>-1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610074"/>
                  </a:ext>
                </a:extLst>
              </a:tr>
              <a:tr h="20383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на режимі №2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на режимі №3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108015"/>
                  </a:ext>
                </a:extLst>
              </a:tr>
              <a:tr h="20383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Ф1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Ф2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Ф3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Ф4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Ф1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Ф2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Ф3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Ф4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84741129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До очищення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100.0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102.0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106.0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106.0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63.9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66.7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69.4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69.4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26254632"/>
                  </a:ext>
                </a:extLst>
              </a:tr>
              <a:tr h="459740"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Після УЗ-очищення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106.0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106.0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106.0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106.0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66.7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68.1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69.4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effectLst/>
                        </a:rPr>
                        <a:t>69.4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52534284"/>
                  </a:ext>
                </a:extLst>
              </a:tr>
            </a:tbl>
          </a:graphicData>
        </a:graphic>
      </p:graphicFrame>
      <p:pic>
        <p:nvPicPr>
          <p:cNvPr id="6" name="image30.jpeg">
            <a:extLst>
              <a:ext uri="{FF2B5EF4-FFF2-40B4-BE49-F238E27FC236}">
                <a16:creationId xmlns:a16="http://schemas.microsoft.com/office/drawing/2014/main" id="{827E0442-00D8-44A6-865F-F1FBFDDF5A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5520" y="2252037"/>
            <a:ext cx="2965948" cy="34898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823311-13CE-4E83-B4A3-77D9C25369D9}"/>
              </a:ext>
            </a:extLst>
          </p:cNvPr>
          <p:cNvSpPr txBox="1"/>
          <p:nvPr/>
        </p:nvSpPr>
        <p:spPr>
          <a:xfrm>
            <a:off x="1500205" y="5916061"/>
            <a:ext cx="39239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630" algn="ctr">
              <a:tabLst>
                <a:tab pos="1774190" algn="l"/>
                <a:tab pos="4443095" algn="l"/>
              </a:tabLst>
            </a:pPr>
            <a:r>
              <a:rPr lang="uk-UA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Установка </a:t>
            </a:r>
            <a:r>
              <a:rPr lang="uk-UA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AE&amp;T</a:t>
            </a:r>
            <a:r>
              <a:rPr lang="uk-UA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«НР-6В» для</a:t>
            </a:r>
            <a:r>
              <a:rPr lang="uk-UA" sz="1600" spc="275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оцінки технічного стану паливних форсунок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5771D0-74F4-431C-AC91-0869ED091BB4}"/>
              </a:ext>
            </a:extLst>
          </p:cNvPr>
          <p:cNvSpPr txBox="1"/>
          <p:nvPr/>
        </p:nvSpPr>
        <p:spPr>
          <a:xfrm>
            <a:off x="4871864" y="2216917"/>
            <a:ext cx="5598368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630" algn="ctr">
              <a:lnSpc>
                <a:spcPct val="150000"/>
              </a:lnSpc>
              <a:tabLst>
                <a:tab pos="1774190" algn="l"/>
                <a:tab pos="4443095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Технічні характеристики установки «НР-6В»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ACC9BD1-B682-413D-9381-8A6D9B930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482" y="2899531"/>
            <a:ext cx="5732283" cy="284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472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8D4526-CDA3-44CD-A836-B67D4F81FEAD}"/>
              </a:ext>
            </a:extLst>
          </p:cNvPr>
          <p:cNvSpPr txBox="1"/>
          <p:nvPr/>
        </p:nvSpPr>
        <p:spPr>
          <a:xfrm>
            <a:off x="1597634" y="0"/>
            <a:ext cx="87849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630" algn="just"/>
            <a:r>
              <a:rPr lang="uk-UA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Витрата </a:t>
            </a:r>
            <a:r>
              <a:rPr lang="uk-UA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qi</a:t>
            </a:r>
            <a:r>
              <a:rPr lang="uk-UA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тестової рідини при випробуванні форсунок розраховується за такою формулою:</a:t>
            </a:r>
          </a:p>
        </p:txBody>
      </p:sp>
      <p:pic>
        <p:nvPicPr>
          <p:cNvPr id="4" name="Рисунок 3" descr="Зображення, що містить текст, годинник&#10;&#10;Автоматично згенерований опис">
            <a:extLst>
              <a:ext uri="{FF2B5EF4-FFF2-40B4-BE49-F238E27FC236}">
                <a16:creationId xmlns:a16="http://schemas.microsoft.com/office/drawing/2014/main" id="{C89BCC32-0984-41E8-85A8-9A7A2EA77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1" y="366674"/>
            <a:ext cx="1161639" cy="5505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DD94A4-D8D4-4875-B261-FC7F4D5BA303}"/>
              </a:ext>
            </a:extLst>
          </p:cNvPr>
          <p:cNvSpPr txBox="1"/>
          <p:nvPr/>
        </p:nvSpPr>
        <p:spPr>
          <a:xfrm>
            <a:off x="3287688" y="363216"/>
            <a:ext cx="6462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 </a:t>
            </a:r>
            <a:r>
              <a:rPr lang="uk-UA" dirty="0"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𝑄𝑡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обсяг палива за час вимірювання t, мл; t-час виміру, хв</a:t>
            </a:r>
            <a:endParaRPr lang="uk-UA" dirty="0"/>
          </a:p>
        </p:txBody>
      </p:sp>
      <p:pic>
        <p:nvPicPr>
          <p:cNvPr id="9" name="Рисунок 8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A32221CF-D189-4649-A274-CD098B64A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33" y="807991"/>
            <a:ext cx="1510214" cy="6371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4CB389-8C45-45DE-ABAF-0B7201688680}"/>
              </a:ext>
            </a:extLst>
          </p:cNvPr>
          <p:cNvSpPr txBox="1"/>
          <p:nvPr/>
        </p:nvSpPr>
        <p:spPr>
          <a:xfrm>
            <a:off x="3575720" y="948557"/>
            <a:ext cx="58864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14630" algn="ctr"/>
            <a:r>
              <a:rPr lang="uk-UA" sz="16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Кількісні робочі показники форсунок </a:t>
            </a:r>
            <a:r>
              <a:rPr lang="uk-UA" sz="16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SIMENS</a:t>
            </a:r>
            <a:r>
              <a:rPr lang="uk-UA" sz="16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DEKA</a:t>
            </a:r>
            <a:r>
              <a:rPr lang="uk-UA" sz="16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ZMZ</a:t>
            </a:r>
            <a:r>
              <a:rPr lang="uk-UA" sz="16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6354 до очищення, отримані на установці «НР-6В»</a:t>
            </a:r>
          </a:p>
        </p:txBody>
      </p:sp>
      <p:graphicFrame>
        <p:nvGraphicFramePr>
          <p:cNvPr id="12" name="Таблиця 11">
            <a:extLst>
              <a:ext uri="{FF2B5EF4-FFF2-40B4-BE49-F238E27FC236}">
                <a16:creationId xmlns:a16="http://schemas.microsoft.com/office/drawing/2014/main" id="{108E764A-414C-4A94-9822-597F15DF6715}"/>
              </a:ext>
            </a:extLst>
          </p:cNvPr>
          <p:cNvGraphicFramePr>
            <a:graphicFrameLocks noGrp="1"/>
          </p:cNvGraphicFramePr>
          <p:nvPr/>
        </p:nvGraphicFramePr>
        <p:xfrm>
          <a:off x="2171748" y="1700809"/>
          <a:ext cx="7578404" cy="446028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{8799B23B-EC83-4686-B30A-512413B5E67A}</a:tableStyleId>
              </a:tblPr>
              <a:tblGrid>
                <a:gridCol w="1750433">
                  <a:extLst>
                    <a:ext uri="{9D8B030D-6E8A-4147-A177-3AD203B41FA5}">
                      <a16:colId xmlns:a16="http://schemas.microsoft.com/office/drawing/2014/main" val="1854729869"/>
                    </a:ext>
                  </a:extLst>
                </a:gridCol>
                <a:gridCol w="275199">
                  <a:extLst>
                    <a:ext uri="{9D8B030D-6E8A-4147-A177-3AD203B41FA5}">
                      <a16:colId xmlns:a16="http://schemas.microsoft.com/office/drawing/2014/main" val="3031035476"/>
                    </a:ext>
                  </a:extLst>
                </a:gridCol>
                <a:gridCol w="1038857">
                  <a:extLst>
                    <a:ext uri="{9D8B030D-6E8A-4147-A177-3AD203B41FA5}">
                      <a16:colId xmlns:a16="http://schemas.microsoft.com/office/drawing/2014/main" val="3201860318"/>
                    </a:ext>
                  </a:extLst>
                </a:gridCol>
                <a:gridCol w="275199">
                  <a:extLst>
                    <a:ext uri="{9D8B030D-6E8A-4147-A177-3AD203B41FA5}">
                      <a16:colId xmlns:a16="http://schemas.microsoft.com/office/drawing/2014/main" val="2645675088"/>
                    </a:ext>
                  </a:extLst>
                </a:gridCol>
                <a:gridCol w="1003666">
                  <a:extLst>
                    <a:ext uri="{9D8B030D-6E8A-4147-A177-3AD203B41FA5}">
                      <a16:colId xmlns:a16="http://schemas.microsoft.com/office/drawing/2014/main" val="1456479672"/>
                    </a:ext>
                  </a:extLst>
                </a:gridCol>
                <a:gridCol w="308573">
                  <a:extLst>
                    <a:ext uri="{9D8B030D-6E8A-4147-A177-3AD203B41FA5}">
                      <a16:colId xmlns:a16="http://schemas.microsoft.com/office/drawing/2014/main" val="4233194330"/>
                    </a:ext>
                  </a:extLst>
                </a:gridCol>
                <a:gridCol w="1045365">
                  <a:extLst>
                    <a:ext uri="{9D8B030D-6E8A-4147-A177-3AD203B41FA5}">
                      <a16:colId xmlns:a16="http://schemas.microsoft.com/office/drawing/2014/main" val="1246345205"/>
                    </a:ext>
                  </a:extLst>
                </a:gridCol>
                <a:gridCol w="402063">
                  <a:extLst>
                    <a:ext uri="{9D8B030D-6E8A-4147-A177-3AD203B41FA5}">
                      <a16:colId xmlns:a16="http://schemas.microsoft.com/office/drawing/2014/main" val="2601960684"/>
                    </a:ext>
                  </a:extLst>
                </a:gridCol>
                <a:gridCol w="1479049">
                  <a:extLst>
                    <a:ext uri="{9D8B030D-6E8A-4147-A177-3AD203B41FA5}">
                      <a16:colId xmlns:a16="http://schemas.microsoft.com/office/drawing/2014/main" val="3927921749"/>
                    </a:ext>
                  </a:extLst>
                </a:gridCol>
              </a:tblGrid>
              <a:tr h="202606">
                <a:tc rowSpan="2"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Пробіг 40 тис. км.</a:t>
                      </a:r>
                      <a:endParaRPr lang="uk-UA" sz="1100">
                        <a:effectLst/>
                      </a:endParaRPr>
                    </a:p>
                    <a:p>
                      <a:pPr algn="ctr"/>
                      <a:r>
                        <a:rPr lang="uk-UA" sz="1400" spc="-5">
                          <a:effectLst/>
                        </a:rPr>
                        <a:t>Siemens </a:t>
                      </a:r>
                      <a:r>
                        <a:rPr lang="uk-UA" sz="1400">
                          <a:effectLst/>
                        </a:rPr>
                        <a:t>DEKA ZMZ 6354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sz="1400" dirty="0" err="1">
                          <a:effectLst/>
                        </a:rPr>
                        <a:t>Стат</a:t>
                      </a:r>
                      <a:r>
                        <a:rPr lang="uk-UA" sz="1400" dirty="0">
                          <a:effectLst/>
                        </a:rPr>
                        <a:t>. </a:t>
                      </a:r>
                      <a:r>
                        <a:rPr lang="uk-UA" sz="1400" dirty="0" err="1">
                          <a:effectLst/>
                        </a:rPr>
                        <a:t>Вироб</a:t>
                      </a:r>
                      <a:r>
                        <a:rPr lang="uk-UA" sz="1400" dirty="0">
                          <a:effectLst/>
                        </a:rPr>
                        <a:t>. у мл/хв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Дінам. продуктивність у мл/хв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4168709"/>
                  </a:ext>
                </a:extLst>
              </a:tr>
              <a:tr h="405212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Режим 1</a:t>
                      </a:r>
                      <a:endParaRPr lang="uk-UA" sz="1100">
                        <a:effectLst/>
                      </a:endParaRPr>
                    </a:p>
                    <a:p>
                      <a:pPr algn="ctr"/>
                      <a:r>
                        <a:rPr lang="uk-UA" sz="1400">
                          <a:effectLst/>
                        </a:rPr>
                        <a:t>650 об/хв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Режим 2</a:t>
                      </a:r>
                      <a:endParaRPr lang="uk-UA" sz="1100">
                        <a:effectLst/>
                      </a:endParaRPr>
                    </a:p>
                    <a:p>
                      <a:pPr algn="ctr"/>
                      <a:r>
                        <a:rPr lang="uk-UA" sz="1400">
                          <a:effectLst/>
                        </a:rPr>
                        <a:t>2400 об/хв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Режим 3</a:t>
                      </a:r>
                      <a:endParaRPr lang="uk-UA" sz="1100">
                        <a:effectLst/>
                      </a:endParaRPr>
                    </a:p>
                    <a:p>
                      <a:pPr algn="ctr"/>
                      <a:r>
                        <a:rPr lang="uk-UA" sz="1400">
                          <a:effectLst/>
                        </a:rPr>
                        <a:t>3600 об/хв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41201095"/>
                  </a:ext>
                </a:extLst>
              </a:tr>
              <a:tr h="202606"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Форсунка 1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126,8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13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91,7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effectLst/>
                        </a:rPr>
                        <a:t> 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83,3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24636377"/>
                  </a:ext>
                </a:extLst>
              </a:tr>
              <a:tr h="202606"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Форсунка 2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125,6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12,7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90</a:t>
                      </a:r>
                      <a:endParaRPr lang="uk-UA"/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81,9</a:t>
                      </a:r>
                      <a:endParaRPr lang="uk-UA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621063"/>
                  </a:ext>
                </a:extLst>
              </a:tr>
              <a:tr h="202606"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Форсунка 3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125,6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13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90</a:t>
                      </a:r>
                      <a:endParaRPr lang="uk-UA"/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84,7</a:t>
                      </a:r>
                      <a:endParaRPr lang="uk-UA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86089587"/>
                  </a:ext>
                </a:extLst>
              </a:tr>
              <a:tr h="202606"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Форсунка 4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126,8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13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effectLst/>
                        </a:rPr>
                        <a:t>91,7</a:t>
                      </a:r>
                      <a:endParaRPr lang="uk-UA" dirty="0"/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uk-UA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effectLst/>
                        </a:rPr>
                        <a:t>84,7</a:t>
                      </a:r>
                      <a:endParaRPr lang="uk-UA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72607928"/>
                  </a:ext>
                </a:extLst>
              </a:tr>
              <a:tr h="202606">
                <a:tc gridSpan="9"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4249164"/>
                  </a:ext>
                </a:extLst>
              </a:tr>
              <a:tr h="202606"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Порівн. знач: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126,2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12,925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effectLst/>
                        </a:rPr>
                        <a:t>90,85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effectLst/>
                        </a:rPr>
                        <a:t> 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effectLst/>
                        </a:rPr>
                        <a:t>83,65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01268965"/>
                  </a:ext>
                </a:extLst>
              </a:tr>
              <a:tr h="202606">
                <a:tc gridSpan="9"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8736038"/>
                  </a:ext>
                </a:extLst>
              </a:tr>
              <a:tr h="405212"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Стандартне</a:t>
                      </a:r>
                      <a:endParaRPr lang="uk-UA" sz="1100">
                        <a:effectLst/>
                      </a:endParaRPr>
                    </a:p>
                    <a:p>
                      <a:pPr algn="ctr"/>
                      <a:r>
                        <a:rPr lang="uk-UA" sz="1400">
                          <a:effectLst/>
                        </a:rPr>
                        <a:t>відхилення: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0,69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0,15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0,98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1,34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28010074"/>
                  </a:ext>
                </a:extLst>
              </a:tr>
              <a:tr h="405212"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Коеф. Стьюдента (t):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3,182446305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3,1824463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effectLst/>
                        </a:rPr>
                        <a:t>3,182446305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effectLst/>
                        </a:rPr>
                        <a:t> 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effectLst/>
                        </a:rPr>
                        <a:t>3,182446305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22256940"/>
                  </a:ext>
                </a:extLst>
              </a:tr>
              <a:tr h="202606">
                <a:tc gridSpan="9"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836142"/>
                  </a:ext>
                </a:extLst>
              </a:tr>
              <a:tr h="660147"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Абсолютна похибка (довірчий</a:t>
                      </a:r>
                      <a:endParaRPr lang="uk-UA" sz="1100">
                        <a:effectLst/>
                      </a:endParaRPr>
                    </a:p>
                    <a:p>
                      <a:pPr algn="ctr"/>
                      <a:r>
                        <a:rPr lang="uk-UA" sz="1400">
                          <a:effectLst/>
                        </a:rPr>
                        <a:t>інтервал):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</a:endParaRPr>
                    </a:p>
                    <a:p>
                      <a:pPr algn="ctr"/>
                      <a:r>
                        <a:rPr lang="uk-UA" sz="1400">
                          <a:effectLst/>
                        </a:rPr>
                        <a:t>1,10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</a:endParaRPr>
                    </a:p>
                    <a:p>
                      <a:pPr algn="ctr"/>
                      <a:r>
                        <a:rPr lang="uk-UA" sz="1400">
                          <a:effectLst/>
                        </a:rPr>
                        <a:t>0,24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effectLst/>
                        </a:rPr>
                        <a:t> </a:t>
                      </a:r>
                      <a:endParaRPr lang="uk-UA" sz="1100" dirty="0">
                        <a:effectLst/>
                      </a:endParaRPr>
                    </a:p>
                    <a:p>
                      <a:pPr algn="ctr"/>
                      <a:r>
                        <a:rPr lang="uk-UA" sz="1400" dirty="0">
                          <a:effectLst/>
                        </a:rPr>
                        <a:t>1,56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effectLst/>
                        </a:rPr>
                        <a:t> 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effectLst/>
                        </a:rPr>
                        <a:t> </a:t>
                      </a:r>
                      <a:endParaRPr lang="uk-UA" sz="1100" dirty="0">
                        <a:effectLst/>
                      </a:endParaRPr>
                    </a:p>
                    <a:p>
                      <a:pPr algn="ctr"/>
                      <a:r>
                        <a:rPr lang="uk-UA" sz="1400" dirty="0">
                          <a:effectLst/>
                        </a:rPr>
                        <a:t>2,13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7394372"/>
                  </a:ext>
                </a:extLst>
              </a:tr>
              <a:tr h="378851">
                <a:tc gridSpan="9"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Середнє відхилення значень витрати палива мл/хв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1364253"/>
                  </a:ext>
                </a:extLst>
              </a:tr>
              <a:tr h="242393">
                <a:tc gridSpan="9"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effectLst/>
                        </a:rPr>
                        <a:t>1,26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671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97093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49B696-6E01-461D-A767-9BADDD6EDB90}"/>
              </a:ext>
            </a:extLst>
          </p:cNvPr>
          <p:cNvSpPr txBox="1"/>
          <p:nvPr/>
        </p:nvSpPr>
        <p:spPr>
          <a:xfrm>
            <a:off x="2900772" y="44625"/>
            <a:ext cx="6390456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14630" algn="ctr"/>
            <a:r>
              <a:rPr lang="uk-UA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Фотографії соплових отворів нових форсунок та форсунок з напрацюванням 40 тис. км. до та після впливу ультразвуку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4F91BC-6D12-414C-B3B7-9DEB7D6FAB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51"/>
          <a:stretch/>
        </p:blipFill>
        <p:spPr>
          <a:xfrm>
            <a:off x="3359696" y="674023"/>
            <a:ext cx="5520414" cy="607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178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3C427B-A6CD-884C-D817-DF0C21CE6F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23" b="8523"/>
          <a:stretch/>
        </p:blipFill>
        <p:spPr>
          <a:xfrm>
            <a:off x="1140934" y="2190584"/>
            <a:ext cx="4616434" cy="2297710"/>
          </a:xfrm>
          <a:prstGeom prst="rect">
            <a:avLst/>
          </a:prstGeom>
        </p:spPr>
      </p:pic>
      <p:cxnSp>
        <p:nvCxnSpPr>
          <p:cNvPr id="31" name="Straight Connector 24">
            <a:extLst>
              <a:ext uri="{FF2B5EF4-FFF2-40B4-BE49-F238E27FC236}">
                <a16:creationId xmlns:a16="http://schemas.microsoft.com/office/drawing/2014/main" id="{02E9B2EE-76CA-47F3-9977-3F2FCB7FD2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739239"/>
            <a:ext cx="0" cy="32004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Відновлення BMW 540 2021 в Hunters Garage">
            <a:hlinkClick r:id="" action="ppaction://media"/>
            <a:extLst>
              <a:ext uri="{FF2B5EF4-FFF2-40B4-BE49-F238E27FC236}">
                <a16:creationId xmlns:a16="http://schemas.microsoft.com/office/drawing/2014/main" id="{B2E5B3CE-6786-A051-9CFF-5A2CB3E9FF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34633" y="2033166"/>
            <a:ext cx="4644528" cy="26125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45D298-DF50-AB0B-A9F5-16491126EDB6}"/>
              </a:ext>
            </a:extLst>
          </p:cNvPr>
          <p:cNvSpPr txBox="1"/>
          <p:nvPr/>
        </p:nvSpPr>
        <p:spPr>
          <a:xfrm>
            <a:off x="3100555" y="241738"/>
            <a:ext cx="7304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Майстер-клас від наших випускників (член гуртка 2016 року)</a:t>
            </a:r>
          </a:p>
        </p:txBody>
      </p:sp>
    </p:spTree>
    <p:extLst>
      <p:ext uri="{BB962C8B-B14F-4D97-AF65-F5344CB8AC3E}">
        <p14:creationId xmlns:p14="http://schemas.microsoft.com/office/powerpoint/2010/main" val="242515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>
            <a:extLst>
              <a:ext uri="{FF2B5EF4-FFF2-40B4-BE49-F238E27FC236}">
                <a16:creationId xmlns:a16="http://schemas.microsoft.com/office/drawing/2014/main" id="{13561ADD-A54C-C44E-DDFF-FBB45D82B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0400" y="22021800"/>
            <a:ext cx="40005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1E75755-64D7-B98C-DBB7-94D911B6821D}"/>
              </a:ext>
            </a:extLst>
          </p:cNvPr>
          <p:cNvSpPr/>
          <p:nvPr/>
        </p:nvSpPr>
        <p:spPr>
          <a:xfrm>
            <a:off x="4572000" y="533400"/>
            <a:ext cx="4110038" cy="554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 на </a:t>
            </a:r>
            <a:r>
              <a:rPr lang="uk-UA" sz="3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3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uk-UA" sz="3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en-US" sz="3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uk-UA" sz="3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uk-UA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000" b="1" dirty="0">
              <a:solidFill>
                <a:srgbClr val="002060"/>
              </a:solidFill>
            </a:endParaRPr>
          </a:p>
        </p:txBody>
      </p:sp>
      <p:grpSp>
        <p:nvGrpSpPr>
          <p:cNvPr id="21509" name="Group 7">
            <a:extLst>
              <a:ext uri="{FF2B5EF4-FFF2-40B4-BE49-F238E27FC236}">
                <a16:creationId xmlns:a16="http://schemas.microsoft.com/office/drawing/2014/main" id="{483F34D0-7B53-2BB5-4EE3-1CDB293714CD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1219201"/>
            <a:ext cx="6997700" cy="555625"/>
            <a:chOff x="1248" y="2030"/>
            <a:chExt cx="4408" cy="350"/>
          </a:xfrm>
        </p:grpSpPr>
        <p:sp>
          <p:nvSpPr>
            <p:cNvPr id="21535" name="Line 8">
              <a:extLst>
                <a:ext uri="{FF2B5EF4-FFF2-40B4-BE49-F238E27FC236}">
                  <a16:creationId xmlns:a16="http://schemas.microsoft.com/office/drawing/2014/main" id="{CA039C28-5E9A-0A47-6610-0FD609A74EBD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21536" name="Rectangle 9">
              <a:extLst>
                <a:ext uri="{FF2B5EF4-FFF2-40B4-BE49-F238E27FC236}">
                  <a16:creationId xmlns:a16="http://schemas.microsoft.com/office/drawing/2014/main" id="{5251F92F-2D23-900C-BD5F-77DAC6C8854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475E00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  <a:contourClr>
                <a:srgbClr val="99CC0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uk-UA" altLang="uk-UA" sz="1800">
                <a:solidFill>
                  <a:schemeClr val="bg1"/>
                </a:solidFill>
              </a:endParaRPr>
            </a:p>
          </p:txBody>
        </p:sp>
        <p:sp>
          <p:nvSpPr>
            <p:cNvPr id="15" name="Text Box 10">
              <a:extLst>
                <a:ext uri="{FF2B5EF4-FFF2-40B4-BE49-F238E27FC236}">
                  <a16:creationId xmlns:a16="http://schemas.microsoft.com/office/drawing/2014/main" id="{CEB2F670-9E5F-A15B-30A2-1B54D3E9FDF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83" y="2128"/>
              <a:ext cx="3973" cy="252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just">
                <a:defRPr/>
              </a:pP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Проводити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тематичні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засідання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гуртка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тричі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на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місяць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uk-UA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38" name="Text Box 11">
              <a:extLst>
                <a:ext uri="{FF2B5EF4-FFF2-40B4-BE49-F238E27FC236}">
                  <a16:creationId xmlns:a16="http://schemas.microsoft.com/office/drawing/2014/main" id="{C7946E50-0283-7A05-E1E6-BD22D4F0109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0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uk-UA" sz="2400" b="1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1510" name="Group 12">
            <a:extLst>
              <a:ext uri="{FF2B5EF4-FFF2-40B4-BE49-F238E27FC236}">
                <a16:creationId xmlns:a16="http://schemas.microsoft.com/office/drawing/2014/main" id="{9A31C99F-9CE0-22DA-99B2-CD8522E440C6}"/>
              </a:ext>
            </a:extLst>
          </p:cNvPr>
          <p:cNvGrpSpPr>
            <a:grpSpLocks/>
          </p:cNvGrpSpPr>
          <p:nvPr/>
        </p:nvGrpSpPr>
        <p:grpSpPr bwMode="auto">
          <a:xfrm>
            <a:off x="3322638" y="1981201"/>
            <a:ext cx="7295802" cy="708025"/>
            <a:chOff x="1248" y="2576"/>
            <a:chExt cx="4642" cy="446"/>
          </a:xfrm>
        </p:grpSpPr>
        <p:sp>
          <p:nvSpPr>
            <p:cNvPr id="21531" name="Line 13">
              <a:extLst>
                <a:ext uri="{FF2B5EF4-FFF2-40B4-BE49-F238E27FC236}">
                  <a16:creationId xmlns:a16="http://schemas.microsoft.com/office/drawing/2014/main" id="{B032C0B1-2703-F8A0-2A8E-15003B7A6F3E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21532" name="Rectangle 14">
              <a:extLst>
                <a:ext uri="{FF2B5EF4-FFF2-40B4-BE49-F238E27FC236}">
                  <a16:creationId xmlns:a16="http://schemas.microsoft.com/office/drawing/2014/main" id="{E1C3C7AE-50C9-A6A6-B7B9-6E44F69D75FC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2F47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  <a:contourClr>
                <a:srgbClr val="0066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uk-UA" altLang="uk-UA" sz="1800">
                <a:solidFill>
                  <a:schemeClr val="bg1"/>
                </a:solidFill>
              </a:endParaRPr>
            </a:p>
          </p:txBody>
        </p:sp>
        <p:sp>
          <p:nvSpPr>
            <p:cNvPr id="20" name="Text Box 15">
              <a:extLst>
                <a:ext uri="{FF2B5EF4-FFF2-40B4-BE49-F238E27FC236}">
                  <a16:creationId xmlns:a16="http://schemas.microsoft.com/office/drawing/2014/main" id="{788D5861-4DC2-C16E-F488-E61E6B295D4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11" y="2576"/>
              <a:ext cx="4279" cy="446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just">
                <a:defRPr/>
              </a:pP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Приймати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участь у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Міжнародних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та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Всеукраїнських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/>
              </a:r>
              <a:b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виставках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і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конференціях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тому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що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це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ЦІКАВО і КОРИСНО!</a:t>
              </a:r>
              <a:endParaRPr lang="uk-UA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34" name="Text Box 16">
              <a:extLst>
                <a:ext uri="{FF2B5EF4-FFF2-40B4-BE49-F238E27FC236}">
                  <a16:creationId xmlns:a16="http://schemas.microsoft.com/office/drawing/2014/main" id="{11556460-61CE-F0F7-1D9F-4098A43E4AC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654"/>
              <a:ext cx="2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uk-UA" sz="2400" b="1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1511" name="Group 17">
            <a:extLst>
              <a:ext uri="{FF2B5EF4-FFF2-40B4-BE49-F238E27FC236}">
                <a16:creationId xmlns:a16="http://schemas.microsoft.com/office/drawing/2014/main" id="{3010EB48-F12B-B806-581F-A9F5C08FF7FD}"/>
              </a:ext>
            </a:extLst>
          </p:cNvPr>
          <p:cNvGrpSpPr>
            <a:grpSpLocks/>
          </p:cNvGrpSpPr>
          <p:nvPr/>
        </p:nvGrpSpPr>
        <p:grpSpPr bwMode="auto">
          <a:xfrm>
            <a:off x="3306764" y="2895601"/>
            <a:ext cx="5913437" cy="708025"/>
            <a:chOff x="1248" y="3166"/>
            <a:chExt cx="3725" cy="446"/>
          </a:xfrm>
        </p:grpSpPr>
        <p:sp>
          <p:nvSpPr>
            <p:cNvPr id="21527" name="Line 18">
              <a:extLst>
                <a:ext uri="{FF2B5EF4-FFF2-40B4-BE49-F238E27FC236}">
                  <a16:creationId xmlns:a16="http://schemas.microsoft.com/office/drawing/2014/main" id="{EDE29A6E-7E2A-E16C-044D-ECAB52ACBCC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21528" name="Rectangle 19">
              <a:extLst>
                <a:ext uri="{FF2B5EF4-FFF2-40B4-BE49-F238E27FC236}">
                  <a16:creationId xmlns:a16="http://schemas.microsoft.com/office/drawing/2014/main" id="{FB81FFBC-A50B-BE02-A2FB-E2D72793D43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764718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  <a:contourClr>
                <a:srgbClr val="FF9933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uk-UA" altLang="uk-UA" sz="1800">
                <a:solidFill>
                  <a:schemeClr val="bg1"/>
                </a:solidFill>
              </a:endParaRPr>
            </a:p>
          </p:txBody>
        </p:sp>
        <p:sp>
          <p:nvSpPr>
            <p:cNvPr id="25" name="Text Box 20">
              <a:extLst>
                <a:ext uri="{FF2B5EF4-FFF2-40B4-BE49-F238E27FC236}">
                  <a16:creationId xmlns:a16="http://schemas.microsoft.com/office/drawing/2014/main" id="{CB7C547E-213B-70AC-49E7-D6E549CE2DC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76" y="3166"/>
              <a:ext cx="3297" cy="446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just">
                <a:defRPr/>
              </a:pP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Приймати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участь у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Всеукраїнських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конкурсах</a:t>
              </a:r>
              <a:b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студентських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наукових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робіт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та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олімпіадах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uk-UA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30" name="Text Box 21">
              <a:extLst>
                <a:ext uri="{FF2B5EF4-FFF2-40B4-BE49-F238E27FC236}">
                  <a16:creationId xmlns:a16="http://schemas.microsoft.com/office/drawing/2014/main" id="{DD65D7E6-75B4-CD91-B032-0E83DE30AA1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uk-UA" sz="2400" b="1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1512" name="Group 2">
            <a:extLst>
              <a:ext uri="{FF2B5EF4-FFF2-40B4-BE49-F238E27FC236}">
                <a16:creationId xmlns:a16="http://schemas.microsoft.com/office/drawing/2014/main" id="{BC8A27BD-275D-B50E-9F7A-488DB848E744}"/>
              </a:ext>
            </a:extLst>
          </p:cNvPr>
          <p:cNvGrpSpPr>
            <a:grpSpLocks/>
          </p:cNvGrpSpPr>
          <p:nvPr/>
        </p:nvGrpSpPr>
        <p:grpSpPr bwMode="auto">
          <a:xfrm>
            <a:off x="3289301" y="3846514"/>
            <a:ext cx="6746875" cy="555625"/>
            <a:chOff x="1248" y="1440"/>
            <a:chExt cx="4250" cy="350"/>
          </a:xfrm>
        </p:grpSpPr>
        <p:sp>
          <p:nvSpPr>
            <p:cNvPr id="21523" name="Line 3">
              <a:extLst>
                <a:ext uri="{FF2B5EF4-FFF2-40B4-BE49-F238E27FC236}">
                  <a16:creationId xmlns:a16="http://schemas.microsoft.com/office/drawing/2014/main" id="{2F549BEF-9F57-305E-0139-6EAE3D11569F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21524" name="Rectangle 4">
              <a:extLst>
                <a:ext uri="{FF2B5EF4-FFF2-40B4-BE49-F238E27FC236}">
                  <a16:creationId xmlns:a16="http://schemas.microsoft.com/office/drawing/2014/main" id="{E2C5E980-95B4-ADB6-553C-69702A79791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76393B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  <a:contourClr>
                <a:srgbClr val="FF7C8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uk-UA" altLang="uk-UA" sz="1800">
                <a:solidFill>
                  <a:schemeClr val="bg1"/>
                </a:solidFill>
              </a:endParaRPr>
            </a:p>
          </p:txBody>
        </p:sp>
        <p:sp>
          <p:nvSpPr>
            <p:cNvPr id="30" name="Text Box 5">
              <a:extLst>
                <a:ext uri="{FF2B5EF4-FFF2-40B4-BE49-F238E27FC236}">
                  <a16:creationId xmlns:a16="http://schemas.microsoft.com/office/drawing/2014/main" id="{7258C9A7-B1C0-0A48-7483-CEFAF6534DC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76" y="1473"/>
              <a:ext cx="3822" cy="252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Публікуватись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у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фахових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та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міжнародних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виданнях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uk-UA" sz="2000" dirty="0"/>
            </a:p>
          </p:txBody>
        </p:sp>
        <p:sp>
          <p:nvSpPr>
            <p:cNvPr id="21526" name="Text Box 6">
              <a:extLst>
                <a:ext uri="{FF2B5EF4-FFF2-40B4-BE49-F238E27FC236}">
                  <a16:creationId xmlns:a16="http://schemas.microsoft.com/office/drawing/2014/main" id="{1FDD4105-D705-4543-7E92-4EC4B75182A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145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uk-UA" sz="2400" b="1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513" name="Group 22">
            <a:extLst>
              <a:ext uri="{FF2B5EF4-FFF2-40B4-BE49-F238E27FC236}">
                <a16:creationId xmlns:a16="http://schemas.microsoft.com/office/drawing/2014/main" id="{D0003742-E57A-9325-823F-CBEF97E31D17}"/>
              </a:ext>
            </a:extLst>
          </p:cNvPr>
          <p:cNvGrpSpPr>
            <a:grpSpLocks/>
          </p:cNvGrpSpPr>
          <p:nvPr/>
        </p:nvGrpSpPr>
        <p:grpSpPr bwMode="auto">
          <a:xfrm>
            <a:off x="3325814" y="4702176"/>
            <a:ext cx="5589587" cy="555625"/>
            <a:chOff x="1248" y="3230"/>
            <a:chExt cx="3521" cy="350"/>
          </a:xfrm>
        </p:grpSpPr>
        <p:sp>
          <p:nvSpPr>
            <p:cNvPr id="21519" name="Line 23">
              <a:extLst>
                <a:ext uri="{FF2B5EF4-FFF2-40B4-BE49-F238E27FC236}">
                  <a16:creationId xmlns:a16="http://schemas.microsoft.com/office/drawing/2014/main" id="{3CFDB59A-855F-8F89-7F0A-7A5CD365106C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21520" name="Rectangle 24">
              <a:extLst>
                <a:ext uri="{FF2B5EF4-FFF2-40B4-BE49-F238E27FC236}">
                  <a16:creationId xmlns:a16="http://schemas.microsoft.com/office/drawing/2014/main" id="{8DB7F780-21A6-0E35-4088-32F795A15DBC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0099"/>
                </a:gs>
                <a:gs pos="100000">
                  <a:srgbClr val="470047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  <a:contourClr>
                <a:srgbClr val="9900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uk-UA" altLang="uk-UA" sz="1800">
                <a:solidFill>
                  <a:schemeClr val="bg1"/>
                </a:solidFill>
              </a:endParaRPr>
            </a:p>
          </p:txBody>
        </p:sp>
        <p:sp>
          <p:nvSpPr>
            <p:cNvPr id="35" name="Text Box 25">
              <a:extLst>
                <a:ext uri="{FF2B5EF4-FFF2-40B4-BE49-F238E27FC236}">
                  <a16:creationId xmlns:a16="http://schemas.microsoft.com/office/drawing/2014/main" id="{C912234E-F3AA-4046-B943-B507008EEEE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65" y="3263"/>
              <a:ext cx="3104" cy="252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just">
                <a:defRPr/>
              </a:pP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Заохочення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студентів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до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наукового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гуртка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uk-UA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22" name="Text Box 26">
              <a:extLst>
                <a:ext uri="{FF2B5EF4-FFF2-40B4-BE49-F238E27FC236}">
                  <a16:creationId xmlns:a16="http://schemas.microsoft.com/office/drawing/2014/main" id="{5C9511C4-F5F4-1000-CD16-72DC3ED7F53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uk-UA" sz="2400" b="1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21514" name="Group 22">
            <a:extLst>
              <a:ext uri="{FF2B5EF4-FFF2-40B4-BE49-F238E27FC236}">
                <a16:creationId xmlns:a16="http://schemas.microsoft.com/office/drawing/2014/main" id="{DE1167D5-F808-3C9B-F846-E498218F0979}"/>
              </a:ext>
            </a:extLst>
          </p:cNvPr>
          <p:cNvGrpSpPr>
            <a:grpSpLocks/>
          </p:cNvGrpSpPr>
          <p:nvPr/>
        </p:nvGrpSpPr>
        <p:grpSpPr bwMode="auto">
          <a:xfrm>
            <a:off x="3352801" y="5562601"/>
            <a:ext cx="6145213" cy="708025"/>
            <a:chOff x="1248" y="3135"/>
            <a:chExt cx="3871" cy="446"/>
          </a:xfrm>
        </p:grpSpPr>
        <p:sp>
          <p:nvSpPr>
            <p:cNvPr id="21515" name="Line 23">
              <a:extLst>
                <a:ext uri="{FF2B5EF4-FFF2-40B4-BE49-F238E27FC236}">
                  <a16:creationId xmlns:a16="http://schemas.microsoft.com/office/drawing/2014/main" id="{62CC5D41-E672-77B7-E3A8-B27507363079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21516" name="Rectangle 24">
              <a:extLst>
                <a:ext uri="{FF2B5EF4-FFF2-40B4-BE49-F238E27FC236}">
                  <a16:creationId xmlns:a16="http://schemas.microsoft.com/office/drawing/2014/main" id="{726C5079-1C5F-DDE5-9118-5C17F91F8F0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  <a:contourClr>
                <a:srgbClr val="FFFF0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uk-UA" altLang="uk-UA" sz="1800">
                <a:solidFill>
                  <a:schemeClr val="bg1"/>
                </a:solidFill>
              </a:endParaRPr>
            </a:p>
          </p:txBody>
        </p:sp>
        <p:sp>
          <p:nvSpPr>
            <p:cNvPr id="40" name="Text Box 25">
              <a:extLst>
                <a:ext uri="{FF2B5EF4-FFF2-40B4-BE49-F238E27FC236}">
                  <a16:creationId xmlns:a16="http://schemas.microsoft.com/office/drawing/2014/main" id="{E3C792CF-D11C-0C11-FB31-1C358F40C3F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42" y="3135"/>
              <a:ext cx="3377" cy="446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just">
                <a:defRPr/>
              </a:pP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Тема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вивчення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аналіз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uk-UA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методів діагностування</a:t>
              </a:r>
              <a:br>
                <a:rPr lang="uk-UA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uk-UA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і прогнозування технічного стану машин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uk-UA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18" name="Text Box 26">
              <a:extLst>
                <a:ext uri="{FF2B5EF4-FFF2-40B4-BE49-F238E27FC236}">
                  <a16:creationId xmlns:a16="http://schemas.microsoft.com/office/drawing/2014/main" id="{116EB307-6D68-A9F8-C0CA-733E3C590D1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uk-UA" sz="2400" b="1">
                  <a:solidFill>
                    <a:schemeClr val="bg1"/>
                  </a:solidFill>
                </a:rPr>
                <a:t>6</a:t>
              </a:r>
              <a:endParaRPr lang="en-US" altLang="uk-UA" sz="2400" b="1">
                <a:solidFill>
                  <a:schemeClr val="bg1"/>
                </a:solidFill>
              </a:endParaRPr>
            </a:p>
          </p:txBody>
        </p:sp>
      </p:grpSp>
      <p:pic>
        <p:nvPicPr>
          <p:cNvPr id="4" name="Рисунок 3" descr="Зображення, що містить текст, надворі&#10;&#10;Автоматично згенерований опис">
            <a:extLst>
              <a:ext uri="{FF2B5EF4-FFF2-40B4-BE49-F238E27FC236}">
                <a16:creationId xmlns:a16="http://schemas.microsoft.com/office/drawing/2014/main" id="{9C4D47E5-2A6B-B650-40A6-1E7F193979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4204" y="2582210"/>
            <a:ext cx="3951288" cy="296346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CE8528-0BD2-5BD8-3075-58268C693ED8}"/>
              </a:ext>
            </a:extLst>
          </p:cNvPr>
          <p:cNvSpPr txBox="1"/>
          <p:nvPr/>
        </p:nvSpPr>
        <p:spPr>
          <a:xfrm>
            <a:off x="3574256" y="2380612"/>
            <a:ext cx="4738688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+mn-cs"/>
              </a:rPr>
              <a:t>Дякую за увагу!</a:t>
            </a:r>
          </a:p>
        </p:txBody>
      </p:sp>
      <p:pic>
        <p:nvPicPr>
          <p:cNvPr id="4" name="Рисунок 3" descr="Зображення, що містить особа, автомат&#10;&#10;Автоматично згенерований опис">
            <a:extLst>
              <a:ext uri="{FF2B5EF4-FFF2-40B4-BE49-F238E27FC236}">
                <a16:creationId xmlns:a16="http://schemas.microsoft.com/office/drawing/2014/main" id="{344FA60D-C8F1-E4F5-4C0B-6DA2F436F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856" y="3601811"/>
            <a:ext cx="4572000" cy="2571750"/>
          </a:xfrm>
          <a:prstGeom prst="rect">
            <a:avLst/>
          </a:prstGeom>
        </p:spPr>
      </p:pic>
      <p:pic>
        <p:nvPicPr>
          <p:cNvPr id="6" name="Рисунок 5" descr="Зображення, що містить текст, картинка&#10;&#10;Автоматично згенерований опис">
            <a:extLst>
              <a:ext uri="{FF2B5EF4-FFF2-40B4-BE49-F238E27FC236}">
                <a16:creationId xmlns:a16="http://schemas.microsoft.com/office/drawing/2014/main" id="{5F492D6F-9C57-A556-50E3-1982C3B92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54" y="281553"/>
            <a:ext cx="2801031" cy="292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47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8F78CB9-1C34-154B-DC6A-8967A5EBE4FF}"/>
              </a:ext>
            </a:extLst>
          </p:cNvPr>
          <p:cNvSpPr txBox="1">
            <a:spLocks noChangeArrowheads="1"/>
          </p:cNvSpPr>
          <p:nvPr/>
        </p:nvSpPr>
        <p:spPr>
          <a:xfrm>
            <a:off x="303973" y="1188451"/>
            <a:ext cx="3806811" cy="33592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гуртка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полягає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вивченні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сучасних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методів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діагностування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прогнозування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багатокритеріальної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оцінки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вибору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рішень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щодо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технічного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стану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машин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4" name="Рисунок 3" descr="Зображення, що містить особа, одяг, двигун&#10;&#10;Автоматично згенерований опис">
            <a:extLst>
              <a:ext uri="{FF2B5EF4-FFF2-40B4-BE49-F238E27FC236}">
                <a16:creationId xmlns:a16="http://schemas.microsoft.com/office/drawing/2014/main" id="{95EC3F8F-F9D6-0DD9-FF7A-12C6B9906C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1" r="1" b="7373"/>
          <a:stretch/>
        </p:blipFill>
        <p:spPr>
          <a:xfrm rot="5400000">
            <a:off x="7152275" y="1353673"/>
            <a:ext cx="5577118" cy="3566160"/>
          </a:xfrm>
          <a:prstGeom prst="rect">
            <a:avLst/>
          </a:prstGeom>
        </p:spPr>
      </p:pic>
      <p:pic>
        <p:nvPicPr>
          <p:cNvPr id="41" name="Рисунок 40" descr="Зображення, що містить особа&#10;&#10;Автоматично згенерований опис">
            <a:extLst>
              <a:ext uri="{FF2B5EF4-FFF2-40B4-BE49-F238E27FC236}">
                <a16:creationId xmlns:a16="http://schemas.microsoft.com/office/drawing/2014/main" id="{4B3ECB8E-D9E2-7DA8-4EC2-34D3D9FCC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754" y="3992113"/>
            <a:ext cx="2602670" cy="2602670"/>
          </a:xfrm>
          <a:prstGeom prst="rect">
            <a:avLst/>
          </a:prstGeom>
        </p:spPr>
      </p:pic>
      <p:pic>
        <p:nvPicPr>
          <p:cNvPr id="6" name="Рисунок 5" descr="Зображення, що містить особа, чоловік, просто неба&#10;&#10;Автоматично згенерований опис">
            <a:extLst>
              <a:ext uri="{FF2B5EF4-FFF2-40B4-BE49-F238E27FC236}">
                <a16:creationId xmlns:a16="http://schemas.microsoft.com/office/drawing/2014/main" id="{E46F86C0-EB0E-D4DB-66D4-D33A4F87783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751" y="263217"/>
            <a:ext cx="4003358" cy="533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34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81CF71-63C8-C33E-737C-25D3249465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1" r="1378" b="-3"/>
          <a:stretch/>
        </p:blipFill>
        <p:spPr>
          <a:xfrm>
            <a:off x="6887045" y="10"/>
            <a:ext cx="4661488" cy="3104198"/>
          </a:xfrm>
          <a:prstGeom prst="rect">
            <a:avLst/>
          </a:prstGeom>
        </p:spPr>
      </p:pic>
      <p:pic>
        <p:nvPicPr>
          <p:cNvPr id="3" name="Рисунок 2" descr="Зображення, що містить текст, пристрій, панель керування&#10;&#10;Автоматично згенерований опис">
            <a:extLst>
              <a:ext uri="{FF2B5EF4-FFF2-40B4-BE49-F238E27FC236}">
                <a16:creationId xmlns:a16="http://schemas.microsoft.com/office/drawing/2014/main" id="{7B2A635F-1A9F-6E38-EA7F-1ECB8C70C4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" r="3409" b="3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318F91-9E23-4B38-E186-756A9AE455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" r="8982" b="-2"/>
          <a:stretch/>
        </p:blipFill>
        <p:spPr>
          <a:xfrm>
            <a:off x="643467" y="-5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9" name="Rectangle 14">
            <a:extLst>
              <a:ext uri="{FF2B5EF4-FFF2-40B4-BE49-F238E27FC236}">
                <a16:creationId xmlns:a16="http://schemas.microsoft.com/office/drawing/2014/main" id="{749FA6A2-2239-4EF2-9EB3-B1DC295FE1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2A7922-9C0A-355F-AC1D-0D0F694B001D}"/>
              </a:ext>
            </a:extLst>
          </p:cNvPr>
          <p:cNvSpPr txBox="1"/>
          <p:nvPr/>
        </p:nvSpPr>
        <p:spPr>
          <a:xfrm>
            <a:off x="171450" y="4334129"/>
            <a:ext cx="5086945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  <a:ea typeface="STXinwei" panose="02010800040101010101" pitchFamily="2" charset="-122"/>
              </a:rPr>
              <a:t>Участь гуртківців на семінарах передових іноземних виробників сільськогосподарської продукції.</a:t>
            </a:r>
            <a:endParaRPr lang="uk-UA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d Script" panose="02000000000000000000" pitchFamily="2" charset="0"/>
              <a:ea typeface="STXinwei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28963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1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 descr="Зображення, що містить особа, у приміщенні, стіна, сидіння&#10;&#10;Автоматично згенерований опис">
            <a:extLst>
              <a:ext uri="{FF2B5EF4-FFF2-40B4-BE49-F238E27FC236}">
                <a16:creationId xmlns:a16="http://schemas.microsoft.com/office/drawing/2014/main" id="{42EAA267-2918-804F-7B56-EE0BEB3D46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6" r="-3" b="7671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3" name="Рисунок 2" descr="Зображення, що містить текст, особа, у приміщенні, стоячи&#10;&#10;Автоматично згенерований опис">
            <a:extLst>
              <a:ext uri="{FF2B5EF4-FFF2-40B4-BE49-F238E27FC236}">
                <a16:creationId xmlns:a16="http://schemas.microsoft.com/office/drawing/2014/main" id="{D29BFECF-02E3-675B-FAD6-FB45C6C713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0" b="36780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Рисунок 4" descr="Зображення, що містить особа, у приміщенні, стіна, група&#10;&#10;Автоматично згенерований опис">
            <a:extLst>
              <a:ext uri="{FF2B5EF4-FFF2-40B4-BE49-F238E27FC236}">
                <a16:creationId xmlns:a16="http://schemas.microsoft.com/office/drawing/2014/main" id="{915C3460-305F-B455-15BB-64B7DE7C46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" r="14365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33139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Зображення, що містить текст, шафа&#10;&#10;Автоматично згенерований опис">
            <a:extLst>
              <a:ext uri="{FF2B5EF4-FFF2-40B4-BE49-F238E27FC236}">
                <a16:creationId xmlns:a16="http://schemas.microsoft.com/office/drawing/2014/main" id="{3ED12B64-DF79-A113-2ADA-0863005283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r="28667"/>
          <a:stretch/>
        </p:blipFill>
        <p:spPr>
          <a:xfrm>
            <a:off x="20" y="10"/>
            <a:ext cx="6095981" cy="6857990"/>
          </a:xfrm>
          <a:prstGeom prst="rect">
            <a:avLst/>
          </a:prstGeom>
        </p:spPr>
      </p:pic>
      <p:pic>
        <p:nvPicPr>
          <p:cNvPr id="3" name="Рисунок 2" descr="Зображення, що містить текст, у приміщенні, стоячи, стіл&#10;&#10;Автоматично згенерований опис">
            <a:extLst>
              <a:ext uri="{FF2B5EF4-FFF2-40B4-BE49-F238E27FC236}">
                <a16:creationId xmlns:a16="http://schemas.microsoft.com/office/drawing/2014/main" id="{3F5F33B9-9B90-6218-669F-C44A81C29D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9" r="3479" b="1"/>
          <a:stretch/>
        </p:blipFill>
        <p:spPr>
          <a:xfrm>
            <a:off x="6095998" y="10"/>
            <a:ext cx="6096001" cy="6861558"/>
          </a:xfrm>
          <a:prstGeom prst="rect">
            <a:avLst/>
          </a:prstGeom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002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id="{197C305C-0E98-44D5-A930-21F23CC52F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Зображення, що містить особа, просто неба, одежа, дерево&#10;&#10;Автоматично згенерований опис">
            <a:extLst>
              <a:ext uri="{FF2B5EF4-FFF2-40B4-BE49-F238E27FC236}">
                <a16:creationId xmlns:a16="http://schemas.microsoft.com/office/drawing/2014/main" id="{88514AD7-B4B6-4024-3201-E069F2A100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>
          <a:xfrm rot="5400000">
            <a:off x="-381000" y="381000"/>
            <a:ext cx="6858000" cy="6096000"/>
          </a:xfrm>
          <a:prstGeom prst="rect">
            <a:avLst/>
          </a:prstGeom>
        </p:spPr>
      </p:pic>
      <p:pic>
        <p:nvPicPr>
          <p:cNvPr id="6" name="Рисунок 5" descr="Зображення, що містить небо, одежа, просто неба, взуття&#10;&#10;Автоматично згенерований опис">
            <a:extLst>
              <a:ext uri="{FF2B5EF4-FFF2-40B4-BE49-F238E27FC236}">
                <a16:creationId xmlns:a16="http://schemas.microsoft.com/office/drawing/2014/main" id="{2EF1BC02-BD7B-9556-8437-5406255C2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8" r="9586"/>
          <a:stretch/>
        </p:blipFill>
        <p:spPr>
          <a:xfrm>
            <a:off x="6096000" y="1"/>
            <a:ext cx="6096000" cy="6858000"/>
          </a:xfrm>
          <a:prstGeom prst="rect">
            <a:avLst/>
          </a:prstGeom>
        </p:spPr>
      </p:pic>
      <p:sp>
        <p:nvSpPr>
          <p:cNvPr id="18" name="Rectangle 12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4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91E7A5-5A94-8AF5-D8E0-786EF936E3B8}"/>
              </a:ext>
            </a:extLst>
          </p:cNvPr>
          <p:cNvSpPr txBox="1"/>
          <p:nvPr/>
        </p:nvSpPr>
        <p:spPr>
          <a:xfrm>
            <a:off x="2103120" y="4550980"/>
            <a:ext cx="7985759" cy="1591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Профорієнтація</a:t>
            </a:r>
            <a:r>
              <a:rPr lang="en-US" sz="31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1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гуртківців</a:t>
            </a:r>
            <a:r>
              <a:rPr lang="en-US" sz="31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у </a:t>
            </a:r>
            <a:r>
              <a:rPr lang="en-US" sz="31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Київській</a:t>
            </a:r>
            <a:r>
              <a:rPr lang="en-US" sz="31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1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Малій</a:t>
            </a:r>
            <a:r>
              <a:rPr lang="en-US" sz="31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1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Академії</a:t>
            </a:r>
            <a:r>
              <a:rPr lang="en-US" sz="31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1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наук</a:t>
            </a:r>
            <a:r>
              <a:rPr lang="en-US" sz="31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.</a:t>
            </a:r>
            <a:endParaRPr lang="uk-UA" sz="31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uk-UA" sz="31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uk-UA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(зустріч відбулась на території навчального корпусу 11 НУБіП України)</a:t>
            </a:r>
            <a:endParaRPr lang="en-US" sz="2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12042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 descr="Зображення, що містить просто неба, небо, одежа, особа&#10;&#10;Автоматично згенерований опис">
            <a:extLst>
              <a:ext uri="{FF2B5EF4-FFF2-40B4-BE49-F238E27FC236}">
                <a16:creationId xmlns:a16="http://schemas.microsoft.com/office/drawing/2014/main" id="{100ACFEF-2281-ADA7-9C6D-1A752EEB58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 rot="5400000">
            <a:off x="543983" y="742950"/>
            <a:ext cx="5571066" cy="5372099"/>
          </a:xfrm>
          <a:prstGeom prst="rect">
            <a:avLst/>
          </a:prstGeom>
        </p:spPr>
      </p:pic>
      <p:pic>
        <p:nvPicPr>
          <p:cNvPr id="3" name="Рисунок 2" descr="Зображення, що містить особа, одежа, чоловік, піджак&#10;&#10;Автоматично згенерований опис">
            <a:extLst>
              <a:ext uri="{FF2B5EF4-FFF2-40B4-BE49-F238E27FC236}">
                <a16:creationId xmlns:a16="http://schemas.microsoft.com/office/drawing/2014/main" id="{B95C4402-9121-98EC-BD0E-44CD62F4A5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9" r="-1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07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F23EF37-19EC-4973-A7AF-4BBF68646D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Рисунок 5" descr="Зображення, що містить небо, просто неба, дерево, хмара&#10;&#10;Автоматично згенерований опис">
            <a:extLst>
              <a:ext uri="{FF2B5EF4-FFF2-40B4-BE49-F238E27FC236}">
                <a16:creationId xmlns:a16="http://schemas.microsoft.com/office/drawing/2014/main" id="{AF0C357B-B527-9BC0-3497-927A5ABED8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93" r="4" b="1359"/>
          <a:stretch/>
        </p:blipFill>
        <p:spPr>
          <a:xfrm>
            <a:off x="641276" y="557186"/>
            <a:ext cx="4013020" cy="2228759"/>
          </a:xfrm>
          <a:prstGeom prst="rect">
            <a:avLst/>
          </a:prstGeom>
        </p:spPr>
      </p:pic>
      <p:pic>
        <p:nvPicPr>
          <p:cNvPr id="8" name="Рисунок 7" descr="Зображення, що містить одежа, особа, просто неба, небо&#10;&#10;Автоматично згенерований опис">
            <a:extLst>
              <a:ext uri="{FF2B5EF4-FFF2-40B4-BE49-F238E27FC236}">
                <a16:creationId xmlns:a16="http://schemas.microsoft.com/office/drawing/2014/main" id="{7E7583DD-0E37-8C07-9041-87B2E64A0B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3" b="-3"/>
          <a:stretch/>
        </p:blipFill>
        <p:spPr>
          <a:xfrm rot="5400000">
            <a:off x="977314" y="2623817"/>
            <a:ext cx="3343135" cy="401083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3D93B2-410E-BBD4-45CA-CB0F6275E3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6" r="23986"/>
          <a:stretch/>
        </p:blipFill>
        <p:spPr>
          <a:xfrm rot="5400000">
            <a:off x="5325873" y="78138"/>
            <a:ext cx="5743609" cy="670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7042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980</Words>
  <Application>Microsoft Office PowerPoint</Application>
  <PresentationFormat>Широкоэкранный</PresentationFormat>
  <Paragraphs>347</Paragraphs>
  <Slides>28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9" baseType="lpstr">
      <vt:lpstr>Arial</vt:lpstr>
      <vt:lpstr>Avenir Next LT Pro</vt:lpstr>
      <vt:lpstr>Bad Script</vt:lpstr>
      <vt:lpstr>Batang</vt:lpstr>
      <vt:lpstr>Calibri</vt:lpstr>
      <vt:lpstr>Calibri Light</vt:lpstr>
      <vt:lpstr>Cambria Math</vt:lpstr>
      <vt:lpstr>Monotype Corsiva</vt:lpstr>
      <vt:lpstr>STXinwei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Liudmyla Titova</dc:creator>
  <cp:lastModifiedBy>Oleh Marus</cp:lastModifiedBy>
  <cp:revision>10</cp:revision>
  <dcterms:created xsi:type="dcterms:W3CDTF">2023-05-03T19:18:33Z</dcterms:created>
  <dcterms:modified xsi:type="dcterms:W3CDTF">2025-12-22T12:25:15Z</dcterms:modified>
</cp:coreProperties>
</file>