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1" r:id="rId13"/>
    <p:sldId id="272" r:id="rId14"/>
    <p:sldId id="271" r:id="rId15"/>
    <p:sldId id="270" r:id="rId16"/>
    <p:sldId id="273" r:id="rId17"/>
    <p:sldId id="258" r:id="rId1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E68C1-7C92-40E3-AFA3-304CB20DC52B}" type="datetimeFigureOut">
              <a:rPr lang="ru-UA" smtClean="0"/>
              <a:t>11.04.2026</a:t>
            </a:fld>
            <a:endParaRPr lang="ru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4E120-3DEE-4F71-A295-0D05B9AFF953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3898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4E120-3DEE-4F71-A295-0D05B9AFF953}" type="slidenum">
              <a:rPr lang="ru-UA" smtClean="0"/>
              <a:t>1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9460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85000-707A-BCCF-835E-7F5C1F87B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C885A4-F2F7-313D-4396-F32C40C19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987EDC-D7B4-4309-7A65-BA0F86F2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11.04.2026</a:t>
            </a:fld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848406-63E5-56EB-1D09-4EDCAE85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06E60-E0DF-FF2C-1EC3-D3C989B67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5861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9ABEA-5EC9-ECC2-E3B5-9873D9C7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FA7DBA-7D83-8F9A-D7D3-F69C4F406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72317-6831-CB3F-7D3C-9BB8C113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11.04.2026</a:t>
            </a:fld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5E5E74-576A-6E1F-7400-47EFA657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3A1B-4961-9591-A98E-C4F73C87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6758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93A219-09DA-408C-DED3-3526CE8EB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9B3CFB-840A-D179-5377-8AAAC9A5A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DF2FCD-F469-031E-F433-852DCBA5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11.04.2026</a:t>
            </a:fld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6EE27-8F74-0200-DBE5-02D89F50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145283-7451-CA30-F936-047105A9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4966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81A4-8B5A-801D-3B8A-BDFF3B0E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F725C0-A518-D2A2-B85B-273A69FA7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C8244-87B8-E403-F110-F36CB799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11.04.2026</a:t>
            </a:fld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BE8DE-4498-900E-BBAF-0E33892A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E6655-2611-08B0-E863-54921C16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2159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35E5F-7103-9249-E8E1-83CE64C8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40DF7D-7704-A638-86ED-E2B877272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075EF4-CE73-DCA5-39A0-909E82AF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11.04.2026</a:t>
            </a:fld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830C5E-5D8C-2AE4-A59C-86A4DBFC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6A8D07-8C63-8D4E-890F-5CCD4DAB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4054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1E84F-9D0C-3E11-B169-40846B9F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45AA7-9DAE-6E84-1B86-3981B1746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982E76-6529-CA58-0921-FA53A26A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7F426C-4AD1-C254-D5E5-99A9A398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11.04.2026</a:t>
            </a:fld>
            <a:endParaRPr lang="ru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1AD62C-12F2-2DE6-CF20-143C76EA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67BE87-7573-E18B-6D0D-4BAB4A5D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4193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A9E12-6583-A01A-BC3C-20F6257F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03DC-5192-9C09-EA3A-AF1B86684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D04708-5E30-D267-B4AE-73C467B1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B7D774-1765-A58A-8208-2782D97C9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E84E1E-13F8-6FD5-3DDD-26FE85ECD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547E3-8553-410E-D5FE-A5EDC1C6D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11.04.2026</a:t>
            </a:fld>
            <a:endParaRPr lang="ru-UA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7960D5-4A4E-9B57-10ED-BCA85DD4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01113B-5D02-9AC6-F3DF-619C38B0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3944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3BE57-2D26-CA87-E7F3-CD69FD07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C5AC4E-723E-8184-FAF0-47BF9C8B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11.04.2026</a:t>
            </a:fld>
            <a:endParaRPr lang="ru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AADDA3-7D9E-DDB5-1045-314880A3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37BDDA-B375-6758-8BB8-0D7CB2E1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3814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3CEECD-5E0E-3D8A-FC1A-490CC88B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11.04.2026</a:t>
            </a:fld>
            <a:endParaRPr lang="ru-UA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7C465C-FE9B-8789-26AE-FE8DE7ED0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3032E9-0714-A208-E417-9467D324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5630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FAA62-16BB-EB07-570B-F5FC3FBC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91E8F-14F0-4FEA-3B16-6405BB1E0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25E97B-95CB-27E1-A6AE-FFB789C91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38A689-2903-321A-6CD9-0E2F770F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11.04.2026</a:t>
            </a:fld>
            <a:endParaRPr lang="ru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C25679-9BBB-1DA9-D3C3-4637A579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AD7254-322E-E2C4-DADE-D962022C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6684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2C4B6-2F50-0009-DCB6-5C822BAE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2FD7BB-1AEF-1BA5-ACE4-803ABEEA7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5DEDEC-8F15-3726-E899-3CAD4A8C2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37B0F3-10C4-F0C2-2073-A4CD1605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11.04.2026</a:t>
            </a:fld>
            <a:endParaRPr lang="ru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DA535-1ADD-735D-B48A-6501F188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D9602C-1E6E-2FDF-554E-11B01DC8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7451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18092-F94E-237C-BE5D-FC2D218D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4ADDD6-1278-9207-8112-2E5B35BD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77769-7C36-F282-6765-33C8316B0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4E91-D328-4C1A-9F88-B6C74C43005D}" type="datetimeFigureOut">
              <a:rPr lang="ru-UA" smtClean="0"/>
              <a:t>11.04.2026</a:t>
            </a:fld>
            <a:endParaRPr lang="ru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7E5483-9F7D-CD3B-8B93-AAF64C645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EE84C-34D2-B925-A9BC-731AF2DB5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3EDF-C421-44D1-B1B7-87CB0D0E01A1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633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0">
            <a:extLst>
              <a:ext uri="{FF2B5EF4-FFF2-40B4-BE49-F238E27FC236}">
                <a16:creationId xmlns:a16="http://schemas.microsoft.com/office/drawing/2014/main" id="{DC65C607-AE32-E407-EA8C-F8517449409E}"/>
              </a:ext>
            </a:extLst>
          </p:cNvPr>
          <p:cNvSpPr txBox="1">
            <a:spLocks/>
          </p:cNvSpPr>
          <p:nvPr/>
        </p:nvSpPr>
        <p:spPr>
          <a:xfrm>
            <a:off x="3670667" y="204572"/>
            <a:ext cx="8297807" cy="1710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166B3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НАЦІОНАЛЬНИЙ УНІВЕРСИТЕТ БІОРЕСУРСІВ </a:t>
            </a:r>
            <a:br>
              <a:rPr lang="ru-RU" sz="2800" dirty="0">
                <a:solidFill>
                  <a:srgbClr val="0166B3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166B3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І ПРИРОДОКОРИСТУВАННЯ УКРАЇНИ</a:t>
            </a:r>
          </a:p>
          <a:p>
            <a:endParaRPr lang="ru-RU" sz="1400" dirty="0">
              <a:solidFill>
                <a:srgbClr val="0166B3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166B3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ФАКУЛЬТЕТ ТВАРИННИЦТВА ТА ВОДНИХ БІОРЕСУРСІВ</a:t>
            </a:r>
            <a:endParaRPr lang="uk-UA" sz="2400" dirty="0">
              <a:solidFill>
                <a:srgbClr val="0166B3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B9CE909-26FE-0D58-F6E0-B52469306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5202" y="2027831"/>
            <a:ext cx="8297807" cy="2239369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Стан та перспективи розвитку кафедри технологій у тваринництві (</a:t>
            </a:r>
            <a:r>
              <a:rPr lang="uk-UA" sz="3600" b="1" i="1" dirty="0" err="1">
                <a:solidFill>
                  <a:srgbClr val="0070C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ТуТ</a:t>
            </a:r>
            <a:r>
              <a:rPr lang="uk-UA" sz="3600" b="1" dirty="0">
                <a:solidFill>
                  <a:srgbClr val="0070C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) </a:t>
            </a:r>
            <a:br>
              <a:rPr lang="uk-UA" sz="3600" b="1" dirty="0">
                <a:solidFill>
                  <a:srgbClr val="0070C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</a:br>
            <a:r>
              <a:rPr lang="uk-UA" sz="3600" b="1" dirty="0">
                <a:solidFill>
                  <a:srgbClr val="0070C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на 2026-2031 рр. 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76B6E3E5-C952-EAEB-6155-84F2C494A295}"/>
              </a:ext>
            </a:extLst>
          </p:cNvPr>
          <p:cNvSpPr txBox="1">
            <a:spLocks/>
          </p:cNvSpPr>
          <p:nvPr/>
        </p:nvSpPr>
        <p:spPr>
          <a:xfrm>
            <a:off x="3535202" y="4848663"/>
            <a:ext cx="3971907" cy="808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i="1" dirty="0">
                <a:solidFill>
                  <a:srgbClr val="0166B3"/>
                </a:solidFill>
                <a:latin typeface="Palatino Linotype" panose="02040502050505030304" pitchFamily="18" charset="0"/>
              </a:rPr>
              <a:t>Вадим ЛИХАЧ</a:t>
            </a:r>
            <a:r>
              <a:rPr lang="uk-UA" sz="3000" dirty="0">
                <a:solidFill>
                  <a:srgbClr val="0166B3"/>
                </a:solidFill>
                <a:latin typeface="Palatino Linotype" panose="02040502050505030304" pitchFamily="18" charset="0"/>
              </a:rPr>
              <a:t>, </a:t>
            </a:r>
            <a:endParaRPr lang="en-US" sz="3000" dirty="0">
              <a:solidFill>
                <a:srgbClr val="0166B3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uk-UA" sz="2400" dirty="0">
                <a:solidFill>
                  <a:srgbClr val="0166B3"/>
                </a:solidFill>
                <a:latin typeface="Palatino Linotype" panose="02040502050505030304" pitchFamily="18" charset="0"/>
              </a:rPr>
              <a:t>в.о. завідувача кафедри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166B3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9213B-5946-546F-99E2-27FDE61EC3B2}"/>
              </a:ext>
            </a:extLst>
          </p:cNvPr>
          <p:cNvSpPr txBox="1"/>
          <p:nvPr/>
        </p:nvSpPr>
        <p:spPr>
          <a:xfrm>
            <a:off x="7191911" y="6232434"/>
            <a:ext cx="1458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166B3"/>
                </a:solidFill>
                <a:latin typeface="Palatino Linotype" panose="02040502050505030304" pitchFamily="18" charset="0"/>
              </a:rPr>
              <a:t>КИЇВ - 2026</a:t>
            </a:r>
            <a:endParaRPr lang="ru-RU" sz="1800" b="1" dirty="0">
              <a:solidFill>
                <a:srgbClr val="0166B3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050F3B-A90D-74E6-AF97-9A283D8CA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42" t="8226" r="51617" b="4185"/>
          <a:stretch/>
        </p:blipFill>
        <p:spPr>
          <a:xfrm>
            <a:off x="0" y="0"/>
            <a:ext cx="3225421" cy="68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0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7686F-A211-4C59-B854-29D2E4B83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6763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5A87E-8FBC-4114-9D6F-EC5EC1F4D1C1}"/>
              </a:ext>
            </a:extLst>
          </p:cNvPr>
          <p:cNvSpPr txBox="1"/>
          <p:nvPr/>
        </p:nvSpPr>
        <p:spPr>
          <a:xfrm>
            <a:off x="3687521" y="6332549"/>
            <a:ext cx="8297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07985"/>
            <a:ext cx="9389533" cy="626565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r>
              <a:rPr lang="uk-UA" sz="3600" dirty="0">
                <a:latin typeface="Palatino Linotype" panose="02040502050505030304" pitchFamily="18" charset="0"/>
              </a:rPr>
              <a:t>Покроковий план дій в </a:t>
            </a:r>
            <a:r>
              <a:rPr lang="uk-UA" sz="3600" u="sng" dirty="0">
                <a:latin typeface="Palatino Linotype" panose="02040502050505030304" pitchFamily="18" charset="0"/>
              </a:rPr>
              <a:t>науковій складовій</a:t>
            </a:r>
            <a:r>
              <a:rPr lang="uk-UA" sz="3600" dirty="0"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615244" y="1845378"/>
            <a:ext cx="10961511" cy="4204637"/>
          </a:xfrm>
        </p:spPr>
        <p:txBody>
          <a:bodyPr numCol="1">
            <a:normAutofit lnSpcReduction="10000"/>
          </a:bodyPr>
          <a:lstStyle/>
          <a:p>
            <a:pPr algn="just"/>
            <a:r>
              <a:rPr lang="uk-UA" sz="2400" b="1" dirty="0">
                <a:latin typeface="Palatino Linotype" panose="02040502050505030304" pitchFamily="18" charset="0"/>
              </a:rPr>
              <a:t>Кар’єрний та статусний капітал</a:t>
            </a:r>
            <a:r>
              <a:rPr lang="uk-UA" sz="2400" dirty="0">
                <a:latin typeface="Palatino Linotype" panose="02040502050505030304" pitchFamily="18" charset="0"/>
              </a:rPr>
              <a:t> (</a:t>
            </a:r>
            <a:r>
              <a:rPr lang="uk-UA" sz="2400" i="1" dirty="0">
                <a:latin typeface="Palatino Linotype" panose="02040502050505030304" pitchFamily="18" charset="0"/>
              </a:rPr>
              <a:t>хочеш у відрядження до Європи чи розраховуєш на вчене звання доцента/професора – потрібен результат у </a:t>
            </a:r>
            <a:r>
              <a:rPr lang="uk-UA" sz="2400" i="1" dirty="0" err="1">
                <a:latin typeface="Palatino Linotype" panose="02040502050505030304" pitchFamily="18" charset="0"/>
              </a:rPr>
              <a:t>Q1-Q2</a:t>
            </a:r>
            <a:r>
              <a:rPr lang="uk-UA" sz="2400" dirty="0">
                <a:latin typeface="Palatino Linotype" panose="02040502050505030304" pitchFamily="18" charset="0"/>
              </a:rPr>
              <a:t>). </a:t>
            </a:r>
          </a:p>
          <a:p>
            <a:pPr algn="just"/>
            <a:r>
              <a:rPr lang="uk-UA" sz="2400" b="1" dirty="0">
                <a:latin typeface="Palatino Linotype" panose="02040502050505030304" pitchFamily="18" charset="0"/>
              </a:rPr>
              <a:t>Створення </a:t>
            </a:r>
            <a:r>
              <a:rPr lang="uk-UA" sz="2400" b="1" dirty="0" err="1">
                <a:latin typeface="Palatino Linotype" panose="02040502050505030304" pitchFamily="18" charset="0"/>
              </a:rPr>
              <a:t>міжкафедральних</a:t>
            </a:r>
            <a:r>
              <a:rPr lang="uk-UA" sz="2400" b="1" dirty="0">
                <a:latin typeface="Palatino Linotype" panose="02040502050505030304" pitchFamily="18" charset="0"/>
              </a:rPr>
              <a:t> наукових груп</a:t>
            </a:r>
            <a:r>
              <a:rPr lang="uk-UA" sz="2400" dirty="0">
                <a:latin typeface="Palatino Linotype" panose="02040502050505030304" pitchFamily="18" charset="0"/>
              </a:rPr>
              <a:t> (</a:t>
            </a:r>
            <a:r>
              <a:rPr lang="uk-UA" sz="2400" i="1" dirty="0">
                <a:latin typeface="Palatino Linotype" panose="02040502050505030304" pitchFamily="18" charset="0"/>
              </a:rPr>
              <a:t>НУБіП – це велика екосистема, часто те, чого немає наша кафедра є у інших. Ініціювати спільні наукові дослідження, </a:t>
            </a:r>
            <a:r>
              <a:rPr lang="uk-UA" sz="2400" i="1" dirty="0" err="1">
                <a:latin typeface="Palatino Linotype" panose="02040502050505030304" pitchFamily="18" charset="0"/>
              </a:rPr>
              <a:t>проєкти</a:t>
            </a:r>
            <a:r>
              <a:rPr lang="uk-UA" sz="2400" dirty="0">
                <a:latin typeface="Palatino Linotype" panose="02040502050505030304" pitchFamily="18" charset="0"/>
              </a:rPr>
              <a:t>).</a:t>
            </a:r>
          </a:p>
          <a:p>
            <a:pPr algn="just"/>
            <a:r>
              <a:rPr lang="uk-UA" sz="2400" b="1" dirty="0">
                <a:latin typeface="Palatino Linotype" panose="02040502050505030304" pitchFamily="18" charset="0"/>
              </a:rPr>
              <a:t>Формування «Публічного Експертного Бренду»</a:t>
            </a:r>
            <a:r>
              <a:rPr lang="uk-UA" sz="2400" dirty="0">
                <a:latin typeface="Palatino Linotype" panose="02040502050505030304" pitchFamily="18" charset="0"/>
              </a:rPr>
              <a:t> (</a:t>
            </a:r>
            <a:r>
              <a:rPr lang="uk-UA" sz="2400" i="1" dirty="0">
                <a:latin typeface="Palatino Linotype" panose="02040502050505030304" pitchFamily="18" charset="0"/>
              </a:rPr>
              <a:t>активна реалізація сертифікатних курсів, викладач має стати «зіркою» у своїй ніші. Технологічний (біологічний) аудит підприємств</a:t>
            </a:r>
            <a:r>
              <a:rPr lang="uk-UA" sz="2400" dirty="0">
                <a:latin typeface="Palatino Linotype" panose="02040502050505030304" pitchFamily="18" charset="0"/>
              </a:rPr>
              <a:t>). </a:t>
            </a:r>
          </a:p>
          <a:p>
            <a:pPr marL="0" indent="0" algn="just">
              <a:buNone/>
            </a:pPr>
            <a:endParaRPr lang="uk-UA" sz="2400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uk-UA" sz="2400" b="1" dirty="0">
                <a:latin typeface="Palatino Linotype" panose="02040502050505030304" pitchFamily="18" charset="0"/>
              </a:rPr>
              <a:t>«</a:t>
            </a:r>
            <a:r>
              <a:rPr lang="uk-UA" sz="2400" b="1" i="1" dirty="0">
                <a:latin typeface="Palatino Linotype" panose="02040502050505030304" pitchFamily="18" charset="0"/>
              </a:rPr>
              <a:t>Моя філософія - ми або стаємо видимими у світі, або залишаємося на узбіччі науки</a:t>
            </a:r>
            <a:r>
              <a:rPr lang="uk-UA" sz="2400" b="1" dirty="0">
                <a:latin typeface="Palatino Linotype" panose="02040502050505030304" pitchFamily="18" charset="0"/>
              </a:rPr>
              <a:t>».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409380-2A6B-4D50-8807-6DD59D903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050" y="192235"/>
            <a:ext cx="123149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2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7686F-A211-4C59-B854-29D2E4B83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6763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5A87E-8FBC-4114-9D6F-EC5EC1F4D1C1}"/>
              </a:ext>
            </a:extLst>
          </p:cNvPr>
          <p:cNvSpPr txBox="1"/>
          <p:nvPr/>
        </p:nvSpPr>
        <p:spPr>
          <a:xfrm>
            <a:off x="10047111" y="6332549"/>
            <a:ext cx="1938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07985"/>
            <a:ext cx="9389533" cy="626565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r>
              <a:rPr lang="uk-UA" sz="3600" dirty="0">
                <a:latin typeface="Palatino Linotype" panose="02040502050505030304" pitchFamily="18" charset="0"/>
              </a:rPr>
              <a:t>Покроковий план дій в </a:t>
            </a:r>
            <a:r>
              <a:rPr lang="uk-UA" sz="3600" u="sng" dirty="0">
                <a:latin typeface="Palatino Linotype" panose="02040502050505030304" pitchFamily="18" charset="0"/>
              </a:rPr>
              <a:t>науковій складовій</a:t>
            </a:r>
            <a:r>
              <a:rPr lang="uk-UA" sz="3600" dirty="0"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615244" y="1845378"/>
            <a:ext cx="10961511" cy="4374800"/>
          </a:xfrm>
        </p:spPr>
        <p:txBody>
          <a:bodyPr numCol="1">
            <a:normAutofit/>
          </a:bodyPr>
          <a:lstStyle/>
          <a:p>
            <a:pPr algn="just"/>
            <a:r>
              <a:rPr lang="uk-UA" sz="2400" b="1" dirty="0">
                <a:latin typeface="Palatino Linotype" panose="02040502050505030304" pitchFamily="18" charset="0"/>
              </a:rPr>
              <a:t>Комерціалізація та «</a:t>
            </a:r>
            <a:r>
              <a:rPr lang="uk-UA" sz="2400" b="1" dirty="0" err="1">
                <a:latin typeface="Palatino Linotype" panose="02040502050505030304" pitchFamily="18" charset="0"/>
              </a:rPr>
              <a:t>Госпдоговірна</a:t>
            </a:r>
            <a:r>
              <a:rPr lang="uk-UA" sz="2400" b="1" dirty="0">
                <a:latin typeface="Palatino Linotype" panose="02040502050505030304" pitchFamily="18" charset="0"/>
              </a:rPr>
              <a:t>» тематика </a:t>
            </a:r>
            <a:r>
              <a:rPr lang="uk-UA" sz="2400" dirty="0">
                <a:latin typeface="Palatino Linotype" panose="02040502050505030304" pitchFamily="18" charset="0"/>
              </a:rPr>
              <a:t>(</a:t>
            </a:r>
            <a:r>
              <a:rPr lang="uk-UA" sz="2400" i="1" dirty="0">
                <a:latin typeface="Palatino Linotype" panose="02040502050505030304" pitchFamily="18" charset="0"/>
              </a:rPr>
              <a:t>перехід від «науки заради науки» до «науки для бізнесу». Розробка пакету науково-консультаційних послуг для підприємств (аудит технологій, оптимізація виробництва, розробка систем </a:t>
            </a:r>
            <a:r>
              <a:rPr lang="uk-UA" sz="2400" i="1" dirty="0" err="1">
                <a:latin typeface="Palatino Linotype" panose="02040502050505030304" pitchFamily="18" charset="0"/>
              </a:rPr>
              <a:t>біобезпеки</a:t>
            </a:r>
            <a:r>
              <a:rPr lang="uk-UA" sz="2400" i="1" dirty="0">
                <a:latin typeface="Palatino Linotype" panose="02040502050505030304" pitchFamily="18" charset="0"/>
              </a:rPr>
              <a:t>, та ін. Залучення позабюджетних коштів для розвитку кафедри та доплат вченим</a:t>
            </a:r>
            <a:r>
              <a:rPr lang="uk-UA" sz="2400" dirty="0">
                <a:latin typeface="Palatino Linotype" panose="02040502050505030304" pitchFamily="18" charset="0"/>
              </a:rPr>
              <a:t>).</a:t>
            </a:r>
          </a:p>
          <a:p>
            <a:pPr algn="just"/>
            <a:r>
              <a:rPr lang="uk-UA" sz="2400" b="1" dirty="0">
                <a:latin typeface="Palatino Linotype" panose="02040502050505030304" pitchFamily="18" charset="0"/>
              </a:rPr>
              <a:t>Програма «Цифровий амбасадор кафедри» (</a:t>
            </a:r>
            <a:r>
              <a:rPr lang="uk-UA" sz="2400" b="1" dirty="0" err="1">
                <a:latin typeface="Palatino Linotype" panose="02040502050505030304" pitchFamily="18" charset="0"/>
              </a:rPr>
              <a:t>Networking</a:t>
            </a:r>
            <a:r>
              <a:rPr lang="uk-UA" sz="2400" b="1" dirty="0">
                <a:latin typeface="Palatino Linotype" panose="02040502050505030304" pitchFamily="18" charset="0"/>
              </a:rPr>
              <a:t>) </a:t>
            </a:r>
            <a:r>
              <a:rPr lang="uk-UA" sz="2400" dirty="0">
                <a:latin typeface="Palatino Linotype" panose="02040502050505030304" pitchFamily="18" charset="0"/>
              </a:rPr>
              <a:t>(</a:t>
            </a:r>
            <a:r>
              <a:rPr lang="uk-UA" sz="2400" i="1" dirty="0">
                <a:latin typeface="Palatino Linotype" panose="02040502050505030304" pitchFamily="18" charset="0"/>
              </a:rPr>
              <a:t>кожен провідний викладач кафедри (особливо молоді вчені) має створити та наповнити профілі в </a:t>
            </a:r>
            <a:r>
              <a:rPr lang="uk-UA" sz="2400" i="1" dirty="0" err="1">
                <a:latin typeface="Palatino Linotype" panose="02040502050505030304" pitchFamily="18" charset="0"/>
              </a:rPr>
              <a:t>LinkedIn</a:t>
            </a:r>
            <a:r>
              <a:rPr lang="uk-UA" sz="2400" i="1" dirty="0">
                <a:latin typeface="Palatino Linotype" panose="02040502050505030304" pitchFamily="18" charset="0"/>
              </a:rPr>
              <a:t> та </a:t>
            </a:r>
            <a:r>
              <a:rPr lang="uk-UA" sz="2400" i="1" dirty="0" err="1">
                <a:latin typeface="Palatino Linotype" panose="02040502050505030304" pitchFamily="18" charset="0"/>
              </a:rPr>
              <a:t>ResearchGate</a:t>
            </a:r>
            <a:r>
              <a:rPr lang="uk-UA" sz="2400" i="1" dirty="0">
                <a:latin typeface="Palatino Linotype" panose="02040502050505030304" pitchFamily="18" charset="0"/>
              </a:rPr>
              <a:t> англійською мовою</a:t>
            </a:r>
            <a:r>
              <a:rPr lang="uk-UA" sz="2400" dirty="0">
                <a:latin typeface="Palatino Linotype" panose="02040502050505030304" pitchFamily="18" charset="0"/>
              </a:rPr>
              <a:t>).</a:t>
            </a:r>
          </a:p>
          <a:p>
            <a:pPr algn="just"/>
            <a:r>
              <a:rPr lang="uk-UA" sz="2400" b="1" dirty="0">
                <a:latin typeface="Palatino Linotype" panose="02040502050505030304" pitchFamily="18" charset="0"/>
              </a:rPr>
              <a:t>Формат «Онлайн-синергія» (</a:t>
            </a:r>
            <a:r>
              <a:rPr lang="uk-UA" sz="2400" b="1" dirty="0" err="1">
                <a:latin typeface="Palatino Linotype" panose="02040502050505030304" pitchFamily="18" charset="0"/>
              </a:rPr>
              <a:t>Virtual</a:t>
            </a:r>
            <a:r>
              <a:rPr lang="uk-UA" sz="2400" b="1" dirty="0">
                <a:latin typeface="Palatino Linotype" panose="02040502050505030304" pitchFamily="18" charset="0"/>
              </a:rPr>
              <a:t> </a:t>
            </a:r>
            <a:r>
              <a:rPr lang="uk-UA" sz="2400" b="1" dirty="0" err="1">
                <a:latin typeface="Palatino Linotype" panose="02040502050505030304" pitchFamily="18" charset="0"/>
              </a:rPr>
              <a:t>International</a:t>
            </a:r>
            <a:r>
              <a:rPr lang="uk-UA" sz="2400" b="1" dirty="0">
                <a:latin typeface="Palatino Linotype" panose="02040502050505030304" pitchFamily="18" charset="0"/>
              </a:rPr>
              <a:t> </a:t>
            </a:r>
            <a:r>
              <a:rPr lang="uk-UA" sz="2400" b="1" dirty="0" err="1">
                <a:latin typeface="Palatino Linotype" panose="02040502050505030304" pitchFamily="18" charset="0"/>
              </a:rPr>
              <a:t>Classroom</a:t>
            </a:r>
            <a:r>
              <a:rPr lang="uk-UA" sz="2400" b="1" dirty="0">
                <a:latin typeface="Palatino Linotype" panose="02040502050505030304" pitchFamily="18" charset="0"/>
              </a:rPr>
              <a:t>)</a:t>
            </a:r>
            <a:r>
              <a:rPr lang="uk-UA" sz="2400" dirty="0">
                <a:latin typeface="Palatino Linotype" panose="02040502050505030304" pitchFamily="18" charset="0"/>
              </a:rPr>
              <a:t> (</a:t>
            </a:r>
            <a:r>
              <a:rPr lang="uk-UA" sz="2400" i="1" dirty="0">
                <a:latin typeface="Palatino Linotype" panose="02040502050505030304" pitchFamily="18" charset="0"/>
              </a:rPr>
              <a:t>організація серії спільних </a:t>
            </a:r>
            <a:r>
              <a:rPr lang="uk-UA" sz="2400" i="1" dirty="0" err="1">
                <a:latin typeface="Palatino Linotype" panose="02040502050505030304" pitchFamily="18" charset="0"/>
              </a:rPr>
              <a:t>вебінарів</a:t>
            </a:r>
            <a:r>
              <a:rPr lang="uk-UA" sz="2400" i="1" dirty="0">
                <a:latin typeface="Palatino Linotype" panose="02040502050505030304" pitchFamily="18" charset="0"/>
              </a:rPr>
              <a:t> для студентів та закордонного університету-партнера. Ми відкриваємо двері наших онлайн-аудиторій для іноземних лекторів</a:t>
            </a:r>
            <a:r>
              <a:rPr lang="uk-UA" sz="2400" dirty="0">
                <a:latin typeface="Palatino Linotype" panose="02040502050505030304" pitchFamily="18" charset="0"/>
              </a:rPr>
              <a:t>).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409380-2A6B-4D50-8807-6DD59D903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050" y="192235"/>
            <a:ext cx="123149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8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7686F-A211-4C59-B854-29D2E4B83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6763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5A87E-8FBC-4114-9D6F-EC5EC1F4D1C1}"/>
              </a:ext>
            </a:extLst>
          </p:cNvPr>
          <p:cNvSpPr txBox="1"/>
          <p:nvPr/>
        </p:nvSpPr>
        <p:spPr>
          <a:xfrm>
            <a:off x="10284178" y="6448913"/>
            <a:ext cx="1701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EACAB3-D90C-4F1E-9E59-F4C47D91C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244" y="34038"/>
            <a:ext cx="1046395" cy="1041241"/>
          </a:xfrm>
          <a:prstGeom prst="rect">
            <a:avLst/>
          </a:prstGeom>
        </p:spPr>
      </p:pic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312EBEF2-CAA8-4733-87AB-26F3D724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822" y="562786"/>
            <a:ext cx="9028289" cy="58659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alatino Linotype" panose="02040502050505030304" pitchFamily="18" charset="0"/>
              </a:rPr>
              <a:t>SWOT-</a:t>
            </a:r>
            <a:r>
              <a:rPr lang="uk-UA" sz="2800" dirty="0">
                <a:latin typeface="Palatino Linotype" panose="02040502050505030304" pitchFamily="18" charset="0"/>
              </a:rPr>
              <a:t>Аналіз: </a:t>
            </a:r>
            <a:r>
              <a:rPr lang="uk-UA" sz="2800" i="1" dirty="0">
                <a:latin typeface="Palatino Linotype" panose="02040502050505030304" pitchFamily="18" charset="0"/>
              </a:rPr>
              <a:t>Матеріально-технічна база кафедри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5CD4639-A986-466E-B23D-28760448B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340805"/>
              </p:ext>
            </p:extLst>
          </p:nvPr>
        </p:nvGraphicFramePr>
        <p:xfrm>
          <a:off x="726396" y="1131333"/>
          <a:ext cx="11040534" cy="5341460"/>
        </p:xfrm>
        <a:graphic>
          <a:graphicData uri="http://schemas.openxmlformats.org/drawingml/2006/table">
            <a:tbl>
              <a:tblPr/>
              <a:tblGrid>
                <a:gridCol w="5465729">
                  <a:extLst>
                    <a:ext uri="{9D8B030D-6E8A-4147-A177-3AD203B41FA5}">
                      <a16:colId xmlns:a16="http://schemas.microsoft.com/office/drawing/2014/main" val="1002039302"/>
                    </a:ext>
                  </a:extLst>
                </a:gridCol>
                <a:gridCol w="5574805">
                  <a:extLst>
                    <a:ext uri="{9D8B030D-6E8A-4147-A177-3AD203B41FA5}">
                      <a16:colId xmlns:a16="http://schemas.microsoft.com/office/drawing/2014/main" val="1508715607"/>
                    </a:ext>
                  </a:extLst>
                </a:gridCol>
              </a:tblGrid>
              <a:tr h="34492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Сильні сторони (</a:t>
                      </a:r>
                      <a:r>
                        <a:rPr lang="uk-UA" sz="1500" b="1" i="1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Strengths</a:t>
                      </a: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78" marR="79598" marT="106130" marB="106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Слабкі сторони (</a:t>
                      </a:r>
                      <a:r>
                        <a:rPr lang="uk-UA" sz="1500" b="1" i="1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Weaknesses</a:t>
                      </a: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78" marR="63678" marT="106130" marB="106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5363"/>
                  </a:ext>
                </a:extLst>
              </a:tr>
              <a:tr h="31480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Концентрація ресурсів:</a:t>
                      </a:r>
                      <a:r>
                        <a:rPr lang="uk-UA" sz="15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Об’єднання обладнання двох кафедр в один підрозділ, що дає змогу ефективніше використовувати наявні прилади.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78" marR="79598" marT="106130" marB="106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Фізичний та моральний знос:</a:t>
                      </a:r>
                      <a:r>
                        <a:rPr lang="uk-UA" sz="15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Невідповідність більшості лабораторних потужностей сучасним світовим стандартам «Тваринництва 4.0».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78" marR="63678" marT="106130" marB="106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33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Доступ до </a:t>
                      </a:r>
                      <a:r>
                        <a:rPr lang="uk-UA" sz="1500" b="1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НДГ</a:t>
                      </a: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uk-UA" sz="15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Наявність власних навчально-дослідних господарств НУБіП України як унікальних майданчиків для апробації.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78" marR="79598" marT="106130" marB="106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Брак спеціалізованого </a:t>
                      </a:r>
                      <a:r>
                        <a:rPr lang="uk-UA" sz="1500" b="1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софту</a:t>
                      </a: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uk-UA" sz="15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Відсутність ліцензійного програмного забезпечення для моделювання технологій та управління стадом.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78" marR="63678" marT="106130" marB="106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950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Цифровий заділ:</a:t>
                      </a:r>
                      <a:r>
                        <a:rPr lang="uk-UA" sz="15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Наявність базової комп’ютерної техніки та розгалужена система </a:t>
                      </a:r>
                      <a:r>
                        <a:rPr lang="uk-UA" sz="1500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ЕНК</a:t>
                      </a:r>
                      <a:r>
                        <a:rPr lang="uk-UA" sz="15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 платформі </a:t>
                      </a:r>
                      <a:r>
                        <a:rPr lang="uk-UA" sz="1500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Elearn</a:t>
                      </a:r>
                      <a:r>
                        <a:rPr lang="uk-UA" sz="15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78" marR="79598" marT="106130" marB="106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Естетичний стан:</a:t>
                      </a:r>
                      <a:r>
                        <a:rPr lang="uk-UA" sz="15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Потреба в косметичному ремонті та модернізації інтер’єрів навчальних лабораторій.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78" marR="63678" marT="106130" marB="106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109681"/>
                  </a:ext>
                </a:extLst>
              </a:tr>
              <a:tr h="34492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Можливості (</a:t>
                      </a:r>
                      <a:r>
                        <a:rPr lang="uk-UA" sz="1500" b="1" i="1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Opportunities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78" marR="79598" marT="106130" marB="106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Загрози (</a:t>
                      </a:r>
                      <a:r>
                        <a:rPr lang="uk-UA" sz="1500" b="1" i="1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Threats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78" marR="63678" marT="106130" marB="106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710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Модель «</a:t>
                      </a:r>
                      <a:r>
                        <a:rPr lang="uk-UA" sz="1500" b="1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Showroom</a:t>
                      </a:r>
                      <a:r>
                        <a:rPr lang="uk-UA" sz="15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»: 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Залучення дилерів обладнання (</a:t>
                      </a:r>
                      <a:r>
                        <a:rPr lang="uk-UA" sz="150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Big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50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Dutchman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50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DeLaval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тощо) до створення іменних лабораторій в обмін на рекламу.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78" marR="79598" marT="106130" marB="106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Зростання цін: 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Висока вартість імпортного наукового обладнання та сервісного обслуговування.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78" marR="63678" marT="106130" marB="106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443071"/>
                  </a:ext>
                </a:extLst>
              </a:tr>
              <a:tr h="28643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Гранти на </a:t>
                      </a:r>
                      <a:r>
                        <a:rPr lang="uk-UA" sz="1500" b="1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енергомодернізацію</a:t>
                      </a:r>
                      <a:r>
                        <a:rPr lang="uk-UA" sz="15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Можливість оновлення систем вентиляції та освітлення через екологічні </a:t>
                      </a:r>
                      <a:r>
                        <a:rPr lang="uk-UA" sz="150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проєкти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uk-UA" sz="150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Green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50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Deal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78" marR="79598" marT="106130" marB="106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Безпекові ризики: 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Ризики пошкодження бази та нестабільність енергопостачання, що впливає на роботу приладів.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78" marR="63678" marT="106130" marB="106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038870"/>
                  </a:ext>
                </a:extLst>
              </a:tr>
              <a:tr h="61024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Віртуалізація (VR/AR): </a:t>
                      </a:r>
                      <a:r>
                        <a:rPr lang="uk-UA" sz="150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Впровадження віртуальних тренажерів, що значно дешевше за купівлю реальних технологічних ліній.</a:t>
                      </a:r>
                      <a:endParaRPr lang="uk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78" marR="79598" marT="106130" marB="106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Конкуренція: 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Наявність сучасних тренінгових центрів безпосередньо на базі великих </a:t>
                      </a:r>
                      <a:r>
                        <a:rPr lang="uk-UA" sz="150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Агрохолдингів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78" marR="63678" marT="106130" marB="1061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042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92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7686F-A211-4C59-B854-29D2E4B83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6763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5A87E-8FBC-4114-9D6F-EC5EC1F4D1C1}"/>
              </a:ext>
            </a:extLst>
          </p:cNvPr>
          <p:cNvSpPr txBox="1"/>
          <p:nvPr/>
        </p:nvSpPr>
        <p:spPr>
          <a:xfrm>
            <a:off x="10047111" y="6332549"/>
            <a:ext cx="1938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07985"/>
            <a:ext cx="9389533" cy="626565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uk-UA" sz="3600" dirty="0">
                <a:latin typeface="Palatino Linotype" panose="02040502050505030304" pitchFamily="18" charset="0"/>
              </a:rPr>
              <a:t>Покроковий план дій в </a:t>
            </a:r>
            <a:r>
              <a:rPr lang="uk-UA" sz="3600" u="sng" dirty="0">
                <a:latin typeface="Palatino Linotype" panose="02040502050505030304" pitchFamily="18" charset="0"/>
              </a:rPr>
              <a:t>складовій </a:t>
            </a:r>
            <a:r>
              <a:rPr lang="uk-UA" sz="3600" u="sng" dirty="0" err="1">
                <a:latin typeface="Palatino Linotype" panose="02040502050505030304" pitchFamily="18" charset="0"/>
              </a:rPr>
              <a:t>МТБ</a:t>
            </a:r>
            <a:r>
              <a:rPr lang="uk-UA" sz="3600" dirty="0"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615244" y="1675215"/>
            <a:ext cx="10961511" cy="4646518"/>
          </a:xfrm>
        </p:spPr>
        <p:txBody>
          <a:bodyPr numCol="1">
            <a:noAutofit/>
          </a:bodyPr>
          <a:lstStyle/>
          <a:p>
            <a:pPr algn="just"/>
            <a:r>
              <a:rPr lang="uk-UA" sz="2100" b="1" dirty="0">
                <a:latin typeface="Palatino Linotype" panose="02040502050505030304" pitchFamily="18" charset="0"/>
              </a:rPr>
              <a:t>Мінімізуємо Загрози, фокусуємося на принципу «Виїзній кафедрі» </a:t>
            </a:r>
            <a:r>
              <a:rPr lang="uk-UA" sz="2100" i="1" dirty="0">
                <a:latin typeface="Palatino Linotype" panose="02040502050505030304" pitchFamily="18" charset="0"/>
              </a:rPr>
              <a:t>(основна матеріальна база для глибоких наукових досліджень магістрів та аспірантів переноситься безпосередньо на сучасні підприємства-партнери).</a:t>
            </a:r>
          </a:p>
          <a:p>
            <a:pPr algn="just"/>
            <a:r>
              <a:rPr lang="uk-UA" sz="2100" b="1" dirty="0">
                <a:latin typeface="Palatino Linotype" panose="02040502050505030304" pitchFamily="18" charset="0"/>
              </a:rPr>
              <a:t>Отримання академічних/освітніх ліцензій «</a:t>
            </a:r>
            <a:r>
              <a:rPr lang="uk-UA" sz="2100" b="1" dirty="0" err="1">
                <a:latin typeface="Palatino Linotype" panose="02040502050505030304" pitchFamily="18" charset="0"/>
              </a:rPr>
              <a:t>Academic</a:t>
            </a:r>
            <a:r>
              <a:rPr lang="uk-UA" sz="2100" b="1" dirty="0">
                <a:latin typeface="Palatino Linotype" panose="02040502050505030304" pitchFamily="18" charset="0"/>
              </a:rPr>
              <a:t>/</a:t>
            </a:r>
            <a:r>
              <a:rPr lang="uk-UA" sz="2100" b="1" dirty="0" err="1">
                <a:latin typeface="Palatino Linotype" panose="02040502050505030304" pitchFamily="18" charset="0"/>
              </a:rPr>
              <a:t>Educational</a:t>
            </a:r>
            <a:r>
              <a:rPr lang="uk-UA" sz="2100" b="1" dirty="0">
                <a:latin typeface="Palatino Linotype" panose="02040502050505030304" pitchFamily="18" charset="0"/>
              </a:rPr>
              <a:t> </a:t>
            </a:r>
            <a:r>
              <a:rPr lang="uk-UA" sz="2100" b="1" dirty="0" err="1">
                <a:latin typeface="Palatino Linotype" panose="02040502050505030304" pitchFamily="18" charset="0"/>
              </a:rPr>
              <a:t>Licenses</a:t>
            </a:r>
            <a:r>
              <a:rPr lang="uk-UA" sz="2100" b="1" dirty="0">
                <a:latin typeface="Palatino Linotype" panose="02040502050505030304" pitchFamily="18" charset="0"/>
              </a:rPr>
              <a:t>» </a:t>
            </a:r>
            <a:r>
              <a:rPr lang="uk-UA" sz="2100" dirty="0">
                <a:latin typeface="Palatino Linotype" panose="02040502050505030304" pitchFamily="18" charset="0"/>
              </a:rPr>
              <a:t>(</a:t>
            </a:r>
            <a:r>
              <a:rPr lang="uk-UA" sz="2100" i="1" dirty="0">
                <a:latin typeface="Palatino Linotype" panose="02040502050505030304" pitchFamily="18" charset="0"/>
              </a:rPr>
              <a:t>офіційне звернення до компаній-розробників або їхніх дилерів в Україні з пропозицією співпраці. Аргументація для компанії: «Ми готуємо ваших майбутніх клієнтів</a:t>
            </a:r>
            <a:r>
              <a:rPr lang="uk-UA" sz="2100" dirty="0">
                <a:latin typeface="Palatino Linotype" panose="02040502050505030304" pitchFamily="18" charset="0"/>
              </a:rPr>
              <a:t>»). </a:t>
            </a:r>
          </a:p>
          <a:p>
            <a:pPr algn="just"/>
            <a:r>
              <a:rPr lang="uk-UA" sz="2100" b="1" dirty="0">
                <a:latin typeface="Palatino Linotype" panose="02040502050505030304" pitchFamily="18" charset="0"/>
              </a:rPr>
              <a:t>Використання «Хмарних терміналів» </a:t>
            </a:r>
            <a:r>
              <a:rPr lang="uk-UA" sz="2100" b="1" dirty="0" err="1">
                <a:latin typeface="Palatino Linotype" panose="02040502050505030304" pitchFamily="18" charset="0"/>
              </a:rPr>
              <a:t>стейкголдерів</a:t>
            </a:r>
            <a:r>
              <a:rPr lang="uk-UA" sz="2100" b="1" dirty="0">
                <a:latin typeface="Palatino Linotype" panose="02040502050505030304" pitchFamily="18" charset="0"/>
              </a:rPr>
              <a:t> </a:t>
            </a:r>
            <a:r>
              <a:rPr lang="uk-UA" sz="2100" dirty="0">
                <a:latin typeface="Palatino Linotype" panose="02040502050505030304" pitchFamily="18" charset="0"/>
              </a:rPr>
              <a:t>(</a:t>
            </a:r>
            <a:r>
              <a:rPr lang="uk-UA" sz="2100" i="1" dirty="0">
                <a:latin typeface="Palatino Linotype" panose="02040502050505030304" pitchFamily="18" charset="0"/>
              </a:rPr>
              <a:t>у межах договорів про співпрацю домовитися про дистанційний доступ до робочих інтерфейсів програм управління на реальних фермах</a:t>
            </a:r>
            <a:r>
              <a:rPr lang="uk-UA" sz="2100" dirty="0">
                <a:latin typeface="Palatino Linotype" panose="02040502050505030304" pitchFamily="18" charset="0"/>
              </a:rPr>
              <a:t>).</a:t>
            </a:r>
          </a:p>
          <a:p>
            <a:pPr algn="just"/>
            <a:r>
              <a:rPr lang="uk-UA" sz="2100" b="1" dirty="0">
                <a:latin typeface="Palatino Linotype" panose="02040502050505030304" pitchFamily="18" charset="0"/>
              </a:rPr>
              <a:t>Естетика кафедри</a:t>
            </a:r>
            <a:r>
              <a:rPr lang="uk-UA" sz="2100" dirty="0">
                <a:latin typeface="Palatino Linotype" panose="02040502050505030304" pitchFamily="18" charset="0"/>
              </a:rPr>
              <a:t> – це не про колір фарби. Це про повагу до студента та викладача (</a:t>
            </a:r>
            <a:r>
              <a:rPr lang="uk-UA" sz="2100" i="1" dirty="0">
                <a:latin typeface="Palatino Linotype" panose="02040502050505030304" pitchFamily="18" charset="0"/>
              </a:rPr>
              <a:t>заміна старих плакатів на сучасні пластикові стенди з інфографікою та </a:t>
            </a:r>
            <a:r>
              <a:rPr lang="uk-UA" sz="2100" i="1" dirty="0" err="1">
                <a:latin typeface="Palatino Linotype" panose="02040502050505030304" pitchFamily="18" charset="0"/>
              </a:rPr>
              <a:t>QR</a:t>
            </a:r>
            <a:r>
              <a:rPr lang="uk-UA" sz="2100" i="1" dirty="0">
                <a:latin typeface="Palatino Linotype" panose="02040502050505030304" pitchFamily="18" charset="0"/>
              </a:rPr>
              <a:t>-кодами. Стратегія «Іменна аудиторія» - ремонт силами </a:t>
            </a:r>
            <a:r>
              <a:rPr lang="uk-UA" sz="2100" i="1" dirty="0" err="1">
                <a:latin typeface="Palatino Linotype" panose="02040502050505030304" pitchFamily="18" charset="0"/>
              </a:rPr>
              <a:t>стейкхолдерів</a:t>
            </a:r>
            <a:r>
              <a:rPr lang="uk-UA" sz="2100" i="1" dirty="0">
                <a:latin typeface="Palatino Linotype" panose="02040502050505030304" pitchFamily="18" charset="0"/>
              </a:rPr>
              <a:t>-роботодавців</a:t>
            </a:r>
            <a:r>
              <a:rPr lang="uk-UA" sz="2100" dirty="0">
                <a:latin typeface="Palatino Linotype" panose="02040502050505030304" pitchFamily="18" charset="0"/>
              </a:rPr>
              <a:t>).</a:t>
            </a:r>
          </a:p>
          <a:p>
            <a:pPr marL="0" indent="0" algn="ctr">
              <a:buNone/>
            </a:pPr>
            <a:r>
              <a:rPr lang="uk-UA" sz="2100" b="1" i="1" dirty="0">
                <a:latin typeface="Palatino Linotype" panose="02040502050505030304" pitchFamily="18" charset="0"/>
              </a:rPr>
              <a:t>«Наше завдання – зробити так, щоб студент бачив не застаріле залізо, а передовий край галузі через партнерство та </a:t>
            </a:r>
            <a:r>
              <a:rPr lang="uk-UA" sz="2100" b="1" i="1" dirty="0" err="1">
                <a:latin typeface="Palatino Linotype" panose="02040502050505030304" pitchFamily="18" charset="0"/>
              </a:rPr>
              <a:t>цифровізацію</a:t>
            </a:r>
            <a:r>
              <a:rPr lang="uk-UA" sz="2100" b="1" i="1" dirty="0">
                <a:latin typeface="Palatino Linotype" panose="02040502050505030304" pitchFamily="18" charset="0"/>
              </a:rPr>
              <a:t>».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409380-2A6B-4D50-8807-6DD59D903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050" y="192235"/>
            <a:ext cx="123149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1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7686F-A211-4C59-B854-29D2E4B83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6763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5A87E-8FBC-4114-9D6F-EC5EC1F4D1C1}"/>
              </a:ext>
            </a:extLst>
          </p:cNvPr>
          <p:cNvSpPr txBox="1"/>
          <p:nvPr/>
        </p:nvSpPr>
        <p:spPr>
          <a:xfrm>
            <a:off x="10473973" y="6370556"/>
            <a:ext cx="1565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8822" y="562786"/>
            <a:ext cx="9028289" cy="45321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alatino Linotype" panose="02040502050505030304" pitchFamily="18" charset="0"/>
              </a:rPr>
              <a:t>SWOT-</a:t>
            </a:r>
            <a:r>
              <a:rPr lang="uk-UA" sz="2800" dirty="0">
                <a:latin typeface="Palatino Linotype" panose="02040502050505030304" pitchFamily="18" charset="0"/>
              </a:rPr>
              <a:t>Аналіз: </a:t>
            </a:r>
            <a:r>
              <a:rPr lang="uk-UA" sz="2800" i="1" dirty="0">
                <a:latin typeface="Palatino Linotype" panose="02040502050505030304" pitchFamily="18" charset="0"/>
              </a:rPr>
              <a:t>Профорієнтаційна діяльність кафедри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1846AA-43B3-4067-B061-1EC4429E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667" y="46291"/>
            <a:ext cx="1032990" cy="1032990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68907A2-914C-4DA7-BE9D-7C717BDDA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689324"/>
              </p:ext>
            </p:extLst>
          </p:nvPr>
        </p:nvGraphicFramePr>
        <p:xfrm>
          <a:off x="745067" y="1145510"/>
          <a:ext cx="10961510" cy="5236602"/>
        </p:xfrm>
        <a:graphic>
          <a:graphicData uri="http://schemas.openxmlformats.org/drawingml/2006/table">
            <a:tbl>
              <a:tblPr/>
              <a:tblGrid>
                <a:gridCol w="5634758">
                  <a:extLst>
                    <a:ext uri="{9D8B030D-6E8A-4147-A177-3AD203B41FA5}">
                      <a16:colId xmlns:a16="http://schemas.microsoft.com/office/drawing/2014/main" val="532773934"/>
                    </a:ext>
                  </a:extLst>
                </a:gridCol>
                <a:gridCol w="5326752">
                  <a:extLst>
                    <a:ext uri="{9D8B030D-6E8A-4147-A177-3AD203B41FA5}">
                      <a16:colId xmlns:a16="http://schemas.microsoft.com/office/drawing/2014/main" val="2298335772"/>
                    </a:ext>
                  </a:extLst>
                </a:gridCol>
              </a:tblGrid>
              <a:tr h="241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Сильні сторони (</a:t>
                      </a:r>
                      <a:r>
                        <a:rPr lang="uk-UA" sz="1500" b="1" i="1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Strengths</a:t>
                      </a: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54" marR="79692" marT="106256" marB="1062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Слабкі сторони (</a:t>
                      </a:r>
                      <a:r>
                        <a:rPr lang="uk-UA" sz="1500" b="1" i="1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Weaknesses</a:t>
                      </a: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54" marR="63754" marT="106256" marB="10625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650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Бренд НУБіП:</a:t>
                      </a:r>
                      <a:r>
                        <a:rPr lang="uk-UA" sz="15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Високий статус університету та факультету.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54" marR="79692" marT="106256" marB="106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Низька престижність професії:</a:t>
                      </a:r>
                      <a:r>
                        <a:rPr lang="uk-UA" sz="15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Стереотипне сприйняття тваринництва як «важкої та брудної праці».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54" marR="63754" marT="106256" marB="106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588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Гарантоване працевлаштування:</a:t>
                      </a:r>
                      <a:r>
                        <a:rPr lang="uk-UA" sz="15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високий запит ринку на технологів із високими зарплатами.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54" marR="79692" marT="106256" marB="106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«Цифровий розрив»:</a:t>
                      </a:r>
                      <a:r>
                        <a:rPr lang="uk-UA" sz="14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Більшість </a:t>
                      </a:r>
                      <a:r>
                        <a:rPr lang="uk-UA" sz="1400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НПП</a:t>
                      </a:r>
                      <a:r>
                        <a:rPr lang="uk-UA" sz="14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не вміють працювати з молодіжною аудиторією в соцмережах (</a:t>
                      </a:r>
                      <a:r>
                        <a:rPr lang="uk-UA" sz="1400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TikTok</a:t>
                      </a:r>
                      <a:r>
                        <a:rPr lang="uk-UA" sz="14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400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Instagram</a:t>
                      </a:r>
                      <a:r>
                        <a:rPr lang="uk-UA" sz="14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та ін.).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54" marR="63754" marT="106256" marB="106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572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Зв'язки з коледжами:</a:t>
                      </a:r>
                      <a:r>
                        <a:rPr lang="uk-UA" sz="15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База випускників технікумів, які вже мають базову освіту.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54" marR="79692" marT="106256" marB="106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Формалізм:</a:t>
                      </a:r>
                      <a:r>
                        <a:rPr lang="uk-UA" sz="15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Сприйняття профорієнтації як «повинності», що призводить до низької якості роботи.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54" marR="63754" marT="106256" marB="106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489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Можливості (</a:t>
                      </a:r>
                      <a:r>
                        <a:rPr lang="uk-UA" sz="1500" b="1" i="1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Opportunities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54" marR="79692" marT="106256" marB="106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Загрози (</a:t>
                      </a:r>
                      <a:r>
                        <a:rPr lang="uk-UA" sz="1500" b="1" i="1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Threats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54" marR="63754" marT="106256" marB="106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378343"/>
                  </a:ext>
                </a:extLst>
              </a:tr>
              <a:tr h="4324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Агро-</a:t>
                      </a:r>
                      <a:r>
                        <a:rPr lang="uk-UA" sz="1500" b="1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блогінг</a:t>
                      </a:r>
                      <a:r>
                        <a:rPr lang="uk-UA" sz="15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Величезний інтерес до успішних кейсів у сучасному агробізнесі.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54" marR="79692" marT="106256" marB="106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Демографічна криза: 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Об'єктивне зменшення кількості випускників шкіл.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54" marR="63754" marT="106256" marB="106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825900"/>
                  </a:ext>
                </a:extLst>
              </a:tr>
              <a:tr h="394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Стипендії від бізнесу: 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Можливість пропонувати абітурієнтам оплату навчання від </a:t>
                      </a:r>
                      <a:r>
                        <a:rPr lang="uk-UA" sz="150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Агрохолдингів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54" marR="79692" marT="106256" marB="106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Конкуренція за кордоном: 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Відтік абітурієнтів до </a:t>
                      </a:r>
                      <a:r>
                        <a:rPr lang="uk-UA" sz="150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закордоних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аграрних університетів.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54" marR="63754" marT="106256" marB="106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513748"/>
                  </a:ext>
                </a:extLst>
              </a:tr>
              <a:tr h="2992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Digital</a:t>
                      </a:r>
                      <a:r>
                        <a:rPr lang="uk-UA" sz="15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500" b="1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Agriculture</a:t>
                      </a:r>
                      <a:r>
                        <a:rPr lang="uk-UA" sz="15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Залучення молоді через технології (</a:t>
                      </a:r>
                      <a:r>
                        <a:rPr lang="uk-UA" sz="150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дрони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50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ШІ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роботизація).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54" marR="79692" marT="106256" marB="106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Безпековий фактор: </a:t>
                      </a:r>
                      <a:r>
                        <a:rPr lang="uk-UA" sz="15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Перевага дистанційного навчання в інших регіонах або за кордоном.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54" marR="63754" marT="106256" marB="1062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032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155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7686F-A211-4C59-B854-29D2E4B83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6763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5A87E-8FBC-4114-9D6F-EC5EC1F4D1C1}"/>
              </a:ext>
            </a:extLst>
          </p:cNvPr>
          <p:cNvSpPr txBox="1"/>
          <p:nvPr/>
        </p:nvSpPr>
        <p:spPr>
          <a:xfrm>
            <a:off x="10047111" y="6332549"/>
            <a:ext cx="1938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6711" y="807985"/>
            <a:ext cx="10340621" cy="626565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r>
              <a:rPr lang="uk-UA" sz="2200" dirty="0">
                <a:latin typeface="Palatino Linotype" panose="02040502050505030304" pitchFamily="18" charset="0"/>
              </a:rPr>
              <a:t>Покроковий план дій в </a:t>
            </a:r>
            <a:r>
              <a:rPr lang="uk-UA" sz="2200" b="1" u="sng" dirty="0">
                <a:latin typeface="Palatino Linotype" panose="02040502050505030304" pitchFamily="18" charset="0"/>
              </a:rPr>
              <a:t>складовій </a:t>
            </a:r>
            <a:r>
              <a:rPr lang="uk-UA" sz="2200" b="1" u="sng" dirty="0">
                <a:solidFill>
                  <a:prstClr val="black"/>
                </a:solidFill>
                <a:latin typeface="Palatino Linotype" panose="02040502050505030304" pitchFamily="18" charset="0"/>
              </a:rPr>
              <a:t>профорієнтаційна діяльність кафедри</a:t>
            </a:r>
            <a:r>
              <a:rPr lang="uk-UA" sz="2200" dirty="0"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615244" y="1675215"/>
            <a:ext cx="10961511" cy="4646518"/>
          </a:xfrm>
        </p:spPr>
        <p:txBody>
          <a:bodyPr numCol="1">
            <a:noAutofit/>
          </a:bodyPr>
          <a:lstStyle/>
          <a:p>
            <a:pPr algn="just"/>
            <a:r>
              <a:rPr lang="uk-UA" sz="2000" b="1" dirty="0">
                <a:latin typeface="Palatino Linotype" panose="02040502050505030304" pitchFamily="18" charset="0"/>
              </a:rPr>
              <a:t>Профорієнтаційний </a:t>
            </a:r>
            <a:r>
              <a:rPr lang="uk-UA" sz="2000" b="1" dirty="0" err="1">
                <a:latin typeface="Palatino Linotype" panose="02040502050505030304" pitchFamily="18" charset="0"/>
              </a:rPr>
              <a:t>KPI</a:t>
            </a:r>
            <a:r>
              <a:rPr lang="uk-UA" sz="2000" b="1" dirty="0">
                <a:latin typeface="Palatino Linotype" panose="02040502050505030304" pitchFamily="18" charset="0"/>
              </a:rPr>
              <a:t> та «Захист годин» </a:t>
            </a:r>
            <a:r>
              <a:rPr lang="uk-UA" sz="2000" dirty="0">
                <a:latin typeface="Palatino Linotype" panose="02040502050505030304" pitchFamily="18" charset="0"/>
              </a:rPr>
              <a:t>(</a:t>
            </a:r>
            <a:r>
              <a:rPr lang="uk-UA" sz="2000" i="1" dirty="0">
                <a:latin typeface="Palatino Linotype" panose="02040502050505030304" pitchFamily="18" charset="0"/>
              </a:rPr>
              <a:t>кожен викладач має зрозуміти: профорієнтація – це не «допомога завідувачу, деканату», це захист власної зарплати</a:t>
            </a:r>
            <a:r>
              <a:rPr lang="uk-UA" sz="2000" dirty="0">
                <a:latin typeface="Palatino Linotype" panose="02040502050505030304" pitchFamily="18" charset="0"/>
              </a:rPr>
              <a:t>).</a:t>
            </a:r>
            <a:endParaRPr lang="uk-UA" sz="2000" i="1" dirty="0">
              <a:latin typeface="Palatino Linotype" panose="02040502050505030304" pitchFamily="18" charset="0"/>
            </a:endParaRPr>
          </a:p>
          <a:p>
            <a:pPr algn="just"/>
            <a:r>
              <a:rPr lang="uk-UA" sz="2000" b="1" dirty="0" err="1">
                <a:latin typeface="Palatino Linotype" panose="02040502050505030304" pitchFamily="18" charset="0"/>
              </a:rPr>
              <a:t>Проєкт</a:t>
            </a:r>
            <a:r>
              <a:rPr lang="uk-UA" sz="2000" b="1" dirty="0">
                <a:latin typeface="Palatino Linotype" panose="02040502050505030304" pitchFamily="18" charset="0"/>
              </a:rPr>
              <a:t> «Кафедра в смартфоні» </a:t>
            </a:r>
            <a:r>
              <a:rPr lang="uk-UA" sz="2000" i="1" dirty="0">
                <a:latin typeface="Palatino Linotype" panose="02040502050505030304" pitchFamily="18" charset="0"/>
              </a:rPr>
              <a:t>(закріплення молодих вчених та аспірантів за напрямом </a:t>
            </a:r>
            <a:r>
              <a:rPr lang="uk-UA" sz="2000" i="1" dirty="0" err="1">
                <a:latin typeface="Palatino Linotype" panose="02040502050505030304" pitchFamily="18" charset="0"/>
              </a:rPr>
              <a:t>SMM</a:t>
            </a:r>
            <a:r>
              <a:rPr lang="uk-UA" sz="2000" i="1" dirty="0">
                <a:latin typeface="Palatino Linotype" panose="02040502050505030304" pitchFamily="18" charset="0"/>
              </a:rPr>
              <a:t>-профорієнтації, створення роликів </a:t>
            </a:r>
            <a:r>
              <a:rPr lang="uk-UA" sz="2000" i="1" dirty="0" err="1">
                <a:latin typeface="Palatino Linotype" panose="02040502050505030304" pitchFamily="18" charset="0"/>
              </a:rPr>
              <a:t>Reels</a:t>
            </a:r>
            <a:r>
              <a:rPr lang="uk-UA" sz="2000" i="1" dirty="0">
                <a:latin typeface="Palatino Linotype" panose="02040502050505030304" pitchFamily="18" charset="0"/>
              </a:rPr>
              <a:t>/</a:t>
            </a:r>
            <a:r>
              <a:rPr lang="uk-UA" sz="2000" i="1" dirty="0" err="1">
                <a:latin typeface="Palatino Linotype" panose="02040502050505030304" pitchFamily="18" charset="0"/>
              </a:rPr>
              <a:t>TikTok</a:t>
            </a:r>
            <a:r>
              <a:rPr lang="uk-UA" sz="2000" i="1" dirty="0">
                <a:latin typeface="Palatino Linotype" panose="02040502050505030304" pitchFamily="18" charset="0"/>
              </a:rPr>
              <a:t>: наприклад «Один день технолога на сучасному комплексі» (показати чистоту, комп'ютери, високу зарплату та ін.). </a:t>
            </a:r>
          </a:p>
          <a:p>
            <a:pPr algn="just"/>
            <a:r>
              <a:rPr lang="uk-UA" sz="2000" b="1" dirty="0">
                <a:latin typeface="Palatino Linotype" panose="02040502050505030304" pitchFamily="18" charset="0"/>
              </a:rPr>
              <a:t>Модель «Амбасадори-студенти» </a:t>
            </a:r>
            <a:r>
              <a:rPr lang="uk-UA" sz="2000" i="1" dirty="0">
                <a:latin typeface="Palatino Linotype" panose="02040502050505030304" pitchFamily="18" charset="0"/>
              </a:rPr>
              <a:t>(абітурієнти більше вірять студентам, ніж професорам, отже створення мобільної групи студентів-активістів (заохочувати студентів до профорієнтації)).</a:t>
            </a:r>
          </a:p>
          <a:p>
            <a:pPr algn="just"/>
            <a:r>
              <a:rPr lang="uk-UA" sz="2000" b="1" dirty="0">
                <a:latin typeface="Palatino Linotype" panose="02040502050505030304" pitchFamily="18" charset="0"/>
              </a:rPr>
              <a:t>Профорієнтація «через Гроші» (Співпраця з бізнесом) </a:t>
            </a:r>
            <a:r>
              <a:rPr lang="uk-UA" sz="2000" i="1" dirty="0">
                <a:latin typeface="Palatino Linotype" panose="02040502050505030304" pitchFamily="18" charset="0"/>
              </a:rPr>
              <a:t>(спільні поїздки на підприємства для абітурієнтів, організація «</a:t>
            </a:r>
            <a:r>
              <a:rPr lang="uk-UA" sz="2000" i="1" dirty="0" err="1">
                <a:latin typeface="Palatino Linotype" panose="02040502050505030304" pitchFamily="18" charset="0"/>
              </a:rPr>
              <a:t>Live</a:t>
            </a:r>
            <a:r>
              <a:rPr lang="uk-UA" sz="2000" i="1" dirty="0">
                <a:latin typeface="Palatino Linotype" panose="02040502050505030304" pitchFamily="18" charset="0"/>
              </a:rPr>
              <a:t>-екскурсії» на сучасні ферми партнерів (коли вони бачать зарплату в 40-50 тис. грн і умови праці, мотивація вступати зростає миттєво) та багато ін.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2000" b="1" i="1" dirty="0">
              <a:latin typeface="Palatino Linotype" panose="0204050205050503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i="1" dirty="0">
                <a:latin typeface="Palatino Linotype" panose="02040502050505030304" pitchFamily="18" charset="0"/>
              </a:rPr>
              <a:t>«Ми не будемо чекати абітурієнта – ми створимо чергу з тих,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i="1" dirty="0">
                <a:latin typeface="Palatino Linotype" panose="02040502050505030304" pitchFamily="18" charset="0"/>
              </a:rPr>
              <a:t>хто хоче бути успішним в агробізнесі» !!!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409380-2A6B-4D50-8807-6DD59D903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332" y="203051"/>
            <a:ext cx="123149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7686F-A211-4C59-B854-29D2E4B83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67630"/>
            <a:ext cx="3858322" cy="6265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BD2E38-5949-4F14-AD3D-05C3D3F76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89" y="541867"/>
            <a:ext cx="10543822" cy="61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95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5B1A48-59FB-0D7C-BDFB-A9BC7498A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5" t="14245" r="52768" b="4195"/>
          <a:stretch/>
        </p:blipFill>
        <p:spPr>
          <a:xfrm>
            <a:off x="8833253" y="-6457"/>
            <a:ext cx="3358747" cy="6870913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D042B3F4-E717-D63B-AAE5-05085E2CCA68}"/>
              </a:ext>
            </a:extLst>
          </p:cNvPr>
          <p:cNvSpPr txBox="1">
            <a:spLocks/>
          </p:cNvSpPr>
          <p:nvPr/>
        </p:nvSpPr>
        <p:spPr>
          <a:xfrm>
            <a:off x="672234" y="3671971"/>
            <a:ext cx="7749168" cy="16902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uk-UA" sz="1800" dirty="0">
                <a:solidFill>
                  <a:srgbClr val="0166B3"/>
                </a:solidFill>
                <a:latin typeface="Palatino Linotype" panose="02040502050505030304" pitchFamily="18" charset="0"/>
              </a:rPr>
              <a:t>Вадим ЛИХАЧ, </a:t>
            </a:r>
          </a:p>
          <a:p>
            <a:pPr lvl="0" algn="l"/>
            <a:r>
              <a:rPr lang="uk-UA" sz="1800" dirty="0">
                <a:solidFill>
                  <a:srgbClr val="0166B3"/>
                </a:solidFill>
                <a:latin typeface="Palatino Linotype" panose="02040502050505030304" pitchFamily="18" charset="0"/>
              </a:rPr>
              <a:t>в.о. завідувача кафедри технологій у тваринництві</a:t>
            </a:r>
          </a:p>
          <a:p>
            <a:pPr algn="l">
              <a:lnSpc>
                <a:spcPct val="130000"/>
              </a:lnSpc>
            </a:pPr>
            <a:r>
              <a:rPr lang="uk-UA" sz="1800" dirty="0">
                <a:solidFill>
                  <a:srgbClr val="0166B3"/>
                </a:solidFill>
                <a:latin typeface="Palatino Linotype" panose="02040502050505030304" pitchFamily="18" charset="0"/>
              </a:rPr>
              <a:t>факультет тваринництва та водних біоресурсів НУБіП України</a:t>
            </a:r>
            <a:endParaRPr lang="en-US" sz="1800" dirty="0">
              <a:solidFill>
                <a:srgbClr val="0166B3"/>
              </a:solidFill>
              <a:latin typeface="Palatino Linotype" panose="0204050205050503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sz="1800" dirty="0">
                <a:solidFill>
                  <a:srgbClr val="0166B3"/>
                </a:solidFill>
                <a:latin typeface="Palatino Linotype" panose="02040502050505030304" pitchFamily="18" charset="0"/>
              </a:rPr>
              <a:t>+38</a:t>
            </a:r>
            <a:r>
              <a:rPr lang="uk-UA" sz="1800" dirty="0">
                <a:solidFill>
                  <a:srgbClr val="0166B3"/>
                </a:solidFill>
                <a:latin typeface="Palatino Linotype" panose="02040502050505030304" pitchFamily="18" charset="0"/>
              </a:rPr>
              <a:t> (</a:t>
            </a:r>
            <a:r>
              <a:rPr lang="en-US" sz="1800" dirty="0">
                <a:solidFill>
                  <a:srgbClr val="0166B3"/>
                </a:solidFill>
                <a:latin typeface="Palatino Linotype" panose="02040502050505030304" pitchFamily="18" charset="0"/>
              </a:rPr>
              <a:t>0</a:t>
            </a:r>
            <a:r>
              <a:rPr lang="uk-UA" sz="1800" dirty="0">
                <a:solidFill>
                  <a:srgbClr val="0166B3"/>
                </a:solidFill>
                <a:latin typeface="Palatino Linotype" panose="02040502050505030304" pitchFamily="18" charset="0"/>
              </a:rPr>
              <a:t>98) 243 84 71</a:t>
            </a:r>
            <a:endParaRPr lang="en-US" sz="1800" dirty="0">
              <a:solidFill>
                <a:srgbClr val="0166B3"/>
              </a:solidFill>
              <a:latin typeface="Palatino Linotype" panose="0204050205050503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sz="1800" dirty="0">
                <a:solidFill>
                  <a:srgbClr val="0166B3"/>
                </a:solidFill>
                <a:latin typeface="Palatino Linotype" panose="02040502050505030304" pitchFamily="18" charset="0"/>
              </a:rPr>
              <a:t>vylykhach80@nubip.edu.ua</a:t>
            </a:r>
            <a:endParaRPr lang="ru-RU" sz="2400" dirty="0">
              <a:solidFill>
                <a:srgbClr val="0166B3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080720-C83B-615A-F700-3DA0ADDF4699}"/>
              </a:ext>
            </a:extLst>
          </p:cNvPr>
          <p:cNvSpPr txBox="1"/>
          <p:nvPr/>
        </p:nvSpPr>
        <p:spPr>
          <a:xfrm>
            <a:off x="672234" y="5873119"/>
            <a:ext cx="4143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24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6D034B-F24B-4A71-B6E3-52C7DD1FDAA7}"/>
              </a:ext>
            </a:extLst>
          </p:cNvPr>
          <p:cNvSpPr txBox="1"/>
          <p:nvPr/>
        </p:nvSpPr>
        <p:spPr>
          <a:xfrm>
            <a:off x="855406" y="884903"/>
            <a:ext cx="7565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166B3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Дякую за увагу!</a:t>
            </a:r>
            <a:endParaRPr lang="ru-UA" sz="4800" b="1" dirty="0">
              <a:solidFill>
                <a:srgbClr val="0166B3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3EE507-2BCF-443D-BF12-685E3FAB967D}"/>
              </a:ext>
            </a:extLst>
          </p:cNvPr>
          <p:cNvSpPr/>
          <p:nvPr/>
        </p:nvSpPr>
        <p:spPr>
          <a:xfrm>
            <a:off x="672234" y="2031528"/>
            <a:ext cx="7749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Palatino Linotype" panose="02040502050505030304" pitchFamily="18" charset="0"/>
              </a:rPr>
              <a:t>«Я знаю, де ми зараз, я бачу всі ризики, і я маю план, як використати наші переваги для досягнення цілей за 5 років»!</a:t>
            </a:r>
          </a:p>
        </p:txBody>
      </p:sp>
    </p:spTree>
    <p:extLst>
      <p:ext uri="{BB962C8B-B14F-4D97-AF65-F5344CB8AC3E}">
        <p14:creationId xmlns:p14="http://schemas.microsoft.com/office/powerpoint/2010/main" val="195409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7686F-A211-4C59-B854-29D2E4B83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6763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5A87E-8FBC-4114-9D6F-EC5EC1F4D1C1}"/>
              </a:ext>
            </a:extLst>
          </p:cNvPr>
          <p:cNvSpPr txBox="1"/>
          <p:nvPr/>
        </p:nvSpPr>
        <p:spPr>
          <a:xfrm>
            <a:off x="10171289" y="6234768"/>
            <a:ext cx="1814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7EECC1-1342-4004-B6ED-4318186503BB}"/>
              </a:ext>
            </a:extLst>
          </p:cNvPr>
          <p:cNvSpPr/>
          <p:nvPr/>
        </p:nvSpPr>
        <p:spPr>
          <a:xfrm>
            <a:off x="649111" y="814245"/>
            <a:ext cx="10893777" cy="5229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latin typeface="Palatino Linotype" panose="02040502050505030304" pitchFamily="18" charset="0"/>
              </a:rPr>
              <a:t>Ми сьогодні – єдина команда! </a:t>
            </a:r>
          </a:p>
          <a:p>
            <a:pPr marL="342900" indent="-3429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latin typeface="Palatino Linotype" panose="02040502050505030304" pitchFamily="18" charset="0"/>
              </a:rPr>
              <a:t>Важливо пам’ятати, що наша міцність базується на об’єднанні двох потужних векторів. </a:t>
            </a:r>
          </a:p>
          <a:p>
            <a:pPr marL="342900" indent="-3429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latin typeface="Palatino Linotype" panose="02040502050505030304" pitchFamily="18" charset="0"/>
              </a:rPr>
              <a:t>Об’єднання </a:t>
            </a:r>
            <a:r>
              <a:rPr lang="uk-UA" sz="2400" b="1" i="1" u="sng" dirty="0">
                <a:latin typeface="Palatino Linotype" panose="02040502050505030304" pitchFamily="18" charset="0"/>
              </a:rPr>
              <a:t>кафедри технологій у птахівництві, свинарстві та вівчарстві</a:t>
            </a:r>
            <a:r>
              <a:rPr lang="uk-UA" sz="2400" dirty="0">
                <a:latin typeface="Palatino Linotype" panose="02040502050505030304" pitchFamily="18" charset="0"/>
              </a:rPr>
              <a:t> з </a:t>
            </a:r>
            <a:r>
              <a:rPr lang="uk-UA" sz="2400" b="1" i="1" u="sng" dirty="0">
                <a:latin typeface="Palatino Linotype" panose="02040502050505030304" pitchFamily="18" charset="0"/>
              </a:rPr>
              <a:t>кафедрою технологій виробництва молока та м’яса</a:t>
            </a:r>
            <a:r>
              <a:rPr lang="uk-UA" sz="2400" dirty="0">
                <a:latin typeface="Palatino Linotype" panose="02040502050505030304" pitchFamily="18" charset="0"/>
              </a:rPr>
              <a:t> дозволило нам охопити весь спектр тваринницької галузі. </a:t>
            </a:r>
          </a:p>
          <a:p>
            <a:pPr marL="342900" indent="-3429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latin typeface="Palatino Linotype" panose="02040502050505030304" pitchFamily="18" charset="0"/>
              </a:rPr>
              <a:t>Я дякую попереднім керівникам та всьому колективу за те, що цей перехід відбувся з фокусом на професіоналізм. </a:t>
            </a:r>
          </a:p>
          <a:p>
            <a:pPr algn="just">
              <a:lnSpc>
                <a:spcPts val="3600"/>
              </a:lnSpc>
            </a:pPr>
            <a:endParaRPr lang="uk-UA" sz="1400" dirty="0">
              <a:latin typeface="Palatino Linotype" panose="02040502050505030304" pitchFamily="18" charset="0"/>
            </a:endParaRPr>
          </a:p>
          <a:p>
            <a:pPr algn="ctr">
              <a:lnSpc>
                <a:spcPts val="3600"/>
              </a:lnSpc>
            </a:pPr>
            <a:r>
              <a:rPr lang="uk-UA" sz="2400" b="1" dirty="0">
                <a:latin typeface="Palatino Linotype" panose="02040502050505030304" pitchFamily="18" charset="0"/>
              </a:rPr>
              <a:t>Моя мета як претендента – не просто зберегти ці традиції, а зробити так, щоб кожен напрям відчував підтримку та розвиток!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A88184-1DA3-4CA0-9B73-F86A724FF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556" y="67630"/>
            <a:ext cx="1373772" cy="137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4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7686F-A211-4C59-B854-29D2E4B83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6763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5A87E-8FBC-4114-9D6F-EC5EC1F4D1C1}"/>
              </a:ext>
            </a:extLst>
          </p:cNvPr>
          <p:cNvSpPr txBox="1"/>
          <p:nvPr/>
        </p:nvSpPr>
        <p:spPr>
          <a:xfrm>
            <a:off x="10464800" y="6332549"/>
            <a:ext cx="1520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13511" y="1399828"/>
            <a:ext cx="3905955" cy="4568544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2000" b="1" i="1" u="sng" dirty="0">
                <a:latin typeface="Palatino Linotype" panose="02040502050505030304" pitchFamily="18" charset="0"/>
              </a:rPr>
              <a:t>Якісний склад кафедри:</a:t>
            </a:r>
            <a:br>
              <a:rPr lang="uk-UA" sz="2000" b="1" i="1" u="sng" dirty="0">
                <a:latin typeface="Palatino Linotype" panose="02040502050505030304" pitchFamily="18" charset="0"/>
              </a:rPr>
            </a:br>
            <a:r>
              <a:rPr lang="uk-UA" sz="2000" dirty="0">
                <a:latin typeface="Palatino Linotype" panose="02040502050505030304" pitchFamily="18" charset="0"/>
              </a:rPr>
              <a:t>- професори, доктори наук – 6;</a:t>
            </a:r>
            <a:br>
              <a:rPr lang="uk-UA" sz="2000" dirty="0">
                <a:latin typeface="Palatino Linotype" panose="02040502050505030304" pitchFamily="18" charset="0"/>
              </a:rPr>
            </a:br>
            <a:r>
              <a:rPr lang="uk-UA" sz="2000" dirty="0">
                <a:latin typeface="Palatino Linotype" panose="02040502050505030304" pitchFamily="18" charset="0"/>
              </a:rPr>
              <a:t>- кандидати наук (</a:t>
            </a:r>
            <a:r>
              <a:rPr lang="en-US" sz="2000" dirty="0">
                <a:latin typeface="Palatino Linotype" panose="02040502050505030304" pitchFamily="18" charset="0"/>
              </a:rPr>
              <a:t>PhD</a:t>
            </a:r>
            <a:r>
              <a:rPr lang="uk-UA" sz="2000" dirty="0">
                <a:latin typeface="Palatino Linotype" panose="02040502050505030304" pitchFamily="18" charset="0"/>
              </a:rPr>
              <a:t>), доценти – 12;</a:t>
            </a:r>
            <a:br>
              <a:rPr lang="uk-UA" sz="2000" dirty="0">
                <a:latin typeface="Palatino Linotype" panose="02040502050505030304" pitchFamily="18" charset="0"/>
              </a:rPr>
            </a:br>
            <a:r>
              <a:rPr lang="uk-UA" sz="2000" dirty="0">
                <a:latin typeface="Palatino Linotype" panose="02040502050505030304" pitchFamily="18" charset="0"/>
              </a:rPr>
              <a:t>- старший викладач – 1;</a:t>
            </a:r>
            <a:br>
              <a:rPr lang="uk-UA" sz="2000" dirty="0">
                <a:latin typeface="Palatino Linotype" panose="02040502050505030304" pitchFamily="18" charset="0"/>
              </a:rPr>
            </a:br>
            <a:r>
              <a:rPr lang="uk-UA" sz="2000" dirty="0">
                <a:latin typeface="Palatino Linotype" panose="02040502050505030304" pitchFamily="18" charset="0"/>
              </a:rPr>
              <a:t>- завідувачі лабораторій – 7;</a:t>
            </a:r>
            <a:br>
              <a:rPr lang="uk-UA" sz="2000" dirty="0">
                <a:latin typeface="Palatino Linotype" panose="02040502050505030304" pitchFamily="18" charset="0"/>
              </a:rPr>
            </a:br>
            <a:r>
              <a:rPr lang="uk-UA" sz="2000" dirty="0">
                <a:latin typeface="Palatino Linotype" panose="02040502050505030304" pitchFamily="18" charset="0"/>
              </a:rPr>
              <a:t>- старші лаборанти – 14;</a:t>
            </a:r>
            <a:br>
              <a:rPr lang="uk-UA" sz="2000" dirty="0">
                <a:latin typeface="Palatino Linotype" panose="02040502050505030304" pitchFamily="18" charset="0"/>
              </a:rPr>
            </a:br>
            <a:r>
              <a:rPr lang="uk-UA" sz="2000" dirty="0">
                <a:latin typeface="Palatino Linotype" panose="02040502050505030304" pitchFamily="18" charset="0"/>
              </a:rPr>
              <a:t>- лаборанти – 3;</a:t>
            </a:r>
            <a:br>
              <a:rPr lang="uk-UA" sz="2000" dirty="0">
                <a:latin typeface="Palatino Linotype" panose="02040502050505030304" pitchFamily="18" charset="0"/>
              </a:rPr>
            </a:br>
            <a:r>
              <a:rPr lang="uk-UA" sz="2000" dirty="0">
                <a:latin typeface="Palatino Linotype" panose="02040502050505030304" pitchFamily="18" charset="0"/>
              </a:rPr>
              <a:t>- майстри виробничого навчання – 2;</a:t>
            </a:r>
            <a:br>
              <a:rPr lang="uk-UA" sz="2000" dirty="0">
                <a:latin typeface="Palatino Linotype" panose="02040502050505030304" pitchFamily="18" charset="0"/>
              </a:rPr>
            </a:br>
            <a:r>
              <a:rPr lang="uk-UA" sz="2000" dirty="0">
                <a:latin typeface="Palatino Linotype" panose="02040502050505030304" pitchFamily="18" charset="0"/>
              </a:rPr>
              <a:t>- робітники по догляду за тваринами – 2;</a:t>
            </a:r>
            <a:br>
              <a:rPr lang="uk-UA" sz="2000" dirty="0">
                <a:latin typeface="Palatino Linotype" panose="02040502050505030304" pitchFamily="18" charset="0"/>
              </a:rPr>
            </a:br>
            <a:r>
              <a:rPr lang="uk-UA" sz="2000" dirty="0">
                <a:latin typeface="Palatino Linotype" panose="02040502050505030304" pitchFamily="18" charset="0"/>
              </a:rPr>
              <a:t>- ветеринарний лікар –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51F03-2F9B-4BD4-9175-2CD9330B3B4B}"/>
              </a:ext>
            </a:extLst>
          </p:cNvPr>
          <p:cNvSpPr txBox="1"/>
          <p:nvPr/>
        </p:nvSpPr>
        <p:spPr>
          <a:xfrm>
            <a:off x="3024878" y="694194"/>
            <a:ext cx="61422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2000" b="1" dirty="0">
                <a:solidFill>
                  <a:srgbClr val="0166B3"/>
                </a:solidFill>
                <a:latin typeface="Palatino Linotype" panose="02040502050505030304" pitchFamily="18" charset="0"/>
              </a:rPr>
              <a:t>КАФЕДРА ТЕХНОЛОГІЙ У ТВАРИННИЦТВІ</a:t>
            </a:r>
            <a:endParaRPr lang="ru-RU" sz="2000" b="1" dirty="0">
              <a:solidFill>
                <a:srgbClr val="0166B3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7CE631-2923-4D20-A8C9-594F02849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278" y="91587"/>
            <a:ext cx="1208014" cy="12080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FA4D8B-4D9F-4CC7-9B4E-993DEC9722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7" t="11696" r="9008" b="5159"/>
          <a:stretch/>
        </p:blipFill>
        <p:spPr>
          <a:xfrm>
            <a:off x="487651" y="1399828"/>
            <a:ext cx="7010401" cy="467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98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7686F-A211-4C59-B854-29D2E4B83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6763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5A87E-8FBC-4114-9D6F-EC5EC1F4D1C1}"/>
              </a:ext>
            </a:extLst>
          </p:cNvPr>
          <p:cNvSpPr txBox="1"/>
          <p:nvPr/>
        </p:nvSpPr>
        <p:spPr>
          <a:xfrm>
            <a:off x="3687521" y="6332549"/>
            <a:ext cx="8297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80066" y="945912"/>
            <a:ext cx="9107311" cy="820208"/>
          </a:xfrm>
        </p:spPr>
        <p:txBody>
          <a:bodyPr/>
          <a:lstStyle/>
          <a:p>
            <a:pPr algn="ctr"/>
            <a:r>
              <a:rPr lang="uk-UA" b="1" dirty="0">
                <a:latin typeface="Palatino Linotype" panose="02040502050505030304" pitchFamily="18" charset="0"/>
              </a:rPr>
              <a:t>Візія та стратегічна мета:</a:t>
            </a: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893233" y="1994959"/>
            <a:ext cx="10405533" cy="3265664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1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3200" dirty="0">
                <a:latin typeface="Palatino Linotype" panose="02040502050505030304" pitchFamily="18" charset="0"/>
              </a:rPr>
              <a:t>Кафедра як провідний науково-експертний центр інтелектуального тваринництва, де традиції факультету поєднуються з цифровими технологіями та міжнародними стандартам.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C3479B-485C-47F3-A93D-7D614D41A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440" y="156119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7686F-A211-4C59-B854-29D2E4B83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6763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5A87E-8FBC-4114-9D6F-EC5EC1F4D1C1}"/>
              </a:ext>
            </a:extLst>
          </p:cNvPr>
          <p:cNvSpPr txBox="1"/>
          <p:nvPr/>
        </p:nvSpPr>
        <p:spPr>
          <a:xfrm>
            <a:off x="10284178" y="6366016"/>
            <a:ext cx="1565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8822" y="562786"/>
            <a:ext cx="9028289" cy="50397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alatino Linotype" panose="02040502050505030304" pitchFamily="18" charset="0"/>
              </a:rPr>
              <a:t>SWOT-</a:t>
            </a:r>
            <a:r>
              <a:rPr lang="uk-UA" sz="2800" dirty="0">
                <a:latin typeface="Palatino Linotype" panose="02040502050505030304" pitchFamily="18" charset="0"/>
              </a:rPr>
              <a:t>Аналіз: </a:t>
            </a:r>
            <a:r>
              <a:rPr lang="uk-UA" sz="2800" i="1" dirty="0">
                <a:latin typeface="Palatino Linotype" panose="02040502050505030304" pitchFamily="18" charset="0"/>
              </a:rPr>
              <a:t>Освітня складова кафедри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1846AA-43B3-4067-B061-1EC4429E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3177" y="67632"/>
            <a:ext cx="866479" cy="866479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642E07B-2650-481F-8509-F52808725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461342"/>
              </p:ext>
            </p:extLst>
          </p:nvPr>
        </p:nvGraphicFramePr>
        <p:xfrm>
          <a:off x="440266" y="1066756"/>
          <a:ext cx="11311467" cy="5302000"/>
        </p:xfrm>
        <a:graphic>
          <a:graphicData uri="http://schemas.openxmlformats.org/drawingml/2006/table">
            <a:tbl>
              <a:tblPr/>
              <a:tblGrid>
                <a:gridCol w="5867715">
                  <a:extLst>
                    <a:ext uri="{9D8B030D-6E8A-4147-A177-3AD203B41FA5}">
                      <a16:colId xmlns:a16="http://schemas.microsoft.com/office/drawing/2014/main" val="2176794486"/>
                    </a:ext>
                  </a:extLst>
                </a:gridCol>
                <a:gridCol w="5443752">
                  <a:extLst>
                    <a:ext uri="{9D8B030D-6E8A-4147-A177-3AD203B41FA5}">
                      <a16:colId xmlns:a16="http://schemas.microsoft.com/office/drawing/2014/main" val="22588437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Сильні сторони (</a:t>
                      </a:r>
                      <a:r>
                        <a:rPr lang="uk-UA" sz="1500" b="1" i="1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Strengths</a:t>
                      </a: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61545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Слабкі сторони (</a:t>
                      </a:r>
                      <a:r>
                        <a:rPr lang="uk-UA" sz="1500" b="1" i="1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Weaknesses</a:t>
                      </a: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49156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67773"/>
                  </a:ext>
                </a:extLst>
              </a:tr>
              <a:tr h="33456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Унікальна позиція: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Об'єднання фахівців із птахівництва, свинарства, вівчарства та молочного скотарства та ін. напрямків в один потужний підрозділ.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61545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Зношеність матеріальної бази:</a:t>
                      </a:r>
                      <a:r>
                        <a:rPr lang="uk-UA" sz="13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Невідповідність частини лабораторного обладнання сучасним стандартам цифрових ферм.</a:t>
                      </a:r>
                      <a:endParaRPr lang="uk-U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49156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403228"/>
                  </a:ext>
                </a:extLst>
              </a:tr>
              <a:tr h="30603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Наукова школа: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Наявність знаного професорсько-викладацького складу з високим авторитетом у наукових колах.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61545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Методичний розрив:</a:t>
                      </a:r>
                      <a:r>
                        <a:rPr lang="uk-UA" sz="13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Частина навчальних матеріалів потребує негайного оновлення з урахуванням концепції «Тваринництво 4.0».</a:t>
                      </a:r>
                      <a:endParaRPr lang="uk-U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49156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578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Інформаційне забезпечення: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Наявність атестованих електронних курсів на платформі </a:t>
                      </a:r>
                      <a:r>
                        <a:rPr lang="uk-UA" sz="1350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Elearn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та доступ до наукових баз.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61545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Мовний</a:t>
                      </a:r>
                      <a:r>
                        <a:rPr lang="uk-UA" sz="13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бар'єр:</a:t>
                      </a:r>
                      <a:r>
                        <a:rPr lang="uk-UA" sz="13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Недостатній рівень володіння спеціальною англійською мовою серед студентів та викладачів.</a:t>
                      </a:r>
                      <a:endParaRPr lang="uk-U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49156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856963"/>
                  </a:ext>
                </a:extLst>
              </a:tr>
              <a:tr h="24655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Репутація НУБіП: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Високий статус університету як флагмана аграрної освіти України.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61545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Бюрократичне навантаження:</a:t>
                      </a:r>
                      <a:r>
                        <a:rPr lang="uk-UA" sz="13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Великий обсяг звітності, що відволікає від безпосередньої роботи зі студентами.</a:t>
                      </a:r>
                      <a:endParaRPr lang="uk-U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49156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261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Можливості (</a:t>
                      </a:r>
                      <a:r>
                        <a:rPr lang="uk-UA" sz="1500" b="1" i="1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Opportunities</a:t>
                      </a: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61545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Загрози (</a:t>
                      </a:r>
                      <a:r>
                        <a:rPr lang="uk-UA" sz="1500" b="1" i="1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Threats</a:t>
                      </a: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49156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97881"/>
                  </a:ext>
                </a:extLst>
              </a:tr>
              <a:tr h="34370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Попит на фахівців: 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Величезний запит агробізнесу на технологів-управлінців (особливо в сучасному свинарстві та молочному бізнесі).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61545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Конкуренція: </a:t>
                      </a:r>
                      <a:r>
                        <a:rPr lang="uk-UA" sz="13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Наявність корпоративних університетів та закордонних освітніх програм, що заманюють кращих абітурієнтів.</a:t>
                      </a:r>
                      <a:endParaRPr lang="uk-U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49156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15071"/>
                  </a:ext>
                </a:extLst>
              </a:tr>
              <a:tr h="302673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Грантова підтримка: 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Можливість отримання міжнародних грантів (</a:t>
                      </a:r>
                      <a:r>
                        <a:rPr lang="uk-UA" sz="1350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Erasmus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+) для мобільності та оновлення лабораторій.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61545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Демографічна криза: </a:t>
                      </a:r>
                      <a:r>
                        <a:rPr lang="uk-UA" sz="13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Зменшення загальної кількості абітурієнтів в Україні.</a:t>
                      </a:r>
                      <a:endParaRPr lang="uk-U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49156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32261"/>
                  </a:ext>
                </a:extLst>
              </a:tr>
              <a:tr h="22415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Цифровізація</a:t>
                      </a:r>
                      <a:r>
                        <a:rPr lang="uk-UA" sz="135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Впровадження </a:t>
                      </a:r>
                      <a:r>
                        <a:rPr lang="uk-UA" sz="1350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VR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uk-UA" sz="1350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технологій та систем штучного інтелекту в моніторинг стану тварин.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61545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Відтік кадрів: </a:t>
                      </a:r>
                      <a:r>
                        <a:rPr lang="uk-UA" sz="13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Міграція молодих спеціалістів за кордон або в комерційні структури на великі зарплати.</a:t>
                      </a:r>
                      <a:endParaRPr lang="uk-U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49156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040452"/>
                  </a:ext>
                </a:extLst>
              </a:tr>
              <a:tr h="58284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Дуальна освіта: 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Пряме фінансування підготовки кадрів з боку </a:t>
                      </a:r>
                      <a:r>
                        <a:rPr lang="uk-UA" sz="1350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стейкхолдерів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(холдингів).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61545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Форс-мажорні обставини: </a:t>
                      </a:r>
                      <a:r>
                        <a:rPr lang="uk-UA" sz="130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Безпекова ситуація та енергетичні виклики, що ускладнюють очний навчальний процес.</a:t>
                      </a:r>
                      <a:endParaRPr lang="uk-U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156" marR="49156" marT="81927" marB="819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796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3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7686F-A211-4C59-B854-29D2E4B83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6763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5A87E-8FBC-4114-9D6F-EC5EC1F4D1C1}"/>
              </a:ext>
            </a:extLst>
          </p:cNvPr>
          <p:cNvSpPr txBox="1"/>
          <p:nvPr/>
        </p:nvSpPr>
        <p:spPr>
          <a:xfrm>
            <a:off x="3687521" y="6332549"/>
            <a:ext cx="8297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07985"/>
            <a:ext cx="9389533" cy="626565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uk-UA" sz="3600" dirty="0">
                <a:latin typeface="Palatino Linotype" panose="02040502050505030304" pitchFamily="18" charset="0"/>
              </a:rPr>
              <a:t>Покроковий план дій в </a:t>
            </a:r>
            <a:r>
              <a:rPr lang="uk-UA" sz="3600" u="sng" dirty="0">
                <a:latin typeface="Palatino Linotype" panose="02040502050505030304" pitchFamily="18" charset="0"/>
              </a:rPr>
              <a:t>освітній складовій</a:t>
            </a:r>
            <a:r>
              <a:rPr lang="uk-UA" sz="3600" dirty="0"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615244" y="1845378"/>
            <a:ext cx="10961511" cy="4204637"/>
          </a:xfrm>
        </p:spPr>
        <p:txBody>
          <a:bodyPr numCol="1">
            <a:normAutofit/>
          </a:bodyPr>
          <a:lstStyle/>
          <a:p>
            <a:pPr algn="just"/>
            <a:r>
              <a:rPr lang="uk-UA" sz="2400" b="1" dirty="0">
                <a:latin typeface="Palatino Linotype" panose="02040502050505030304" pitchFamily="18" charset="0"/>
              </a:rPr>
              <a:t>Переговори з дилерами щодо створення «Іменних навчальних класів»</a:t>
            </a:r>
            <a:r>
              <a:rPr lang="uk-UA" sz="2400" dirty="0">
                <a:latin typeface="Palatino Linotype" panose="02040502050505030304" pitchFamily="18" charset="0"/>
              </a:rPr>
              <a:t> (</a:t>
            </a:r>
            <a:r>
              <a:rPr lang="uk-UA" sz="2400" i="1" dirty="0">
                <a:latin typeface="Palatino Linotype" panose="02040502050505030304" pitchFamily="18" charset="0"/>
              </a:rPr>
              <a:t>компанія надає обладнання та ін. в обмін на </a:t>
            </a:r>
            <a:r>
              <a:rPr lang="uk-UA" sz="2400" i="1" dirty="0" err="1">
                <a:latin typeface="Palatino Linotype" panose="02040502050505030304" pitchFamily="18" charset="0"/>
              </a:rPr>
              <a:t>брендування</a:t>
            </a:r>
            <a:r>
              <a:rPr lang="uk-UA" sz="2400" i="1" dirty="0">
                <a:latin typeface="Palatino Linotype" panose="02040502050505030304" pitchFamily="18" charset="0"/>
              </a:rPr>
              <a:t> аудиторії та лояльність майбутніх фахівців</a:t>
            </a:r>
            <a:r>
              <a:rPr lang="uk-UA" sz="2400" dirty="0">
                <a:latin typeface="Palatino Linotype" panose="02040502050505030304" pitchFamily="18" charset="0"/>
              </a:rPr>
              <a:t>).</a:t>
            </a:r>
          </a:p>
          <a:p>
            <a:pPr algn="just"/>
            <a:r>
              <a:rPr lang="uk-UA" sz="2400" b="1" dirty="0">
                <a:latin typeface="Palatino Linotype" panose="02040502050505030304" pitchFamily="18" charset="0"/>
              </a:rPr>
              <a:t>Віртуалізація та </a:t>
            </a:r>
            <a:r>
              <a:rPr lang="en-US" sz="2400" b="1" dirty="0">
                <a:latin typeface="Palatino Linotype" panose="02040502050505030304" pitchFamily="18" charset="0"/>
              </a:rPr>
              <a:t>Digital Twins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uk-UA" sz="2400" dirty="0">
                <a:latin typeface="Palatino Linotype" panose="02040502050505030304" pitchFamily="18" charset="0"/>
              </a:rPr>
              <a:t>(</a:t>
            </a:r>
            <a:r>
              <a:rPr lang="uk-UA" sz="2400" i="1" dirty="0">
                <a:latin typeface="Palatino Linotype" panose="02040502050505030304" pitchFamily="18" charset="0"/>
              </a:rPr>
              <a:t>якщо фізичне обладнання занадто дороге, ми переходимо у віртуальну площину. Впровадження в освітній процес симуляторів та віртуальних турів</a:t>
            </a:r>
            <a:r>
              <a:rPr lang="uk-UA" sz="2400" dirty="0">
                <a:latin typeface="Palatino Linotype" panose="02040502050505030304" pitchFamily="18" charset="0"/>
              </a:rPr>
              <a:t>).</a:t>
            </a:r>
          </a:p>
          <a:p>
            <a:pPr marL="0" indent="0" algn="just">
              <a:buNone/>
            </a:pPr>
            <a:endParaRPr lang="uk-UA" sz="2000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uk-UA" sz="2400" b="1" dirty="0">
                <a:latin typeface="Palatino Linotype" panose="02040502050505030304" pitchFamily="18" charset="0"/>
              </a:rPr>
              <a:t>«</a:t>
            </a:r>
            <a:r>
              <a:rPr lang="uk-UA" sz="2400" b="1" i="1" dirty="0">
                <a:latin typeface="Palatino Linotype" panose="02040502050505030304" pitchFamily="18" charset="0"/>
              </a:rPr>
              <a:t>Моя філософія – це кафедра «без стін». Наша матеріальна база – це весь передовий агробізнес України, з яким ми будемо інтегровані через дуальну освіту та спільні </a:t>
            </a:r>
            <a:r>
              <a:rPr lang="uk-UA" sz="2400" b="1" i="1" dirty="0" err="1">
                <a:latin typeface="Palatino Linotype" panose="02040502050505030304" pitchFamily="18" charset="0"/>
              </a:rPr>
              <a:t>проєкти</a:t>
            </a:r>
            <a:r>
              <a:rPr lang="uk-UA" sz="2400" b="1" dirty="0">
                <a:latin typeface="Palatino Linotype" panose="02040502050505030304" pitchFamily="18" charset="0"/>
              </a:rPr>
              <a:t>».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409380-2A6B-4D50-8807-6DD59D903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050" y="192235"/>
            <a:ext cx="123149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3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7686F-A211-4C59-B854-29D2E4B83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6763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5A87E-8FBC-4114-9D6F-EC5EC1F4D1C1}"/>
              </a:ext>
            </a:extLst>
          </p:cNvPr>
          <p:cNvSpPr txBox="1"/>
          <p:nvPr/>
        </p:nvSpPr>
        <p:spPr>
          <a:xfrm>
            <a:off x="3687521" y="6332549"/>
            <a:ext cx="8297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07985"/>
            <a:ext cx="9389533" cy="626565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uk-UA" sz="3600" dirty="0">
                <a:latin typeface="Palatino Linotype" panose="02040502050505030304" pitchFamily="18" charset="0"/>
              </a:rPr>
              <a:t>Покроковий план дій в </a:t>
            </a:r>
            <a:r>
              <a:rPr lang="uk-UA" sz="3600" u="sng" dirty="0">
                <a:latin typeface="Palatino Linotype" panose="02040502050505030304" pitchFamily="18" charset="0"/>
              </a:rPr>
              <a:t>освітній складовій</a:t>
            </a:r>
            <a:r>
              <a:rPr lang="uk-UA" sz="3600" dirty="0"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615244" y="1845378"/>
            <a:ext cx="10961511" cy="4204637"/>
          </a:xfrm>
        </p:spPr>
        <p:txBody>
          <a:bodyPr numCol="1">
            <a:normAutofit lnSpcReduction="10000"/>
          </a:bodyPr>
          <a:lstStyle/>
          <a:p>
            <a:pPr algn="just"/>
            <a:r>
              <a:rPr lang="uk-UA" sz="2400" b="1" dirty="0">
                <a:latin typeface="Palatino Linotype" panose="02040502050505030304" pitchFamily="18" charset="0"/>
              </a:rPr>
              <a:t>Перехід від «Тексту» до «Контенту»</a:t>
            </a:r>
            <a:r>
              <a:rPr lang="uk-UA" sz="2400" dirty="0">
                <a:latin typeface="Palatino Linotype" panose="02040502050505030304" pitchFamily="18" charset="0"/>
              </a:rPr>
              <a:t> (</a:t>
            </a:r>
            <a:r>
              <a:rPr lang="uk-UA" sz="2400" i="1" dirty="0">
                <a:latin typeface="Palatino Linotype" panose="02040502050505030304" pitchFamily="18" charset="0"/>
              </a:rPr>
              <a:t>створення «Цифрового кейсу дисципліни» на платформі </a:t>
            </a:r>
            <a:r>
              <a:rPr lang="uk-UA" sz="2400" i="1" dirty="0" err="1">
                <a:latin typeface="Palatino Linotype" panose="02040502050505030304" pitchFamily="18" charset="0"/>
              </a:rPr>
              <a:t>Elearn</a:t>
            </a:r>
            <a:r>
              <a:rPr lang="uk-UA" sz="2400" i="1" dirty="0">
                <a:latin typeface="Palatino Linotype" panose="02040502050505030304" pitchFamily="18" charset="0"/>
              </a:rPr>
              <a:t>. Додавання до методичних вказівок </a:t>
            </a:r>
            <a:r>
              <a:rPr lang="uk-UA" sz="2400" i="1" dirty="0" err="1">
                <a:latin typeface="Palatino Linotype" panose="02040502050505030304" pitchFamily="18" charset="0"/>
              </a:rPr>
              <a:t>QR</a:t>
            </a:r>
            <a:r>
              <a:rPr lang="uk-UA" sz="2400" i="1" dirty="0">
                <a:latin typeface="Palatino Linotype" panose="02040502050505030304" pitchFamily="18" charset="0"/>
              </a:rPr>
              <a:t>-кодів, що ведуть на: </a:t>
            </a:r>
            <a:r>
              <a:rPr lang="uk-UA" sz="2400" i="1" dirty="0" err="1">
                <a:latin typeface="Palatino Linotype" panose="02040502050505030304" pitchFamily="18" charset="0"/>
              </a:rPr>
              <a:t>відеоінструкції</a:t>
            </a:r>
            <a:r>
              <a:rPr lang="uk-UA" sz="2400" i="1" dirty="0">
                <a:latin typeface="Palatino Linotype" panose="02040502050505030304" pitchFamily="18" charset="0"/>
              </a:rPr>
              <a:t> роботи з сучасним обладнанням, </a:t>
            </a:r>
            <a:r>
              <a:rPr lang="uk-UA" sz="2400" i="1" dirty="0" err="1">
                <a:latin typeface="Palatino Linotype" panose="02040502050505030304" pitchFamily="18" charset="0"/>
              </a:rPr>
              <a:t>демо</a:t>
            </a:r>
            <a:r>
              <a:rPr lang="uk-UA" sz="2400" i="1" dirty="0">
                <a:latin typeface="Palatino Linotype" panose="02040502050505030304" pitchFamily="18" charset="0"/>
              </a:rPr>
              <a:t>-версії програмного забезпечення, відео-лекції провідних експертів галузі, тощо</a:t>
            </a:r>
            <a:r>
              <a:rPr lang="uk-UA" sz="2400" dirty="0">
                <a:latin typeface="Palatino Linotype" panose="02040502050505030304" pitchFamily="18" charset="0"/>
              </a:rPr>
              <a:t>).</a:t>
            </a:r>
          </a:p>
          <a:p>
            <a:pPr algn="just"/>
            <a:r>
              <a:rPr lang="uk-UA" sz="2400" b="1" dirty="0">
                <a:latin typeface="Palatino Linotype" panose="02040502050505030304" pitchFamily="18" charset="0"/>
              </a:rPr>
              <a:t>Програма «Навчання викладачів» </a:t>
            </a:r>
            <a:r>
              <a:rPr lang="uk-UA" sz="2400" dirty="0">
                <a:latin typeface="Palatino Linotype" panose="02040502050505030304" pitchFamily="18" charset="0"/>
              </a:rPr>
              <a:t>(</a:t>
            </a:r>
            <a:r>
              <a:rPr lang="uk-UA" sz="2400" i="1" dirty="0">
                <a:latin typeface="Palatino Linotype" panose="02040502050505030304" pitchFamily="18" charset="0"/>
              </a:rPr>
              <a:t>методичне оновлення неможливе, якщо викладач сам не бачив технологію 4.0. Організація короткострокових стажувань для викладачів на базі інноваційних господарств та дилерських центрів. Викладач стає «методичним архітектором», який інтегрує побачене в навчальний процес. Залучення фахівців-практиків до співавторства у навчальних посібниках</a:t>
            </a:r>
            <a:r>
              <a:rPr lang="uk-UA" sz="2400" dirty="0">
                <a:latin typeface="Palatino Linotype" panose="02040502050505030304" pitchFamily="18" charset="0"/>
              </a:rPr>
              <a:t>).</a:t>
            </a:r>
          </a:p>
          <a:p>
            <a:pPr algn="just"/>
            <a:r>
              <a:rPr lang="uk-UA" sz="2400" b="1" dirty="0">
                <a:latin typeface="Palatino Linotype" panose="02040502050505030304" pitchFamily="18" charset="0"/>
              </a:rPr>
              <a:t>Створення електронного репозиторію відео-кейсів для всіх спеціальних дисциплін.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409380-2A6B-4D50-8807-6DD59D903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050" y="192235"/>
            <a:ext cx="123149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9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7686F-A211-4C59-B854-29D2E4B83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6763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5A87E-8FBC-4114-9D6F-EC5EC1F4D1C1}"/>
              </a:ext>
            </a:extLst>
          </p:cNvPr>
          <p:cNvSpPr txBox="1"/>
          <p:nvPr/>
        </p:nvSpPr>
        <p:spPr>
          <a:xfrm>
            <a:off x="10385778" y="6332549"/>
            <a:ext cx="1599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07985"/>
            <a:ext cx="9389533" cy="626565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uk-UA" sz="3600" dirty="0">
                <a:latin typeface="Palatino Linotype" panose="02040502050505030304" pitchFamily="18" charset="0"/>
              </a:rPr>
              <a:t>Покроковий план дій в </a:t>
            </a:r>
            <a:r>
              <a:rPr lang="uk-UA" sz="3600" u="sng" dirty="0">
                <a:latin typeface="Palatino Linotype" panose="02040502050505030304" pitchFamily="18" charset="0"/>
              </a:rPr>
              <a:t>освітній складовій</a:t>
            </a:r>
            <a:r>
              <a:rPr lang="uk-UA" sz="3600" dirty="0"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615244" y="1845378"/>
            <a:ext cx="10961511" cy="4204637"/>
          </a:xfrm>
        </p:spPr>
        <p:txBody>
          <a:bodyPr numCol="1">
            <a:normAutofit/>
          </a:bodyPr>
          <a:lstStyle/>
          <a:p>
            <a:pPr algn="just"/>
            <a:r>
              <a:rPr lang="uk-UA" sz="2400" b="1" dirty="0">
                <a:latin typeface="Palatino Linotype" panose="02040502050505030304" pitchFamily="18" charset="0"/>
              </a:rPr>
              <a:t>М’яка «Інтернаціоналізація»</a:t>
            </a:r>
            <a:r>
              <a:rPr lang="uk-UA" sz="2400" dirty="0">
                <a:latin typeface="Palatino Linotype" panose="02040502050505030304" pitchFamily="18" charset="0"/>
              </a:rPr>
              <a:t> (</a:t>
            </a:r>
            <a:r>
              <a:rPr lang="uk-UA" sz="2400" i="1" dirty="0">
                <a:latin typeface="Palatino Linotype" panose="02040502050505030304" pitchFamily="18" charset="0"/>
              </a:rPr>
              <a:t>запровадження двомовних (</a:t>
            </a:r>
            <a:r>
              <a:rPr lang="uk-UA" sz="2400" i="1" dirty="0" err="1">
                <a:latin typeface="Palatino Linotype" panose="02040502050505030304" pitchFamily="18" charset="0"/>
              </a:rPr>
              <a:t>укр</a:t>
            </a:r>
            <a:r>
              <a:rPr lang="uk-UA" sz="2400" i="1" dirty="0">
                <a:latin typeface="Palatino Linotype" panose="02040502050505030304" pitchFamily="18" charset="0"/>
              </a:rPr>
              <a:t>/</a:t>
            </a:r>
            <a:r>
              <a:rPr lang="uk-UA" sz="2400" i="1" dirty="0" err="1">
                <a:latin typeface="Palatino Linotype" panose="02040502050505030304" pitchFamily="18" charset="0"/>
              </a:rPr>
              <a:t>англ</a:t>
            </a:r>
            <a:r>
              <a:rPr lang="uk-UA" sz="2400" i="1" dirty="0">
                <a:latin typeface="Palatino Linotype" panose="02040502050505030304" pitchFamily="18" charset="0"/>
              </a:rPr>
              <a:t>) глосаріїв у кожному навчальному курсі та залучення аспірантів, що володіють англійською, як асистентів для проведення практичних занять. Спільні семінари з іноземними партнерами (через </a:t>
            </a:r>
            <a:r>
              <a:rPr lang="uk-UA" sz="2400" i="1" dirty="0" err="1">
                <a:latin typeface="Palatino Linotype" panose="02040502050505030304" pitchFamily="18" charset="0"/>
              </a:rPr>
              <a:t>Zoom</a:t>
            </a:r>
            <a:r>
              <a:rPr lang="uk-UA" sz="2400" i="1" dirty="0">
                <a:latin typeface="Palatino Linotype" panose="02040502050505030304" pitchFamily="18" charset="0"/>
              </a:rPr>
              <a:t>) – навіть 15 хвилин «живої» англійської від закордонного фермера чи вченого раз на місяць </a:t>
            </a:r>
            <a:r>
              <a:rPr lang="uk-UA" sz="2400" i="1" dirty="0" err="1">
                <a:latin typeface="Palatino Linotype" panose="02040502050505030304" pitchFamily="18" charset="0"/>
              </a:rPr>
              <a:t>знімуть</a:t>
            </a:r>
            <a:r>
              <a:rPr lang="uk-UA" sz="2400" i="1" dirty="0">
                <a:latin typeface="Palatino Linotype" panose="02040502050505030304" pitchFamily="18" charset="0"/>
              </a:rPr>
              <a:t> страх у студентів та викладачів. Поступове підвищення рівня професійної англійської без стресу для колективу</a:t>
            </a:r>
            <a:r>
              <a:rPr lang="uk-UA" sz="2400" dirty="0">
                <a:latin typeface="Palatino Linotype" panose="02040502050505030304" pitchFamily="18" charset="0"/>
              </a:rPr>
              <a:t>).</a:t>
            </a:r>
          </a:p>
          <a:p>
            <a:pPr algn="just"/>
            <a:r>
              <a:rPr lang="uk-UA" sz="2400" dirty="0">
                <a:latin typeface="Palatino Linotype" panose="02040502050505030304" pitchFamily="18" charset="0"/>
              </a:rPr>
              <a:t>Розробка та затвердження уніфікованих шаблонів для всіх типів внутрішньої документації. Перенесення оперативних оголошень та коротких погоджень у корпоративний чат. Очні збори кафедри – лише для стратегічних питань та наукових дискусій (</a:t>
            </a:r>
            <a:r>
              <a:rPr lang="uk-UA" sz="2400" i="1" dirty="0">
                <a:latin typeface="Palatino Linotype" panose="02040502050505030304" pitchFamily="18" charset="0"/>
              </a:rPr>
              <a:t>викладачі отримують «тихий час» для роботи зі студентами та написання статей</a:t>
            </a:r>
            <a:r>
              <a:rPr lang="uk-UA" sz="2400" dirty="0">
                <a:latin typeface="Palatino Linotype" panose="02040502050505030304" pitchFamily="18" charset="0"/>
              </a:rPr>
              <a:t>).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409380-2A6B-4D50-8807-6DD59D903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050" y="192235"/>
            <a:ext cx="123149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2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7686F-A211-4C59-B854-29D2E4B83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258708" y="67630"/>
            <a:ext cx="3858322" cy="626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5A87E-8FBC-4114-9D6F-EC5EC1F4D1C1}"/>
              </a:ext>
            </a:extLst>
          </p:cNvPr>
          <p:cNvSpPr txBox="1"/>
          <p:nvPr/>
        </p:nvSpPr>
        <p:spPr>
          <a:xfrm>
            <a:off x="10473973" y="6408608"/>
            <a:ext cx="1565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7222" y="584127"/>
            <a:ext cx="9028289" cy="53783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Palatino Linotype" panose="02040502050505030304" pitchFamily="18" charset="0"/>
              </a:rPr>
              <a:t>SWOT-</a:t>
            </a:r>
            <a:r>
              <a:rPr lang="uk-UA" sz="3600" dirty="0">
                <a:latin typeface="Palatino Linotype" panose="02040502050505030304" pitchFamily="18" charset="0"/>
              </a:rPr>
              <a:t>Аналіз: </a:t>
            </a:r>
            <a:r>
              <a:rPr lang="uk-UA" sz="3600" i="1" dirty="0">
                <a:latin typeface="Palatino Linotype" panose="02040502050505030304" pitchFamily="18" charset="0"/>
              </a:rPr>
              <a:t>Наукова складова кафедри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1846AA-43B3-4067-B061-1EC4429E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667" y="67632"/>
            <a:ext cx="1032990" cy="1032990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1C16BE8-3954-441E-A09E-997B949AB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990768"/>
              </p:ext>
            </p:extLst>
          </p:nvPr>
        </p:nvGraphicFramePr>
        <p:xfrm>
          <a:off x="666044" y="1244448"/>
          <a:ext cx="11074400" cy="5205000"/>
        </p:xfrm>
        <a:graphic>
          <a:graphicData uri="http://schemas.openxmlformats.org/drawingml/2006/table">
            <a:tbl>
              <a:tblPr/>
              <a:tblGrid>
                <a:gridCol w="5804272">
                  <a:extLst>
                    <a:ext uri="{9D8B030D-6E8A-4147-A177-3AD203B41FA5}">
                      <a16:colId xmlns:a16="http://schemas.microsoft.com/office/drawing/2014/main" val="402756994"/>
                    </a:ext>
                  </a:extLst>
                </a:gridCol>
                <a:gridCol w="5270128">
                  <a:extLst>
                    <a:ext uri="{9D8B030D-6E8A-4147-A177-3AD203B41FA5}">
                      <a16:colId xmlns:a16="http://schemas.microsoft.com/office/drawing/2014/main" val="16301361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Сильні сторони (</a:t>
                      </a:r>
                      <a:r>
                        <a:rPr lang="en-US" sz="1500" b="1" i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Strengths</a:t>
                      </a:r>
                      <a:r>
                        <a:rPr lang="en-US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7375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Слабкі сторони (</a:t>
                      </a:r>
                      <a:r>
                        <a:rPr lang="en-US" sz="1500" b="1" i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Weaknesses</a:t>
                      </a:r>
                      <a:r>
                        <a:rPr lang="en-US" sz="150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5900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3505"/>
                  </a:ext>
                </a:extLst>
              </a:tr>
              <a:tr h="29901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Потужний кадровий потенціал: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Концентрація докторів та кандидатів наук з різних галузей (свинарство, птахівництво, скотарство та ін.).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7375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Низька частка публікацій у </a:t>
                      </a:r>
                      <a:r>
                        <a:rPr lang="uk-UA" sz="1350" b="1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Q1-Q2</a:t>
                      </a:r>
                      <a:r>
                        <a:rPr lang="uk-UA" sz="135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Більшість статей публікується у вітчизняних або </a:t>
                      </a:r>
                      <a:r>
                        <a:rPr lang="uk-UA" sz="1350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низькорейтингових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виданнях </a:t>
                      </a:r>
                      <a:r>
                        <a:rPr lang="uk-UA" sz="1350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Scopus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uk-UA" sz="1350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WoS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5900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277754"/>
                  </a:ext>
                </a:extLst>
              </a:tr>
              <a:tr h="26919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Сформовані наукові школи: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Наявність багаторічних напрацювань та визнання на національному рівні.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7375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Застаріла наукова база: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Брак обладнання для глибоких досліджень.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5900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54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Досвід підготовки кадрів: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Стабільна робота з аспірантами та докторантами.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7375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Слабкий рівень комерціалізації: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Наукові розробки </a:t>
                      </a:r>
                      <a:r>
                        <a:rPr lang="uk-UA" sz="1350" kern="1200" dirty="0" err="1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рідко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перетворюються на реальні кейси, що приносять дохід.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5900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58587"/>
                  </a:ext>
                </a:extLst>
              </a:tr>
              <a:tr h="34361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Наявність бази для апробації: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Доступ до навчально-дослідних господарств НУБіП України та тваринницького сектору країни.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7375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Обмеженість міжнародних зв'язків:</a:t>
                      </a:r>
                      <a:r>
                        <a:rPr lang="uk-UA" sz="1350" kern="1200" dirty="0">
                          <a:solidFill>
                            <a:srgbClr val="1F1F1F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Недостатня кількість спільних наукових проєктів із закордонними університетами.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5900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343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Можливості (</a:t>
                      </a:r>
                      <a:r>
                        <a:rPr lang="uk-UA" sz="1500" b="1" i="1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Opportunities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7375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Загрози (</a:t>
                      </a:r>
                      <a:r>
                        <a:rPr lang="uk-UA" sz="1500" b="1" i="1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Threats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5900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71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Запит бізнесу на інновації: </a:t>
                      </a:r>
                      <a:r>
                        <a:rPr lang="uk-UA" sz="135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Висока потреба </a:t>
                      </a:r>
                      <a:r>
                        <a:rPr lang="uk-UA" sz="135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агрохолдингів</a:t>
                      </a:r>
                      <a:r>
                        <a:rPr lang="uk-UA" sz="135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у розробках з енергоефективності, екологізації та </a:t>
                      </a:r>
                      <a:r>
                        <a:rPr lang="uk-UA" sz="135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Precision</a:t>
                      </a:r>
                      <a:r>
                        <a:rPr lang="uk-UA" sz="135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35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Livestock</a:t>
                      </a:r>
                      <a:r>
                        <a:rPr lang="uk-UA" sz="135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35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Farming</a:t>
                      </a:r>
                      <a:r>
                        <a:rPr lang="uk-UA" sz="135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7375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Скорочення </a:t>
                      </a:r>
                      <a:r>
                        <a:rPr lang="uk-UA" sz="1350" b="1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держфінансування</a:t>
                      </a:r>
                      <a:r>
                        <a:rPr lang="uk-UA" sz="135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uk-UA" sz="135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Зменшення видатків на науку в умовах воєнного стану.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5900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929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Міжнародні гранти: </a:t>
                      </a:r>
                      <a:r>
                        <a:rPr lang="uk-UA" sz="135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Можливість участі у програмах </a:t>
                      </a:r>
                      <a:r>
                        <a:rPr lang="uk-UA" sz="135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Horizon</a:t>
                      </a:r>
                      <a:r>
                        <a:rPr lang="uk-UA" sz="135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35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Europe</a:t>
                      </a:r>
                      <a:r>
                        <a:rPr lang="uk-UA" sz="135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, </a:t>
                      </a:r>
                      <a:r>
                        <a:rPr lang="uk-UA" sz="135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NATO</a:t>
                      </a:r>
                      <a:r>
                        <a:rPr lang="uk-UA" sz="135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uk-UA" sz="135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Science</a:t>
                      </a:r>
                      <a:r>
                        <a:rPr lang="uk-UA" sz="135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35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uk-UA" sz="135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350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Peace</a:t>
                      </a:r>
                      <a:r>
                        <a:rPr lang="uk-UA" sz="135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тощо.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7375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«Відтік </a:t>
                      </a:r>
                      <a:r>
                        <a:rPr lang="uk-UA" sz="1350" b="1" dirty="0" err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мізків</a:t>
                      </a:r>
                      <a:r>
                        <a:rPr lang="uk-UA" sz="135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»: </a:t>
                      </a:r>
                      <a:r>
                        <a:rPr lang="uk-UA" sz="135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Міграція молодих талановитих вчених у комерційний сектор або за кордон.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5900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739127"/>
                  </a:ext>
                </a:extLst>
              </a:tr>
              <a:tr h="43045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Мультидисциплінарність: </a:t>
                      </a:r>
                      <a:r>
                        <a:rPr lang="uk-UA" sz="135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Створення спільних проєктів з ІТ-фахівцями, енергетиками та екологами НУБіП.</a:t>
                      </a:r>
                      <a:endParaRPr lang="uk-UA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7375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35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Конкуренція: </a:t>
                      </a:r>
                      <a:r>
                        <a:rPr lang="uk-UA" sz="135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Зростання активності закордонних дослідницьких центрів, що працюють на українському ринку.</a:t>
                      </a:r>
                      <a:endParaRPr lang="uk-UA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01" marR="59001" marT="98335" marB="983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62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667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2156</Words>
  <Application>Microsoft Office PowerPoint</Application>
  <PresentationFormat>Широкоэкранный</PresentationFormat>
  <Paragraphs>150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Minion Pro Med</vt:lpstr>
      <vt:lpstr>Palatino Linotype</vt:lpstr>
      <vt:lpstr>Тема Office</vt:lpstr>
      <vt:lpstr>Стан та перспективи розвитку кафедри технологій у тваринництві (ТуТ)  на 2026-2031 рр. </vt:lpstr>
      <vt:lpstr>Презентация PowerPoint</vt:lpstr>
      <vt:lpstr>Якісний склад кафедри: - професори, доктори наук – 6; - кандидати наук (PhD), доценти – 12; - старший викладач – 1; - завідувачі лабораторій – 7; - старші лаборанти – 14; - лаборанти – 3; - майстри виробничого навчання – 2; - робітники по догляду за тваринами – 2; - ветеринарний лікар – 1.</vt:lpstr>
      <vt:lpstr>Візія та стратегічна мета:</vt:lpstr>
      <vt:lpstr>SWOT-Аналіз: Освітня складова кафедри</vt:lpstr>
      <vt:lpstr>Покроковий план дій в освітній складовій:</vt:lpstr>
      <vt:lpstr>Покроковий план дій в освітній складовій:</vt:lpstr>
      <vt:lpstr>Покроковий план дій в освітній складовій:</vt:lpstr>
      <vt:lpstr>SWOT-Аналіз: Наукова складова кафедри</vt:lpstr>
      <vt:lpstr>Покроковий план дій в науковій складовій:</vt:lpstr>
      <vt:lpstr>Покроковий план дій в науковій складовій:</vt:lpstr>
      <vt:lpstr>SWOT-Аналіз: Матеріально-технічна база кафедри</vt:lpstr>
      <vt:lpstr>Покроковий план дій в складовій МТБ:</vt:lpstr>
      <vt:lpstr>SWOT-Аналіз: Профорієнтаційна діяльність кафедри</vt:lpstr>
      <vt:lpstr>Покроковий план дій в складовій профорієнтаційна діяльність кафедри: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організації наукової та інноваційної діяльності університету в умовах воєнного стану та завдання на 2024-2025 навчальний рік</dc:title>
  <dc:creator>Denys Ruden</dc:creator>
  <cp:lastModifiedBy>Vadym</cp:lastModifiedBy>
  <cp:revision>37</cp:revision>
  <cp:lastPrinted>2024-08-14T14:35:53Z</cp:lastPrinted>
  <dcterms:created xsi:type="dcterms:W3CDTF">2024-08-13T09:17:14Z</dcterms:created>
  <dcterms:modified xsi:type="dcterms:W3CDTF">2026-04-11T09:19:25Z</dcterms:modified>
</cp:coreProperties>
</file>