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6" r:id="rId6"/>
    <p:sldId id="271" r:id="rId7"/>
    <p:sldId id="272" r:id="rId8"/>
    <p:sldId id="273" r:id="rId9"/>
    <p:sldId id="274" r:id="rId10"/>
    <p:sldId id="277" r:id="rId11"/>
    <p:sldId id="315" r:id="rId12"/>
    <p:sldId id="31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38BE1-684F-4146-B54C-2C8F4005D7EF}" type="datetimeFigureOut">
              <a:rPr lang="uk-UA" smtClean="0"/>
              <a:t>05.05.2026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93E15-F2CA-433F-9C10-9FBE5E5AF97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42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3E15-F2CA-433F-9C10-9FBE5E5AF97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16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757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474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406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60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720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6572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975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9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186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79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97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60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828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066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08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833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C91C-3C81-40BE-B6A0-6C994DB8F21E}" type="datetimeFigureOut">
              <a:rPr lang="x-none" smtClean="0"/>
              <a:t>05.05.2026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93A034-D9EA-496E-BE21-AEF395CEA6A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262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05B3A0-3B4C-4349-9488-D27F89B2F410}"/>
              </a:ext>
            </a:extLst>
          </p:cNvPr>
          <p:cNvSpPr/>
          <p:nvPr/>
        </p:nvSpPr>
        <p:spPr>
          <a:xfrm>
            <a:off x="230909" y="289679"/>
            <a:ext cx="1173018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ПРИРОДОКОРИСТУВАННЯ УКРАЇНИ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КОНСТРУЮВАННЯ ТА ДИЗАЙНУ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br>
              <a:rPr lang="ru-RU" dirty="0"/>
            </a:br>
            <a:endParaRPr lang="ru-RU" sz="2800" dirty="0">
              <a:latin typeface="Arial Black" panose="020B0A04020102020204" pitchFamily="34" charset="0"/>
            </a:endParaRPr>
          </a:p>
          <a:p>
            <a:pPr algn="ctr"/>
            <a:r>
              <a:rPr lang="uk-UA" sz="2800" dirty="0">
                <a:latin typeface="Arial Black" panose="020B0A04020102020204" pitchFamily="34" charset="0"/>
              </a:rPr>
              <a:t>ЗВІТ</a:t>
            </a:r>
          </a:p>
          <a:p>
            <a:pPr algn="ctr"/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 роботу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студентського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наукового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гуртка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Основи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діагностики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мобільної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сільськогосподарської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техніки</a:t>
            </a:r>
            <a:r>
              <a:rPr lang="ru-R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» </a:t>
            </a:r>
            <a:endParaRPr lang="ru-R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 2025-2026 </a:t>
            </a:r>
            <a:r>
              <a:rPr lang="uk-UA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навч</a:t>
            </a:r>
            <a:r>
              <a:rPr lang="uk-UA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рік 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Моісеєнко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 Дмитрович</a:t>
            </a:r>
          </a:p>
          <a:p>
            <a:pPr algn="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гуртка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Надточій О.В.</a:t>
            </a:r>
          </a:p>
          <a:p>
            <a:pPr algn="ctr"/>
            <a:br>
              <a:rPr lang="uk-UA" sz="1200" b="1" dirty="0">
                <a:latin typeface="Bahnschrift Light SemiCondensed" pitchFamily="34" charset="0"/>
              </a:rPr>
            </a:br>
            <a:endParaRPr lang="uk-UA" sz="1200" b="1" dirty="0">
              <a:latin typeface="Bahnschrift Light SemiCondensed" pitchFamily="34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Київ 2026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46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C125B4-F692-43AC-82EB-FBF68FD705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8467" y="-211015"/>
            <a:ext cx="7341333" cy="8144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01D65-6731-4C34-8BCF-FF75B2455799}"/>
              </a:ext>
            </a:extLst>
          </p:cNvPr>
          <p:cNvSpPr txBox="1"/>
          <p:nvPr/>
        </p:nvSpPr>
        <p:spPr>
          <a:xfrm>
            <a:off x="8502746" y="577167"/>
            <a:ext cx="30702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Лістинг тексту двох факторної імітаційної моделі замкнутої системи масового обслуговування (СМО)</a:t>
            </a:r>
            <a:endParaRPr lang="uk-U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1FB53-CE7F-451E-9D07-D318CE407CDB}"/>
              </a:ext>
            </a:extLst>
          </p:cNvPr>
          <p:cNvSpPr txBox="1"/>
          <p:nvPr/>
        </p:nvSpPr>
        <p:spPr>
          <a:xfrm>
            <a:off x="8671560" y="5339081"/>
            <a:ext cx="3328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Автор: Корж Олександр, </a:t>
            </a:r>
          </a:p>
          <a:p>
            <a:r>
              <a:rPr lang="uk-UA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uk-UA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Мегеря</a:t>
            </a:r>
            <a:r>
              <a:rPr lang="uk-UA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Олег</a:t>
            </a: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7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5A406F-CE16-4197-934B-2B2E85CD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8" y="154745"/>
            <a:ext cx="1040459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F9DF56-C22F-4121-B652-3AFB77BF7525}"/>
              </a:ext>
            </a:extLst>
          </p:cNvPr>
          <p:cNvSpPr txBox="1"/>
          <p:nvPr/>
        </p:nvSpPr>
        <p:spPr>
          <a:xfrm>
            <a:off x="10557189" y="846779"/>
            <a:ext cx="1436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Продовження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96CDB-B2BE-45E3-AD43-49789D4FDAE3}"/>
              </a:ext>
            </a:extLst>
          </p:cNvPr>
          <p:cNvSpPr txBox="1"/>
          <p:nvPr/>
        </p:nvSpPr>
        <p:spPr>
          <a:xfrm>
            <a:off x="9107659" y="5303335"/>
            <a:ext cx="3328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Автор: Корж Олександр, </a:t>
            </a:r>
          </a:p>
          <a:p>
            <a:r>
              <a:rPr lang="uk-UA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</a:t>
            </a:r>
            <a:r>
              <a:rPr lang="uk-UA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Мегеря</a:t>
            </a:r>
            <a:r>
              <a:rPr lang="uk-UA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Олег</a:t>
            </a:r>
            <a:endParaRPr lang="uk-U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0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91CFF-E20A-4CB4-9C65-F363060B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239" y="581908"/>
            <a:ext cx="6665545" cy="641982"/>
          </a:xfrm>
        </p:spPr>
        <p:txBody>
          <a:bodyPr/>
          <a:lstStyle/>
          <a:p>
            <a:r>
              <a:rPr lang="uk-UA" b="1" dirty="0"/>
              <a:t>План на </a:t>
            </a:r>
            <a:r>
              <a:rPr lang="uk-UA" b="1" dirty="0">
                <a:solidFill>
                  <a:srgbClr val="FF0000"/>
                </a:solidFill>
              </a:rPr>
              <a:t>2026-2027</a:t>
            </a:r>
            <a:r>
              <a:rPr lang="uk-UA" b="1" dirty="0"/>
              <a:t> </a:t>
            </a:r>
            <a:r>
              <a:rPr lang="uk-UA" b="1" dirty="0" err="1"/>
              <a:t>н.р</a:t>
            </a:r>
            <a:r>
              <a:rPr lang="uk-UA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0C6520-172B-420E-8596-609148662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715"/>
            <a:ext cx="11989130" cy="592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4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DE023-2FDC-4BCC-AB4D-317571B1B1ED}"/>
              </a:ext>
            </a:extLst>
          </p:cNvPr>
          <p:cNvSpPr txBox="1"/>
          <p:nvPr/>
        </p:nvSpPr>
        <p:spPr>
          <a:xfrm>
            <a:off x="3323696" y="815762"/>
            <a:ext cx="64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>
                <a:latin typeface="Monotype Corsiva" pitchFamily="66" charset="0"/>
              </a:rPr>
              <a:t>Дякую за увагу</a:t>
            </a:r>
            <a:endParaRPr lang="ru-RU" sz="8000" dirty="0">
              <a:latin typeface="Monotype Corsiva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70A8F3-7588-487E-9901-F7651572C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19" y="2334379"/>
            <a:ext cx="5285117" cy="40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57C5E-6DB0-4572-AB18-95A2A1787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5" y="1430758"/>
            <a:ext cx="10686757" cy="684645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D002CC-C2CF-43D0-91B7-B86EDF6CAE1A}"/>
              </a:ext>
            </a:extLst>
          </p:cNvPr>
          <p:cNvSpPr/>
          <p:nvPr/>
        </p:nvSpPr>
        <p:spPr>
          <a:xfrm>
            <a:off x="1505243" y="-42203"/>
            <a:ext cx="10410092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Наукова спрямованість гуртка направлена на знайомлення та вивчення сучасних методів діагностики мобільної сільськогосподарської техніки, дослідження операцій, математичних методів оптимізації, побудови математичних комп’ютерних моделей, програмування. </a:t>
            </a:r>
            <a:endParaRPr 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BCD22-6E7E-4C1E-8D2B-A28291872A8E}"/>
              </a:ext>
            </a:extLst>
          </p:cNvPr>
          <p:cNvSpPr txBox="1"/>
          <p:nvPr/>
        </p:nvSpPr>
        <p:spPr>
          <a:xfrm>
            <a:off x="6096000" y="1807594"/>
            <a:ext cx="6098344" cy="375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2025-2024 навчальному році засідання наукового гуртка проводилися у очному форматі. На засіданнях обговорювалися актуальні питання експлуатації та діагностики систем сучасної сільськогосподарської техніки та більше уваги було приділено розробці різних математичних моделей функціонування цих систем. До гуртка в 2025-2026 роках входило 11 студентів груп: 7 бакалаврів групи АІ-2201 та 4 бакалаври групи</a:t>
            </a:r>
          </a:p>
          <a:p>
            <a:pPr>
              <a:lnSpc>
                <a:spcPct val="120000"/>
              </a:lnSpc>
            </a:pPr>
            <a:r>
              <a:rPr lang="uk-UA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АІ – 2202. 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7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60FF48-E2EA-4E35-9CC7-9478229CB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932"/>
            <a:ext cx="7625857" cy="6210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603EC0-EAE2-4CC2-BC20-B04E113C9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596" y="2157953"/>
            <a:ext cx="7273534" cy="3314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2DC1B-834D-409A-818F-191F390AC4D5}"/>
              </a:ext>
            </a:extLst>
          </p:cNvPr>
          <p:cNvSpPr txBox="1"/>
          <p:nvPr/>
        </p:nvSpPr>
        <p:spPr>
          <a:xfrm>
            <a:off x="7422466" y="401305"/>
            <a:ext cx="4098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Олег Борисович </a:t>
            </a:r>
            <a:r>
              <a:rPr lang="uk-UA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Мегеря</a:t>
            </a:r>
            <a:r>
              <a:rPr lang="uk-UA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підготував доповідь у співавторстві. 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15181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661075-D8D7-4BBE-8039-DB6A5F12E3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354453" y="239151"/>
            <a:ext cx="10553530" cy="6731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7CCA22-838A-4AF9-89EB-DF74F429F444}"/>
              </a:ext>
            </a:extLst>
          </p:cNvPr>
          <p:cNvSpPr txBox="1"/>
          <p:nvPr/>
        </p:nvSpPr>
        <p:spPr>
          <a:xfrm>
            <a:off x="9774285" y="1305341"/>
            <a:ext cx="241771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Друга доповідь підготовлена </a:t>
            </a:r>
            <a:r>
              <a:rPr lang="uk-UA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Моісеєнко</a:t>
            </a:r>
            <a:r>
              <a:rPr lang="uk-UA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Владиславом Дмитровичем по темі: «Діагностування стану дизеля за параметрами вібрації». Де розглянуто математичну модель виникнення вібраційного сигналу в двигуні та його аналіз. 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23942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7998A64-62E8-4543-9ADD-82415ED2E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D608100-0DE4-433F-9724-CCFBD7E63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D9100-FD22-4492-8B5C-591A44939E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29" y="94297"/>
            <a:ext cx="5626663" cy="28458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96D7CE-8AA4-4569-BB59-9739328A9E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05" y="3056792"/>
            <a:ext cx="5934490" cy="3706911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882BE60C-AAE0-486A-BF27-C94BD1DC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3" y="263330"/>
            <a:ext cx="6095858" cy="49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E38927-4ED2-4034-B782-0018BFBBB307}"/>
              </a:ext>
            </a:extLst>
          </p:cNvPr>
          <p:cNvSpPr txBox="1"/>
          <p:nvPr/>
        </p:nvSpPr>
        <p:spPr>
          <a:xfrm>
            <a:off x="1535307" y="5478488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Автор: </a:t>
            </a:r>
            <a:r>
              <a:rPr lang="uk-UA" dirty="0" err="1"/>
              <a:t>Гмирко</a:t>
            </a:r>
            <a:r>
              <a:rPr lang="uk-UA" dirty="0"/>
              <a:t> Віталій, </a:t>
            </a:r>
          </a:p>
          <a:p>
            <a:r>
              <a:rPr lang="uk-UA" dirty="0"/>
              <a:t>            Збруцька Анастасія</a:t>
            </a:r>
          </a:p>
        </p:txBody>
      </p:sp>
    </p:spTree>
    <p:extLst>
      <p:ext uri="{BB962C8B-B14F-4D97-AF65-F5344CB8AC3E}">
        <p14:creationId xmlns:p14="http://schemas.microsoft.com/office/powerpoint/2010/main" val="360814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4E7C58-4965-43EB-9F3A-22D64A29A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34" y="552269"/>
            <a:ext cx="7169486" cy="4863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C1EC2B-26F4-49AC-8C7E-82309D7FD891}"/>
              </a:ext>
            </a:extLst>
          </p:cNvPr>
          <p:cNvSpPr txBox="1"/>
          <p:nvPr/>
        </p:nvSpPr>
        <p:spPr>
          <a:xfrm>
            <a:off x="5562186" y="5289452"/>
            <a:ext cx="6774531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 гармонійного аналізу крутного моменту двигуна V8:</a:t>
            </a:r>
          </a:p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− тривимірна спектральна щільність; б − двомірна спектральна щільність крутного; в − гармоніки крутного моменту</a:t>
            </a:r>
            <a:endParaRPr lang="ru-UA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1E57B-FFA7-480A-A817-8A0D36D91D52}"/>
              </a:ext>
            </a:extLst>
          </p:cNvPr>
          <p:cNvSpPr txBox="1"/>
          <p:nvPr/>
        </p:nvSpPr>
        <p:spPr>
          <a:xfrm>
            <a:off x="6056198" y="6295068"/>
            <a:ext cx="479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Автор: </a:t>
            </a:r>
            <a:r>
              <a:rPr lang="uk-UA" i="1" dirty="0" err="1"/>
              <a:t>Соляник</a:t>
            </a:r>
            <a:r>
              <a:rPr lang="uk-UA" i="1" dirty="0"/>
              <a:t> Денис, Чайковський Олександр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235123-8BAA-464A-A981-5691CCCA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773" y="-126485"/>
            <a:ext cx="3299936" cy="33648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60CC6F-03C7-4D96-9BA1-7C85C8949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34" y="3016476"/>
            <a:ext cx="3427916" cy="35764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F7D02D-8D21-4FED-BEC7-B9F766F1402A}"/>
              </a:ext>
            </a:extLst>
          </p:cNvPr>
          <p:cNvSpPr txBox="1"/>
          <p:nvPr/>
        </p:nvSpPr>
        <p:spPr>
          <a:xfrm>
            <a:off x="5266135" y="69873"/>
            <a:ext cx="702958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ГАРМОНІЙНОГО АНАЛІЗУ РОБОТИ ДВЗ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B2084D-1E0B-48C3-8AA7-90588FB91CB8}"/>
              </a:ext>
            </a:extLst>
          </p:cNvPr>
          <p:cNvSpPr txBox="1"/>
          <p:nvPr/>
        </p:nvSpPr>
        <p:spPr>
          <a:xfrm>
            <a:off x="3832112" y="3392157"/>
            <a:ext cx="1946789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Залежність тиску в циліндрах двигуна V8 </a:t>
            </a:r>
          </a:p>
          <a:p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 частоти обертання колінчастого валу</a:t>
            </a:r>
            <a:endParaRPr lang="ru-UA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5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A9E6AE-B047-4DA5-8BEF-761156453F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04" y="56272"/>
            <a:ext cx="5260145" cy="671968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99555A5-951C-4E5F-B198-A885043E34A8}"/>
              </a:ext>
            </a:extLst>
          </p:cNvPr>
          <p:cNvSpPr txBox="1">
            <a:spLocks/>
          </p:cNvSpPr>
          <p:nvPr/>
        </p:nvSpPr>
        <p:spPr>
          <a:xfrm>
            <a:off x="409538" y="82045"/>
            <a:ext cx="6202277" cy="494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МОДЕЛЬ ЗМІНИ ВИТОКУ ВІДПРАЦЬОВАНИХ ГАЗІВ ЧЕРЕЗ УЩІЛЬНЕННЯ ТУРБОКОМПРЕСОРА ДИЗЕЛЯ</a:t>
            </a:r>
            <a:endParaRPr lang="uk-UA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BE6C97-F976-4311-B0A5-705D2BFBE3BF}"/>
              </a:ext>
            </a:extLst>
          </p:cNvPr>
          <p:cNvSpPr txBox="1"/>
          <p:nvPr/>
        </p:nvSpPr>
        <p:spPr>
          <a:xfrm>
            <a:off x="1352842" y="4695068"/>
            <a:ext cx="54711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турбіни турбокомпресора (а) та течії вихлопних газів через ущільнювальний вузол турбіни (б): 1 – кільце ущільнювача; 2 – корпус; 3 – шпильки кріплення; 4 – корпус підшипників; 5 – колесо; 6 – вал; 7 – радіальний підшипник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86708-18DF-4EFE-BA73-CFAE23E828C1}"/>
              </a:ext>
            </a:extLst>
          </p:cNvPr>
          <p:cNvSpPr txBox="1"/>
          <p:nvPr/>
        </p:nvSpPr>
        <p:spPr>
          <a:xfrm>
            <a:off x="2048022" y="6330365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Автор: </a:t>
            </a:r>
            <a:r>
              <a:rPr lang="uk-UA" i="1" dirty="0"/>
              <a:t>Коваль Ілля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CE0E10-9D96-49F5-B7AD-9DCAA04B1B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689318"/>
            <a:ext cx="6514515" cy="394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28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4A13E-A8EC-45C2-94CE-6DFA52FE5C6C}"/>
              </a:ext>
            </a:extLst>
          </p:cNvPr>
          <p:cNvSpPr txBox="1">
            <a:spLocks/>
          </p:cNvSpPr>
          <p:nvPr/>
        </p:nvSpPr>
        <p:spPr>
          <a:xfrm>
            <a:off x="0" y="74852"/>
            <a:ext cx="7883770" cy="4270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МІСЦЕЗНАХОДЖЕННЯ СЕРВІСНОГО ЦЕНТРУ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D09BAC-7EE2-4984-AD08-7AE761B6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744" y="718236"/>
            <a:ext cx="14610447" cy="5851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F3AF7A-3157-4CC5-B3A1-E0692FECAC76}"/>
              </a:ext>
            </a:extLst>
          </p:cNvPr>
          <p:cNvSpPr txBox="1"/>
          <p:nvPr/>
        </p:nvSpPr>
        <p:spPr>
          <a:xfrm>
            <a:off x="8185398" y="5493433"/>
            <a:ext cx="427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Автор: </a:t>
            </a:r>
            <a:r>
              <a:rPr lang="uk-UA" i="1" dirty="0" err="1"/>
              <a:t>Моісеєнко</a:t>
            </a:r>
            <a:r>
              <a:rPr lang="uk-UA" i="1" dirty="0"/>
              <a:t> Владислав,</a:t>
            </a:r>
          </a:p>
          <a:p>
            <a:r>
              <a:rPr lang="uk-UA" i="1" dirty="0"/>
              <a:t>             Конончук  Олександр</a:t>
            </a:r>
          </a:p>
        </p:txBody>
      </p:sp>
    </p:spTree>
    <p:extLst>
      <p:ext uri="{BB962C8B-B14F-4D97-AF65-F5344CB8AC3E}">
        <p14:creationId xmlns:p14="http://schemas.microsoft.com/office/powerpoint/2010/main" val="3353008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67AA61-A777-48B5-BC98-7B2EAC032E39}"/>
              </a:ext>
            </a:extLst>
          </p:cNvPr>
          <p:cNvSpPr txBox="1"/>
          <p:nvPr/>
        </p:nvSpPr>
        <p:spPr>
          <a:xfrm>
            <a:off x="10599392" y="199665"/>
            <a:ext cx="1436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Продовження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86F443-A106-496B-B9A2-77BEF77F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89" y="368942"/>
            <a:ext cx="9952381" cy="6485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464BF2-470C-4D0E-A122-476D4684E445}"/>
              </a:ext>
            </a:extLst>
          </p:cNvPr>
          <p:cNvSpPr txBox="1"/>
          <p:nvPr/>
        </p:nvSpPr>
        <p:spPr>
          <a:xfrm>
            <a:off x="8636035" y="4685286"/>
            <a:ext cx="366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Автор: </a:t>
            </a:r>
            <a:r>
              <a:rPr lang="uk-UA" i="1" dirty="0" err="1"/>
              <a:t>Моісеєнко</a:t>
            </a:r>
            <a:r>
              <a:rPr lang="uk-UA" i="1" dirty="0"/>
              <a:t> Владислав, </a:t>
            </a:r>
          </a:p>
          <a:p>
            <a:r>
              <a:rPr lang="uk-UA" i="1" dirty="0"/>
              <a:t>             Конончук  Олександр</a:t>
            </a:r>
          </a:p>
        </p:txBody>
      </p:sp>
    </p:spTree>
    <p:extLst>
      <p:ext uri="{BB962C8B-B14F-4D97-AF65-F5344CB8AC3E}">
        <p14:creationId xmlns:p14="http://schemas.microsoft.com/office/powerpoint/2010/main" val="22328301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187</TotalTime>
  <Words>356</Words>
  <Application>Microsoft Office PowerPoint</Application>
  <PresentationFormat>Широкий екран</PresentationFormat>
  <Paragraphs>50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Bahnschrift Light SemiCondensed</vt:lpstr>
      <vt:lpstr>Calibri</vt:lpstr>
      <vt:lpstr>Century Gothic</vt:lpstr>
      <vt:lpstr>Monotype Corsiva</vt:lpstr>
      <vt:lpstr>Times New Roman</vt:lpstr>
      <vt:lpstr>Wingdings 3</vt:lpstr>
      <vt:lpstr>Легкий дым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План на 2026-2027 н.р.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Oleksandr N</cp:lastModifiedBy>
  <cp:revision>30</cp:revision>
  <dcterms:created xsi:type="dcterms:W3CDTF">2023-05-31T15:57:30Z</dcterms:created>
  <dcterms:modified xsi:type="dcterms:W3CDTF">2026-05-05T14:48:31Z</dcterms:modified>
</cp:coreProperties>
</file>