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257" r:id="rId3"/>
    <p:sldId id="300" r:id="rId4"/>
    <p:sldId id="274" r:id="rId5"/>
    <p:sldId id="283" r:id="rId6"/>
    <p:sldId id="301" r:id="rId7"/>
    <p:sldId id="302" r:id="rId8"/>
    <p:sldId id="303" r:id="rId9"/>
    <p:sldId id="284" r:id="rId10"/>
    <p:sldId id="305" r:id="rId11"/>
    <p:sldId id="306" r:id="rId12"/>
    <p:sldId id="307" r:id="rId13"/>
    <p:sldId id="308" r:id="rId14"/>
    <p:sldId id="309" r:id="rId15"/>
    <p:sldId id="275" r:id="rId16"/>
    <p:sldId id="2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 autoAdjust="0"/>
    <p:restoredTop sz="95385" autoAdjust="0"/>
  </p:normalViewPr>
  <p:slideViewPr>
    <p:cSldViewPr>
      <p:cViewPr varScale="1">
        <p:scale>
          <a:sx n="95" d="100"/>
          <a:sy n="95" d="100"/>
        </p:scale>
        <p:origin x="12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FE585-258E-495B-AB49-B107B756C857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5BCC6-165A-4FAD-BCA6-0D1B169621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372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625-D98A-4480-9179-ED7D5A90942C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21374D-B35E-4866-8BAE-A1367643FB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625-D98A-4480-9179-ED7D5A90942C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374D-B35E-4866-8BAE-A1367643FB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625-D98A-4480-9179-ED7D5A90942C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374D-B35E-4866-8BAE-A1367643FB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625-D98A-4480-9179-ED7D5A90942C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374D-B35E-4866-8BAE-A1367643FB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625-D98A-4480-9179-ED7D5A90942C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374D-B35E-4866-8BAE-A1367643FB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625-D98A-4480-9179-ED7D5A90942C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374D-B35E-4866-8BAE-A1367643FB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625-D98A-4480-9179-ED7D5A90942C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374D-B35E-4866-8BAE-A1367643FB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625-D98A-4480-9179-ED7D5A90942C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374D-B35E-4866-8BAE-A1367643FB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625-D98A-4480-9179-ED7D5A90942C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374D-B35E-4866-8BAE-A1367643FB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625-D98A-4480-9179-ED7D5A90942C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374D-B35E-4866-8BAE-A1367643FB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625-D98A-4480-9179-ED7D5A90942C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374D-B35E-4866-8BAE-A1367643FB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BF5625-D98A-4480-9179-ED7D5A90942C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821374D-B35E-4866-8BAE-A1367643FB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474933"/>
            <a:ext cx="7772400" cy="2746155"/>
          </a:xfrm>
        </p:spPr>
        <p:txBody>
          <a:bodyPr>
            <a:normAutofit fontScale="90000"/>
          </a:bodyPr>
          <a:lstStyle/>
          <a:p>
            <a:r>
              <a:rPr lang="uk-UA" sz="8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uk-UA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 роботу наукового студентського гуртка</a:t>
            </a:r>
            <a:br>
              <a:rPr lang="uk-UA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«Надійність технологічних систем»</a:t>
            </a:r>
            <a:endParaRPr lang="ru-RU" sz="27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23528" y="4365104"/>
            <a:ext cx="8820472" cy="2160240"/>
          </a:xfrm>
        </p:spPr>
        <p:txBody>
          <a:bodyPr>
            <a:noAutofit/>
          </a:bodyPr>
          <a:lstStyle/>
          <a:p>
            <a:pPr algn="just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Підготував староста гуртка,</a:t>
            </a:r>
          </a:p>
          <a:p>
            <a:pPr algn="just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студент 1 курсу  факультету КД                                     Юлія ТИМОШЕНКО</a:t>
            </a:r>
            <a:endPara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Керівник:	</a:t>
            </a:r>
          </a:p>
          <a:p>
            <a:pPr algn="just"/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к.т.н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доцент					        Андрій НОВИЦЬКИЙ</a:t>
            </a:r>
            <a:endPara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Київ – 2026 р.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51520" y="116632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Національний університет біоресурсів і природокористування України</a:t>
            </a:r>
          </a:p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Факультет конструювання та дизайну</a:t>
            </a:r>
          </a:p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Кафедра надійності техніки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09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9036496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45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ea typeface="DM Sans Semi Bold" pitchFamily="34" charset="-122"/>
                <a:cs typeface="Times New Roman" pitchFamily="18" charset="0"/>
              </a:rPr>
              <a:t>ПОХОДЖЕННЯ ТА ЕТАПИ СТАНОВЛЕННЯ DEVELON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71480"/>
            <a:ext cx="6286544" cy="377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ts val="2850"/>
              </a:lnSpc>
              <a:buSzPct val="100000"/>
            </a:pPr>
            <a:r>
              <a:rPr lang="en-US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Історія </a:t>
            </a:r>
            <a:r>
              <a:rPr lang="en-US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бренду</a:t>
            </a:r>
            <a:r>
              <a:rPr lang="en-US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походить</a:t>
            </a:r>
            <a:r>
              <a:rPr lang="en-US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від </a:t>
            </a:r>
            <a:r>
              <a:rPr lang="en-US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машинобудівного</a:t>
            </a:r>
            <a:r>
              <a:rPr lang="en-US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підрозділу</a:t>
            </a:r>
            <a:r>
              <a:rPr lang="en-US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Doosan</a:t>
            </a:r>
            <a:r>
              <a:rPr lang="en-US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Group</a:t>
            </a:r>
            <a:r>
              <a:rPr lang="uk-UA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(</a:t>
            </a:r>
            <a:r>
              <a:rPr lang="en-US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засн</a:t>
            </a:r>
            <a:r>
              <a:rPr lang="uk-UA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.</a:t>
            </a:r>
            <a:r>
              <a:rPr lang="en-US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1937). </a:t>
            </a:r>
            <a:r>
              <a:rPr lang="en-US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Ключові</a:t>
            </a:r>
            <a:r>
              <a:rPr lang="en-US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етапи</a:t>
            </a:r>
            <a:r>
              <a:rPr lang="en-US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: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850"/>
              </a:lnSpc>
              <a:buSzPct val="100000"/>
            </a:pPr>
            <a:r>
              <a:rPr lang="en-US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1937 </a:t>
            </a:r>
            <a:r>
              <a:rPr lang="uk-UA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-</a:t>
            </a:r>
            <a:r>
              <a:rPr lang="en-US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заснування</a:t>
            </a:r>
            <a:r>
              <a:rPr lang="en-US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базового</a:t>
            </a:r>
            <a:r>
              <a:rPr lang="en-US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машинобудівного</a:t>
            </a:r>
            <a:r>
              <a:rPr lang="en-US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підприємства</a:t>
            </a:r>
            <a:r>
              <a:rPr lang="en-US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;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850"/>
              </a:lnSpc>
              <a:buSzPct val="100000"/>
            </a:pPr>
            <a:r>
              <a:rPr lang="en-US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1970</a:t>
            </a:r>
            <a:r>
              <a:rPr lang="uk-UA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-</a:t>
            </a:r>
            <a:r>
              <a:rPr lang="en-US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1990 </a:t>
            </a:r>
            <a:r>
              <a:rPr lang="uk-UA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-</a:t>
            </a:r>
            <a:r>
              <a:rPr lang="en-US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серійне</a:t>
            </a:r>
            <a:r>
              <a:rPr lang="en-US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виробництво</a:t>
            </a:r>
            <a:r>
              <a:rPr lang="en-US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та</a:t>
            </a:r>
            <a:r>
              <a:rPr lang="en-US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вихід</a:t>
            </a:r>
            <a:r>
              <a:rPr lang="en-US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на</a:t>
            </a:r>
            <a:r>
              <a:rPr lang="en-US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світові</a:t>
            </a:r>
            <a:r>
              <a:rPr lang="en-US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ринки</a:t>
            </a:r>
            <a:r>
              <a:rPr lang="en-US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;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850"/>
              </a:lnSpc>
              <a:buSzPct val="100000"/>
            </a:pPr>
            <a:r>
              <a:rPr lang="en-US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2005 </a:t>
            </a:r>
            <a:r>
              <a:rPr lang="uk-UA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-</a:t>
            </a:r>
            <a:r>
              <a:rPr lang="en-US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формування</a:t>
            </a:r>
            <a:r>
              <a:rPr lang="en-US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Doosan</a:t>
            </a:r>
            <a:r>
              <a:rPr lang="en-US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Infracore</a:t>
            </a:r>
            <a:r>
              <a:rPr lang="en-US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після</a:t>
            </a:r>
            <a:r>
              <a:rPr lang="en-US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придбання</a:t>
            </a:r>
            <a:r>
              <a:rPr lang="en-US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Daewoo Machinery;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850"/>
              </a:lnSpc>
              <a:buSzPct val="100000"/>
            </a:pPr>
            <a:r>
              <a:rPr lang="en-US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2021 </a:t>
            </a:r>
            <a:r>
              <a:rPr lang="uk-UA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-</a:t>
            </a:r>
            <a:r>
              <a:rPr lang="en-US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інтеграція</a:t>
            </a:r>
            <a:r>
              <a:rPr lang="en-US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в HD Hyundai; </a:t>
            </a:r>
            <a:r>
              <a:rPr lang="en-US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технологічна</a:t>
            </a:r>
            <a:r>
              <a:rPr lang="en-US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синергія</a:t>
            </a:r>
            <a:r>
              <a:rPr lang="en-US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;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850"/>
              </a:lnSpc>
              <a:buSzPct val="100000"/>
            </a:pPr>
            <a:r>
              <a:rPr lang="en-US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2023 </a:t>
            </a:r>
            <a:r>
              <a:rPr lang="uk-UA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-</a:t>
            </a:r>
            <a:r>
              <a:rPr lang="en-US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ребрендинг</a:t>
            </a:r>
            <a:r>
              <a:rPr lang="en-US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у DEVELON: </a:t>
            </a:r>
            <a:r>
              <a:rPr lang="en-US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акцент</a:t>
            </a:r>
            <a:r>
              <a:rPr lang="en-US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на</a:t>
            </a:r>
            <a:r>
              <a:rPr lang="en-US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цифровізацію</a:t>
            </a:r>
            <a:r>
              <a:rPr lang="en-US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автоматизацію</a:t>
            </a:r>
            <a:r>
              <a:rPr lang="en-US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,</a:t>
            </a:r>
            <a:r>
              <a:rPr lang="uk-UA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SmartConstruction</a:t>
            </a:r>
            <a:r>
              <a:rPr lang="en-US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oborudovanie-02-1-m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28" y="1000108"/>
            <a:ext cx="3143272" cy="3143272"/>
          </a:xfrm>
          <a:prstGeom prst="rect">
            <a:avLst/>
          </a:prstGeom>
        </p:spPr>
      </p:pic>
      <p:pic>
        <p:nvPicPr>
          <p:cNvPr id="8" name="Рисунок 7" descr="Doosan_logo-m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67961"/>
            <a:ext cx="3214678" cy="1990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3429000"/>
            <a:ext cx="3964975" cy="2227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25850" y="5921375"/>
            <a:ext cx="55181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08504" cy="1084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DM Sans Semi Bold" pitchFamily="34" charset="-122"/>
                <a:cs typeface="Times New Roman" pitchFamily="18" charset="0"/>
              </a:rPr>
              <a:t>ТЕХНОЛОГІЧНИЙ РОЗВИТОК: ЦИФРОВІЗАЦІЯ, АВТОНОМІЯ, ЕНЕРГОЕФЕКТИВНІСТЬ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ns_img.jpg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357158" y="1285860"/>
            <a:ext cx="8358246" cy="5266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8"/>
          <p:cNvSpPr/>
          <p:nvPr/>
        </p:nvSpPr>
        <p:spPr>
          <a:xfrm>
            <a:off x="4948669" y="4929198"/>
            <a:ext cx="4195331" cy="167588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lnSpc>
                <a:spcPts val="2500"/>
              </a:lnSpc>
            </a:pPr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ea typeface="DM Sans Semi Bold" pitchFamily="34" charset="-122"/>
                <a:cs typeface="Times New Roman" pitchFamily="18" charset="0"/>
              </a:rPr>
              <a:t>Інтеграція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ea typeface="DM Sans Semi Bold" pitchFamily="34" charset="-122"/>
                <a:cs typeface="Times New Roman" pitchFamily="18" charset="0"/>
              </a:rPr>
              <a:t> в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ea typeface="DM Sans Semi Bold" pitchFamily="34" charset="-122"/>
                <a:cs typeface="Times New Roman" pitchFamily="18" charset="0"/>
              </a:rPr>
              <a:t>цифрові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ea typeface="DM Sans Semi Bold" pitchFamily="34" charset="-122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ea typeface="DM Sans Semi Bold" pitchFamily="34" charset="-122"/>
                <a:cs typeface="Times New Roman" pitchFamily="18" charset="0"/>
              </a:rPr>
              <a:t>екосистеми</a:t>
            </a:r>
            <a:endParaRPr lang="en-US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ts val="2500"/>
              </a:lnSpc>
              <a:buNone/>
            </a:pP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Концепція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«розумного будівельного майданчика»: синхронізація машин, управління ресурсами, планування робіт у єдиній платформі</a:t>
            </a:r>
            <a:r>
              <a:rPr lang="en-US" sz="1600" b="1" dirty="0">
                <a:solidFill>
                  <a:schemeClr val="tx1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.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Text 6"/>
          <p:cNvSpPr/>
          <p:nvPr/>
        </p:nvSpPr>
        <p:spPr>
          <a:xfrm>
            <a:off x="142844" y="1142984"/>
            <a:ext cx="3860222" cy="164307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 anchor="t"/>
          <a:lstStyle/>
          <a:p>
            <a:pPr algn="ctr">
              <a:lnSpc>
                <a:spcPts val="2500"/>
              </a:lnSpc>
            </a:pPr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ea typeface="DM Sans Semi Bold" pitchFamily="34" charset="-122"/>
                <a:cs typeface="Times New Roman" pitchFamily="18" charset="0"/>
              </a:rPr>
              <a:t>Енергоефективність</a:t>
            </a:r>
            <a:endParaRPr lang="en-US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ts val="2500"/>
              </a:lnSpc>
              <a:buNone/>
            </a:pPr>
            <a:r>
              <a:rPr lang="en-US" sz="1600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Гібридні</a:t>
            </a:r>
            <a:r>
              <a:rPr lang="en-US" sz="16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й електрифіковані силові установки, оптимізація режимів роботи та алгоритми економії палива — зниження витрат і екологічного впливу.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14283" y="4429133"/>
            <a:ext cx="4572032" cy="164307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t"/>
          <a:lstStyle/>
          <a:p>
            <a:pPr algn="ctr">
              <a:lnSpc>
                <a:spcPts val="2500"/>
              </a:lnSpc>
            </a:pPr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ea typeface="DM Sans Semi Bold" pitchFamily="34" charset="-122"/>
                <a:cs typeface="Times New Roman" pitchFamily="18" charset="0"/>
              </a:rPr>
              <a:t>Автоматизація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ea typeface="DM Sans Semi Bold" pitchFamily="34" charset="-122"/>
                <a:cs typeface="Times New Roman" pitchFamily="18" charset="0"/>
              </a:rPr>
              <a:t> і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ea typeface="DM Sans Semi Bold" pitchFamily="34" charset="-122"/>
                <a:cs typeface="Times New Roman" pitchFamily="18" charset="0"/>
              </a:rPr>
              <a:t>автономні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ea typeface="DM Sans Semi Bold" pitchFamily="34" charset="-122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ea typeface="DM Sans Semi Bold" pitchFamily="34" charset="-122"/>
                <a:cs typeface="Times New Roman" pitchFamily="18" charset="0"/>
              </a:rPr>
              <a:t>системи</a:t>
            </a:r>
            <a:endParaRPr lang="en-US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ts val="2500"/>
              </a:lnSpc>
              <a:buNone/>
            </a:pPr>
            <a:r>
              <a:rPr lang="en-US" sz="1600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Розробка</a:t>
            </a:r>
            <a:r>
              <a:rPr lang="en-US" sz="16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автономних машин (Concept‑X), дистанційне управління, інтеграція AI для оптимізації траєкторій, зниження людського фактору та підвищення продуктивності</a:t>
            </a:r>
            <a:r>
              <a:rPr lang="en-US" sz="1600" dirty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8"/>
          <p:cNvSpPr/>
          <p:nvPr/>
        </p:nvSpPr>
        <p:spPr>
          <a:xfrm>
            <a:off x="4643438" y="1714488"/>
            <a:ext cx="4197326" cy="157163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/>
          <a:lstStyle/>
          <a:p>
            <a:pPr algn="ctr">
              <a:lnSpc>
                <a:spcPts val="2500"/>
              </a:lnSpc>
            </a:pPr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ea typeface="DM Sans Semi Bold" pitchFamily="34" charset="-122"/>
                <a:cs typeface="Times New Roman" pitchFamily="18" charset="0"/>
              </a:rPr>
              <a:t>Інтеграція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ea typeface="DM Sans Semi Bold" pitchFamily="34" charset="-122"/>
                <a:cs typeface="Times New Roman" pitchFamily="18" charset="0"/>
              </a:rPr>
              <a:t> в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ea typeface="DM Sans Semi Bold" pitchFamily="34" charset="-122"/>
                <a:cs typeface="Times New Roman" pitchFamily="18" charset="0"/>
              </a:rPr>
              <a:t>цифрові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ea typeface="DM Sans Semi Bold" pitchFamily="34" charset="-122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ea typeface="DM Sans Semi Bold" pitchFamily="34" charset="-122"/>
                <a:cs typeface="Times New Roman" pitchFamily="18" charset="0"/>
              </a:rPr>
              <a:t>екосистеми</a:t>
            </a:r>
            <a:endParaRPr lang="en-US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ts val="2500"/>
              </a:lnSpc>
              <a:buNone/>
            </a:pPr>
            <a:r>
              <a:rPr lang="en-US" sz="1600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Концепція</a:t>
            </a:r>
            <a:r>
              <a:rPr lang="en-US" sz="16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«розумного будівельного майданчика»: синхронізація машин, управління ресурсами, планування робіт у єдиній платформі</a:t>
            </a:r>
            <a:r>
              <a:rPr lang="en-US" sz="1600" b="1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.</a:t>
            </a:r>
            <a:endParaRPr lang="en-US" sz="16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429816" cy="1086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95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ea typeface="DM Sans Semi Bold" pitchFamily="34" charset="-122"/>
                <a:cs typeface="Times New Roman" pitchFamily="18" charset="0"/>
              </a:rPr>
              <a:t>СИСТЕМА СЕРВІСНОГО ОБСЛУГОВУВАННЯ DEVELON 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ea typeface="DM Sans Semi Bold" pitchFamily="34" charset="-122"/>
                <a:cs typeface="Times New Roman" pitchFamily="18" charset="0"/>
              </a:rPr>
              <a:t>-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ea typeface="DM Sans Semi Bold" pitchFamily="34" charset="-122"/>
                <a:cs typeface="Times New Roman" pitchFamily="18" charset="0"/>
              </a:rPr>
              <a:t>АРХІТЕКТУРА ТА КОМПОНЕНТИ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214422"/>
            <a:ext cx="6000776" cy="3608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>
              <a:lnSpc>
                <a:spcPct val="150000"/>
              </a:lnSpc>
              <a:buSzPct val="100000"/>
            </a:pPr>
            <a:r>
              <a:rPr lang="en-US" sz="14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Сервіс DEVELON </a:t>
            </a:r>
            <a:r>
              <a:rPr lang="uk-UA" sz="14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-</a:t>
            </a:r>
            <a:r>
              <a:rPr lang="en-US" sz="14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багаторівнева</a:t>
            </a:r>
            <a:r>
              <a:rPr lang="en-US" sz="14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система</a:t>
            </a:r>
            <a:r>
              <a:rPr lang="en-US" sz="14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, </a:t>
            </a:r>
            <a:r>
              <a:rPr lang="en-US" sz="1400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що</a:t>
            </a:r>
            <a:r>
              <a:rPr lang="en-US" sz="14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поєднує</a:t>
            </a:r>
            <a:r>
              <a:rPr lang="en-US" sz="14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організаційні</a:t>
            </a:r>
            <a:r>
              <a:rPr lang="en-US" sz="14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, </a:t>
            </a:r>
            <a:r>
              <a:rPr lang="en-US" sz="1400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технічні</a:t>
            </a:r>
            <a:r>
              <a:rPr lang="en-US" sz="14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та</a:t>
            </a:r>
            <a:r>
              <a:rPr lang="en-US" sz="14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інформаційні</a:t>
            </a:r>
            <a:r>
              <a:rPr lang="en-US" sz="14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елементи</a:t>
            </a:r>
            <a:r>
              <a:rPr lang="en-US" sz="14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. </a:t>
            </a:r>
            <a:r>
              <a:rPr lang="en-US" sz="1400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Основні</a:t>
            </a:r>
            <a:r>
              <a:rPr lang="en-US" sz="14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компоненти</a:t>
            </a:r>
            <a:r>
              <a:rPr lang="en-US" sz="14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:</a:t>
            </a:r>
            <a:endParaRPr lang="uk-UA" sz="1400" b="1" dirty="0" smtClean="0">
              <a:latin typeface="Times New Roman" pitchFamily="18" charset="0"/>
              <a:ea typeface="Inter Medium" pitchFamily="34" charset="-122"/>
              <a:cs typeface="Times New Roman" pitchFamily="18" charset="0"/>
            </a:endParaRPr>
          </a:p>
          <a:p>
            <a:pPr indent="-342900">
              <a:lnSpc>
                <a:spcPct val="150000"/>
              </a:lnSpc>
              <a:buSzPct val="100000"/>
              <a:buFont typeface="Wingdings" pitchFamily="2" charset="2"/>
              <a:buChar char="Ø"/>
            </a:pPr>
            <a:r>
              <a:rPr lang="uk-UA" sz="14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Глобальна</a:t>
            </a:r>
            <a:r>
              <a:rPr lang="en-US" sz="14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дилерська</a:t>
            </a:r>
            <a:r>
              <a:rPr lang="en-US" sz="14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мережа</a:t>
            </a:r>
            <a:r>
              <a:rPr lang="en-US" sz="14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— </a:t>
            </a:r>
            <a:r>
              <a:rPr lang="en-US" sz="1400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оперативне</a:t>
            </a:r>
            <a:r>
              <a:rPr lang="en-US" sz="14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ТО</a:t>
            </a:r>
            <a:r>
              <a:rPr lang="en-US" sz="14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, </a:t>
            </a:r>
            <a:r>
              <a:rPr lang="en-US" sz="1400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ремонт</a:t>
            </a:r>
            <a:r>
              <a:rPr lang="en-US" sz="14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, </a:t>
            </a:r>
            <a:r>
              <a:rPr lang="en-US" sz="1400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навчання</a:t>
            </a:r>
            <a:r>
              <a:rPr lang="en-US" sz="14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персоналу</a:t>
            </a:r>
            <a:r>
              <a:rPr lang="en-US" sz="14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;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lnSpc>
                <a:spcPct val="150000"/>
              </a:lnSpc>
              <a:buSzPct val="100000"/>
              <a:buFont typeface="Wingdings" pitchFamily="2" charset="2"/>
              <a:buChar char="Ø"/>
            </a:pPr>
            <a:r>
              <a:rPr lang="en-US" sz="14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Planned Maintenance Program — </a:t>
            </a:r>
            <a:r>
              <a:rPr lang="en-US" sz="1400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регламентні</a:t>
            </a:r>
            <a:r>
              <a:rPr lang="en-US" sz="14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графіки</a:t>
            </a:r>
            <a:r>
              <a:rPr lang="en-US" sz="14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та</a:t>
            </a:r>
            <a:r>
              <a:rPr lang="en-US" sz="14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профілактика</a:t>
            </a:r>
            <a:r>
              <a:rPr lang="en-US" sz="14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;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lnSpc>
                <a:spcPct val="150000"/>
              </a:lnSpc>
              <a:buSzPct val="100000"/>
              <a:buFont typeface="Wingdings" pitchFamily="2" charset="2"/>
              <a:buChar char="Ø"/>
            </a:pPr>
            <a:r>
              <a:rPr lang="en-US" sz="1400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Телематичні</a:t>
            </a:r>
            <a:r>
              <a:rPr lang="en-US" sz="14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платформи</a:t>
            </a:r>
            <a:r>
              <a:rPr lang="en-US" sz="14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(</a:t>
            </a:r>
            <a:r>
              <a:rPr lang="en-US" sz="1400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DoosanCONNECT</a:t>
            </a:r>
            <a:r>
              <a:rPr lang="en-US" sz="14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/ MY DEVELON) —</a:t>
            </a:r>
            <a:r>
              <a:rPr lang="en-US" sz="1400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аналітика</a:t>
            </a:r>
            <a:r>
              <a:rPr lang="en-US" sz="14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експлуатаційних</a:t>
            </a:r>
            <a:r>
              <a:rPr lang="en-US" sz="14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даних</a:t>
            </a:r>
            <a:r>
              <a:rPr lang="en-US" sz="14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;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lnSpc>
                <a:spcPct val="150000"/>
              </a:lnSpc>
              <a:buSzPct val="100000"/>
              <a:buFont typeface="Wingdings" pitchFamily="2" charset="2"/>
              <a:buChar char="Ø"/>
            </a:pPr>
            <a:r>
              <a:rPr lang="en-US" sz="1400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Польовий</a:t>
            </a:r>
            <a:r>
              <a:rPr lang="en-US" sz="14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і </a:t>
            </a:r>
            <a:r>
              <a:rPr lang="en-US" sz="1400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стаціонарний</a:t>
            </a:r>
            <a:r>
              <a:rPr lang="en-US" sz="14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сервіс</a:t>
            </a:r>
            <a:r>
              <a:rPr lang="en-US" sz="14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— </a:t>
            </a:r>
            <a:r>
              <a:rPr lang="en-US" sz="1400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швидке</a:t>
            </a:r>
            <a:r>
              <a:rPr lang="en-US" sz="14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усунення</a:t>
            </a:r>
            <a:r>
              <a:rPr lang="en-US" sz="14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несправностей</a:t>
            </a:r>
            <a:r>
              <a:rPr lang="en-US" sz="14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та</a:t>
            </a:r>
            <a:r>
              <a:rPr lang="en-US" sz="14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капітальні</a:t>
            </a:r>
            <a:r>
              <a:rPr lang="en-US" sz="14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ремонти</a:t>
            </a:r>
            <a:r>
              <a:rPr lang="en-US" sz="14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;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lnSpc>
                <a:spcPct val="150000"/>
              </a:lnSpc>
              <a:buSzPct val="100000"/>
              <a:buFont typeface="Wingdings" pitchFamily="2" charset="2"/>
              <a:buChar char="Ø"/>
            </a:pPr>
            <a:r>
              <a:rPr lang="en-US" sz="1400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Централізована</a:t>
            </a:r>
            <a:r>
              <a:rPr lang="en-US" sz="14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логістика</a:t>
            </a:r>
            <a:r>
              <a:rPr lang="en-US" sz="14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запчастин</a:t>
            </a:r>
            <a:r>
              <a:rPr lang="en-US" sz="14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— </a:t>
            </a:r>
            <a:r>
              <a:rPr lang="en-US" sz="1400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зниження</a:t>
            </a:r>
            <a:r>
              <a:rPr lang="en-US" sz="14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часу</a:t>
            </a:r>
            <a:r>
              <a:rPr lang="en-US" sz="14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простою</a:t>
            </a:r>
            <a:r>
              <a:rPr lang="en-US" sz="1400" b="1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.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1914" y="1571612"/>
            <a:ext cx="336208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286380" y="4786322"/>
            <a:ext cx="38576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Логістична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інфраструктура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та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навчання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дилерів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критичні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для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збереження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технічної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готовності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й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зниження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загальних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витрат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експлуатації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929330"/>
            <a:ext cx="51212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749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3200" b="1" dirty="0" err="1" smtClean="0">
                <a:solidFill>
                  <a:srgbClr val="030303"/>
                </a:solidFill>
                <a:latin typeface="Times New Roman" pitchFamily="18" charset="0"/>
                <a:ea typeface="DM Sans Semi Bold" pitchFamily="34" charset="-122"/>
                <a:cs typeface="Times New Roman" pitchFamily="18" charset="0"/>
              </a:rPr>
              <a:t>Стратегії</a:t>
            </a:r>
            <a:r>
              <a:rPr lang="en-US" sz="3200" b="1" dirty="0" smtClean="0">
                <a:solidFill>
                  <a:srgbClr val="030303"/>
                </a:solidFill>
                <a:latin typeface="Times New Roman" pitchFamily="18" charset="0"/>
                <a:ea typeface="DM Sans Semi Bold" pitchFamily="34" charset="-122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30303"/>
                </a:solidFill>
                <a:latin typeface="Times New Roman" pitchFamily="18" charset="0"/>
                <a:ea typeface="DM Sans Semi Bold" pitchFamily="34" charset="-122"/>
                <a:cs typeface="Times New Roman" pitchFamily="18" charset="0"/>
              </a:rPr>
              <a:t>ТОіР</a:t>
            </a:r>
            <a:r>
              <a:rPr lang="en-US" sz="3200" b="1" dirty="0" smtClean="0">
                <a:solidFill>
                  <a:srgbClr val="030303"/>
                </a:solidFill>
                <a:latin typeface="Times New Roman" pitchFamily="18" charset="0"/>
                <a:ea typeface="DM Sans Semi Bold" pitchFamily="34" charset="-122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30303"/>
                </a:solidFill>
                <a:latin typeface="Times New Roman" pitchFamily="18" charset="0"/>
                <a:ea typeface="DM Sans Semi Bold" pitchFamily="34" charset="-122"/>
                <a:cs typeface="Times New Roman" pitchFamily="18" charset="0"/>
              </a:rPr>
              <a:t>результати</a:t>
            </a:r>
            <a:r>
              <a:rPr lang="en-US" sz="3200" b="1" dirty="0" smtClean="0">
                <a:solidFill>
                  <a:srgbClr val="030303"/>
                </a:solidFill>
                <a:latin typeface="Times New Roman" pitchFamily="18" charset="0"/>
                <a:ea typeface="DM Sans Semi Bold" pitchFamily="34" charset="-122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30303"/>
                </a:solidFill>
                <a:latin typeface="Times New Roman" pitchFamily="18" charset="0"/>
                <a:ea typeface="DM Sans Semi Bold" pitchFamily="34" charset="-122"/>
                <a:cs typeface="Times New Roman" pitchFamily="18" charset="0"/>
              </a:rPr>
              <a:t>та</a:t>
            </a:r>
            <a:r>
              <a:rPr lang="en-US" sz="3200" b="1" dirty="0" smtClean="0">
                <a:solidFill>
                  <a:srgbClr val="030303"/>
                </a:solidFill>
                <a:latin typeface="Times New Roman" pitchFamily="18" charset="0"/>
                <a:ea typeface="DM Sans Semi Bold" pitchFamily="34" charset="-122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30303"/>
                </a:solidFill>
                <a:latin typeface="Times New Roman" pitchFamily="18" charset="0"/>
                <a:ea typeface="DM Sans Semi Bold" pitchFamily="34" charset="-122"/>
                <a:cs typeface="Times New Roman" pitchFamily="18" charset="0"/>
              </a:rPr>
              <a:t>практичні</a:t>
            </a:r>
            <a:r>
              <a:rPr lang="en-US" sz="3200" b="1" dirty="0" smtClean="0">
                <a:solidFill>
                  <a:srgbClr val="030303"/>
                </a:solidFill>
                <a:latin typeface="Times New Roman" pitchFamily="18" charset="0"/>
                <a:ea typeface="DM Sans Semi Bold" pitchFamily="34" charset="-122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30303"/>
                </a:solidFill>
                <a:latin typeface="Times New Roman" pitchFamily="18" charset="0"/>
                <a:ea typeface="DM Sans Semi Bold" pitchFamily="34" charset="-122"/>
                <a:cs typeface="Times New Roman" pitchFamily="18" charset="0"/>
              </a:rPr>
              <a:t>рекомендації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643050"/>
            <a:ext cx="8929718" cy="39198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728" y="2857496"/>
            <a:ext cx="2214578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150"/>
              </a:lnSpc>
            </a:pPr>
            <a:r>
              <a:rPr lang="uk-UA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Збір даних</a:t>
            </a:r>
          </a:p>
          <a:p>
            <a:pPr algn="ctr">
              <a:lnSpc>
                <a:spcPts val="2160"/>
              </a:lnSpc>
            </a:pPr>
            <a:endParaRPr lang="uk-UA" sz="2000" b="1" dirty="0" smtClean="0">
              <a:latin typeface="Times New Roman" pitchFamily="18" charset="0"/>
              <a:ea typeface="Inter Medium" pitchFamily="34" charset="-122"/>
              <a:cs typeface="Times New Roman" pitchFamily="18" charset="0"/>
            </a:endParaRPr>
          </a:p>
          <a:p>
            <a:pPr algn="ctr">
              <a:lnSpc>
                <a:spcPts val="2160"/>
              </a:lnSpc>
            </a:pP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Телеметрія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та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endParaRPr lang="uk-UA" b="1" dirty="0" smtClean="0">
              <a:solidFill>
                <a:srgbClr val="C00000"/>
              </a:solidFill>
              <a:latin typeface="Times New Roman" pitchFamily="18" charset="0"/>
              <a:ea typeface="Inter Medium" pitchFamily="34" charset="-122"/>
              <a:cs typeface="Times New Roman" pitchFamily="18" charset="0"/>
            </a:endParaRPr>
          </a:p>
          <a:p>
            <a:pPr algn="ctr">
              <a:lnSpc>
                <a:spcPts val="2160"/>
              </a:lnSpc>
            </a:pP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зчитування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даних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з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датчиків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2143116"/>
            <a:ext cx="23741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Аналітика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та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прогнозування</a:t>
            </a:r>
            <a:endParaRPr lang="en-US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2928934"/>
            <a:ext cx="21431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Моделі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штучного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інтелекту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та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діагностика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2214554"/>
            <a:ext cx="22055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rgbClr val="7030A0"/>
                </a:solidFill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Заходи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з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технічного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обслуговування</a:t>
            </a:r>
            <a:endParaRPr lang="en-US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3636" y="3286124"/>
            <a:ext cx="1605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Планові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та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залежно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від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стану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301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50"/>
              </a:lnSpc>
            </a:pP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Основні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стратегії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що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застосовуються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в DEVELON: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hape 8"/>
          <p:cNvSpPr/>
          <p:nvPr/>
        </p:nvSpPr>
        <p:spPr>
          <a:xfrm>
            <a:off x="1785918" y="1000108"/>
            <a:ext cx="2286016" cy="1928826"/>
          </a:xfrm>
          <a:prstGeom prst="roundRect">
            <a:avLst>
              <a:gd name="adj" fmla="val 1316"/>
            </a:avLst>
          </a:prstGeom>
          <a:solidFill>
            <a:schemeClr val="accent4">
              <a:lumMod val="60000"/>
              <a:lumOff val="40000"/>
            </a:schemeClr>
          </a:solidFill>
          <a:ln/>
        </p:spPr>
      </p:sp>
      <p:sp>
        <p:nvSpPr>
          <p:cNvPr id="4" name="Прямоугольник 3"/>
          <p:cNvSpPr/>
          <p:nvPr/>
        </p:nvSpPr>
        <p:spPr>
          <a:xfrm>
            <a:off x="1928794" y="1071546"/>
            <a:ext cx="1901353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550"/>
              </a:lnSpc>
            </a:pPr>
            <a:r>
              <a:rPr lang="en-US" b="1" i="1" dirty="0" err="1" smtClean="0">
                <a:solidFill>
                  <a:srgbClr val="140882"/>
                </a:solidFill>
                <a:latin typeface="Times New Roman" pitchFamily="18" charset="0"/>
                <a:ea typeface="DM Sans Semi Bold" pitchFamily="34" charset="-122"/>
                <a:cs typeface="Times New Roman" pitchFamily="18" charset="0"/>
              </a:rPr>
              <a:t>Регламентне</a:t>
            </a:r>
            <a:r>
              <a:rPr lang="en-US" b="1" i="1" dirty="0" smtClean="0">
                <a:solidFill>
                  <a:srgbClr val="140882"/>
                </a:solidFill>
                <a:latin typeface="Times New Roman" pitchFamily="18" charset="0"/>
                <a:ea typeface="DM Sans Semi Bold" pitchFamily="34" charset="-122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140882"/>
                </a:solidFill>
                <a:latin typeface="Times New Roman" pitchFamily="18" charset="0"/>
                <a:ea typeface="DM Sans Semi Bold" pitchFamily="34" charset="-122"/>
                <a:cs typeface="Times New Roman" pitchFamily="18" charset="0"/>
              </a:rPr>
              <a:t>ТО</a:t>
            </a:r>
            <a:endParaRPr lang="en-US" b="1" i="1" dirty="0">
              <a:solidFill>
                <a:srgbClr val="1408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1500174"/>
            <a:ext cx="22145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Планові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інтервали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заміна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витратних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матеріалів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стандартизовані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операції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з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мінімізації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ризиків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відмов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hape 8"/>
          <p:cNvSpPr/>
          <p:nvPr/>
        </p:nvSpPr>
        <p:spPr>
          <a:xfrm>
            <a:off x="5500694" y="1000108"/>
            <a:ext cx="2286016" cy="1928826"/>
          </a:xfrm>
          <a:prstGeom prst="roundRect">
            <a:avLst>
              <a:gd name="adj" fmla="val 1316"/>
            </a:avLst>
          </a:prstGeom>
          <a:solidFill>
            <a:schemeClr val="accent4">
              <a:lumMod val="60000"/>
              <a:lumOff val="40000"/>
            </a:schemeClr>
          </a:solidFill>
          <a:ln/>
        </p:spPr>
      </p:sp>
      <p:sp>
        <p:nvSpPr>
          <p:cNvPr id="7" name="Прямоугольник 6"/>
          <p:cNvSpPr/>
          <p:nvPr/>
        </p:nvSpPr>
        <p:spPr>
          <a:xfrm>
            <a:off x="5000628" y="1000108"/>
            <a:ext cx="3178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err="1" smtClean="0">
                <a:solidFill>
                  <a:srgbClr val="140882"/>
                </a:solidFill>
                <a:latin typeface="Times New Roman" pitchFamily="18" charset="0"/>
                <a:ea typeface="DM Sans Semi Bold" pitchFamily="34" charset="-122"/>
                <a:cs typeface="Times New Roman" pitchFamily="18" charset="0"/>
              </a:rPr>
              <a:t>Обслуговування</a:t>
            </a:r>
            <a:r>
              <a:rPr lang="en-US" b="1" i="1" dirty="0" smtClean="0">
                <a:solidFill>
                  <a:srgbClr val="140882"/>
                </a:solidFill>
                <a:latin typeface="Times New Roman" pitchFamily="18" charset="0"/>
                <a:ea typeface="DM Sans Semi Bold" pitchFamily="34" charset="-122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140882"/>
                </a:solidFill>
                <a:latin typeface="Times New Roman" pitchFamily="18" charset="0"/>
                <a:ea typeface="DM Sans Semi Bold" pitchFamily="34" charset="-122"/>
                <a:cs typeface="Times New Roman" pitchFamily="18" charset="0"/>
              </a:rPr>
              <a:t>за</a:t>
            </a:r>
            <a:r>
              <a:rPr lang="en-US" b="1" i="1" dirty="0" smtClean="0">
                <a:solidFill>
                  <a:srgbClr val="140882"/>
                </a:solidFill>
                <a:latin typeface="Times New Roman" pitchFamily="18" charset="0"/>
                <a:ea typeface="DM Sans Semi Bold" pitchFamily="34" charset="-122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140882"/>
                </a:solidFill>
                <a:latin typeface="Times New Roman" pitchFamily="18" charset="0"/>
                <a:ea typeface="DM Sans Semi Bold" pitchFamily="34" charset="-122"/>
                <a:cs typeface="Times New Roman" pitchFamily="18" charset="0"/>
              </a:rPr>
              <a:t>технічним</a:t>
            </a:r>
            <a:r>
              <a:rPr lang="en-US" b="1" i="1" dirty="0" smtClean="0">
                <a:solidFill>
                  <a:srgbClr val="140882"/>
                </a:solidFill>
                <a:latin typeface="Times New Roman" pitchFamily="18" charset="0"/>
                <a:ea typeface="DM Sans Semi Bold" pitchFamily="34" charset="-122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140882"/>
                </a:solidFill>
                <a:latin typeface="Times New Roman" pitchFamily="18" charset="0"/>
                <a:ea typeface="DM Sans Semi Bold" pitchFamily="34" charset="-122"/>
                <a:cs typeface="Times New Roman" pitchFamily="18" charset="0"/>
              </a:rPr>
              <a:t>станом</a:t>
            </a:r>
            <a:endParaRPr lang="en-US" b="1" i="1" dirty="0">
              <a:solidFill>
                <a:srgbClr val="1408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0694" y="1714488"/>
            <a:ext cx="23574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Реакція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на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параметри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стану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(thresholds) </a:t>
            </a:r>
            <a:r>
              <a:rPr lang="uk-UA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-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гнучке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планування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ремонтів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при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досягненні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меж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безпеки</a:t>
            </a:r>
            <a:endParaRPr lang="ru-RU" sz="1400" dirty="0"/>
          </a:p>
        </p:txBody>
      </p:sp>
      <p:sp>
        <p:nvSpPr>
          <p:cNvPr id="9" name="Shape 8"/>
          <p:cNvSpPr/>
          <p:nvPr/>
        </p:nvSpPr>
        <p:spPr>
          <a:xfrm>
            <a:off x="500034" y="3143248"/>
            <a:ext cx="2286016" cy="1928826"/>
          </a:xfrm>
          <a:prstGeom prst="roundRect">
            <a:avLst>
              <a:gd name="adj" fmla="val 1316"/>
            </a:avLst>
          </a:prstGeom>
          <a:solidFill>
            <a:schemeClr val="accent4">
              <a:lumMod val="60000"/>
              <a:lumOff val="40000"/>
            </a:schemeClr>
          </a:solidFill>
          <a:ln/>
        </p:spPr>
      </p:sp>
      <p:sp>
        <p:nvSpPr>
          <p:cNvPr id="10" name="Прямоугольник 9"/>
          <p:cNvSpPr/>
          <p:nvPr/>
        </p:nvSpPr>
        <p:spPr>
          <a:xfrm>
            <a:off x="857224" y="3214686"/>
            <a:ext cx="1606722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550"/>
              </a:lnSpc>
            </a:pPr>
            <a:r>
              <a:rPr lang="en-US" b="1" i="1" dirty="0" err="1" smtClean="0">
                <a:solidFill>
                  <a:srgbClr val="140882"/>
                </a:solidFill>
                <a:latin typeface="Times New Roman" pitchFamily="18" charset="0"/>
                <a:ea typeface="DM Sans Semi Bold" pitchFamily="34" charset="-122"/>
                <a:cs typeface="Times New Roman" pitchFamily="18" charset="0"/>
              </a:rPr>
              <a:t>Прогнозне</a:t>
            </a:r>
            <a:r>
              <a:rPr lang="en-US" b="1" i="1" dirty="0" smtClean="0">
                <a:solidFill>
                  <a:srgbClr val="140882"/>
                </a:solidFill>
                <a:latin typeface="Times New Roman" pitchFamily="18" charset="0"/>
                <a:ea typeface="DM Sans Semi Bold" pitchFamily="34" charset="-122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140882"/>
                </a:solidFill>
                <a:latin typeface="Times New Roman" pitchFamily="18" charset="0"/>
                <a:ea typeface="DM Sans Semi Bold" pitchFamily="34" charset="-122"/>
                <a:cs typeface="Times New Roman" pitchFamily="18" charset="0"/>
              </a:rPr>
              <a:t>ТО</a:t>
            </a:r>
            <a:endParaRPr lang="en-US" b="1" i="1" dirty="0">
              <a:solidFill>
                <a:srgbClr val="1408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3571876"/>
            <a:ext cx="24288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Аналітика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вібрацій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температури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навантажень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;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модельні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підходи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для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прогнозування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залишкового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ресурсу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і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оптимізації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графіків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ТО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6500826" y="3214686"/>
            <a:ext cx="2286016" cy="1928826"/>
          </a:xfrm>
          <a:prstGeom prst="roundRect">
            <a:avLst>
              <a:gd name="adj" fmla="val 1316"/>
            </a:avLst>
          </a:prstGeom>
          <a:solidFill>
            <a:schemeClr val="accent4">
              <a:lumMod val="60000"/>
              <a:lumOff val="40000"/>
            </a:schemeClr>
          </a:solidFill>
          <a:ln/>
        </p:spPr>
      </p:sp>
      <p:sp>
        <p:nvSpPr>
          <p:cNvPr id="13" name="Прямоугольник 12"/>
          <p:cNvSpPr/>
          <p:nvPr/>
        </p:nvSpPr>
        <p:spPr>
          <a:xfrm>
            <a:off x="6500826" y="3214686"/>
            <a:ext cx="2261581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550"/>
              </a:lnSpc>
            </a:pPr>
            <a:r>
              <a:rPr lang="en-US" b="1" i="1" dirty="0" err="1" smtClean="0">
                <a:solidFill>
                  <a:srgbClr val="140882"/>
                </a:solidFill>
                <a:latin typeface="Times New Roman" pitchFamily="18" charset="0"/>
                <a:ea typeface="DM Sans Semi Bold" pitchFamily="34" charset="-122"/>
                <a:cs typeface="Times New Roman" pitchFamily="18" charset="0"/>
              </a:rPr>
              <a:t>Сервісні</a:t>
            </a:r>
            <a:r>
              <a:rPr lang="en-US" b="1" i="1" dirty="0" smtClean="0">
                <a:solidFill>
                  <a:srgbClr val="140882"/>
                </a:solidFill>
                <a:latin typeface="Times New Roman" pitchFamily="18" charset="0"/>
                <a:ea typeface="DM Sans Semi Bold" pitchFamily="34" charset="-122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140882"/>
                </a:solidFill>
                <a:latin typeface="Times New Roman" pitchFamily="18" charset="0"/>
                <a:ea typeface="DM Sans Semi Bold" pitchFamily="34" charset="-122"/>
                <a:cs typeface="Times New Roman" pitchFamily="18" charset="0"/>
              </a:rPr>
              <a:t>контракти</a:t>
            </a:r>
            <a:endParaRPr lang="en-US" b="1" i="1" dirty="0">
              <a:solidFill>
                <a:srgbClr val="1408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00826" y="3571876"/>
            <a:ext cx="23574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Довгострокові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угоди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зі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стандартизованими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SLA </a:t>
            </a:r>
            <a:r>
              <a:rPr lang="uk-UA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-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передбачуваність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витрат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і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гарантія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доступності</a:t>
            </a:r>
            <a:r>
              <a:rPr lang="en-US" sz="14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техніки</a:t>
            </a:r>
            <a:r>
              <a:rPr lang="en-US" sz="1400" dirty="0" smtClean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.</a:t>
            </a:r>
            <a:endParaRPr lang="en-US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14612" y="3571876"/>
            <a:ext cx="392909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Наукова</a:t>
            </a:r>
            <a:r>
              <a:rPr lang="en-US" sz="16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цінність</a:t>
            </a:r>
            <a:r>
              <a:rPr lang="en-US" sz="16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: DEVELON є </a:t>
            </a:r>
            <a:r>
              <a:rPr lang="en-US" sz="16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практичною</a:t>
            </a:r>
            <a:r>
              <a:rPr lang="en-US" sz="16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моделлю</a:t>
            </a:r>
            <a:r>
              <a:rPr lang="en-US" sz="16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переходу</a:t>
            </a:r>
            <a:r>
              <a:rPr lang="en-US" sz="16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до</a:t>
            </a:r>
            <a:r>
              <a:rPr lang="en-US" sz="16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інтелектуальної</a:t>
            </a:r>
            <a:r>
              <a:rPr lang="en-US" sz="16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сервісної</a:t>
            </a:r>
            <a:r>
              <a:rPr lang="en-US" sz="16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екосистеми</a:t>
            </a:r>
            <a:r>
              <a:rPr lang="en-US" sz="16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-</a:t>
            </a:r>
            <a:r>
              <a:rPr lang="en-US" sz="16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застосування</a:t>
            </a:r>
            <a:r>
              <a:rPr lang="en-US" sz="16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цієї</a:t>
            </a:r>
            <a:r>
              <a:rPr lang="en-US" sz="16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моделі</a:t>
            </a:r>
            <a:r>
              <a:rPr lang="en-US" sz="16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рекомендовано</a:t>
            </a:r>
            <a:r>
              <a:rPr lang="en-US" sz="16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для</a:t>
            </a:r>
            <a:r>
              <a:rPr lang="en-US" sz="16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адаптації</a:t>
            </a:r>
            <a:r>
              <a:rPr lang="en-US" sz="16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у </a:t>
            </a:r>
            <a:r>
              <a:rPr lang="en-US" sz="16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суміжних</a:t>
            </a:r>
            <a:r>
              <a:rPr lang="en-US" sz="16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секторах</a:t>
            </a:r>
            <a:r>
              <a:rPr lang="en-US" sz="1600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машинобудування</a:t>
            </a:r>
            <a:r>
              <a:rPr lang="en-US" dirty="0" smtClean="0">
                <a:latin typeface="Times New Roman" pitchFamily="18" charset="0"/>
                <a:ea typeface="Inter Medium" pitchFamily="34" charset="-122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6000768"/>
            <a:ext cx="6623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9036496" cy="1512168"/>
          </a:xfrm>
        </p:spPr>
        <p:txBody>
          <a:bodyPr/>
          <a:lstStyle/>
          <a:p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 роботи гуртка</a:t>
            </a:r>
            <a:b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«Надійність технологічних систем» </a:t>
            </a:r>
            <a:b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2026-2027 н. р.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8901" y="1700808"/>
            <a:ext cx="9144000" cy="4797152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AutoNum type="arabicPeriod"/>
            </a:pP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Підготувати членів студентського наукового гуртка до участі в предметних олімпіадах.</a:t>
            </a:r>
          </a:p>
          <a:p>
            <a:pPr marL="457200" indent="-457200" algn="just">
              <a:buAutoNum type="arabicPeriod"/>
            </a:pP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Підготовка студентів до участі в конкурсі наукових студентських робіт.</a:t>
            </a:r>
          </a:p>
          <a:p>
            <a:pPr marL="457200" indent="-457200" algn="just">
              <a:buAutoNum type="arabicPeriod"/>
            </a:pP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Підготовка доповідей на науково-практичні конференції студентів.</a:t>
            </a:r>
          </a:p>
          <a:p>
            <a:pPr marL="457200" indent="-457200" algn="just">
              <a:buAutoNum type="arabicPeriod"/>
            </a:pP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Підготовка та написання статей до науково-практичних журналів.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Підготовка студентів до захисту </a:t>
            </a:r>
            <a:r>
              <a:rPr lang="uk-UA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кваліфікаційних магістерських робіт та кваліфікаційних 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бакалаврських </a:t>
            </a:r>
            <a:r>
              <a:rPr lang="uk-UA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робіт.</a:t>
            </a:r>
            <a:endParaRPr lang="uk-UA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Підготовка до участі в Міжнародних, Всеукраїнських та галузевих конференціях, семінарах, виставках.</a:t>
            </a:r>
          </a:p>
          <a:p>
            <a:pPr algn="just"/>
            <a:endParaRPr lang="uk-UA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endParaRPr lang="uk-UA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2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772400" cy="1080120"/>
          </a:xfrm>
        </p:spPr>
        <p:txBody>
          <a:bodyPr/>
          <a:lstStyle/>
          <a:p>
            <a:r>
              <a:rPr lang="uk-UA" sz="3600" b="1" dirty="0" smtClean="0">
                <a:solidFill>
                  <a:srgbClr val="0070C0"/>
                </a:solidFill>
              </a:rPr>
              <a:t/>
            </a:r>
            <a:br>
              <a:rPr lang="uk-UA" sz="3600" b="1" dirty="0" smtClean="0">
                <a:solidFill>
                  <a:srgbClr val="0070C0"/>
                </a:solidFill>
              </a:rPr>
            </a:br>
            <a:r>
              <a:rPr lang="uk-UA" sz="3600" b="1" dirty="0">
                <a:solidFill>
                  <a:srgbClr val="0070C0"/>
                </a:solidFill>
              </a:rPr>
              <a:t/>
            </a:r>
            <a:br>
              <a:rPr lang="uk-UA" sz="3600" b="1" dirty="0">
                <a:solidFill>
                  <a:srgbClr val="0070C0"/>
                </a:solidFill>
              </a:rPr>
            </a:br>
            <a:r>
              <a:rPr lang="uk-UA" sz="3600" b="1" dirty="0" smtClean="0">
                <a:solidFill>
                  <a:srgbClr val="0070C0"/>
                </a:solidFill>
              </a:rPr>
              <a:t/>
            </a:r>
            <a:br>
              <a:rPr lang="uk-UA" sz="3600" b="1" dirty="0" smtClean="0">
                <a:solidFill>
                  <a:srgbClr val="0070C0"/>
                </a:solidFill>
              </a:rPr>
            </a:br>
            <a:r>
              <a:rPr lang="uk-UA" sz="3600" b="1" dirty="0" smtClean="0">
                <a:solidFill>
                  <a:srgbClr val="0070C0"/>
                </a:solidFill>
              </a:rPr>
              <a:t>Дякую за увагу !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12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864095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</a:t>
            </a:r>
            <a:endParaRPr lang="ru-RU" b="1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683568" y="3847657"/>
            <a:ext cx="7776864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dirty="0" smtClean="0">
                <a:ln w="11430"/>
                <a:solidFill>
                  <a:srgbClr val="0070C0"/>
                </a:solidFill>
              </a:rPr>
              <a:t>Гурток: «Надійність технологічних систем»</a:t>
            </a:r>
            <a:endParaRPr lang="ru-RU" sz="2400" b="1" dirty="0">
              <a:ln w="11430"/>
              <a:solidFill>
                <a:srgbClr val="0070C0"/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2771800" y="1268760"/>
            <a:ext cx="3600400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dirty="0" err="1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НУБіП</a:t>
            </a:r>
            <a:r>
              <a:rPr lang="uk-UA" sz="24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України</a:t>
            </a:r>
            <a:endParaRPr lang="ru-RU" sz="2400" b="1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2771800" y="2114656"/>
            <a:ext cx="3600400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/>
                <a:solidFill>
                  <a:srgbClr val="0070C0"/>
                </a:solidFill>
              </a:rPr>
              <a:t>Факультет </a:t>
            </a:r>
            <a:r>
              <a:rPr lang="uk-UA" b="1" dirty="0" err="1" smtClean="0">
                <a:ln w="11430"/>
                <a:solidFill>
                  <a:srgbClr val="0070C0"/>
                </a:solidFill>
              </a:rPr>
              <a:t>КД</a:t>
            </a:r>
            <a:r>
              <a:rPr lang="uk-UA" b="1" dirty="0" smtClean="0">
                <a:ln w="11430"/>
                <a:solidFill>
                  <a:srgbClr val="0070C0"/>
                </a:solidFill>
              </a:rPr>
              <a:t>, факультет МТ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1943708" y="2960948"/>
            <a:ext cx="5256584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/>
                <a:solidFill>
                  <a:srgbClr val="0070C0"/>
                </a:solidFill>
              </a:rPr>
              <a:t>Кафедра: «Надійності техніки»</a:t>
            </a:r>
            <a:endParaRPr lang="ru-RU" b="1" dirty="0">
              <a:ln w="11430"/>
              <a:solidFill>
                <a:srgbClr val="0070C0"/>
              </a:solidFill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2879812" y="4707248"/>
            <a:ext cx="3384376" cy="5095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/>
                <a:solidFill>
                  <a:srgbClr val="0070C0"/>
                </a:solidFill>
              </a:rPr>
              <a:t>Члени гуртка</a:t>
            </a:r>
            <a:endParaRPr lang="ru-RU" b="1" dirty="0">
              <a:ln w="11430"/>
              <a:solidFill>
                <a:srgbClr val="0070C0"/>
              </a:solidFill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755576" y="5517232"/>
            <a:ext cx="3384376" cy="6978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/>
                <a:solidFill>
                  <a:srgbClr val="0070C0"/>
                </a:solidFill>
              </a:rPr>
              <a:t>Студенти ОР «Бакалавр» факультету КД і МТФ</a:t>
            </a:r>
            <a:endParaRPr lang="ru-RU" b="1" dirty="0">
              <a:ln w="11430"/>
              <a:solidFill>
                <a:srgbClr val="0070C0"/>
              </a:solidFill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4932040" y="5517232"/>
            <a:ext cx="3312368" cy="6978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/>
                <a:solidFill>
                  <a:srgbClr val="0070C0"/>
                </a:solidFill>
              </a:rPr>
              <a:t>Студенти ОР «Магістр» факультету КД і МТФ</a:t>
            </a:r>
            <a:endParaRPr lang="ru-RU" b="1" dirty="0">
              <a:ln w="11430"/>
              <a:solidFill>
                <a:srgbClr val="0070C0"/>
              </a:solidFill>
            </a:endParaRPr>
          </a:p>
        </p:txBody>
      </p:sp>
      <p:sp>
        <p:nvSpPr>
          <p:cNvPr id="16" name="Стрілка вниз 15"/>
          <p:cNvSpPr/>
          <p:nvPr/>
        </p:nvSpPr>
        <p:spPr>
          <a:xfrm>
            <a:off x="4329684" y="1772816"/>
            <a:ext cx="484632" cy="34184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ілка вниз 16"/>
          <p:cNvSpPr/>
          <p:nvPr/>
        </p:nvSpPr>
        <p:spPr>
          <a:xfrm>
            <a:off x="4329684" y="3465003"/>
            <a:ext cx="484632" cy="382653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ілка вниз 17"/>
          <p:cNvSpPr/>
          <p:nvPr/>
        </p:nvSpPr>
        <p:spPr>
          <a:xfrm>
            <a:off x="4314423" y="2619108"/>
            <a:ext cx="484632" cy="34184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ілка вниз 18"/>
          <p:cNvSpPr/>
          <p:nvPr/>
        </p:nvSpPr>
        <p:spPr>
          <a:xfrm>
            <a:off x="4314423" y="4354234"/>
            <a:ext cx="484632" cy="34184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ілка вниз 19"/>
          <p:cNvSpPr/>
          <p:nvPr/>
        </p:nvSpPr>
        <p:spPr>
          <a:xfrm>
            <a:off x="5220072" y="5216835"/>
            <a:ext cx="792088" cy="300397"/>
          </a:xfrm>
          <a:prstGeom prst="downArrow">
            <a:avLst>
              <a:gd name="adj1" fmla="val 50000"/>
              <a:gd name="adj2" fmla="val 6860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ілка вниз 20"/>
          <p:cNvSpPr/>
          <p:nvPr/>
        </p:nvSpPr>
        <p:spPr>
          <a:xfrm>
            <a:off x="2987824" y="5219036"/>
            <a:ext cx="792088" cy="300397"/>
          </a:xfrm>
          <a:prstGeom prst="downArrow">
            <a:avLst>
              <a:gd name="adj1" fmla="val 50000"/>
              <a:gd name="adj2" fmla="val 6860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11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3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Напрямки діяльності гуртка «Надійність технологічних систем»</a:t>
            </a:r>
          </a:p>
          <a:p>
            <a:pPr marL="0" indent="0" algn="ctr">
              <a:buNone/>
            </a:pPr>
            <a:endParaRPr lang="uk-UA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uk-UA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вивчення питань історії розвитку надійності </a:t>
            </a:r>
            <a:r>
              <a:rPr lang="uk-UA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uk-UA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uk-UA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вивчення актуальних проблем теорії та практики підвищенні </a:t>
            </a:r>
            <a:r>
              <a:rPr lang="uk-UA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якості та конкурентоспроможності вітчизняної машинобудівної продукції;</a:t>
            </a:r>
          </a:p>
          <a:p>
            <a:pPr algn="just">
              <a:buFontTx/>
              <a:buChar char="-"/>
            </a:pPr>
            <a:r>
              <a:rPr lang="uk-UA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вирішення питань забезпечення надійності технологічних систем машинобудування, будівництва та цивільної інженерії;</a:t>
            </a:r>
          </a:p>
          <a:p>
            <a:pPr algn="just">
              <a:buFontTx/>
              <a:buChar char="-"/>
            </a:pPr>
            <a:r>
              <a:rPr lang="uk-UA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вивчення та забезпечення надійності технологічних систем у тваринництві, рослинництві, лісовому комплексі, будівництві; </a:t>
            </a:r>
          </a:p>
          <a:p>
            <a:pPr algn="just">
              <a:buFontTx/>
              <a:buChar char="-"/>
            </a:pPr>
            <a:r>
              <a:rPr lang="uk-UA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вивчення та забезпечення надійності технологічних систем </a:t>
            </a:r>
            <a:r>
              <a:rPr lang="uk-UA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технічного сервісу; </a:t>
            </a:r>
          </a:p>
          <a:p>
            <a:pPr algn="just">
              <a:buFontTx/>
              <a:buChar char="-"/>
            </a:pPr>
            <a:r>
              <a:rPr lang="uk-UA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розробка </a:t>
            </a:r>
            <a:r>
              <a:rPr lang="uk-UA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заходів розрахунку і забезпечення надійності </a:t>
            </a:r>
            <a:r>
              <a:rPr lang="uk-UA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технологічних </a:t>
            </a:r>
            <a:r>
              <a:rPr lang="uk-UA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 галузевого машинобудування.</a:t>
            </a:r>
          </a:p>
          <a:p>
            <a:pPr algn="just">
              <a:buFontTx/>
              <a:buChar char="-"/>
            </a:pPr>
            <a:endParaRPr lang="uk-UA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817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60648"/>
            <a:ext cx="8352928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Звіт роботи гуртка «Надійність </a:t>
            </a:r>
            <a:r>
              <a:rPr lang="uk-UA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технологічних систем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 за 2025-2026 </a:t>
            </a:r>
            <a:r>
              <a:rPr lang="uk-UA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Місце для тексту 2"/>
          <p:cNvSpPr txBox="1">
            <a:spLocks/>
          </p:cNvSpPr>
          <p:nvPr/>
        </p:nvSpPr>
        <p:spPr>
          <a:xfrm>
            <a:off x="0" y="1700808"/>
            <a:ext cx="9143999" cy="5993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Досягнуті результати роботи гуртка:</a:t>
            </a:r>
          </a:p>
          <a:p>
            <a:pPr lvl="0" algn="l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кількість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тез доповідей членів гуртка –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15;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виступів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студентів - учасників гуртка в семінарах, конференціях тощо –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21;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участь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студентів – учасників гуртка в конференціях:</a:t>
            </a:r>
          </a:p>
          <a:p>
            <a:pPr lvl="0" algn="l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Міжнародних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науково-практичних –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11;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Всеукраїнських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наукових студентських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10;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забезпечення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діяльності Web-сторінки гуртка –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забезпечена -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https://nubip.edu.ua/naukovyy-hurtok-nadiynist-tekhnolohichnykh-system-0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70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09" y="0"/>
            <a:ext cx="902888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 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Доповіді </a:t>
            </a:r>
            <a:r>
              <a:rPr lang="uk-UA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студентів </a:t>
            </a:r>
            <a:r>
              <a:rPr lang="uk-UA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‒ членів студентського наукового гуртка </a:t>
            </a:r>
            <a:r>
              <a:rPr lang="uk-UA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«Надійність технологічних систем» на 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конференціях і семінарах за 2025-2026 </a:t>
            </a:r>
            <a:r>
              <a:rPr lang="uk-UA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endParaRPr lang="uk-UA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2400" dirty="0"/>
              <a:t>Програма ХІІІ Міжнародної науково-технічної конференції «</a:t>
            </a:r>
            <a:r>
              <a:rPr lang="uk-UA" sz="2400" dirty="0" err="1"/>
              <a:t>Крамаровські</a:t>
            </a:r>
            <a:r>
              <a:rPr lang="uk-UA" sz="2400" dirty="0"/>
              <a:t> читання» з нагоди 119-ї річниці від дня народження доктора технічних наук, професора, </a:t>
            </a:r>
            <a:r>
              <a:rPr lang="uk-UA" sz="2400" dirty="0" err="1"/>
              <a:t>віцепрезидента</a:t>
            </a:r>
            <a:r>
              <a:rPr lang="uk-UA" sz="2400" dirty="0"/>
              <a:t> УАСГН Володимира Савовича </a:t>
            </a:r>
            <a:r>
              <a:rPr lang="uk-UA" sz="2400" dirty="0" err="1"/>
              <a:t>Крамарова</a:t>
            </a:r>
            <a:r>
              <a:rPr lang="uk-UA" sz="2400" dirty="0"/>
              <a:t> (1906-1987). 19-20 </a:t>
            </a:r>
            <a:r>
              <a:rPr lang="uk-UA" sz="2400" dirty="0" err="1"/>
              <a:t>лют</a:t>
            </a:r>
            <a:r>
              <a:rPr lang="uk-UA" sz="2400" dirty="0"/>
              <a:t>. 2026 р., м. Київ / МОН України, </a:t>
            </a:r>
            <a:r>
              <a:rPr lang="uk-UA" sz="2400" dirty="0" smtClean="0"/>
              <a:t>НУБіП України</a:t>
            </a:r>
            <a:r>
              <a:rPr lang="uk-UA" sz="2400" dirty="0"/>
              <a:t>. К.: Видавничий центр НУБіП України, 2026, 30 с.</a:t>
            </a:r>
            <a:endParaRPr lang="en-US" sz="2400" dirty="0"/>
          </a:p>
          <a:p>
            <a:pPr algn="just"/>
            <a:r>
              <a:rPr lang="uk-UA" sz="2400" dirty="0" smtClean="0"/>
              <a:t>2. </a:t>
            </a:r>
            <a:r>
              <a:rPr lang="ru-RU" sz="2400" dirty="0" err="1"/>
              <a:t>Обуховські</a:t>
            </a:r>
            <a:r>
              <a:rPr lang="ru-RU" sz="2400" dirty="0"/>
              <a:t> </a:t>
            </a:r>
            <a:r>
              <a:rPr lang="ru-RU" sz="2400" dirty="0" err="1"/>
              <a:t>читання</a:t>
            </a:r>
            <a:r>
              <a:rPr lang="ru-RU" sz="2400" dirty="0"/>
              <a:t>: XX </a:t>
            </a:r>
            <a:r>
              <a:rPr lang="ru-RU" sz="2400" dirty="0" err="1"/>
              <a:t>Міжнародна</a:t>
            </a:r>
            <a:r>
              <a:rPr lang="ru-RU" sz="2400" dirty="0"/>
              <a:t> </a:t>
            </a:r>
            <a:r>
              <a:rPr lang="ru-RU" sz="2400" dirty="0" err="1"/>
              <a:t>науково</a:t>
            </a:r>
            <a:r>
              <a:rPr lang="ru-RU" sz="2400" dirty="0"/>
              <a:t>-практична </a:t>
            </a:r>
            <a:r>
              <a:rPr lang="ru-RU" sz="2400" dirty="0" err="1"/>
              <a:t>конференція</a:t>
            </a:r>
            <a:r>
              <a:rPr lang="ru-RU" sz="2400" dirty="0"/>
              <a:t>, м. </a:t>
            </a:r>
            <a:r>
              <a:rPr lang="ru-RU" sz="2400" dirty="0" err="1"/>
              <a:t>Київ</a:t>
            </a:r>
            <a:r>
              <a:rPr lang="ru-RU" sz="2400" dirty="0"/>
              <a:t>, 30 </a:t>
            </a:r>
            <a:r>
              <a:rPr lang="ru-RU" sz="2400" dirty="0" err="1"/>
              <a:t>березня</a:t>
            </a:r>
            <a:r>
              <a:rPr lang="ru-RU" sz="2400" dirty="0"/>
              <a:t> 2026 року: </a:t>
            </a:r>
            <a:r>
              <a:rPr lang="ru-RU" sz="2400" dirty="0" err="1"/>
              <a:t>П</a:t>
            </a:r>
            <a:r>
              <a:rPr lang="ru-RU" sz="2400" dirty="0" err="1" smtClean="0"/>
              <a:t>рограма</a:t>
            </a:r>
            <a:r>
              <a:rPr lang="ru-RU" sz="2400" dirty="0" smtClean="0"/>
              <a:t> </a:t>
            </a:r>
            <a:r>
              <a:rPr lang="ru-RU" sz="2400" dirty="0" err="1"/>
              <a:t>конференції</a:t>
            </a:r>
            <a:r>
              <a:rPr lang="ru-RU" sz="2400" dirty="0"/>
              <a:t>. </a:t>
            </a:r>
            <a:r>
              <a:rPr lang="uk-UA" sz="2400" dirty="0"/>
              <a:t>НУБіП </a:t>
            </a:r>
            <a:r>
              <a:rPr lang="uk-UA" sz="2400" dirty="0" smtClean="0"/>
              <a:t>України</a:t>
            </a:r>
            <a:r>
              <a:rPr lang="ru-RU" sz="2400" dirty="0" smtClean="0"/>
              <a:t>. </a:t>
            </a:r>
            <a:r>
              <a:rPr lang="ru-RU" sz="2400" dirty="0" err="1"/>
              <a:t>Київ</a:t>
            </a:r>
            <a:r>
              <a:rPr lang="ru-RU" sz="2400" dirty="0"/>
              <a:t>. 2026</a:t>
            </a:r>
            <a:r>
              <a:rPr lang="ru-RU" sz="2400" dirty="0" smtClean="0"/>
              <a:t>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Програма V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 науково-практичної конференції «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OSHAgro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2025». 30 вересня 2025 р. МОН України, НУБіП України, Науково-виробничий журнал «Охорона праці», Європейське співтовариство з охорони праці. Київ. 2025.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387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Програма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VIII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онф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«Інноваційні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 розвитку та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 функціонування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автомобільного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транспорту»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19-21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листоп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2025 р.,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Кропивницький :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/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М-во Освіти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науки України,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Центральноукраїнський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ац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ун-т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каф.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рем.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Кропивницький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ЦНТУ,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р.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Програма 79-а Всеукраїнської науково-практичної студентської конференції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«Наукові здобутки студентів у дослідженнях технічних та біоенергетичних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природокористування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конструювання та дизайн» (21–23 квітня 2026 року) / Факультет конструювання та дизайну НУБіП України. К., 2026.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27 с.</a:t>
            </a:r>
          </a:p>
          <a:p>
            <a:pPr lvl="0"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000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96" y="-79653"/>
            <a:ext cx="90010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endParaRPr lang="uk-UA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r>
              <a:rPr lang="uk-U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Засідання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 постійно діючої секції здобувачів вищої освіти «Надійність техніки і технологічного обладнання» у форматі роботи XIIІ Міжнародної науково-технічної конференції «КРАМАРОВСЬКІ ЧИТАННЯ» з нагоди 119-ї річниці від дня народження </a:t>
            </a:r>
            <a:r>
              <a:rPr lang="uk-UA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д.т.н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., професора, </a:t>
            </a:r>
            <a:r>
              <a:rPr lang="uk-UA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віцепрезидента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УАСГН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КРАМАРОВА ВОЛОДИМИРА САВОВИЧА (1906 - 1987</a:t>
            </a:r>
            <a:r>
              <a:rPr lang="uk-U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):</a:t>
            </a:r>
          </a:p>
          <a:p>
            <a:pPr indent="449580" algn="ctr">
              <a:spcAft>
                <a:spcPts val="0"/>
              </a:spcAft>
            </a:pPr>
            <a:endParaRPr lang="uk-UA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Підсекція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«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Проєктування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інновації та історико-теоретичні аспекти техніки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»:</a:t>
            </a:r>
          </a:p>
          <a:p>
            <a:pPr indent="449580" algn="just">
              <a:spcAft>
                <a:spcPts val="0"/>
              </a:spcAft>
            </a:pP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ІІІ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місце – Анна </a:t>
            </a:r>
            <a:r>
              <a:rPr lang="uk-UA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Щекальова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 («Удосконалення механізму встановлення і кріплення головної передачі стенду з ремонту агрегатів МЕЗ», науковий керівник –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к.т.н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., доц. Андрій Новицький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</a:p>
          <a:p>
            <a:pPr indent="450215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Підсекція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«Інженерія, ремонтування та випробування машин і двигунів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»:</a:t>
            </a:r>
          </a:p>
          <a:p>
            <a:pPr indent="450215" algn="just">
              <a:spcAft>
                <a:spcPts val="0"/>
              </a:spcAft>
            </a:pP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місце – Євген </a:t>
            </a:r>
            <a:r>
              <a:rPr lang="uk-UA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Оліфіренко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(«Перспективні технології підвищення ресурсу деталей “клапан–сідло клапана” ДВЗ», науковий керівник –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к.т.н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., доц. Андрій Новицький).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193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35846"/>
            <a:ext cx="88569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Засідання постійно діючої секції здобувачів вищої освіти «Надійності техніки і технологічного обладнання» у форматі роботи 79-ї Всеукраїнської науково-практичної студентської конференції «Наукові здобутки студентів у дослідженнях технічних та біоенергетичних систем природокористування: конструювання та дизайн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»:</a:t>
            </a:r>
          </a:p>
          <a:p>
            <a:pPr indent="449580" algn="just">
              <a:spcAft>
                <a:spcPts val="0"/>
              </a:spcAft>
            </a:pPr>
            <a:endParaRPr lang="uk-UA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400" b="1" dirty="0">
                <a:solidFill>
                  <a:srgbClr val="2D2C3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Юлія ТИМОШЕНКО </a:t>
            </a:r>
            <a:r>
              <a:rPr lang="uk-UA" sz="2400" dirty="0">
                <a:solidFill>
                  <a:srgbClr val="2D2C3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«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Історія становлення, технологічний розвиток та система сервісного обслуговування будівельної техніки DEVELON»</a:t>
            </a:r>
            <a:r>
              <a:rPr lang="uk-UA" sz="2400" kern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400" dirty="0">
                <a:solidFill>
                  <a:srgbClr val="2D2C3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(Науковий керівник – </a:t>
            </a:r>
            <a:r>
              <a:rPr lang="uk-UA" sz="2400" dirty="0" err="1">
                <a:solidFill>
                  <a:srgbClr val="2D2C3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к.т.н</a:t>
            </a:r>
            <a:r>
              <a:rPr lang="uk-UA" sz="2400" dirty="0">
                <a:solidFill>
                  <a:srgbClr val="2D2C3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., доц. Андрій НОВИЦЬКИЙ);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228600" algn="l"/>
              </a:tabLst>
            </a:pPr>
            <a:r>
              <a:rPr lang="uk-UA" sz="2400" b="1" dirty="0">
                <a:solidFill>
                  <a:srgbClr val="2D2C3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Анна ЩЕКАЛЬОВА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sz="2400" dirty="0">
                <a:solidFill>
                  <a:srgbClr val="2D2C3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«Модернізація стенда для встановлення і фіксації головних передач ТТМ з інтеграцією автоматизованого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позиціонера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». (</a:t>
            </a:r>
            <a:r>
              <a:rPr lang="uk-UA" sz="2400" dirty="0">
                <a:solidFill>
                  <a:srgbClr val="2D2C3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Науковий керівник – </a:t>
            </a:r>
            <a:r>
              <a:rPr lang="uk-UA" sz="2400" dirty="0" err="1">
                <a:solidFill>
                  <a:srgbClr val="2D2C3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к.т.н</a:t>
            </a:r>
            <a:r>
              <a:rPr lang="uk-UA" sz="2400" dirty="0">
                <a:solidFill>
                  <a:srgbClr val="2D2C3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., доц. Андрій НОВИЦЬКИЙ).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327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08149"/>
            <a:ext cx="9144000" cy="484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ctr">
              <a:defRPr/>
            </a:pPr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 algn="ctr">
              <a:defRPr/>
            </a:pP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  <a:p>
            <a:pPr indent="449263" algn="ctr">
              <a:defRPr/>
            </a:pPr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 algn="ctr">
              <a:defRPr/>
            </a:pPr>
            <a:r>
              <a:rPr lang="uk-UA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НАЦІОНАЛЬНИЙ </a:t>
            </a:r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УНІВЕРСИТЕТ БІОРЕСУРСІВ І ПРИРОДОКОРИСТУВАННЯ УКРАЇНИ </a:t>
            </a:r>
          </a:p>
          <a:p>
            <a:pPr indent="449263" algn="ctr">
              <a:defRPr/>
            </a:pPr>
            <a:endParaRPr lang="uk-UA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ctr" eaLnBrk="0" hangingPunct="0">
              <a:defRPr/>
            </a:pPr>
            <a:endParaRPr lang="uk-UA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НАУКОВА </a:t>
            </a:r>
            <a:r>
              <a:rPr lang="uk-UA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РОБОТА</a:t>
            </a:r>
            <a:endParaRPr lang="uk-UA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тему:</a:t>
            </a:r>
          </a:p>
          <a:p>
            <a:pPr algn="ctr">
              <a:defRPr/>
            </a:pPr>
            <a:endParaRPr lang="uk-UA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«ІСТОРІЯ СТАНОВЛЕННЯ, ТЕХНОЛОГІЧНИЙ РОЗВИТОК ТА СИСТЕМА СЕРВІСНОГО ОБСЛУГОВУВАННЯ БУДІВЕЛЬНОЇ ТЕХНІКИ DEVELON»</a:t>
            </a:r>
          </a:p>
          <a:p>
            <a:pPr indent="449263" algn="ctr" eaLnBrk="0" hangingPunct="0">
              <a:defRPr/>
            </a:pPr>
            <a:endParaRPr lang="ru-RU" sz="9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ctr" eaLnBrk="0" hangingPunct="0">
              <a:defRPr/>
            </a:pP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eaLnBrk="0" hangingPunct="0">
              <a:defRPr/>
            </a:pPr>
            <a:endParaRPr lang="uk-UA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0" y="5157788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263" algn="just" eaLnBrk="0" hangingPunct="0"/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Виконав, студентка 1-го курсу </a:t>
            </a: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Юлія ТИМОШЕНКО</a:t>
            </a:r>
          </a:p>
          <a:p>
            <a:pPr indent="449263" algn="just" eaLnBrk="0" hangingPunct="0"/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доц., </a:t>
            </a:r>
            <a:r>
              <a:rPr lang="uk-UA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к.т.н</a:t>
            </a: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		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Андрій НОВИЦЬКИЙ</a:t>
            </a:r>
            <a:endParaRPr lang="uk-UA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50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иконавча">
  <a:themeElements>
    <a:clrScheme name="Ості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иконавча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иконавч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1324</TotalTime>
  <Words>841</Words>
  <Application>Microsoft Office PowerPoint</Application>
  <PresentationFormat>Экран (4:3)</PresentationFormat>
  <Paragraphs>120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Calibri</vt:lpstr>
      <vt:lpstr>Century Gothic</vt:lpstr>
      <vt:lpstr>Courier New</vt:lpstr>
      <vt:lpstr>DM Sans Semi Bold</vt:lpstr>
      <vt:lpstr>Inter Medium</vt:lpstr>
      <vt:lpstr>Palatino Linotype</vt:lpstr>
      <vt:lpstr>Times New Roman</vt:lpstr>
      <vt:lpstr>Wingdings</vt:lpstr>
      <vt:lpstr>Виконавча</vt:lpstr>
      <vt:lpstr>Звіт про роботу наукового студентського гуртка «Надійність технологічних систем»</vt:lpstr>
      <vt:lpstr>Структура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План роботи гуртка    «Надійність технологічних систем»  на 2026-2027 н. р.</vt:lpstr>
      <vt:lpstr>   Дякую за увагу 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Андрій </cp:lastModifiedBy>
  <cp:revision>189</cp:revision>
  <dcterms:created xsi:type="dcterms:W3CDTF">2012-05-19T12:43:06Z</dcterms:created>
  <dcterms:modified xsi:type="dcterms:W3CDTF">2026-04-22T17:32:24Z</dcterms:modified>
</cp:coreProperties>
</file>