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5" r:id="rId6"/>
    <p:sldId id="276" r:id="rId7"/>
    <p:sldId id="263" r:id="rId8"/>
    <p:sldId id="277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7FA5CA-0523-4B70-8A79-AAD453169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B11C8B10-5FB3-42FC-A6F3-9AF29CFFC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8A338879-23A3-407D-AB01-A282BDE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B5E08578-1000-4F7B-A583-41D675B56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1A34228A-DF55-4E5F-A773-FD5FCF19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41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EA1C49-94E7-4D60-8D30-7BE55EB60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B53A49E9-7D96-4E3C-8D60-332458A18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77D505E-4297-490E-81FE-F71CCBE1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25A68F1-703F-4361-87EA-83AA3E94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97D6E6D2-0B1E-4521-A5DE-2E179A4D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503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D3A02756-0B27-4E25-81D2-61CCAC951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EBDC2FAC-A98A-4D76-90EA-622EAF1C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D4736573-2DAE-4C41-A398-ADA1CFE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4B06720D-10A2-486D-9C06-5220A411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5F26E171-A308-4D2F-9829-8FC10A3F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469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A8329-C31F-4BCD-BE8C-40C28E5F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C4A8A468-D28C-4DAB-9FCF-A4D277335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877E37AA-3229-45AF-9B0A-57E9078CA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AA16DAA9-F928-4420-AB83-ACE5104A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1120986F-989E-47A3-8ADE-666095E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91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9D0B15-7512-4665-89E4-5DDDB5F6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D4CAB206-30E4-4C0B-8FA8-0F275D6FD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7E3F8E9C-CAB7-49BA-9FCE-E5ECA687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C7996E2C-FE5D-49F0-81A6-328B5524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74593E7A-B3F2-4660-8949-0335BB79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26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C6BE39-1019-47F8-AF21-CF79994A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76506BEB-B0A1-42E0-8ACB-D0DC35439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7F663C55-5466-465D-9B16-3C4559C90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AD11E741-A294-4308-A909-626AF161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0D554CDF-9DF0-4288-A50C-CB96F8DC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A7811F98-E3EF-4525-861D-F5FFE899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830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C18BB2-E79E-43EC-BEC2-9ECABC13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547C7C3B-C60F-4D0A-98F7-854047E68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74E4271B-BA54-4145-B1F5-7A5A4752D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A808939C-BC21-473A-90E8-D9A5650AE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CFD61CA7-BD39-4974-9836-FEE0D45E3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E0DE85F0-1F99-4A8B-B3A9-DC6C747D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C3FB5406-0C9C-47FA-9DA4-2F892416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32DB11E5-6317-4782-9FAD-E5D09D67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53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B4C965-4AE0-4062-89DE-60569397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7AAD4402-2A18-4C1F-8E5A-88920A02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D3BE6CFD-2151-47B0-93A9-56E8B6B6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2B2A8E20-4F3C-4359-8483-45DEDA76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650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F09D755B-82C9-404F-B64A-985F6D2C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CC092B33-7D0F-4C30-95D9-8F1E1A0A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B16685CF-7093-4429-AD4A-BCC8C719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746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4B6B8A-1C85-4769-A00D-68B23E92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246C081F-7638-40C1-9612-910889587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67F6FFDE-FE0A-43E0-AB06-563674126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7D245950-75C7-4812-94A4-4E4FA3EA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21069CC4-63E8-4F66-B531-F516B528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A3FD7FFD-3864-4811-BCDE-CD3F36F7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51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50A3C0-4E2C-4BA9-986F-847D9A7F7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EF646636-9C34-49FE-A6D6-8FEDAFFD7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49F50948-4482-4F1A-A134-EF179E140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963D54DD-63D2-4944-A310-B8095A28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10F2F00A-2B25-43D1-A3BF-2DFBBD2B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06305E45-FC42-4437-A8A3-BE27D45E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651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788">
              <a:srgbClr val="92D050"/>
            </a:gs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98115E70-F5CE-4269-B085-0EB817D72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7457FF16-ABA1-4128-A16B-2D1C4BC43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F824AE5A-A9AF-4A87-9F6B-68B3DE7C2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7978-1A3E-493F-8CB6-FC7E46378B2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8554440E-D6BA-4FDB-AC74-FEBB3D298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9BDB8D1B-3C95-424E-85FC-F5C2AE92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80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B4A2ED-DA2D-4299-AC2C-1CCAC1E53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5194" y="644691"/>
            <a:ext cx="8261445" cy="1962031"/>
          </a:xfrm>
        </p:spPr>
        <p:txBody>
          <a:bodyPr>
            <a:noAutofit/>
          </a:bodyPr>
          <a:lstStyle/>
          <a:p>
            <a:r>
              <a:rPr lang="uk-UA" sz="4800" b="1" dirty="0"/>
              <a:t>Звіт гуртка</a:t>
            </a:r>
            <a:r>
              <a:rPr lang="uk-UA" sz="4800" b="1" i="1" dirty="0"/>
              <a:t/>
            </a:r>
            <a:br>
              <a:rPr lang="uk-UA" sz="4800" b="1" i="1" dirty="0"/>
            </a:br>
            <a:r>
              <a:rPr lang="uk-UA" sz="4800" i="1" dirty="0"/>
              <a:t>«</a:t>
            </a:r>
            <a:r>
              <a:rPr lang="uk-UA" sz="3200" i="1" dirty="0"/>
              <a:t>ВЕТЕРИНАРНА </a:t>
            </a:r>
            <a:r>
              <a:rPr lang="uk-UA" sz="3200" i="1" dirty="0" smtClean="0"/>
              <a:t>МІКРОБІОЛОГІЯ</a:t>
            </a:r>
            <a:r>
              <a:rPr lang="uk-UA" sz="4800" i="1" dirty="0" smtClean="0"/>
              <a:t>»</a:t>
            </a:r>
            <a:br>
              <a:rPr lang="uk-UA" sz="4800" i="1" dirty="0" smtClean="0"/>
            </a:br>
            <a:r>
              <a:rPr lang="ru-RU" sz="3200" i="1" dirty="0" smtClean="0"/>
              <a:t>2025 </a:t>
            </a:r>
            <a:r>
              <a:rPr lang="ru-RU" sz="3200" i="1" dirty="0" err="1" smtClean="0"/>
              <a:t>н.р</a:t>
            </a:r>
            <a:r>
              <a:rPr lang="ru-RU" sz="3200" i="1" dirty="0" smtClean="0"/>
              <a:t>.</a:t>
            </a:r>
            <a:endParaRPr lang="uk-UA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90" y="3432174"/>
            <a:ext cx="2481144" cy="254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user\Desktop\Гурток2 семестр\photo_2024-06-05_13-08-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68" y="2926971"/>
            <a:ext cx="2449967" cy="32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Гурток2 семестр\photo_2024-06-05_13-08-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05" y="2579427"/>
            <a:ext cx="3705687" cy="38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4ADCC440-B08F-4585-9009-53AA8E7CF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10" y="11432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/>
              <a:t>Варто зауважити, що </a:t>
            </a:r>
            <a:r>
              <a:rPr lang="uk-UA" sz="2400" b="1" dirty="0"/>
              <a:t>гурток «Ветеринарна </a:t>
            </a:r>
            <a:r>
              <a:rPr lang="uk-UA" sz="2400" b="1" dirty="0" smtClean="0"/>
              <a:t>мікробіологія» </a:t>
            </a:r>
            <a:r>
              <a:rPr lang="uk-UA" sz="2400" dirty="0"/>
              <a:t>– це чудова можливість для студентів здійснювати наукові дослідження з подальшими публікаціями матеріалів, всебічно розвиватися, дискутувати з актуальних питань і проблем у галузі ветеринарної медицини, приємно та корисно проводити власне </a:t>
            </a:r>
            <a:r>
              <a:rPr lang="uk-UA" sz="2400" dirty="0" smtClean="0"/>
              <a:t>дозвілля та </a:t>
            </a:r>
            <a:r>
              <a:rPr lang="uk-UA" sz="2400" dirty="0" err="1" smtClean="0"/>
              <a:t>вдосконалювти</a:t>
            </a:r>
            <a:r>
              <a:rPr lang="uk-UA" sz="2400" dirty="0" smtClean="0"/>
              <a:t> свої знання.</a:t>
            </a:r>
            <a:endParaRPr lang="uk-UA" sz="24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1ADDCFA-6CA7-40F2-9176-25387FCB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/>
              <a:t>Висновок</a:t>
            </a:r>
          </a:p>
        </p:txBody>
      </p:sp>
      <p:pic>
        <p:nvPicPr>
          <p:cNvPr id="7170" name="Picture 2" descr="C:\Users\user\Desktop\НУБіП 1 симестр\Гурток\photo_2023-11-27_19-25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2899869"/>
            <a:ext cx="2934267" cy="367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НУБіП 1 симестр\Гурток\photo_2023-11-27_19-24-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88" y="2899869"/>
            <a:ext cx="4039737" cy="350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НУБіП 1 симестр\Гурток\photo_2023-11-27_19-24-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04" y="2899869"/>
            <a:ext cx="4384620" cy="367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3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E9931D-4466-494D-AE08-74F99C2E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305"/>
            <a:ext cx="10515600" cy="1325563"/>
          </a:xfrm>
        </p:spPr>
        <p:txBody>
          <a:bodyPr/>
          <a:lstStyle/>
          <a:p>
            <a:pPr algn="ctr"/>
            <a:r>
              <a:rPr lang="uk-UA" b="1" i="1" dirty="0"/>
              <a:t>Дякую за увагу!</a:t>
            </a:r>
          </a:p>
        </p:txBody>
      </p:sp>
      <p:pic>
        <p:nvPicPr>
          <p:cNvPr id="8194" name="Picture 2" descr="C:\Users\user\Desktop\НУБіП 1 симестр\Гурток\photo_2023-11-27_19-24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34" y="2006221"/>
            <a:ext cx="8488907" cy="43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0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185A89-EB54-48BC-A172-1CBAB23C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562" y="269592"/>
            <a:ext cx="9374875" cy="74034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err="1"/>
              <a:t>Основн</a:t>
            </a:r>
            <a:r>
              <a:rPr lang="uk-UA" sz="3600" b="1" i="1" dirty="0"/>
              <a:t>і завдання гуртка: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xmlns="" id="{8FC6151A-5C3D-4F4A-8C98-BA2758091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124" y="1310187"/>
            <a:ext cx="10425752" cy="5278221"/>
          </a:xfrm>
        </p:spPr>
        <p:txBody>
          <a:bodyPr rtlCol="0">
            <a:normAutofit/>
          </a:bodyPr>
          <a:lstStyle/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Організація науково-дослідницької, дослідно-конструкторської та винахідницької діяльності;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Створення умов для розкриття наукового та творчого потенціалу членів гуртка;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Залучення до участі в наукових конференціях, семінарах та інших науково-дослідницьких і просвітницьких заходах;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Створення сприятливих умов для активного залучення студентів до наукової діяльності;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Сприяння розширенню університетського, регіонального, всеукраїнського та міжнародного студентського співробітництва у сфері науки та інновацій;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Забезпечення і захист прав та інтересів членів гуртка;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Сприяння інноваційній діяльності членів гуртка;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000" b="1" dirty="0">
                <a:cs typeface="Times New Roman" pitchFamily="18" charset="0"/>
              </a:rPr>
              <a:t>Участь у </a:t>
            </a:r>
            <a:r>
              <a:rPr lang="uk-UA" sz="2000" b="1" dirty="0">
                <a:cs typeface="Times New Roman" pitchFamily="18" charset="0"/>
              </a:rPr>
              <a:t>громадському житті університету</a:t>
            </a:r>
            <a:r>
              <a:rPr lang="ru-RU" sz="20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07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291593-B8E0-484C-B8D2-37610308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99"/>
            <a:ext cx="10515600" cy="1054243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/>
              <a:t>Результати діяльності гуртка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F0CAD0EE-9B31-41BB-ACA9-457C80058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752"/>
            <a:ext cx="10515600" cy="36303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400" dirty="0"/>
              <a:t>Проведено 4</a:t>
            </a:r>
            <a:r>
              <a:rPr lang="uk-UA" sz="2400" dirty="0" smtClean="0"/>
              <a:t> засідання гуртка в очному форматі.  </a:t>
            </a:r>
          </a:p>
          <a:p>
            <a:pPr marL="0" indent="0" algn="ctr">
              <a:buNone/>
            </a:pPr>
            <a:r>
              <a:rPr lang="uk-UA" sz="2400" b="1" dirty="0" smtClean="0"/>
              <a:t>Одне із засідань гуртка </a:t>
            </a:r>
            <a:r>
              <a:rPr lang="uk-UA" sz="2400" dirty="0" smtClean="0"/>
              <a:t>було присвячено темі «Мікробіологія 21 сторіччя:нові виклики і можливості», де були представлені доповіді студентів. </a:t>
            </a:r>
          </a:p>
          <a:p>
            <a:pPr marL="0" indent="0" algn="ctr">
              <a:buNone/>
            </a:pPr>
            <a:r>
              <a:rPr lang="uk-UA" sz="2400" dirty="0" err="1" smtClean="0">
                <a:solidFill>
                  <a:srgbClr val="FF0000"/>
                </a:solidFill>
              </a:rPr>
              <a:t>Сухотська</a:t>
            </a:r>
            <a:r>
              <a:rPr lang="uk-UA" sz="2400" dirty="0" smtClean="0">
                <a:solidFill>
                  <a:srgbClr val="FF0000"/>
                </a:solidFill>
              </a:rPr>
              <a:t> </a:t>
            </a:r>
            <a:r>
              <a:rPr lang="uk-UA" sz="2400" dirty="0">
                <a:solidFill>
                  <a:srgbClr val="FF0000"/>
                </a:solidFill>
              </a:rPr>
              <a:t>К</a:t>
            </a:r>
            <a:r>
              <a:rPr lang="uk-UA" sz="2400" dirty="0" smtClean="0">
                <a:solidFill>
                  <a:srgbClr val="FF0000"/>
                </a:solidFill>
              </a:rPr>
              <a:t>атерина </a:t>
            </a:r>
            <a:r>
              <a:rPr lang="uk-UA" sz="2400" dirty="0" smtClean="0"/>
              <a:t>презентувала </a:t>
            </a:r>
            <a:r>
              <a:rPr lang="uk-UA" sz="2400" dirty="0" err="1" smtClean="0"/>
              <a:t>допвідь</a:t>
            </a:r>
            <a:r>
              <a:rPr lang="uk-UA" sz="2400" dirty="0" smtClean="0"/>
              <a:t> на тему «Мікроорганізми в </a:t>
            </a:r>
            <a:r>
              <a:rPr lang="uk-UA" sz="2400" dirty="0"/>
              <a:t>патологічних процесах», </a:t>
            </a:r>
            <a:r>
              <a:rPr lang="uk-UA" sz="2400" dirty="0" smtClean="0">
                <a:solidFill>
                  <a:srgbClr val="FF0000"/>
                </a:solidFill>
              </a:rPr>
              <a:t>Онищук </a:t>
            </a:r>
            <a:r>
              <a:rPr lang="uk-UA" sz="2400" dirty="0" err="1" smtClean="0">
                <a:solidFill>
                  <a:srgbClr val="FF0000"/>
                </a:solidFill>
              </a:rPr>
              <a:t>Анастсія</a:t>
            </a:r>
            <a:r>
              <a:rPr lang="uk-UA" sz="2400" dirty="0" smtClean="0">
                <a:solidFill>
                  <a:srgbClr val="FF0000"/>
                </a:solidFill>
              </a:rPr>
              <a:t> </a:t>
            </a:r>
            <a:r>
              <a:rPr lang="uk-UA" sz="2400" dirty="0" smtClean="0"/>
              <a:t>висвітлила надзвичайно цікавий матеріал на тему «Життєдіяльність мікроорганізмів за екстремальних умов», та </a:t>
            </a:r>
            <a:r>
              <a:rPr lang="uk-UA" sz="2400" dirty="0">
                <a:solidFill>
                  <a:srgbClr val="FF0000"/>
                </a:solidFill>
              </a:rPr>
              <a:t>Марченко Дар’я</a:t>
            </a:r>
            <a:r>
              <a:rPr lang="uk-UA" sz="2400" dirty="0"/>
              <a:t> доповідав </a:t>
            </a:r>
            <a:r>
              <a:rPr lang="uk-UA" sz="2400" dirty="0" smtClean="0"/>
              <a:t>на не менш інформативну тему «Прикладні аспекти мікробіології». </a:t>
            </a:r>
            <a:r>
              <a:rPr lang="uk-UA" sz="2400" dirty="0"/>
              <a:t> </a:t>
            </a:r>
            <a:r>
              <a:rPr lang="uk-UA" sz="2400" dirty="0" smtClean="0"/>
              <a:t>Доповідачі зацікавили присутніх гуртківців цікавими темами, що виражалось у великій кількості запитань та командному обговоренні прослуханих доповідей.</a:t>
            </a:r>
            <a:endParaRPr lang="uk-UA" sz="2400" dirty="0"/>
          </a:p>
          <a:p>
            <a:pPr marL="0" indent="0" algn="ctr">
              <a:buNone/>
            </a:pPr>
            <a:endParaRPr lang="uk-UA" sz="2400" dirty="0" smtClean="0"/>
          </a:p>
          <a:p>
            <a:pPr marL="0" indent="0" algn="ctr">
              <a:buNone/>
            </a:pPr>
            <a:endParaRPr lang="uk-UA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" y="4135272"/>
            <a:ext cx="3971499" cy="261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19" y="4135272"/>
            <a:ext cx="3507469" cy="268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48" y="3821372"/>
            <a:ext cx="3762111" cy="303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9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291593-B8E0-484C-B8D2-37610308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99"/>
            <a:ext cx="10515600" cy="371855"/>
          </a:xfrm>
        </p:spPr>
        <p:txBody>
          <a:bodyPr>
            <a:normAutofit fontScale="90000"/>
          </a:bodyPr>
          <a:lstStyle/>
          <a:p>
            <a:pPr algn="ctr"/>
            <a:endParaRPr lang="uk-UA" sz="3600" b="1" i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F0CAD0EE-9B31-41BB-ACA9-457C80058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3331"/>
            <a:ext cx="10515600" cy="5032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/>
              <a:t>Метою </a:t>
            </a:r>
            <a:r>
              <a:rPr lang="uk-UA" sz="2400" b="1" dirty="0" smtClean="0"/>
              <a:t>наступного засідання </a:t>
            </a:r>
            <a:r>
              <a:rPr lang="uk-UA" sz="2400" dirty="0" smtClean="0"/>
              <a:t>було </a:t>
            </a:r>
            <a:r>
              <a:rPr lang="ru-RU" sz="2400" dirty="0" err="1" smtClean="0"/>
              <a:t>відпрацювання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технік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приготування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поживних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середовищ</a:t>
            </a:r>
            <a:r>
              <a:rPr lang="ru-RU" sz="2400" dirty="0" smtClean="0"/>
              <a:t> </a:t>
            </a:r>
            <a:r>
              <a:rPr lang="ru-RU" sz="2400" dirty="0"/>
              <a:t>для </a:t>
            </a:r>
            <a:r>
              <a:rPr lang="ru-RU" sz="2400" dirty="0" err="1"/>
              <a:t>вивчення</a:t>
            </a:r>
            <a:r>
              <a:rPr lang="ru-RU" sz="2400" dirty="0"/>
              <a:t> </a:t>
            </a:r>
            <a:r>
              <a:rPr lang="ru-RU" sz="2400" dirty="0" err="1"/>
              <a:t>біохімічних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 </a:t>
            </a:r>
            <a:r>
              <a:rPr lang="ru-RU" sz="2400" dirty="0" err="1" smtClean="0"/>
              <a:t>бактерій</a:t>
            </a:r>
            <a:r>
              <a:rPr lang="ru-RU" sz="2400" dirty="0" smtClean="0"/>
              <a:t> та </a:t>
            </a:r>
            <a:r>
              <a:rPr lang="ru-RU" sz="2400" dirty="0" err="1" smtClean="0"/>
              <a:t>роботи</a:t>
            </a:r>
            <a:r>
              <a:rPr lang="ru-RU" sz="2400" dirty="0" smtClean="0"/>
              <a:t> з </a:t>
            </a:r>
            <a:r>
              <a:rPr lang="ru-RU" sz="2400" dirty="0" err="1" smtClean="0"/>
              <a:t>різними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середовищами</a:t>
            </a:r>
            <a:r>
              <a:rPr lang="ru-RU" sz="2400" dirty="0" smtClean="0"/>
              <a:t>, </a:t>
            </a:r>
            <a:r>
              <a:rPr lang="ru-RU" sz="2400" dirty="0" err="1" smtClean="0"/>
              <a:t>відповідно</a:t>
            </a:r>
            <a:r>
              <a:rPr lang="ru-RU" sz="2400" dirty="0" smtClean="0"/>
              <a:t> до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консистенції</a:t>
            </a:r>
            <a:r>
              <a:rPr lang="ru-RU" sz="2400" dirty="0" smtClean="0"/>
              <a:t>, складу та </a:t>
            </a:r>
            <a:r>
              <a:rPr lang="ru-RU" sz="2400" dirty="0" err="1" smtClean="0"/>
              <a:t>призначення</a:t>
            </a:r>
            <a:r>
              <a:rPr lang="ru-RU" sz="2400" dirty="0" smtClean="0"/>
              <a:t>. </a:t>
            </a:r>
            <a:endParaRPr lang="ru-RU" sz="2400" dirty="0"/>
          </a:p>
          <a:p>
            <a:pPr marL="0" indent="0" algn="ctr">
              <a:buNone/>
            </a:pPr>
            <a:r>
              <a:rPr lang="ru-RU" sz="2400" dirty="0" err="1" smtClean="0"/>
              <a:t>Проведення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мікробіологічних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досліджень</a:t>
            </a:r>
            <a:r>
              <a:rPr lang="ru-RU" sz="2400" dirty="0" smtClean="0"/>
              <a:t> (</a:t>
            </a:r>
            <a:r>
              <a:rPr lang="ru-RU" sz="2400" dirty="0" err="1" smtClean="0"/>
              <a:t>бактеріологічних</a:t>
            </a:r>
            <a:r>
              <a:rPr lang="ru-RU" sz="2400" dirty="0" smtClean="0"/>
              <a:t>) </a:t>
            </a:r>
            <a:r>
              <a:rPr lang="ru-RU" sz="2400" dirty="0"/>
              <a:t>- </a:t>
            </a:r>
            <a:r>
              <a:rPr lang="ru-RU" sz="2400" dirty="0" err="1"/>
              <a:t>виділення</a:t>
            </a:r>
            <a:r>
              <a:rPr lang="ru-RU" sz="2400" dirty="0"/>
              <a:t> </a:t>
            </a:r>
            <a:r>
              <a:rPr lang="ru-RU" sz="2400" dirty="0" err="1"/>
              <a:t>чистої</a:t>
            </a:r>
            <a:r>
              <a:rPr lang="ru-RU" sz="2400" dirty="0"/>
              <a:t> </a:t>
            </a:r>
            <a:r>
              <a:rPr lang="ru-RU" sz="2400" dirty="0" err="1"/>
              <a:t>культури</a:t>
            </a:r>
            <a:r>
              <a:rPr lang="ru-RU" sz="2400" dirty="0"/>
              <a:t> та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ідентифікація</a:t>
            </a:r>
            <a:r>
              <a:rPr lang="ru-RU" sz="2400" dirty="0"/>
              <a:t>.</a:t>
            </a:r>
          </a:p>
          <a:p>
            <a:pPr marL="0" indent="0" algn="ctr">
              <a:buNone/>
            </a:pPr>
            <a:endParaRPr lang="uk-UA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0" y="3070746"/>
            <a:ext cx="2599786" cy="346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92" y="3022979"/>
            <a:ext cx="2838733" cy="351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2" y="2906974"/>
            <a:ext cx="3348033" cy="382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1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54842"/>
            <a:ext cx="10515600" cy="5822121"/>
          </a:xfrm>
        </p:spPr>
        <p:txBody>
          <a:bodyPr/>
          <a:lstStyle/>
          <a:p>
            <a:pPr marL="0" lvl="0" indent="0" algn="ctr">
              <a:buNone/>
            </a:pPr>
            <a:r>
              <a:rPr lang="uk-UA" sz="2400" dirty="0" smtClean="0">
                <a:solidFill>
                  <a:prstClr val="black"/>
                </a:solidFill>
              </a:rPr>
              <a:t>Метою чергового </a:t>
            </a:r>
            <a:r>
              <a:rPr lang="uk-UA" sz="2400" b="1" dirty="0" smtClean="0">
                <a:solidFill>
                  <a:prstClr val="black"/>
                </a:solidFill>
              </a:rPr>
              <a:t>засідання </a:t>
            </a:r>
            <a:r>
              <a:rPr lang="uk-UA" sz="2400" dirty="0" smtClean="0">
                <a:solidFill>
                  <a:prstClr val="black"/>
                </a:solidFill>
              </a:rPr>
              <a:t>було вивчення різновидів, х</a:t>
            </a:r>
            <a:r>
              <a:rPr lang="ru-RU" sz="2400" dirty="0" err="1" smtClean="0">
                <a:solidFill>
                  <a:prstClr val="black"/>
                </a:solidFill>
              </a:rPr>
              <a:t>арактеристик</a:t>
            </a:r>
            <a:r>
              <a:rPr lang="ru-RU" sz="2400" dirty="0" smtClean="0">
                <a:solidFill>
                  <a:prstClr val="black"/>
                </a:solidFill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</a:rPr>
              <a:t>призначення</a:t>
            </a:r>
            <a:r>
              <a:rPr lang="ru-RU" sz="2400" dirty="0" smtClean="0">
                <a:solidFill>
                  <a:prstClr val="black"/>
                </a:solidFill>
              </a:rPr>
              <a:t> та умов </a:t>
            </a:r>
            <a:r>
              <a:rPr lang="ru-RU" sz="2400" dirty="0" err="1" smtClean="0">
                <a:solidFill>
                  <a:prstClr val="black"/>
                </a:solidFill>
              </a:rPr>
              <a:t>виробництва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біопрепаратів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buNone/>
            </a:pPr>
            <a:r>
              <a:rPr lang="ru-RU" sz="2400" dirty="0" err="1" smtClean="0">
                <a:solidFill>
                  <a:prstClr val="black"/>
                </a:solidFill>
              </a:rPr>
              <a:t>Студенти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гуртка</a:t>
            </a:r>
            <a:r>
              <a:rPr lang="ru-RU" sz="2400" dirty="0" smtClean="0">
                <a:solidFill>
                  <a:prstClr val="black"/>
                </a:solidFill>
              </a:rPr>
              <a:t> «</a:t>
            </a:r>
            <a:r>
              <a:rPr lang="ru-RU" sz="2400" dirty="0" err="1" smtClean="0">
                <a:solidFill>
                  <a:prstClr val="black"/>
                </a:solidFill>
              </a:rPr>
              <a:t>Ветеринарна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мікробіологія</a:t>
            </a:r>
            <a:r>
              <a:rPr lang="ru-RU" sz="2400" dirty="0" smtClean="0">
                <a:solidFill>
                  <a:prstClr val="black"/>
                </a:solidFill>
              </a:rPr>
              <a:t>» проводили </a:t>
            </a:r>
            <a:r>
              <a:rPr lang="ru-RU" sz="2400" dirty="0" err="1" smtClean="0">
                <a:solidFill>
                  <a:prstClr val="black"/>
                </a:solidFill>
              </a:rPr>
              <a:t>мікроскопічні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дослідження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пробіотиків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різного</a:t>
            </a:r>
            <a:r>
              <a:rPr lang="ru-RU" sz="2400" dirty="0" smtClean="0">
                <a:solidFill>
                  <a:prstClr val="black"/>
                </a:solidFill>
              </a:rPr>
              <a:t> складу, та </a:t>
            </a:r>
            <a:r>
              <a:rPr lang="ru-RU" sz="2400" dirty="0" err="1" smtClean="0">
                <a:solidFill>
                  <a:prstClr val="black"/>
                </a:solidFill>
              </a:rPr>
              <a:t>висів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біопрепаратів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(</a:t>
            </a:r>
            <a:r>
              <a:rPr lang="ru-RU" sz="2400" dirty="0" err="1" smtClean="0">
                <a:solidFill>
                  <a:prstClr val="black"/>
                </a:solidFill>
              </a:rPr>
              <a:t>після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його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термообробки</a:t>
            </a:r>
            <a:r>
              <a:rPr lang="ru-RU" sz="2400" dirty="0" smtClean="0">
                <a:solidFill>
                  <a:prstClr val="black"/>
                </a:solidFill>
              </a:rPr>
              <a:t>)на </a:t>
            </a:r>
            <a:r>
              <a:rPr lang="ru-RU" sz="2400" dirty="0" err="1">
                <a:solidFill>
                  <a:prstClr val="black"/>
                </a:solidFill>
              </a:rPr>
              <a:t>агарові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середовища</a:t>
            </a:r>
            <a:r>
              <a:rPr lang="ru-RU" sz="2400" dirty="0" smtClean="0">
                <a:solidFill>
                  <a:prstClr val="black"/>
                </a:solidFill>
              </a:rPr>
              <a:t> з метою </a:t>
            </a:r>
            <a:r>
              <a:rPr lang="ru-RU" sz="2400" dirty="0" err="1" smtClean="0">
                <a:solidFill>
                  <a:prstClr val="black"/>
                </a:solidFill>
              </a:rPr>
              <a:t>виділення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Lactobacillus.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5" y="2622787"/>
            <a:ext cx="2543367" cy="388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21" y="2571428"/>
            <a:ext cx="3806221" cy="398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4213" y="-15770225"/>
            <a:ext cx="1890026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03" y="2571427"/>
            <a:ext cx="3725839" cy="39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00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1" t="15442" r="15196" b="5833"/>
          <a:stretch/>
        </p:blipFill>
        <p:spPr bwMode="auto">
          <a:xfrm>
            <a:off x="1037231" y="341194"/>
            <a:ext cx="10044752" cy="625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13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0A3CC23-6FB0-452D-BD8E-D2D5BFCE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354842"/>
            <a:ext cx="10508776" cy="1364776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діяльності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b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та подальша інтерпретація результатів гуртківців під керівництвом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доцента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Ольги Василівни </a:t>
            </a:r>
            <a:r>
              <a:rPr lang="uk-UA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Дишкант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перебувають на стадії наукового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обгрунтуваня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деякі вже опубліковані у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збірниках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тез, а також учасники гуртка приймали участь в очних конференціях та приймали участь у першому турі всеукраїнського конкурсу студентських наукових робіт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2024-20245н.р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факультеті ветеринарної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медицинии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" y="1858347"/>
            <a:ext cx="4071257" cy="45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t="16045" r="20076" b="16045"/>
          <a:stretch/>
        </p:blipFill>
        <p:spPr bwMode="auto">
          <a:xfrm>
            <a:off x="4667533" y="1858347"/>
            <a:ext cx="7206019" cy="481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2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err="1"/>
              <a:t>Представники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/>
              <a:t>Ветеринарна</a:t>
            </a:r>
            <a:r>
              <a:rPr lang="ru-RU" sz="2400" dirty="0"/>
              <a:t> </a:t>
            </a:r>
            <a:r>
              <a:rPr lang="ru-RU" sz="2400" dirty="0" err="1"/>
              <a:t>мікробіологія</a:t>
            </a:r>
            <a:r>
              <a:rPr lang="ru-RU" sz="2400" dirty="0"/>
              <a:t>» факультету </a:t>
            </a:r>
            <a:r>
              <a:rPr lang="ru-RU" sz="2400" dirty="0" err="1"/>
              <a:t>ветеринарної</a:t>
            </a:r>
            <a:r>
              <a:rPr lang="ru-RU" sz="2400" dirty="0"/>
              <a:t> </a:t>
            </a:r>
            <a:r>
              <a:rPr lang="ru-RU" sz="2400" dirty="0" err="1"/>
              <a:t>медицини</a:t>
            </a:r>
            <a:r>
              <a:rPr lang="ru-RU" sz="2400" dirty="0"/>
              <a:t> </a:t>
            </a:r>
            <a:r>
              <a:rPr lang="ru-RU" sz="2400" dirty="0" err="1"/>
              <a:t>прийняли</a:t>
            </a:r>
            <a:r>
              <a:rPr lang="ru-RU" sz="2400" dirty="0"/>
              <a:t> </a:t>
            </a:r>
            <a:r>
              <a:rPr lang="ru-RU" sz="2400" dirty="0" err="1"/>
              <a:t>активну</a:t>
            </a:r>
            <a:r>
              <a:rPr lang="ru-RU" sz="2400" dirty="0"/>
              <a:t> участь у </a:t>
            </a:r>
            <a:r>
              <a:rPr lang="ru-RU" sz="2400" dirty="0" err="1"/>
              <a:t>Всеукраїнській</a:t>
            </a:r>
            <a:r>
              <a:rPr lang="ru-RU" sz="2400" dirty="0"/>
              <a:t> </a:t>
            </a:r>
            <a:r>
              <a:rPr lang="ru-RU" sz="2400" dirty="0" err="1"/>
              <a:t>науково-практичній</a:t>
            </a:r>
            <a:r>
              <a:rPr lang="ru-RU" sz="2400" dirty="0"/>
              <a:t> </a:t>
            </a:r>
            <a:r>
              <a:rPr lang="ru-RU" sz="2400" dirty="0" err="1"/>
              <a:t>конференції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вищої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«</a:t>
            </a:r>
            <a:r>
              <a:rPr lang="ru-RU" sz="2400" dirty="0" err="1"/>
              <a:t>Дні</a:t>
            </a:r>
            <a:r>
              <a:rPr lang="ru-RU" sz="2400" dirty="0"/>
              <a:t> </a:t>
            </a:r>
            <a:r>
              <a:rPr lang="ru-RU" sz="2400" dirty="0" err="1"/>
              <a:t>студентської</a:t>
            </a:r>
            <a:r>
              <a:rPr lang="ru-RU" sz="2400" dirty="0"/>
              <a:t> науки у </a:t>
            </a:r>
            <a:r>
              <a:rPr lang="ru-RU" sz="2400" dirty="0" err="1"/>
              <a:t>ветеринарній</a:t>
            </a:r>
            <a:r>
              <a:rPr lang="ru-RU" sz="2400" dirty="0"/>
              <a:t> </a:t>
            </a:r>
            <a:r>
              <a:rPr lang="ru-RU" sz="2400" dirty="0" err="1"/>
              <a:t>медицині</a:t>
            </a:r>
            <a:r>
              <a:rPr lang="ru-RU" sz="2400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0" t="11007" r="14408" b="32650"/>
          <a:stretch/>
        </p:blipFill>
        <p:spPr bwMode="auto">
          <a:xfrm>
            <a:off x="764275" y="1842446"/>
            <a:ext cx="10590662" cy="481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8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3051B57D-CD44-44A1-862E-8715BBB49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640" y="3507475"/>
            <a:ext cx="7601803" cy="19577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 smtClean="0"/>
              <a:t> </a:t>
            </a:r>
            <a:endParaRPr lang="uk-UA" sz="24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5620C72-528C-4089-8B6B-1F7CFA24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70" y="245659"/>
            <a:ext cx="10562230" cy="211540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</a:t>
            </a:r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b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опублікованих наукових виданнях:</a:t>
            </a:r>
            <a:b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5620C72-528C-4089-8B6B-1F7CFA24ABEB}"/>
              </a:ext>
            </a:extLst>
          </p:cNvPr>
          <p:cNvSpPr txBox="1">
            <a:spLocks/>
          </p:cNvSpPr>
          <p:nvPr/>
        </p:nvSpPr>
        <p:spPr>
          <a:xfrm>
            <a:off x="191069" y="1828800"/>
            <a:ext cx="11205949" cy="466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19590" r="23533" b="17724"/>
          <a:stretch/>
        </p:blipFill>
        <p:spPr bwMode="auto">
          <a:xfrm>
            <a:off x="2920622" y="3884937"/>
            <a:ext cx="5248133" cy="261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8866" y="2006221"/>
            <a:ext cx="10945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Ковтун І.І</a:t>
            </a:r>
            <a:r>
              <a:rPr lang="ru-RU" dirty="0" smtClean="0"/>
              <a:t>., </a:t>
            </a:r>
            <a:r>
              <a:rPr lang="ru-RU" dirty="0" err="1" smtClean="0"/>
              <a:t>Дишкант</a:t>
            </a:r>
            <a:r>
              <a:rPr lang="ru-RU" dirty="0" smtClean="0"/>
              <a:t> О.В.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клінічного</a:t>
            </a:r>
            <a:r>
              <a:rPr lang="ru-RU" dirty="0"/>
              <a:t> </a:t>
            </a:r>
            <a:r>
              <a:rPr lang="ru-RU" dirty="0" err="1"/>
              <a:t>прояву</a:t>
            </a:r>
            <a:r>
              <a:rPr lang="ru-RU" dirty="0"/>
              <a:t> </a:t>
            </a:r>
            <a:r>
              <a:rPr lang="ru-RU" dirty="0" err="1"/>
              <a:t>респіраторних</a:t>
            </a:r>
            <a:r>
              <a:rPr lang="ru-RU" dirty="0"/>
              <a:t> хвороб </a:t>
            </a:r>
            <a:r>
              <a:rPr lang="ru-RU" dirty="0" err="1"/>
              <a:t>котів</a:t>
            </a:r>
            <a:r>
              <a:rPr lang="ru-RU" dirty="0"/>
              <a:t>.  «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студентської</a:t>
            </a:r>
            <a:r>
              <a:rPr lang="ru-RU" dirty="0"/>
              <a:t> науки у </a:t>
            </a:r>
            <a:r>
              <a:rPr lang="ru-RU" dirty="0" err="1"/>
              <a:t>ветеринарній</a:t>
            </a:r>
            <a:r>
              <a:rPr lang="ru-RU" dirty="0"/>
              <a:t> </a:t>
            </a:r>
            <a:r>
              <a:rPr lang="ru-RU" dirty="0" err="1"/>
              <a:t>медицині</a:t>
            </a:r>
            <a:r>
              <a:rPr lang="ru-RU" dirty="0"/>
              <a:t>»: </a:t>
            </a:r>
            <a:r>
              <a:rPr lang="ru-RU" dirty="0" err="1"/>
              <a:t>збірник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</a:t>
            </a:r>
            <a:r>
              <a:rPr lang="ru-RU" dirty="0" err="1"/>
              <a:t>всеукраїнської</a:t>
            </a:r>
            <a:r>
              <a:rPr lang="ru-RU" dirty="0"/>
              <a:t> </a:t>
            </a:r>
            <a:r>
              <a:rPr lang="ru-RU" dirty="0" err="1"/>
              <a:t>науково-практичної</a:t>
            </a:r>
            <a:r>
              <a:rPr lang="ru-RU" dirty="0"/>
              <a:t> </a:t>
            </a:r>
            <a:r>
              <a:rPr lang="ru-RU" dirty="0" err="1"/>
              <a:t>конференції</a:t>
            </a:r>
            <a:r>
              <a:rPr lang="ru-RU" dirty="0"/>
              <a:t>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 (08 </a:t>
            </a:r>
            <a:r>
              <a:rPr lang="ru-RU" dirty="0" err="1"/>
              <a:t>травня</a:t>
            </a:r>
            <a:r>
              <a:rPr lang="ru-RU" dirty="0"/>
              <a:t> 2025 року), </a:t>
            </a: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біотехнологічний</a:t>
            </a:r>
            <a:r>
              <a:rPr lang="ru-RU" dirty="0"/>
              <a:t> </a:t>
            </a:r>
            <a:r>
              <a:rPr lang="ru-RU" dirty="0" err="1"/>
              <a:t>університет</a:t>
            </a:r>
            <a:r>
              <a:rPr lang="ru-RU" dirty="0"/>
              <a:t>, м. </a:t>
            </a:r>
            <a:r>
              <a:rPr lang="ru-RU" dirty="0" err="1"/>
              <a:t>Харків</a:t>
            </a:r>
            <a:r>
              <a:rPr lang="ru-RU" dirty="0"/>
              <a:t>. </a:t>
            </a:r>
          </a:p>
          <a:p>
            <a:r>
              <a:rPr lang="ru-RU" dirty="0"/>
              <a:t>2. </a:t>
            </a:r>
            <a:r>
              <a:rPr lang="ru-RU" dirty="0" err="1"/>
              <a:t>Мамчур</a:t>
            </a:r>
            <a:r>
              <a:rPr lang="ru-RU" dirty="0"/>
              <a:t> </a:t>
            </a:r>
            <a:r>
              <a:rPr lang="ru-RU" dirty="0" smtClean="0"/>
              <a:t>А.М., </a:t>
            </a:r>
            <a:r>
              <a:rPr lang="ru-RU" dirty="0" err="1" smtClean="0"/>
              <a:t>Дишкант</a:t>
            </a:r>
            <a:r>
              <a:rPr lang="ru-RU" dirty="0" smtClean="0"/>
              <a:t> О.В. </a:t>
            </a:r>
            <a:r>
              <a:rPr lang="ru-RU" dirty="0" err="1" smtClean="0"/>
              <a:t>Біобезпека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біозахист</a:t>
            </a:r>
            <a:r>
              <a:rPr lang="ru-RU" dirty="0"/>
              <a:t> при </a:t>
            </a:r>
            <a:r>
              <a:rPr lang="ru-RU" dirty="0" err="1"/>
              <a:t>вірусологічних</a:t>
            </a:r>
            <a:r>
              <a:rPr lang="ru-RU" dirty="0"/>
              <a:t> </a:t>
            </a:r>
            <a:r>
              <a:rPr lang="ru-RU" dirty="0" err="1"/>
              <a:t>дослідженнях</a:t>
            </a:r>
            <a:r>
              <a:rPr lang="ru-RU" dirty="0"/>
              <a:t>. «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студентської</a:t>
            </a:r>
            <a:r>
              <a:rPr lang="ru-RU" dirty="0"/>
              <a:t> науки у </a:t>
            </a:r>
            <a:r>
              <a:rPr lang="ru-RU" dirty="0" err="1"/>
              <a:t>ветеринарній</a:t>
            </a:r>
            <a:r>
              <a:rPr lang="ru-RU" dirty="0"/>
              <a:t> </a:t>
            </a:r>
            <a:r>
              <a:rPr lang="ru-RU" dirty="0" err="1"/>
              <a:t>медицині</a:t>
            </a:r>
            <a:r>
              <a:rPr lang="ru-RU" dirty="0"/>
              <a:t>»: </a:t>
            </a:r>
            <a:r>
              <a:rPr lang="ru-RU" dirty="0" err="1"/>
              <a:t>збірник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</a:t>
            </a:r>
            <a:r>
              <a:rPr lang="ru-RU" dirty="0" err="1"/>
              <a:t>всеукраїнської</a:t>
            </a:r>
            <a:r>
              <a:rPr lang="ru-RU" dirty="0"/>
              <a:t> </a:t>
            </a:r>
            <a:r>
              <a:rPr lang="ru-RU" dirty="0" err="1"/>
              <a:t>науково-практичної</a:t>
            </a:r>
            <a:r>
              <a:rPr lang="ru-RU" dirty="0"/>
              <a:t> </a:t>
            </a:r>
            <a:r>
              <a:rPr lang="ru-RU" dirty="0" err="1"/>
              <a:t>конференції</a:t>
            </a:r>
            <a:r>
              <a:rPr lang="ru-RU" dirty="0"/>
              <a:t>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 (08 </a:t>
            </a:r>
            <a:r>
              <a:rPr lang="ru-RU" dirty="0" err="1"/>
              <a:t>травня</a:t>
            </a:r>
            <a:r>
              <a:rPr lang="ru-RU" dirty="0"/>
              <a:t> 2025 року), </a:t>
            </a: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біотехнологічний</a:t>
            </a:r>
            <a:r>
              <a:rPr lang="ru-RU" dirty="0"/>
              <a:t> </a:t>
            </a:r>
            <a:r>
              <a:rPr lang="ru-RU" dirty="0" err="1"/>
              <a:t>університет</a:t>
            </a:r>
            <a:r>
              <a:rPr lang="ru-RU" dirty="0"/>
              <a:t>, м. </a:t>
            </a:r>
            <a:r>
              <a:rPr lang="ru-RU" dirty="0" err="1"/>
              <a:t>Харків</a:t>
            </a:r>
            <a:r>
              <a:rPr lang="ru-RU" dirty="0"/>
              <a:t>. 2025</a:t>
            </a:r>
          </a:p>
        </p:txBody>
      </p:sp>
    </p:spTree>
    <p:extLst>
      <p:ext uri="{BB962C8B-B14F-4D97-AF65-F5344CB8AC3E}">
        <p14:creationId xmlns:p14="http://schemas.microsoft.com/office/powerpoint/2010/main" val="34624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442</Words>
  <Application>Microsoft Office PowerPoint</Application>
  <PresentationFormat>Произвольный</PresentationFormat>
  <Paragraphs>27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Звіт гуртка «ВЕТЕРИНАРНА МІКРОБІОЛОГІЯ» 2025 н.р.</vt:lpstr>
      <vt:lpstr>Основні завдання гуртка:</vt:lpstr>
      <vt:lpstr>Результати діяльності гуртка</vt:lpstr>
      <vt:lpstr>Презентация PowerPoint</vt:lpstr>
      <vt:lpstr>Презентация PowerPoint</vt:lpstr>
      <vt:lpstr>Презентация PowerPoint</vt:lpstr>
      <vt:lpstr>Результати діяльності гуртка Проведені дослідження та подальша інтерпретація результатів гуртківців під керівництвом доцента Ольги Василівни Дишкант перебувають на стадії наукового обгрунтуваня, а деякі вже опубліковані у збірниках тез, а також учасники гуртка приймали участь в очних конференціях та приймали участь у першому турі всеукраїнського конкурсу студентських наукових робіт 2024-20245н.р. на факультеті ветеринарної медицинии НУБіП </vt:lpstr>
      <vt:lpstr>Представники «Ветеринарна мікробіологія» факультету ветеринарної медицини прийняли активну участь у Всеукраїнській науково-практичній конференції здобувачів вищої освіти «Дні студентської науки у ветеринарній медицині»</vt:lpstr>
      <vt:lpstr>   Результати діяльності гуртка в опублікованих наукових виданнях:  </vt:lpstr>
      <vt:lpstr>Висновок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Sofia</dc:creator>
  <cp:lastModifiedBy>user</cp:lastModifiedBy>
  <cp:revision>48</cp:revision>
  <dcterms:created xsi:type="dcterms:W3CDTF">2022-11-02T18:41:30Z</dcterms:created>
  <dcterms:modified xsi:type="dcterms:W3CDTF">2025-12-03T10:49:54Z</dcterms:modified>
</cp:coreProperties>
</file>