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6.jpg" ContentType="image/jpg"/>
  <Override PartName="/ppt/media/image7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4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69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46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7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3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4" y="0"/>
                </a:moveTo>
                <a:lnTo>
                  <a:pt x="0" y="0"/>
                </a:lnTo>
                <a:lnTo>
                  <a:pt x="0" y="5628971"/>
                </a:lnTo>
                <a:lnTo>
                  <a:pt x="854964" y="7747"/>
                </a:lnTo>
                <a:lnTo>
                  <a:pt x="854964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5233" y="-17700"/>
            <a:ext cx="7780224" cy="538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88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Факультет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ветеринарної</a:t>
            </a:r>
            <a:endParaRPr sz="2400" dirty="0">
              <a:latin typeface="Trebuchet MS"/>
              <a:cs typeface="Trebuchet MS"/>
            </a:endParaRPr>
          </a:p>
          <a:p>
            <a:pPr marL="3138805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rebuchet MS"/>
                <a:cs typeface="Trebuchet MS"/>
              </a:rPr>
              <a:t>медицини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3390900" marR="243840" algn="ctr">
              <a:lnSpc>
                <a:spcPct val="100000"/>
              </a:lnSpc>
            </a:pPr>
            <a:r>
              <a:rPr sz="2400" b="1" dirty="0" err="1">
                <a:latin typeface="Trebuchet MS"/>
                <a:cs typeface="Trebuchet MS"/>
              </a:rPr>
              <a:t>Кафедра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lang="ru-RU" sz="2400" b="1" spc="-10" dirty="0">
                <a:latin typeface="Trebuchet MS"/>
                <a:cs typeface="Trebuchet MS"/>
              </a:rPr>
              <a:t>вете</a:t>
            </a:r>
            <a:r>
              <a:rPr lang="uk-UA" sz="2400" b="1" spc="-10" dirty="0" err="1">
                <a:latin typeface="Trebuchet MS"/>
                <a:cs typeface="Trebuchet MS"/>
              </a:rPr>
              <a:t>ринарної</a:t>
            </a:r>
            <a:r>
              <a:rPr lang="uk-UA" sz="2400" b="1" spc="-10" dirty="0">
                <a:latin typeface="Trebuchet MS"/>
                <a:cs typeface="Trebuchet MS"/>
              </a:rPr>
              <a:t> епідеміології та охорони здоров'я тварин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4900" b="1" dirty="0">
                <a:solidFill>
                  <a:srgbClr val="171717"/>
                </a:solidFill>
                <a:latin typeface="Trebuchet MS"/>
                <a:cs typeface="Trebuchet MS"/>
              </a:rPr>
              <a:t>Гурток</a:t>
            </a:r>
            <a:r>
              <a:rPr sz="4900" b="1" spc="-10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4900" b="1" spc="-10" dirty="0">
                <a:solidFill>
                  <a:srgbClr val="171717"/>
                </a:solidFill>
                <a:latin typeface="Trebuchet MS"/>
                <a:cs typeface="Trebuchet MS"/>
              </a:rPr>
              <a:t>“</a:t>
            </a:r>
            <a:r>
              <a:rPr sz="4900" b="1" spc="-10" dirty="0" err="1">
                <a:solidFill>
                  <a:srgbClr val="171717"/>
                </a:solidFill>
                <a:latin typeface="Trebuchet MS"/>
                <a:cs typeface="Trebuchet MS"/>
              </a:rPr>
              <a:t>Паразитологі</a:t>
            </a:r>
            <a:r>
              <a:rPr lang="uk-UA" sz="4900" b="1" spc="-10" dirty="0" smtClean="0">
                <a:solidFill>
                  <a:srgbClr val="171717"/>
                </a:solidFill>
                <a:latin typeface="Trebuchet MS"/>
                <a:cs typeface="Trebuchet MS"/>
              </a:rPr>
              <a:t>я та тропічна ветеринарія</a:t>
            </a:r>
            <a:r>
              <a:rPr sz="4900" b="1" spc="-10" dirty="0" smtClean="0">
                <a:solidFill>
                  <a:srgbClr val="171717"/>
                </a:solidFill>
                <a:latin typeface="Trebuchet MS"/>
                <a:cs typeface="Trebuchet MS"/>
              </a:rPr>
              <a:t>”</a:t>
            </a:r>
            <a:endParaRPr lang="uk-UA" sz="49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endParaRPr lang="uk-UA" sz="2800" b="1" dirty="0" smtClean="0">
              <a:solidFill>
                <a:srgbClr val="171717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800" b="1" dirty="0" err="1" smtClean="0">
                <a:solidFill>
                  <a:srgbClr val="171717"/>
                </a:solidFill>
                <a:latin typeface="Trebuchet MS"/>
                <a:cs typeface="Trebuchet MS"/>
              </a:rPr>
              <a:t>керівник</a:t>
            </a:r>
            <a:r>
              <a:rPr sz="2800" b="1" spc="-95" dirty="0" smtClean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171717"/>
                </a:solidFill>
                <a:latin typeface="Trebuchet MS"/>
                <a:cs typeface="Trebuchet MS"/>
              </a:rPr>
              <a:t>гуртка:</a:t>
            </a:r>
            <a:r>
              <a:rPr sz="2800" b="1" spc="-9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171717"/>
                </a:solidFill>
                <a:latin typeface="Trebuchet MS"/>
                <a:cs typeface="Trebuchet MS"/>
              </a:rPr>
              <a:t>доц.</a:t>
            </a:r>
            <a:r>
              <a:rPr sz="2800" b="1" spc="-100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lang="uk-UA" sz="2800" b="1" dirty="0">
                <a:solidFill>
                  <a:srgbClr val="171717"/>
                </a:solidFill>
                <a:latin typeface="Trebuchet MS"/>
                <a:cs typeface="Trebuchet MS"/>
              </a:rPr>
              <a:t>Гончаров С.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504842" cy="23383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" y="5351236"/>
            <a:ext cx="1898523" cy="15067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79" y="5345457"/>
            <a:ext cx="2095500" cy="1400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7" y="5345457"/>
            <a:ext cx="1851180" cy="13865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1" y="5352245"/>
            <a:ext cx="2488191" cy="1393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4205"/>
            <a:chOff x="0" y="0"/>
            <a:chExt cx="9144000" cy="624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57110" cy="6240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4011" y="0"/>
              <a:ext cx="514350" cy="6240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5264" y="0"/>
              <a:ext cx="2078735" cy="624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668" y="23571"/>
            <a:ext cx="8963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3360" algn="l"/>
              </a:tabLst>
            </a:pPr>
            <a:r>
              <a:rPr sz="2400" dirty="0">
                <a:solidFill>
                  <a:srgbClr val="2C3B43"/>
                </a:solidFill>
              </a:rPr>
              <a:t>Проведення</a:t>
            </a:r>
            <a:r>
              <a:rPr sz="2400" spc="-50" dirty="0">
                <a:solidFill>
                  <a:srgbClr val="2C3B43"/>
                </a:solidFill>
              </a:rPr>
              <a:t> </a:t>
            </a:r>
            <a:r>
              <a:rPr sz="2400" dirty="0">
                <a:solidFill>
                  <a:srgbClr val="2C3B43"/>
                </a:solidFill>
              </a:rPr>
              <a:t>наукових</a:t>
            </a:r>
            <a:r>
              <a:rPr sz="2400" spc="-50" dirty="0">
                <a:solidFill>
                  <a:srgbClr val="2C3B43"/>
                </a:solidFill>
              </a:rPr>
              <a:t> </a:t>
            </a:r>
            <a:r>
              <a:rPr sz="2400" spc="-10" dirty="0">
                <a:solidFill>
                  <a:srgbClr val="2C3B43"/>
                </a:solidFill>
              </a:rPr>
              <a:t>досліджень</a:t>
            </a:r>
            <a:r>
              <a:rPr sz="2400" dirty="0">
                <a:solidFill>
                  <a:srgbClr val="2C3B43"/>
                </a:solidFill>
              </a:rPr>
              <a:t>	</a:t>
            </a:r>
            <a:r>
              <a:rPr sz="2400" spc="-10" dirty="0">
                <a:solidFill>
                  <a:srgbClr val="2C3B43"/>
                </a:solidFill>
              </a:rPr>
              <a:t>студентами-гуртківцями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28180" y="412318"/>
            <a:ext cx="9144000" cy="6501381"/>
            <a:chOff x="0" y="356615"/>
            <a:chExt cx="9144000" cy="6501381"/>
          </a:xfrm>
        </p:grpSpPr>
        <p:sp>
          <p:nvSpPr>
            <p:cNvPr id="8" name="object 8"/>
            <p:cNvSpPr/>
            <p:nvPr/>
          </p:nvSpPr>
          <p:spPr>
            <a:xfrm>
              <a:off x="205740" y="714756"/>
              <a:ext cx="8787130" cy="1905"/>
            </a:xfrm>
            <a:custGeom>
              <a:avLst/>
              <a:gdLst/>
              <a:ahLst/>
              <a:cxnLst/>
              <a:rect l="l" t="t" r="r" b="b"/>
              <a:pathLst>
                <a:path w="8787130" h="1904">
                  <a:moveTo>
                    <a:pt x="0" y="0"/>
                  </a:moveTo>
                  <a:lnTo>
                    <a:pt x="8786876" y="1651"/>
                  </a:lnTo>
                </a:path>
              </a:pathLst>
            </a:custGeom>
            <a:ln w="57150">
              <a:solidFill>
                <a:srgbClr val="451F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0324" y="356615"/>
              <a:ext cx="3503676" cy="4428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7096"/>
              <a:ext cx="5903975" cy="44272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" y="3793234"/>
              <a:ext cx="2724912" cy="30647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68906"/>
            <a:ext cx="9144000" cy="5689600"/>
            <a:chOff x="0" y="1168906"/>
            <a:chExt cx="9144000" cy="56896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1168906"/>
              <a:ext cx="7626096" cy="5689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8908"/>
              <a:ext cx="4283962" cy="568909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5280" y="-156658"/>
            <a:ext cx="7886700" cy="1325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Відпрацювання</a:t>
            </a:r>
            <a:r>
              <a:rPr sz="3200" b="0" spc="-10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різних</a:t>
            </a:r>
            <a:r>
              <a:rPr sz="3200" b="0" spc="-6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методик </a:t>
            </a: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паразитологічних</a:t>
            </a:r>
            <a:r>
              <a:rPr sz="3200" b="0" spc="-5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досліджень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600200"/>
            <a:ext cx="8534400" cy="5161915"/>
            <a:chOff x="0" y="1543811"/>
            <a:chExt cx="9144000" cy="5314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2011" y="1577338"/>
              <a:ext cx="2951988" cy="52486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092" y="4213859"/>
              <a:ext cx="2409443" cy="26441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43811"/>
              <a:ext cx="3976115" cy="5314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-76200"/>
            <a:ext cx="7886700" cy="1325563"/>
          </a:xfrm>
          <a:prstGeom prst="rect">
            <a:avLst/>
          </a:prstGeom>
        </p:spPr>
        <p:txBody>
          <a:bodyPr vert="horz" wrap="square" lIns="0" tIns="22763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Дослідження</a:t>
            </a:r>
            <a:r>
              <a:rPr sz="3200" b="0" spc="-20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226192"/>
                </a:solidFill>
                <a:latin typeface="Trebuchet MS"/>
                <a:cs typeface="Trebuchet MS"/>
              </a:rPr>
              <a:t>студентами-</a:t>
            </a: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гуртківцям</a:t>
            </a:r>
            <a:r>
              <a:rPr sz="3200" b="0" spc="-55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226192"/>
                </a:solidFill>
                <a:latin typeface="Trebuchet MS"/>
                <a:cs typeface="Trebuchet MS"/>
              </a:rPr>
              <a:t>тварин</a:t>
            </a:r>
            <a:r>
              <a:rPr sz="3200" b="0" spc="-50" dirty="0">
                <a:solidFill>
                  <a:srgbClr val="226192"/>
                </a:solidFill>
                <a:latin typeface="Trebuchet MS"/>
                <a:cs typeface="Trebuchet MS"/>
              </a:rPr>
              <a:t> </a:t>
            </a:r>
            <a:r>
              <a:rPr sz="3200" b="0" spc="-25" dirty="0">
                <a:solidFill>
                  <a:srgbClr val="226192"/>
                </a:solidFill>
                <a:latin typeface="Trebuchet MS"/>
                <a:cs typeface="Trebuchet MS"/>
              </a:rPr>
              <a:t>на </a:t>
            </a:r>
            <a:r>
              <a:rPr sz="3200" b="0" spc="-10" dirty="0">
                <a:solidFill>
                  <a:srgbClr val="226192"/>
                </a:solidFill>
                <a:latin typeface="Trebuchet MS"/>
                <a:cs typeface="Trebuchet MS"/>
              </a:rPr>
              <a:t>ектопаразитів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72411"/>
            <a:ext cx="3992879" cy="5085715"/>
            <a:chOff x="0" y="1772411"/>
            <a:chExt cx="3992879" cy="508571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772411"/>
              <a:ext cx="3813047" cy="508558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42921" y="160049"/>
            <a:ext cx="57200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5FCAEE"/>
                </a:solidFill>
                <a:latin typeface="Trebuchet MS"/>
                <a:cs typeface="Trebuchet MS"/>
              </a:rPr>
              <a:t>Проведення</a:t>
            </a:r>
            <a:r>
              <a:rPr sz="3200" b="0" spc="-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3200" b="0" spc="-10" dirty="0">
                <a:solidFill>
                  <a:srgbClr val="5FCAEE"/>
                </a:solidFill>
                <a:latin typeface="Trebuchet MS"/>
                <a:cs typeface="Trebuchet MS"/>
              </a:rPr>
              <a:t>паразитологічних досліджень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4171" y="1761744"/>
            <a:ext cx="3813047" cy="5084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" y="228600"/>
            <a:ext cx="900338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rebuchet MS"/>
                <a:cs typeface="Trebuchet MS"/>
              </a:rPr>
              <a:t>Основні</a:t>
            </a:r>
            <a:r>
              <a:rPr sz="3200" b="0" spc="-5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наукові</a:t>
            </a:r>
            <a:r>
              <a:rPr sz="3200" b="0" spc="-4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напрямки</a:t>
            </a:r>
            <a:r>
              <a:rPr sz="3200" b="0" spc="-50" dirty="0">
                <a:latin typeface="Trebuchet MS"/>
                <a:cs typeface="Trebuchet MS"/>
              </a:rPr>
              <a:t> </a:t>
            </a:r>
            <a:r>
              <a:rPr sz="3200" b="0" spc="-10" dirty="0">
                <a:latin typeface="Trebuchet MS"/>
                <a:cs typeface="Trebuchet MS"/>
              </a:rPr>
              <a:t>досліджень </a:t>
            </a:r>
            <a:r>
              <a:rPr sz="3200" b="0" dirty="0">
                <a:latin typeface="Trebuchet MS"/>
                <a:cs typeface="Trebuchet MS"/>
              </a:rPr>
              <a:t>кафедри</a:t>
            </a:r>
            <a:r>
              <a:rPr sz="3200" b="0" spc="-3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до</a:t>
            </a:r>
            <a:r>
              <a:rPr sz="3200" b="0" spc="-1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яких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залучаються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spc="-10" dirty="0" err="1">
                <a:latin typeface="Trebuchet MS"/>
                <a:cs typeface="Trebuchet MS"/>
              </a:rPr>
              <a:t>студенти</a:t>
            </a:r>
            <a:r>
              <a:rPr sz="3200" b="0" spc="-10" dirty="0">
                <a:latin typeface="Trebuchet MS"/>
                <a:cs typeface="Trebuchet MS"/>
              </a:rPr>
              <a:t> </a:t>
            </a:r>
            <a:r>
              <a:rPr sz="3200" b="0" spc="-10" dirty="0" err="1">
                <a:latin typeface="Trebuchet MS"/>
                <a:cs typeface="Trebuchet MS"/>
              </a:rPr>
              <a:t>гуртка</a:t>
            </a:r>
            <a:r>
              <a:rPr lang="uk-UA" sz="3200" b="0" spc="-10" dirty="0">
                <a:latin typeface="Trebuchet MS"/>
                <a:cs typeface="Trebuchet MS"/>
              </a:rPr>
              <a:t/>
            </a:r>
            <a:br>
              <a:rPr lang="uk-UA" sz="3200" b="0" spc="-10" dirty="0">
                <a:latin typeface="Trebuchet MS"/>
                <a:cs typeface="Trebuchet MS"/>
              </a:rPr>
            </a:b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8" y="2286000"/>
            <a:ext cx="8303262" cy="2662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Філяріатози</a:t>
            </a:r>
            <a:r>
              <a:rPr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sz="24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(проф.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Сорока</a:t>
            </a:r>
            <a:r>
              <a:rPr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rebuchet MS"/>
                <a:cs typeface="Trebuchet MS"/>
              </a:rPr>
              <a:t>Н.М.)</a:t>
            </a:r>
            <a:endParaRPr lang="uk-UA" sz="2400" spc="-1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Токсоплазмоз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гельмінтози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коней (проф. </a:t>
            </a:r>
            <a:r>
              <a:rPr lang="ru-RU" sz="2400" spc="-10" dirty="0" err="1">
                <a:solidFill>
                  <a:schemeClr val="tx1"/>
                </a:solidFill>
                <a:latin typeface="Trebuchet MS"/>
                <a:cs typeface="Trebuchet MS"/>
              </a:rPr>
              <a:t>Галат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 М.В.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spc="114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Гельмінтози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114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гідробіонтів</a:t>
            </a:r>
            <a:r>
              <a:rPr lang="ru-RU" sz="2400" spc="114" dirty="0">
                <a:solidFill>
                  <a:schemeClr val="tx1"/>
                </a:solidFill>
                <a:latin typeface="Lucida Sans Unicode"/>
                <a:cs typeface="Lucida Sans Unicode"/>
              </a:rPr>
              <a:t> (доц. Гончаров С.Л.)</a:t>
            </a:r>
            <a:endParaRPr lang="ru-RU"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r>
              <a:rPr lang="ru-RU" sz="2400" spc="114" smtClean="0">
                <a:solidFill>
                  <a:schemeClr val="tx1"/>
                </a:solidFill>
                <a:latin typeface="Lucida Sans Unicode"/>
                <a:cs typeface="Lucida Sans Unicode"/>
              </a:rPr>
              <a:t>▶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Хвороби</a:t>
            </a:r>
            <a:r>
              <a:rPr lang="ru-RU"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екзотичних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видів</a:t>
            </a:r>
            <a:r>
              <a:rPr lang="ru-RU"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rebuchet MS"/>
                <a:cs typeface="Trebuchet MS"/>
              </a:rPr>
              <a:t>тварин</a:t>
            </a:r>
            <a:r>
              <a:rPr lang="ru-RU" sz="24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(доц.</a:t>
            </a:r>
            <a:r>
              <a:rPr lang="ru-RU" sz="24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/>
                <a:cs typeface="Trebuchet MS"/>
              </a:rPr>
              <a:t>Пашкевич</a:t>
            </a:r>
            <a:r>
              <a:rPr lang="ru-RU"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400" spc="-10" dirty="0">
                <a:solidFill>
                  <a:schemeClr val="tx1"/>
                </a:solidFill>
                <a:latin typeface="Trebuchet MS"/>
                <a:cs typeface="Trebuchet MS"/>
              </a:rPr>
              <a:t>І.Ю.)</a:t>
            </a:r>
            <a:endParaRPr lang="ru-RU"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550160" algn="l"/>
                <a:tab pos="3859529" algn="l"/>
                <a:tab pos="5792470" algn="l"/>
              </a:tabLst>
            </a:pPr>
            <a:endParaRPr lang="uk-UA" sz="24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780" y="-419181"/>
            <a:ext cx="7886700" cy="1135234"/>
          </a:xfrm>
          <a:prstGeom prst="rect">
            <a:avLst/>
          </a:prstGeom>
        </p:spPr>
        <p:txBody>
          <a:bodyPr vert="horz" wrap="square" lIns="0" tIns="621335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Стратегія</a:t>
            </a:r>
            <a:r>
              <a:rPr b="1" spc="-55" dirty="0"/>
              <a:t> </a:t>
            </a:r>
            <a:r>
              <a:rPr b="1" dirty="0"/>
              <a:t>розвитку</a:t>
            </a:r>
            <a:r>
              <a:rPr b="1" spc="-65" dirty="0"/>
              <a:t> </a:t>
            </a:r>
            <a:r>
              <a:rPr b="1" spc="-10" dirty="0"/>
              <a:t>гуртка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1524380"/>
            <a:ext cx="7987030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908175" algn="l"/>
                <a:tab pos="3714750" algn="l"/>
                <a:tab pos="633349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Подальше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екзотичних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тварин,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саме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рептилій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шиншил.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3016885" algn="l"/>
                <a:tab pos="4670425" algn="l"/>
                <a:tab pos="629539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Відпрацювання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новітніх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методів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діагностики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паразитарних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хвороб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тварин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(ІФА,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ПЛР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тощо).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Залучення</a:t>
            </a:r>
            <a:r>
              <a:rPr sz="2400" spc="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24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співпраці</a:t>
            </a:r>
            <a:r>
              <a:rPr sz="24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провідних</a:t>
            </a:r>
            <a:r>
              <a:rPr sz="2400" spc="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науковців</a:t>
            </a:r>
            <a:r>
              <a:rPr sz="24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галузі паразитології.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Все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більшого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залучення</a:t>
            </a:r>
            <a:r>
              <a:rPr sz="2400" spc="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студентів</a:t>
            </a:r>
            <a:r>
              <a:rPr sz="24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2400" spc="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написання</a:t>
            </a:r>
            <a:r>
              <a:rPr sz="2400" spc="3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тез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741" y="4466031"/>
            <a:ext cx="5540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3458845" algn="l"/>
                <a:tab pos="5199380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статей,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виступів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endParaRPr sz="2400" dirty="0">
              <a:latin typeface="Trebuchet MS"/>
              <a:cs typeface="Trebuchet MS"/>
            </a:endParaRPr>
          </a:p>
          <a:p>
            <a:pPr marL="499109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тощо.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6790" y="4832350"/>
            <a:ext cx="362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4735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65" y="4466031"/>
            <a:ext cx="1995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доповідей, конференціях досліджень.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5690108"/>
            <a:ext cx="7985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271395" algn="l"/>
                <a:tab pos="4975225" algn="l"/>
                <a:tab pos="6837680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об’єктів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навколишнього</a:t>
            </a:r>
            <a:r>
              <a:rPr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середовища.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4338828"/>
              <a:ext cx="7889748" cy="199491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2406" y="4587697"/>
            <a:ext cx="6742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solidFill>
                  <a:srgbClr val="CFEFE2"/>
                </a:solidFill>
                <a:latin typeface="Trebuchet MS"/>
                <a:cs typeface="Trebuchet MS"/>
              </a:rPr>
              <a:t>Дякую</a:t>
            </a:r>
            <a:r>
              <a:rPr sz="7200" b="0" spc="-55" dirty="0">
                <a:solidFill>
                  <a:srgbClr val="CFEFE2"/>
                </a:solidFill>
                <a:latin typeface="Trebuchet MS"/>
                <a:cs typeface="Trebuchet MS"/>
              </a:rPr>
              <a:t> </a:t>
            </a:r>
            <a:r>
              <a:rPr sz="7200" b="0" dirty="0">
                <a:solidFill>
                  <a:srgbClr val="CFEFE2"/>
                </a:solidFill>
                <a:latin typeface="Trebuchet MS"/>
                <a:cs typeface="Trebuchet MS"/>
              </a:rPr>
              <a:t>за</a:t>
            </a:r>
            <a:r>
              <a:rPr sz="7200" b="0" spc="-50" dirty="0">
                <a:solidFill>
                  <a:srgbClr val="CFEFE2"/>
                </a:solidFill>
                <a:latin typeface="Trebuchet MS"/>
                <a:cs typeface="Trebuchet MS"/>
              </a:rPr>
              <a:t> </a:t>
            </a:r>
            <a:r>
              <a:rPr sz="7200" b="0" spc="-10" dirty="0">
                <a:solidFill>
                  <a:srgbClr val="CFEFE2"/>
                </a:solidFill>
                <a:latin typeface="Trebuchet MS"/>
                <a:cs typeface="Trebuchet MS"/>
              </a:rPr>
              <a:t>увагу!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3594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5FCAEE"/>
                </a:solidFill>
              </a:rPr>
              <a:t>Історична</a:t>
            </a:r>
            <a:r>
              <a:rPr sz="3200" spc="-50" dirty="0">
                <a:solidFill>
                  <a:srgbClr val="5FCAEE"/>
                </a:solidFill>
              </a:rPr>
              <a:t> </a:t>
            </a:r>
            <a:r>
              <a:rPr sz="3200" spc="-10" dirty="0">
                <a:solidFill>
                  <a:srgbClr val="5FCAEE"/>
                </a:solidFill>
              </a:rPr>
              <a:t>довідка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277225" cy="47275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Гурток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паразитології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почав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свою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діяльність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моменту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створення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кафедри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паразитології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Київському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555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ветеринарному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інституті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1935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році.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різні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роки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його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очолювали: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44640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проф.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Чеботарьов,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проф.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Маркевич,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Шевцов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О.О.,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Поживіл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А.І.,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доц.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Дідаш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К.В.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доц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Семенко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О.В.</a:t>
            </a:r>
            <a:endParaRPr lang="uk-UA"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lang="uk-UA" sz="2400" spc="-20" dirty="0">
                <a:solidFill>
                  <a:srgbClr val="404040"/>
                </a:solidFill>
                <a:latin typeface="Trebuchet MS"/>
                <a:cs typeface="Trebuchet MS"/>
              </a:rPr>
              <a:t> нині – доц. Гончаров С.Л.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990" y="3276599"/>
            <a:ext cx="4149410" cy="4103523"/>
            <a:chOff x="0" y="3000755"/>
            <a:chExt cx="2929255" cy="385762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3000755"/>
              <a:ext cx="2785872" cy="344271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3000" y="163576"/>
            <a:ext cx="4584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5FCAEE"/>
                </a:solidFill>
              </a:rPr>
              <a:t>Мета</a:t>
            </a:r>
            <a:r>
              <a:rPr sz="3200" spc="-20" dirty="0">
                <a:solidFill>
                  <a:srgbClr val="5FCAEE"/>
                </a:solidFill>
              </a:rPr>
              <a:t> </a:t>
            </a:r>
            <a:r>
              <a:rPr sz="3200" dirty="0">
                <a:solidFill>
                  <a:srgbClr val="5FCAEE"/>
                </a:solidFill>
              </a:rPr>
              <a:t>і</a:t>
            </a:r>
            <a:r>
              <a:rPr sz="3200" spc="-40" dirty="0">
                <a:solidFill>
                  <a:srgbClr val="5FCAEE"/>
                </a:solidFill>
              </a:rPr>
              <a:t> </a:t>
            </a:r>
            <a:r>
              <a:rPr sz="3200" dirty="0">
                <a:solidFill>
                  <a:srgbClr val="5FCAEE"/>
                </a:solidFill>
              </a:rPr>
              <a:t>завдання</a:t>
            </a:r>
            <a:r>
              <a:rPr sz="3200" spc="-20" dirty="0">
                <a:solidFill>
                  <a:srgbClr val="5FCAEE"/>
                </a:solidFill>
              </a:rPr>
              <a:t> </a:t>
            </a:r>
            <a:r>
              <a:rPr sz="3200" spc="-10" dirty="0">
                <a:solidFill>
                  <a:srgbClr val="5FCAEE"/>
                </a:solidFill>
              </a:rPr>
              <a:t>гуртка</a:t>
            </a:r>
            <a:endParaRPr sz="3200" dirty="0"/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480568" y="742785"/>
            <a:ext cx="7886700" cy="225766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55"/>
              </a:spcBef>
            </a:pPr>
            <a:r>
              <a:rPr sz="1800" spc="18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800" spc="484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500" dirty="0"/>
              <a:t>Основною</a:t>
            </a:r>
            <a:r>
              <a:rPr sz="2500" spc="254" dirty="0"/>
              <a:t> </a:t>
            </a:r>
            <a:r>
              <a:rPr sz="2500" dirty="0"/>
              <a:t>метою</a:t>
            </a:r>
            <a:r>
              <a:rPr sz="2500" spc="265" dirty="0"/>
              <a:t> </a:t>
            </a:r>
            <a:r>
              <a:rPr sz="2500" dirty="0"/>
              <a:t>роботи</a:t>
            </a:r>
            <a:r>
              <a:rPr sz="2500" spc="245" dirty="0"/>
              <a:t> </a:t>
            </a:r>
            <a:r>
              <a:rPr sz="2500" dirty="0"/>
              <a:t>гуртка</a:t>
            </a:r>
            <a:r>
              <a:rPr sz="2500" spc="254" dirty="0"/>
              <a:t> </a:t>
            </a:r>
            <a:r>
              <a:rPr sz="2500" dirty="0"/>
              <a:t>є</a:t>
            </a:r>
            <a:r>
              <a:rPr sz="2500" spc="245" dirty="0"/>
              <a:t> </a:t>
            </a:r>
            <a:r>
              <a:rPr sz="2500" dirty="0"/>
              <a:t>отримання</a:t>
            </a:r>
            <a:r>
              <a:rPr sz="2500" spc="254" dirty="0"/>
              <a:t> </a:t>
            </a:r>
            <a:r>
              <a:rPr sz="2500" spc="-10" dirty="0"/>
              <a:t>студентами </a:t>
            </a:r>
            <a:r>
              <a:rPr sz="2500" dirty="0"/>
              <a:t>практичних</a:t>
            </a:r>
            <a:r>
              <a:rPr sz="2500" spc="370" dirty="0"/>
              <a:t>  </a:t>
            </a:r>
            <a:r>
              <a:rPr sz="2500" dirty="0"/>
              <a:t>навичок</a:t>
            </a:r>
            <a:r>
              <a:rPr sz="2500" spc="375" dirty="0"/>
              <a:t>  </a:t>
            </a:r>
            <a:r>
              <a:rPr sz="2500" dirty="0"/>
              <a:t>та</a:t>
            </a:r>
            <a:r>
              <a:rPr sz="2500" spc="375" dirty="0"/>
              <a:t>  </a:t>
            </a:r>
            <a:r>
              <a:rPr sz="2500" dirty="0"/>
              <a:t>вмінь</a:t>
            </a:r>
            <a:r>
              <a:rPr sz="2500" spc="375" dirty="0"/>
              <a:t>  </a:t>
            </a:r>
            <a:r>
              <a:rPr sz="2500" dirty="0"/>
              <a:t>в</a:t>
            </a:r>
            <a:r>
              <a:rPr sz="2500" spc="375" dirty="0"/>
              <a:t>  </a:t>
            </a:r>
            <a:r>
              <a:rPr sz="2500" dirty="0"/>
              <a:t>засвоєнні</a:t>
            </a:r>
            <a:r>
              <a:rPr sz="2500" spc="370" dirty="0"/>
              <a:t>  </a:t>
            </a:r>
            <a:r>
              <a:rPr sz="2500" spc="-10" dirty="0"/>
              <a:t>методик </a:t>
            </a:r>
            <a:r>
              <a:rPr sz="2500" dirty="0"/>
              <a:t>паразитологічних</a:t>
            </a:r>
            <a:r>
              <a:rPr sz="2500" spc="170" dirty="0"/>
              <a:t>   </a:t>
            </a:r>
            <a:r>
              <a:rPr sz="2500" dirty="0"/>
              <a:t>досліджень,</a:t>
            </a:r>
            <a:r>
              <a:rPr sz="2500" spc="-40" dirty="0"/>
              <a:t>  </a:t>
            </a:r>
            <a:r>
              <a:rPr sz="2500" dirty="0"/>
              <a:t>діагностиці,</a:t>
            </a:r>
            <a:r>
              <a:rPr sz="2500" spc="-35" dirty="0"/>
              <a:t>  </a:t>
            </a:r>
            <a:r>
              <a:rPr sz="2500" dirty="0"/>
              <a:t>лікуванні</a:t>
            </a:r>
            <a:r>
              <a:rPr sz="2500" spc="-45" dirty="0"/>
              <a:t>  </a:t>
            </a:r>
            <a:r>
              <a:rPr sz="2500" spc="-50" dirty="0"/>
              <a:t>і </a:t>
            </a:r>
            <a:r>
              <a:rPr sz="2500" dirty="0"/>
              <a:t>профілактиці</a:t>
            </a:r>
            <a:r>
              <a:rPr sz="2500" spc="-10" dirty="0"/>
              <a:t>  </a:t>
            </a:r>
            <a:r>
              <a:rPr sz="2500" dirty="0"/>
              <a:t>паразитарних</a:t>
            </a:r>
            <a:r>
              <a:rPr sz="2500" spc="-10" dirty="0"/>
              <a:t>  </a:t>
            </a:r>
            <a:r>
              <a:rPr sz="2500" dirty="0"/>
              <a:t>хвороб  тварин,</a:t>
            </a:r>
            <a:r>
              <a:rPr sz="2500" spc="-5" dirty="0"/>
              <a:t>  </a:t>
            </a:r>
            <a:r>
              <a:rPr sz="2500" spc="-10" dirty="0"/>
              <a:t>можливість </a:t>
            </a:r>
            <a:r>
              <a:rPr sz="2500" dirty="0"/>
              <a:t>проводити</a:t>
            </a:r>
            <a:r>
              <a:rPr sz="2500" spc="105" dirty="0"/>
              <a:t> </a:t>
            </a:r>
            <a:r>
              <a:rPr sz="2500" dirty="0"/>
              <a:t>наукові</a:t>
            </a:r>
            <a:r>
              <a:rPr sz="2500" spc="114" dirty="0"/>
              <a:t> </a:t>
            </a:r>
            <a:r>
              <a:rPr sz="2500" dirty="0"/>
              <a:t>дослідження,</a:t>
            </a:r>
            <a:r>
              <a:rPr sz="2500" spc="140" dirty="0"/>
              <a:t> </a:t>
            </a:r>
            <a:r>
              <a:rPr sz="2500" dirty="0"/>
              <a:t>методологія</a:t>
            </a:r>
            <a:r>
              <a:rPr sz="2500" spc="114" dirty="0"/>
              <a:t> </a:t>
            </a:r>
            <a:r>
              <a:rPr sz="2500" spc="-10" dirty="0"/>
              <a:t>постановки </a:t>
            </a:r>
            <a:r>
              <a:rPr sz="2500" dirty="0"/>
              <a:t>експериментальних</a:t>
            </a:r>
            <a:r>
              <a:rPr sz="2500" spc="-60" dirty="0"/>
              <a:t> </a:t>
            </a:r>
            <a:r>
              <a:rPr sz="2500" dirty="0"/>
              <a:t>досліджень</a:t>
            </a:r>
            <a:r>
              <a:rPr sz="2500" spc="-15" dirty="0"/>
              <a:t> </a:t>
            </a:r>
            <a:r>
              <a:rPr sz="2500" spc="-10" dirty="0"/>
              <a:t>тощо.</a:t>
            </a:r>
            <a:endParaRPr sz="2500" dirty="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0518" y="3717650"/>
            <a:ext cx="3431964" cy="2883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6492"/>
            <a:ext cx="69672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3202940" algn="l"/>
              </a:tabLst>
            </a:pPr>
            <a:r>
              <a:rPr sz="3200" dirty="0"/>
              <a:t>Звіт</a:t>
            </a:r>
            <a:r>
              <a:rPr sz="3200" spc="-75" dirty="0"/>
              <a:t> </a:t>
            </a:r>
            <a:r>
              <a:rPr sz="3200" dirty="0"/>
              <a:t>про</a:t>
            </a:r>
            <a:r>
              <a:rPr sz="3200" spc="-75" dirty="0"/>
              <a:t> </a:t>
            </a:r>
            <a:r>
              <a:rPr sz="3200" dirty="0"/>
              <a:t>роботу</a:t>
            </a:r>
            <a:r>
              <a:rPr sz="3200" spc="-75" dirty="0"/>
              <a:t> </a:t>
            </a:r>
            <a:r>
              <a:rPr sz="3200" dirty="0"/>
              <a:t>наукового</a:t>
            </a:r>
            <a:r>
              <a:rPr sz="3200" spc="-70" dirty="0"/>
              <a:t> </a:t>
            </a:r>
            <a:r>
              <a:rPr sz="3200" dirty="0"/>
              <a:t>гуртка</a:t>
            </a:r>
            <a:r>
              <a:rPr sz="3200" spc="-75" dirty="0"/>
              <a:t> </a:t>
            </a:r>
            <a:r>
              <a:rPr sz="3200" spc="-50" dirty="0"/>
              <a:t>з </a:t>
            </a:r>
            <a:r>
              <a:rPr sz="3200" spc="-10" dirty="0" err="1"/>
              <a:t>паразитології</a:t>
            </a:r>
            <a:r>
              <a:rPr lang="uk-UA" sz="3200" dirty="0"/>
              <a:t> </a:t>
            </a:r>
            <a:r>
              <a:rPr sz="3200" dirty="0" err="1"/>
              <a:t>за</a:t>
            </a:r>
            <a:r>
              <a:rPr sz="3200" spc="-35" dirty="0"/>
              <a:t> </a:t>
            </a:r>
            <a:r>
              <a:rPr sz="3200" spc="-10" dirty="0" smtClean="0"/>
              <a:t>202</a:t>
            </a:r>
            <a:r>
              <a:rPr lang="uk-UA" sz="3200" spc="-10" dirty="0"/>
              <a:t>5</a:t>
            </a:r>
            <a:r>
              <a:rPr sz="3200" spc="-10" dirty="0" smtClean="0"/>
              <a:t>-</a:t>
            </a:r>
            <a:r>
              <a:rPr sz="3200" dirty="0" smtClean="0"/>
              <a:t>202</a:t>
            </a:r>
            <a:r>
              <a:rPr lang="uk-UA" sz="3200" dirty="0"/>
              <a:t>6</a:t>
            </a:r>
            <a:r>
              <a:rPr sz="3200" spc="-10" dirty="0" smtClean="0"/>
              <a:t> </a:t>
            </a:r>
            <a:r>
              <a:rPr sz="3200" spc="-20" dirty="0"/>
              <a:t>н.р.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022426"/>
            <a:ext cx="8987790" cy="5754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uk-UA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Протягом 2025-2026 </a:t>
            </a:r>
            <a:r>
              <a:rPr lang="uk-UA" sz="28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н.р</a:t>
            </a:r>
            <a:r>
              <a:rPr lang="uk-UA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8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кількість</a:t>
            </a:r>
            <a:r>
              <a:rPr sz="28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членів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 err="1">
                <a:solidFill>
                  <a:srgbClr val="404040"/>
                </a:solidFill>
                <a:latin typeface="Trebuchet MS"/>
                <a:cs typeface="Trebuchet MS"/>
              </a:rPr>
              <a:t>гуртка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lang="uk-UA" sz="28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кладала</a:t>
            </a:r>
            <a:r>
              <a:rPr lang="uk-UA" sz="28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uk-UA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800" spc="5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студентів.</a:t>
            </a:r>
            <a:r>
              <a:rPr sz="28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uk-UA" sz="2800" spc="55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800" spc="5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звітний</a:t>
            </a:r>
            <a:r>
              <a:rPr sz="2800" spc="5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період</a:t>
            </a:r>
            <a:r>
              <a:rPr sz="2800" spc="5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гуртківцями</a:t>
            </a:r>
            <a:r>
              <a:rPr sz="2800" spc="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були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проведені</a:t>
            </a:r>
            <a:r>
              <a:rPr sz="2800" spc="3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наукові</a:t>
            </a:r>
            <a:r>
              <a:rPr sz="2800" spc="3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дослідження</a:t>
            </a:r>
            <a:r>
              <a:rPr sz="2800" spc="3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і</a:t>
            </a:r>
            <a:r>
              <a:rPr sz="2800" spc="3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відпрацьовані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різні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т.ч.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новітні</a:t>
            </a:r>
            <a:r>
              <a:rPr sz="2800" spc="27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методики</a:t>
            </a:r>
            <a:r>
              <a:rPr sz="2800" spc="2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паразитологічних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</a:t>
            </a:r>
            <a:r>
              <a:rPr sz="2800" spc="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(на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гельмінтози,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акарози,</a:t>
            </a:r>
            <a:r>
              <a:rPr sz="28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ентомози,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протозоози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тощо)</a:t>
            </a:r>
            <a:r>
              <a:rPr sz="2800" spc="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їх</a:t>
            </a:r>
            <a:r>
              <a:rPr sz="2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порівняльну</a:t>
            </a:r>
            <a:r>
              <a:rPr sz="2800" spc="3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ефективність. </a:t>
            </a:r>
            <a:endParaRPr lang="uk-UA" sz="2800" spc="-1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Розглянуто</a:t>
            </a:r>
            <a:r>
              <a:rPr sz="2800" spc="320" dirty="0" smtClean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особливості</a:t>
            </a:r>
            <a:r>
              <a:rPr sz="2800" spc="32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проведення</a:t>
            </a:r>
            <a:r>
              <a:rPr sz="2800" spc="32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наукових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досліджень,</a:t>
            </a:r>
            <a:r>
              <a:rPr sz="2800" spc="4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їх</a:t>
            </a:r>
            <a:r>
              <a:rPr sz="28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методологія,</a:t>
            </a:r>
            <a:r>
              <a:rPr sz="2800" spc="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принципи</a:t>
            </a:r>
            <a:r>
              <a:rPr sz="2800" spc="4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постановки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експерименту</a:t>
            </a:r>
            <a:r>
              <a:rPr sz="28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тощо.</a:t>
            </a:r>
            <a:endParaRPr sz="2800" dirty="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1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Проведені</a:t>
            </a:r>
            <a:r>
              <a:rPr sz="2800" spc="5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дослідження</a:t>
            </a:r>
            <a:r>
              <a:rPr sz="2800" spc="5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щодо</a:t>
            </a:r>
            <a:r>
              <a:rPr sz="2800" spc="59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встановлення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ефективності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різних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протипаразитарних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препаратів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профілактичних</a:t>
            </a:r>
            <a:r>
              <a:rPr sz="2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заходів.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Учасники гуртка активно приймали участь у </a:t>
            </a:r>
            <a:r>
              <a:rPr lang="uk-UA" b="1" dirty="0" smtClean="0"/>
              <a:t>Всеукраїнському </a:t>
            </a:r>
            <a:r>
              <a:rPr lang="uk-UA" b="1" dirty="0"/>
              <a:t>конкурсі студентських наукових робіт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167" t="9999" r="20000" b="48519"/>
          <a:stretch/>
        </p:blipFill>
        <p:spPr>
          <a:xfrm>
            <a:off x="262128" y="1828800"/>
            <a:ext cx="381000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28" y="20574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Учасники гуртка активно приймали участь у міжвузівській студентській науково-практичній конференції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4182999" cy="2957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90689"/>
            <a:ext cx="4140902" cy="29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7" name="object 7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57373" y="-380826"/>
            <a:ext cx="7886700" cy="1325563"/>
          </a:xfrm>
          <a:prstGeom prst="rect">
            <a:avLst/>
          </a:prstGeom>
        </p:spPr>
        <p:txBody>
          <a:bodyPr vert="horz" wrap="square" lIns="0" tIns="62133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9" y="1520768"/>
            <a:ext cx="3600450" cy="4800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11" y="1679842"/>
            <a:ext cx="4909675" cy="4536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8288"/>
            <a:ext cx="5314950" cy="683443"/>
          </a:xfrm>
          <a:prstGeom prst="rect">
            <a:avLst/>
          </a:prstGeom>
        </p:spPr>
        <p:txBody>
          <a:bodyPr vert="horz" wrap="square" lIns="0" tIns="128193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4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236" y="744602"/>
            <a:ext cx="8075677" cy="6104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13560"/>
            <a:ext cx="3869690" cy="5044440"/>
            <a:chOff x="0" y="1813560"/>
            <a:chExt cx="3869690" cy="504444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7"/>
                  </a:lnTo>
                  <a:lnTo>
                    <a:pt x="446591" y="2788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4" y="1813560"/>
              <a:ext cx="3784090" cy="504443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0" y="-4762"/>
            <a:ext cx="4022090" cy="6867525"/>
            <a:chOff x="5126780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1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7"/>
                  </a:moveTo>
                  <a:lnTo>
                    <a:pt x="4012456" y="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6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30"/>
                  </a:lnTo>
                  <a:lnTo>
                    <a:pt x="2505454" y="2936930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39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5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5" y="6857996"/>
                  </a:lnTo>
                  <a:lnTo>
                    <a:pt x="1048785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7520" y="273244"/>
            <a:ext cx="7886700" cy="723454"/>
          </a:xfrm>
          <a:prstGeom prst="rect">
            <a:avLst/>
          </a:prstGeom>
        </p:spPr>
        <p:txBody>
          <a:bodyPr vert="horz" wrap="square" lIns="0" tIns="167817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CAEE"/>
                </a:solidFill>
                <a:latin typeface="Trebuchet MS"/>
                <a:cs typeface="Trebuchet MS"/>
              </a:rPr>
              <a:t>Робочі</a:t>
            </a:r>
            <a:r>
              <a:rPr b="0" spc="-90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dirty="0" err="1">
                <a:solidFill>
                  <a:srgbClr val="5FCAEE"/>
                </a:solidFill>
                <a:latin typeface="Trebuchet MS"/>
                <a:cs typeface="Trebuchet MS"/>
              </a:rPr>
              <a:t>будні</a:t>
            </a:r>
            <a:r>
              <a:rPr b="0" spc="-114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b="0" spc="-10" dirty="0" err="1">
                <a:solidFill>
                  <a:srgbClr val="5FCAEE"/>
                </a:solidFill>
                <a:latin typeface="Trebuchet MS"/>
                <a:cs typeface="Trebuchet MS"/>
              </a:rPr>
              <a:t>гуртка</a:t>
            </a:r>
            <a:endParaRPr b="0" spc="-10" dirty="0">
              <a:solidFill>
                <a:srgbClr val="5FCAEE"/>
              </a:solidFill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9352" y="1769364"/>
            <a:ext cx="3816096" cy="5088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233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Trebuchet MS</vt:lpstr>
      <vt:lpstr>Тема Office</vt:lpstr>
      <vt:lpstr>Презентация PowerPoint</vt:lpstr>
      <vt:lpstr>Історична довідка</vt:lpstr>
      <vt:lpstr>Мета і завдання гуртка</vt:lpstr>
      <vt:lpstr>Звіт про роботу наукового гуртка з паразитології за 2025-2026 н.р.</vt:lpstr>
      <vt:lpstr>Учасники гуртка активно приймали участь у Всеукраїнському конкурсі студентських наукових робіт</vt:lpstr>
      <vt:lpstr>Учасники гуртка активно приймали участь у міжвузівській студентській науково-практичній конференції</vt:lpstr>
      <vt:lpstr>Робочі будні гуртка</vt:lpstr>
      <vt:lpstr>Робочі будні гуртка</vt:lpstr>
      <vt:lpstr>Робочі будні гуртка</vt:lpstr>
      <vt:lpstr>Проведення наукових досліджень студентами-гуртківцями</vt:lpstr>
      <vt:lpstr>Відпрацювання різних методик паразитологічних досліджень</vt:lpstr>
      <vt:lpstr>Дослідження студентами-гуртківцям тварин на ектопаразитів</vt:lpstr>
      <vt:lpstr>Проведення паразитологічних досліджень</vt:lpstr>
      <vt:lpstr>Основні наукові напрямки досліджень кафедри до яких залучаються студенти гуртка </vt:lpstr>
      <vt:lpstr>Стратегія розвитку гуртка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Semenko Olena</dc:creator>
  <cp:lastModifiedBy>Романова Христина</cp:lastModifiedBy>
  <cp:revision>11</cp:revision>
  <dcterms:created xsi:type="dcterms:W3CDTF">2024-09-20T11:10:29Z</dcterms:created>
  <dcterms:modified xsi:type="dcterms:W3CDTF">2026-04-10T10:13:17Z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2019</vt:lpwstr>
  </property>
</Properties>
</file>