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61" r:id="rId3"/>
    <p:sldId id="271" r:id="rId4"/>
    <p:sldId id="259" r:id="rId5"/>
    <p:sldId id="260" r:id="rId6"/>
    <p:sldId id="262" r:id="rId7"/>
    <p:sldId id="257" r:id="rId8"/>
    <p:sldId id="263" r:id="rId9"/>
    <p:sldId id="273" r:id="rId10"/>
    <p:sldId id="274" r:id="rId11"/>
    <p:sldId id="270" r:id="rId12"/>
    <p:sldId id="272" r:id="rId13"/>
    <p:sldId id="25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58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/>
              <a:t>Загальна кількість учасників </a:t>
            </a:r>
            <a:r>
              <a:rPr lang="uk-UA" dirty="0" smtClean="0"/>
              <a:t>35</a:t>
            </a:r>
            <a:endParaRPr lang="uk-UA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учасників гуртка-33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Магістри 1р.</c:v>
                </c:pt>
                <c:pt idx="1">
                  <c:v>4 курс</c:v>
                </c:pt>
                <c:pt idx="2">
                  <c:v>3 курс</c:v>
                </c:pt>
                <c:pt idx="3">
                  <c:v>2 курс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23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5-4E24-BE7F-A3BDCB6888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127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93842532139113E-2"/>
          <c:y val="2.2364383617705333E-2"/>
          <c:w val="0.86530661565562494"/>
          <c:h val="0.40721438108262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Тези</c:v>
                </c:pt>
                <c:pt idx="1">
                  <c:v>Статті</c:v>
                </c:pt>
                <c:pt idx="2">
                  <c:v>Наукові роботи</c:v>
                </c:pt>
                <c:pt idx="3">
                  <c:v>Міжнародні конференції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C-4326-A18E-E556AF0F70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33453696"/>
        <c:axId val="133461120"/>
        <c:axId val="0"/>
      </c:bar3DChart>
      <c:catAx>
        <c:axId val="13345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461120"/>
        <c:crosses val="autoZero"/>
        <c:auto val="1"/>
        <c:lblAlgn val="ctr"/>
        <c:lblOffset val="100"/>
        <c:noMultiLvlLbl val="0"/>
      </c:catAx>
      <c:valAx>
        <c:axId val="13346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345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8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05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002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6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7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4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861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«І</a:t>
            </a:r>
            <a:r>
              <a:rPr b="1" dirty="0" err="1" smtClean="0"/>
              <a:t>нноваційн</a:t>
            </a:r>
            <a:r>
              <a:rPr lang="uk-UA" b="1" dirty="0" smtClean="0"/>
              <a:t>і</a:t>
            </a:r>
            <a:r>
              <a:rPr b="1" dirty="0" smtClean="0"/>
              <a:t> </a:t>
            </a:r>
            <a:r>
              <a:rPr b="1" dirty="0" err="1" smtClean="0"/>
              <a:t>метод</a:t>
            </a:r>
            <a:r>
              <a:rPr lang="uk-UA" b="1" dirty="0" smtClean="0"/>
              <a:t>и</a:t>
            </a:r>
            <a:r>
              <a:rPr b="1" dirty="0" smtClean="0"/>
              <a:t> </a:t>
            </a:r>
            <a:r>
              <a:rPr b="1" dirty="0" err="1"/>
              <a:t>управління</a:t>
            </a:r>
            <a:r>
              <a:rPr b="1" dirty="0"/>
              <a:t> </a:t>
            </a:r>
            <a:r>
              <a:rPr b="1" dirty="0" err="1"/>
              <a:t>земельними</a:t>
            </a:r>
            <a:r>
              <a:rPr b="1" dirty="0"/>
              <a:t> </a:t>
            </a:r>
            <a:r>
              <a:rPr b="1" dirty="0" err="1" smtClean="0"/>
              <a:t>ресурсами</a:t>
            </a:r>
            <a:r>
              <a:rPr lang="uk-UA" b="1" dirty="0" smtClean="0"/>
              <a:t>»</a:t>
            </a:r>
            <a:endParaRPr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30188" y="313782"/>
            <a:ext cx="5952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біоресурсів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природокористування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1403" y="3110334"/>
            <a:ext cx="345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37" b="97647" l="9733" r="89953">
                        <a14:foregroundMark x1="36735" y1="18992" x2="66091" y2="19496"/>
                        <a14:foregroundMark x1="67347" y1="20336" x2="50863" y2="61849"/>
                        <a14:foregroundMark x1="39403" y1="25042" x2="48038" y2="61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756" y="999943"/>
            <a:ext cx="2246811" cy="20986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618836"/>
            <a:ext cx="8414328" cy="594821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Гончаренко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С. Фактори перезволоження сільськогосподарських угідь та їх вплив на економічну ефективність використання земель.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44–46.</a:t>
            </a:r>
          </a:p>
          <a:p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Репеха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К. Моніторинг ґрунтів в ареалах військових дій: ключові аспекти та методологічні виклики.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46–48.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Дмитренко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О. Застосування фотограмметрії для моніторингу змін території.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48–50.</a:t>
            </a:r>
          </a:p>
          <a:p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Завистівський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В. Модель на основі БПЛА-фотограмметрії для створення цифрових двійників об'єктів культурної спадщини.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50–52.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-249382"/>
            <a:ext cx="7139709" cy="9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95" y="289300"/>
            <a:ext cx="8686799" cy="11430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 та Всеукраїнських наукових студентських олімпіадах, Всеукраїнському конкурсі студентських наукових робіт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997527"/>
            <a:ext cx="6728050" cy="5495637"/>
          </a:xfrm>
        </p:spPr>
        <p:txBody>
          <a:bodyPr>
            <a:normAutofit/>
          </a:bodyPr>
          <a:lstStyle/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Вероніка БОЖОК, Вікторія Грищенко. Застосування автоматизованого комплексу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Bodenprobenehmer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N2006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якісному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оцінювпанні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Київ, 18 листопада 2025.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Назаренко А. Оцінка екологічного стану земель сільськогосподарського призначення на основі автоматизованого відбору проб. Всеукраїнський конкурс студентських наукових робіт з галузей знань і спеціальностей у 2025-2026 навчальному році факультету землевпорядкування</a:t>
            </a:r>
          </a:p>
        </p:txBody>
      </p:sp>
      <p:pic>
        <p:nvPicPr>
          <p:cNvPr id="6146" name="Picture 2" descr="Запрошення на навчання | Піщанська сільська 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1" y="5506570"/>
            <a:ext cx="1801906" cy="13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6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883092"/>
              </p:ext>
            </p:extLst>
          </p:nvPr>
        </p:nvGraphicFramePr>
        <p:xfrm>
          <a:off x="84840" y="320513"/>
          <a:ext cx="8946037" cy="617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70" y="4996206"/>
            <a:ext cx="7956223" cy="186179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 гуртка у форматі </a:t>
            </a:r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1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 членів гуртка в конференціях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а України з містами та регіонами. Де знаходится Україна на карті світу  – tripmyd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5" y="1585574"/>
            <a:ext cx="6830253" cy="45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убай на карті світу Дубай на карті світу (Об'єднані Арабські Емірати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1" t="53992" r="3460" b="11502"/>
          <a:stretch/>
        </p:blipFill>
        <p:spPr bwMode="auto">
          <a:xfrm>
            <a:off x="941294" y="4061012"/>
            <a:ext cx="1918448" cy="15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итва на карте мира и Европы 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5" t="38037" r="1322" b="19482"/>
          <a:stretch/>
        </p:blipFill>
        <p:spPr bwMode="auto">
          <a:xfrm>
            <a:off x="6328772" y="1160709"/>
            <a:ext cx="2596673" cy="14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168588" y="2232212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13929" y="2460592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48518" y="4312024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95482" y="4222377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99129" y="2471688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49905" y="3299012"/>
            <a:ext cx="8965" cy="3628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іжнародних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Освоїти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освіченості студентів та зацікавленості ними досліджуваних питань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нових студентів для наукової роботи та співпраці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іншими університетами для обміну інформацією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5122" name="Picture 2" descr="Системи та інструменти дистанційного навч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07" y="867747"/>
            <a:ext cx="2313993" cy="17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65" y="-178587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644" y="1066987"/>
            <a:ext cx="2155371" cy="2694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73" y="1168593"/>
            <a:ext cx="2074451" cy="2765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0330" y="39345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Дорош Ольга Степанівна</a:t>
            </a:r>
          </a:p>
          <a:p>
            <a:pPr algn="ct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д.е.н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4798" y="40872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Євген Володимирович</a:t>
            </a:r>
          </a:p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доцент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636" y="5090046"/>
            <a:ext cx="556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Секретар гуртка: </a:t>
            </a:r>
            <a:r>
              <a:rPr lang="uk-UA" b="1" dirty="0" err="1" smtClean="0"/>
              <a:t>Ворощук</a:t>
            </a:r>
            <a:r>
              <a:rPr lang="uk-UA" b="1" dirty="0" smtClean="0"/>
              <a:t> Ірина Василівна</a:t>
            </a:r>
          </a:p>
          <a:p>
            <a:pPr algn="ctr"/>
            <a:r>
              <a:rPr lang="uk-UA" dirty="0" smtClean="0"/>
              <a:t>Студентка </a:t>
            </a:r>
            <a:r>
              <a:rPr lang="uk-UA" dirty="0" smtClean="0"/>
              <a:t>4 </a:t>
            </a:r>
            <a:r>
              <a:rPr lang="uk-UA" dirty="0" smtClean="0"/>
              <a:t>курсу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учасників гуртка відповідно до курсу навчання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257197"/>
              </p:ext>
            </p:extLst>
          </p:nvPr>
        </p:nvGraphicFramePr>
        <p:xfrm>
          <a:off x="533400" y="533400"/>
          <a:ext cx="6554788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21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вчання тренерів-педагогів учителів біології - Львівський обласний  інститут післядипломної педагогічної ос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7" y="133784"/>
            <a:ext cx="1542864" cy="146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817" y="360218"/>
            <a:ext cx="6264985" cy="1057420"/>
          </a:xfrm>
        </p:spPr>
        <p:txBody>
          <a:bodyPr>
            <a:normAutofit fontScale="90000"/>
          </a:bodyPr>
          <a:lstStyle/>
          <a:p>
            <a:pPr algn="ctr"/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</a:t>
            </a:r>
            <a:r>
              <a:rPr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64" y="1417638"/>
            <a:ext cx="7305963" cy="4622944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практичну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 з новітніми технологіями;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  діяльності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талановитих студентів до сфери наукової діяльності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6" y="3703782"/>
            <a:ext cx="6746522" cy="2316018"/>
          </a:xfrm>
        </p:spPr>
        <p:txBody>
          <a:bodyPr>
            <a:normAutofit/>
          </a:bodyPr>
          <a:lstStyle/>
          <a:p>
            <a:r>
              <a:rPr sz="4000" b="1" dirty="0" err="1" smtClean="0"/>
              <a:t>Завдання</a:t>
            </a:r>
            <a:r>
              <a:rPr lang="uk-UA" sz="4000" b="1" dirty="0" smtClean="0"/>
              <a:t>ми</a:t>
            </a:r>
            <a:r>
              <a:rPr sz="4000" b="1" dirty="0" smtClean="0"/>
              <a:t> </a:t>
            </a:r>
            <a:r>
              <a:rPr sz="4000" b="1" dirty="0" err="1" smtClean="0"/>
              <a:t>гуртка</a:t>
            </a:r>
            <a:r>
              <a:rPr lang="uk-UA" sz="4000" b="1" dirty="0" smtClean="0"/>
              <a:t> є:</a:t>
            </a:r>
            <a:endParaRPr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ГІС-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технологіями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pc="-49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uk-UA" spc="-184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uk-UA" spc="-172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3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pc="-18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5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uk-UA" spc="-169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3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uk-UA" spc="-19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83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pc="-158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3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uk-UA" spc="-18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uk-UA" spc="-188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6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uk-UA" spc="-169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 в</a:t>
            </a:r>
            <a:r>
              <a:rPr lang="uk-UA" spc="-18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3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uk-UA" spc="-165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pc="-18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5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uk-UA" spc="-176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53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геодезичних</a:t>
            </a:r>
            <a:r>
              <a:rPr lang="uk-UA" spc="-195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4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uk-UA" spc="-184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26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pc="-176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68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10242" name="Picture 2" descr="Пнг Обучение 3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11" y="2277386"/>
            <a:ext cx="2041589" cy="17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03" y="6193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досліджень використовуються такі програмні </a:t>
            </a:r>
            <a:r>
              <a:rPr lang="uk-UA" sz="3600" b="1" spc="-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засоби:</a:t>
            </a:r>
            <a:endParaRPr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36" y="2036634"/>
            <a:ext cx="2484895" cy="2484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305" y="2627415"/>
            <a:ext cx="3226602" cy="189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365" y="2475378"/>
            <a:ext cx="1975662" cy="23942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68317" y="4693914"/>
            <a:ext cx="115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42447" y="469391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Pix4D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1138" y="4693914"/>
            <a:ext cx="146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DroneDeploy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устрічі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8" y="1888120"/>
            <a:ext cx="2641226" cy="352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06" y="1579282"/>
            <a:ext cx="3200399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06" y="1991379"/>
            <a:ext cx="2486339" cy="33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36" y="-187363"/>
            <a:ext cx="6810855" cy="1406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 учасників гуртка</a:t>
            </a:r>
            <a:endParaRPr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2027"/>
            <a:ext cx="9063318" cy="5965973"/>
          </a:xfrm>
        </p:spPr>
        <p:txBody>
          <a:bodyPr>
            <a:noAutofit/>
          </a:bodyPr>
          <a:lstStyle/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Дмитрієв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С.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водоохоронних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Міжнар.наук.-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GEOPOINT» 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5-6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 р.).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Редакційно-видавничий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НУБіП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2026. С. 42–46.</a:t>
            </a:r>
          </a:p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Топографо-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Міжнар.наук.-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«МІЖНАРОДНА НАУКОВО-ПРАКТИЧНА КОНФЕРЕНЦІЯ МОЛОДИХ ВЧЕНИХ І СПЕЦІАЛІСТІВ» (м.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30 листопада 2025 р.). «ІНСТИТУТ ЗЕМЛЕРОБСТВА НАЦІОНАЛЬНОЇ АКАДЕМІЇ АГРАРНИХ НАУК УКРАЇНИ» С. 13.</a:t>
            </a:r>
          </a:p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Єрмолаєв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 Д.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Міжнар.наук.-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«МІЖНАРОДНА НАУКОВО-ПРАКТИЧНА КОНФЕРЕНЦІЯ МОЛОДИХ ВЧЕНИХ І СПЕЦІАЛІСТІВ» (м.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30 листопада 2025 р.). «ІНСТИТУТ ЗЕМЛЕРОБСТВА НАЦІОНАЛЬНОЇ АКАДЕМІЇ АГРАРНИХ НАУК УКРАЇНИ» С. 36.</a:t>
            </a:r>
          </a:p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Турбін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Є.Є.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містобудівного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Є. Є.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Турбін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наук.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Є. В. Бутенко //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GEOPOINT 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наук.-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5–6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 р.).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НУБіП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2026. – С. 22–23.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нг Обучение 3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51" y="35859"/>
            <a:ext cx="1102658" cy="11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-120073"/>
            <a:ext cx="8370533" cy="9632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91" y="1052945"/>
            <a:ext cx="8386618" cy="5624945"/>
          </a:xfrm>
        </p:spPr>
        <p:txBody>
          <a:bodyPr>
            <a:noAutofit/>
          </a:bodyPr>
          <a:lstStyle/>
          <a:p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Коцур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А. Фотограмметрія в умовах війни та післявоєнного відновлення в Україні / О. А.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Коцур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GEOPOINT :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Міжнародної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(м. Київ, 5–6 березня 2026 р.). – Київ : НУБіП України, 2026. – С. 320–322.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Р. Фотограмметрія як інструмент фіксації руйнувань інфраструктури / Б. Р. Сова //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GEOPOINT :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Міжнародної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(м. Київ, 5–6 березня 2026 р.). – Київ : НУБіП України, 2026. – С. 323–324.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Р. Сучасний стан цифрової фотограмметрії.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19–21.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Зінченко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А. Види робіт у сфері геодезії та землеустрою, які виконуються за допомогою БПЛА в сучасних умовах.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30–32.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Ковальчук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А. Науково обґрунтовані підходи до встановлення (відновлення) меж земельної ділянки як інструмент управління земельними ресурсами (на прикладі с. Лісне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Бучанського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р-ну Київської обл.). Науково-інноваційний розвиток агровиробництва як запорука продовольчої безпеки України: теорія і практика : матеріали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молодих вчених і спеціалістів (30 листопада 2025 р., Вінниця). Вінниця : ТВОРИ, 2025. С. 42–44.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444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6073</TotalTime>
  <Words>986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3</vt:lpstr>
      <vt:lpstr>Сектор</vt:lpstr>
      <vt:lpstr>«Інноваційні методи управління земельними ресурсами»</vt:lpstr>
      <vt:lpstr>Керівники гуртка</vt:lpstr>
      <vt:lpstr>Кількість учасників гуртка відповідно до курсу навчання</vt:lpstr>
      <vt:lpstr>Метою роботи гуртка є:</vt:lpstr>
      <vt:lpstr>Завданнями гуртка є:</vt:lpstr>
      <vt:lpstr>Під час досліджень використовуються такі програмні засоби:</vt:lpstr>
      <vt:lpstr>Зустрічі учасників гуртка</vt:lpstr>
      <vt:lpstr>Публікації учасників гуртка</vt:lpstr>
      <vt:lpstr>Презентация PowerPoint</vt:lpstr>
      <vt:lpstr>Презентация PowerPoint</vt:lpstr>
      <vt:lpstr>Участь в Міжнародних та Всеукраїнських наукових студентських олімпіадах, Всеукраїнському конкурсі студентських наукових робіт</vt:lpstr>
      <vt:lpstr>Публікації гуртка у форматі діаграми</vt:lpstr>
      <vt:lpstr>Географія участі членів гуртка в конференціях</vt:lpstr>
      <vt:lpstr>Плани на майбутнє: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«Інноваційних методи управління земельними ресурсами»</dc:title>
  <dc:creator>Пользователь</dc:creator>
  <dc:description>generated using python-pptx</dc:description>
  <cp:lastModifiedBy>User</cp:lastModifiedBy>
  <cp:revision>24</cp:revision>
  <dcterms:created xsi:type="dcterms:W3CDTF">2013-01-27T09:14:16Z</dcterms:created>
  <dcterms:modified xsi:type="dcterms:W3CDTF">2026-04-28T13:06:59Z</dcterms:modified>
</cp:coreProperties>
</file>