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</p:sldMasterIdLst>
  <p:sldIdLst>
    <p:sldId id="256" r:id="rId2"/>
    <p:sldId id="261" r:id="rId3"/>
    <p:sldId id="271" r:id="rId4"/>
    <p:sldId id="259" r:id="rId5"/>
    <p:sldId id="260" r:id="rId6"/>
    <p:sldId id="262" r:id="rId7"/>
    <p:sldId id="257" r:id="rId8"/>
    <p:sldId id="263" r:id="rId9"/>
    <p:sldId id="273" r:id="rId10"/>
    <p:sldId id="274" r:id="rId11"/>
    <p:sldId id="270" r:id="rId12"/>
    <p:sldId id="272" r:id="rId13"/>
    <p:sldId id="258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64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dirty="0"/>
              <a:t>Загальна кількість учасників </a:t>
            </a:r>
            <a:r>
              <a:rPr lang="uk-UA" dirty="0" smtClean="0"/>
              <a:t>35</a:t>
            </a:r>
            <a:endParaRPr lang="uk-UA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Загальна кількість учасників гуртка-33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E3C-4462-95AB-96FB2AC32EDE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Магістри 1р.</c:v>
                </c:pt>
                <c:pt idx="1">
                  <c:v>4 курс</c:v>
                </c:pt>
                <c:pt idx="2">
                  <c:v>3 курс</c:v>
                </c:pt>
                <c:pt idx="3">
                  <c:v>2 курс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23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95-4E24-BE7F-A3BDCB6888D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 w="12700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867506248856334E-2"/>
          <c:y val="2.2364383617705333E-2"/>
          <c:w val="0.89937756796668744"/>
          <c:h val="0.407214381082623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Лист1!$A$2:$A$6</c:f>
              <c:strCache>
                <c:ptCount val="4"/>
                <c:pt idx="0">
                  <c:v>Тези</c:v>
                </c:pt>
                <c:pt idx="1">
                  <c:v>Статті</c:v>
                </c:pt>
                <c:pt idx="2">
                  <c:v>Наукові роботи</c:v>
                </c:pt>
                <c:pt idx="3">
                  <c:v>Міжнародні конференції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1C-4326-A18E-E556AF0F70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gapDepth val="0"/>
        <c:shape val="cylinder"/>
        <c:axId val="133453696"/>
        <c:axId val="133461120"/>
        <c:axId val="0"/>
      </c:bar3DChart>
      <c:catAx>
        <c:axId val="1334536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3461120"/>
        <c:crosses val="autoZero"/>
        <c:auto val="1"/>
        <c:lblAlgn val="ctr"/>
        <c:lblOffset val="100"/>
        <c:noMultiLvlLbl val="0"/>
      </c:catAx>
      <c:valAx>
        <c:axId val="133461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3453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86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79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8057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42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0028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12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16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2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82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3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3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42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78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1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06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52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744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98613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«І</a:t>
            </a:r>
            <a:r>
              <a:rPr b="1" dirty="0" err="1" smtClean="0"/>
              <a:t>нноваційн</a:t>
            </a:r>
            <a:r>
              <a:rPr lang="uk-UA" b="1" dirty="0" smtClean="0"/>
              <a:t>і</a:t>
            </a:r>
            <a:r>
              <a:rPr b="1" dirty="0" smtClean="0"/>
              <a:t> </a:t>
            </a:r>
            <a:r>
              <a:rPr b="1" dirty="0" err="1" smtClean="0"/>
              <a:t>метод</a:t>
            </a:r>
            <a:r>
              <a:rPr lang="uk-UA" b="1" dirty="0" smtClean="0"/>
              <a:t>и</a:t>
            </a:r>
            <a:r>
              <a:rPr b="1" dirty="0" smtClean="0"/>
              <a:t> </a:t>
            </a:r>
            <a:r>
              <a:rPr b="1" dirty="0" err="1"/>
              <a:t>управління</a:t>
            </a:r>
            <a:r>
              <a:rPr b="1" dirty="0"/>
              <a:t> </a:t>
            </a:r>
            <a:r>
              <a:rPr b="1" dirty="0" err="1"/>
              <a:t>земельними</a:t>
            </a:r>
            <a:r>
              <a:rPr b="1" dirty="0"/>
              <a:t> </a:t>
            </a:r>
            <a:r>
              <a:rPr b="1" dirty="0" err="1" smtClean="0"/>
              <a:t>ресурсами</a:t>
            </a:r>
            <a:r>
              <a:rPr lang="uk-UA" b="1" dirty="0" smtClean="0"/>
              <a:t>»</a:t>
            </a:r>
            <a:endParaRPr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30188" y="313782"/>
            <a:ext cx="5952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</a:t>
            </a:r>
            <a:r>
              <a:rPr lang="ru-RU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біоресурсів</a:t>
            </a:r>
            <a:r>
              <a:rPr lang="ru-RU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природокористування</a:t>
            </a:r>
            <a:r>
              <a:rPr lang="ru-RU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1403" y="3110334"/>
            <a:ext cx="3455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Студентський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гурток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437" b="97647" l="9733" r="89953">
                        <a14:foregroundMark x1="36735" y1="18992" x2="66091" y2="19496"/>
                        <a14:foregroundMark x1="67347" y1="20336" x2="50863" y2="61849"/>
                        <a14:foregroundMark x1="39403" y1="25042" x2="48038" y2="61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756" y="491943"/>
            <a:ext cx="2246811" cy="2098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2" y="618836"/>
            <a:ext cx="8414328" cy="5948219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Гончаренко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І. С. Фактори перезволоження сільськогосподарських угідь та їх вплив на економічну ефективність використання земель. Науково-інноваційний розвиток агровиробництва як запорука продовольчої безпеки України: теорія і практика : матеріали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наук.-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молодих вчених і спеціалістів (30 листопада 2025 р., Вінниця). Вінниця : ТВОРИ, 2025. С. 44–46.</a:t>
            </a:r>
          </a:p>
          <a:p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Репеха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К. Моніторинг ґрунтів в ареалах військових дій: ключові аспекти та методологічні виклики. Науково-інноваційний розвиток агровиробництва як запорука продовольчої безпеки України: теорія і практика : матеріали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наук.-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молодих вчених і спеціалістів (30 листопада 2025 р., Вінниця). Вінниця : ТВОРИ, 2025. С. 46–48.</a:t>
            </a:r>
          </a:p>
          <a:p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Дмитренко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О. Застосування фотограмметрії для моніторингу змін території. Науково-інноваційний розвиток агровиробництва як запорука продовольчої безпеки України: теорія і практика : матеріали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наук.-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молодих вчених і спеціалістів (30 листопада 2025 р., Вінниця). Вінниця : ТВОРИ, 2025. С. 48–50.</a:t>
            </a:r>
          </a:p>
          <a:p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Завистівський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В. Модель на основі БПЛА-фотограмметрії для створення цифрових двійників об'єктів культурної спадщини. Науково-інноваційний розвиток агровиробництва як запорука продовольчої безпеки України: теорія і практика : матеріали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наук.-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молодих вчених і спеціалістів (30 листопада 2025 р., Вінниця). Вінниця : ТВОРИ, 2025. С. 50–52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3" y="-249382"/>
            <a:ext cx="7139709" cy="94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2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95" y="289300"/>
            <a:ext cx="8686799" cy="1143000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в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 та Всеукраїнських наукових студентських олімпіадах, Всеукраїнському конкурсі студентських наукових робіт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218" y="997527"/>
            <a:ext cx="6728050" cy="5495637"/>
          </a:xfrm>
        </p:spPr>
        <p:txBody>
          <a:bodyPr>
            <a:normAutofit/>
          </a:bodyPr>
          <a:lstStyle/>
          <a:p>
            <a:pPr lvl="0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Вероніка БОЖОК, Вікторія Грищенко. Застосування автоматизованого комплексу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Bodenprobenehmer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N2006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якісному </a:t>
            </a: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оцінюваанні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грунтів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Київ, 18 листопада 2025.</a:t>
            </a:r>
          </a:p>
          <a:p>
            <a:pPr lvl="0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Назаренко А. Оцінка екологічного стану земель сільськогосподарського призначення на основі автоматизованого відбору проб. Всеукраїнський конкурс студентських наукових робіт з галузей знань і спеціальностей у 2025-2026 навчальному році факультету землевпорядкування</a:t>
            </a:r>
          </a:p>
        </p:txBody>
      </p:sp>
      <p:pic>
        <p:nvPicPr>
          <p:cNvPr id="6146" name="Picture 2" descr="Запрошення на навчання | Піщанська сільська ра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411" y="5506570"/>
            <a:ext cx="1801906" cy="135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865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16889"/>
              </p:ext>
            </p:extLst>
          </p:nvPr>
        </p:nvGraphicFramePr>
        <p:xfrm>
          <a:off x="84840" y="320513"/>
          <a:ext cx="8946037" cy="6174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670" y="4996206"/>
            <a:ext cx="7956223" cy="1861794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Публікації гуртка у форматі діаграми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712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Географія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 членів гуртка в конференціях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рта України з містами та регіонами. Де знаходится Україна на карті світу  – tripmydr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05" y="1585574"/>
            <a:ext cx="6830253" cy="456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Дубай на карті світу Дубай на карті світу (Об'єднані Арабські Емірати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71" t="53992" r="3460" b="11502"/>
          <a:stretch/>
        </p:blipFill>
        <p:spPr bwMode="auto">
          <a:xfrm>
            <a:off x="941294" y="4061012"/>
            <a:ext cx="1918448" cy="155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Литва на карте мира и Европы ﻿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5" t="38037" r="1322" b="19482"/>
          <a:stretch/>
        </p:blipFill>
        <p:spPr bwMode="auto">
          <a:xfrm>
            <a:off x="6328772" y="1160709"/>
            <a:ext cx="2596673" cy="143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4168588" y="2232212"/>
            <a:ext cx="8965" cy="3628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113929" y="2460592"/>
            <a:ext cx="8965" cy="3628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948518" y="4312024"/>
            <a:ext cx="8965" cy="3628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195482" y="4222377"/>
            <a:ext cx="8965" cy="3628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999129" y="2471688"/>
            <a:ext cx="8965" cy="3628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849905" y="3299012"/>
            <a:ext cx="8965" cy="3628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Плани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майбутнє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Розширити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іжнародних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конкурсах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Освоїти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 освіченості студентів та зацікавленості ними досліджуваних питань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 нових студентів для наукової роботи та співпраці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Співпраця з іншими університетами для обміну інформацією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  <p:pic>
        <p:nvPicPr>
          <p:cNvPr id="5122" name="Picture 2" descr="Системи та інструменти дистанційного навча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007" y="867747"/>
            <a:ext cx="2313993" cy="173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665" y="-178587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Керівники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гуртка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8644" y="1066987"/>
            <a:ext cx="2155371" cy="26942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573" y="1168593"/>
            <a:ext cx="2074451" cy="2765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0330" y="393452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Дорош Ольга Степанівна</a:t>
            </a:r>
          </a:p>
          <a:p>
            <a:pPr algn="ctr"/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д.е.н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проф.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завідувач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земельними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ресурсами.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14798" y="408720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Бутенко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Євген Володимирович</a:t>
            </a:r>
          </a:p>
          <a:p>
            <a:pPr algn="ctr"/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к.е.н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доцент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земельними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ресурсами.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9636" y="5090046"/>
            <a:ext cx="5562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Секретар гуртка: </a:t>
            </a:r>
            <a:r>
              <a:rPr lang="uk-UA" b="1" dirty="0" smtClean="0"/>
              <a:t>Ковальчук Богдан</a:t>
            </a:r>
            <a:endParaRPr lang="uk-UA" b="1" dirty="0" smtClean="0"/>
          </a:p>
          <a:p>
            <a:pPr algn="ctr"/>
            <a:r>
              <a:rPr lang="uk-UA" dirty="0" smtClean="0"/>
              <a:t>Студент магістратури 1-го року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учасників гуртка відповідно до курсу навчання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5393137"/>
              </p:ext>
            </p:extLst>
          </p:nvPr>
        </p:nvGraphicFramePr>
        <p:xfrm>
          <a:off x="533400" y="533400"/>
          <a:ext cx="6554788" cy="376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521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Навчання тренерів-педагогів учителів біології - Львівський обласний  інститут післядипломної педагогічної осві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67" y="133784"/>
            <a:ext cx="1542864" cy="146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817" y="360218"/>
            <a:ext cx="6264985" cy="1057420"/>
          </a:xfrm>
        </p:spPr>
        <p:txBody>
          <a:bodyPr>
            <a:normAutofit fontScale="90000"/>
          </a:bodyPr>
          <a:lstStyle/>
          <a:p>
            <a:pPr algn="ctr"/>
            <a:r>
              <a:rPr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</a:t>
            </a:r>
            <a:r>
              <a:rPr lang="uk-UA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ою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роботи</a:t>
            </a:r>
            <a:r>
              <a:rPr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гуртка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є:</a:t>
            </a:r>
            <a:endParaRPr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364" y="1417638"/>
            <a:ext cx="7305963" cy="4622944"/>
          </a:xfrm>
        </p:spPr>
        <p:txBody>
          <a:bodyPr>
            <a:normAutofit/>
          </a:bodyPr>
          <a:lstStyle/>
          <a:p>
            <a:r>
              <a:rPr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інноваційних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земельними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ресурсами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практичну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участь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конференціях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 з новітніми технологіями;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дійснення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наукової  діяльності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талановитих студентів до сфери наукової діяльності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46" y="3703782"/>
            <a:ext cx="6746522" cy="2316018"/>
          </a:xfrm>
        </p:spPr>
        <p:txBody>
          <a:bodyPr>
            <a:normAutofit/>
          </a:bodyPr>
          <a:lstStyle/>
          <a:p>
            <a:r>
              <a:rPr sz="4000" b="1" dirty="0" err="1" smtClean="0"/>
              <a:t>Завдання</a:t>
            </a:r>
            <a:r>
              <a:rPr lang="uk-UA" sz="4000" b="1" dirty="0" smtClean="0"/>
              <a:t>ми</a:t>
            </a:r>
            <a:r>
              <a:rPr sz="4000" b="1" dirty="0" smtClean="0"/>
              <a:t> </a:t>
            </a:r>
            <a:r>
              <a:rPr sz="4000" b="1" dirty="0" err="1" smtClean="0"/>
              <a:t>гуртка</a:t>
            </a:r>
            <a:r>
              <a:rPr lang="uk-UA" sz="4000" b="1" dirty="0" smtClean="0"/>
              <a:t> є:</a:t>
            </a:r>
            <a:endParaRPr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сучасними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ГІС-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технологіями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землеустрою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публікацій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конференціях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pc="-49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uk-UA" spc="-184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4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умов</a:t>
            </a:r>
            <a:r>
              <a:rPr lang="uk-UA" spc="-172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34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uk-UA" spc="-184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45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розкриття</a:t>
            </a:r>
            <a:r>
              <a:rPr lang="uk-UA" spc="-169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34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наукового</a:t>
            </a:r>
            <a:r>
              <a:rPr lang="uk-UA" spc="-19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83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pc="-158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3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творчого</a:t>
            </a:r>
            <a:r>
              <a:rPr lang="uk-UA" spc="-184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4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uk-UA" spc="-188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64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uk-UA" spc="-169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4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гуртка  в</a:t>
            </a:r>
            <a:r>
              <a:rPr lang="uk-UA" spc="-18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53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uk-UA" spc="-165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4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pc="-184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45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uk-UA" spc="-176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53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геодезичних</a:t>
            </a:r>
            <a:r>
              <a:rPr lang="uk-UA" spc="-195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4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uk-UA" spc="-184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26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pc="-176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68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землеустрої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  <p:pic>
        <p:nvPicPr>
          <p:cNvPr id="10242" name="Picture 2" descr="Пнг Обучение 31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11" y="2277386"/>
            <a:ext cx="2041589" cy="179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103" y="61937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3600" b="1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досліджень використовуються такі програмні </a:t>
            </a:r>
            <a:r>
              <a:rPr lang="uk-UA" sz="3600" b="1" spc="-4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засоби:</a:t>
            </a:r>
            <a:endParaRPr sz="3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36" y="2036634"/>
            <a:ext cx="2484895" cy="24848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305" y="2627415"/>
            <a:ext cx="3226602" cy="18941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1365" y="2475378"/>
            <a:ext cx="1975662" cy="239423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68317" y="4693914"/>
            <a:ext cx="1154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AutoCAD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42447" y="4693914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Pix4D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711138" y="4693914"/>
            <a:ext cx="1460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DroneDeploy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устрічі</a:t>
            </a:r>
            <a:r>
              <a:rPr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гуртка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8" y="1888120"/>
            <a:ext cx="2641226" cy="352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606" y="1888118"/>
            <a:ext cx="2486339" cy="331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45" y="1888119"/>
            <a:ext cx="4433455" cy="3773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836" y="-187363"/>
            <a:ext cx="6810855" cy="140656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Публікації учасників гуртка</a:t>
            </a:r>
            <a:endParaRPr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2027"/>
            <a:ext cx="9063318" cy="5965973"/>
          </a:xfrm>
        </p:spPr>
        <p:txBody>
          <a:bodyPr>
            <a:noAutofit/>
          </a:bodyPr>
          <a:lstStyle/>
          <a:p>
            <a:pPr lvl="0"/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Дмитрієв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С.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водоохоронних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зон.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Міжнар.наук.-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GEOPOINT» (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5-6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2026 р.).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Редакційно-видавничий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НУБіП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2026. С. 42–46.</a:t>
            </a:r>
          </a:p>
          <a:p>
            <a:pPr lvl="0"/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Поштар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Топографо-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геодезичні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енергетичної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районах.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Міжнар.наук.-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«МІЖНАРОДНА НАУКОВО-ПРАКТИЧНА КОНФЕРЕНЦІЯ МОЛОДИХ ВЧЕНИХ І СПЕЦІАЛІСТІВ» (м.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30 листопада 2025 р.). «ІНСТИТУТ ЗЕМЛЕРОБСТВА НАЦІОНАЛЬНОЇ АКАДЕМІЇ АГРАРНИХ НАУК УКРАЇНИ» С. 13.</a:t>
            </a:r>
          </a:p>
          <a:p>
            <a:pPr lvl="0"/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Єрмолаєв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Є. Д.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геодезичні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реконструкції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рекреації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Міжнар.наук.-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«МІЖНАРОДНА НАУКОВО-ПРАКТИЧНА КОНФЕРЕНЦІЯ МОЛОДИХ ВЧЕНИХ І СПЕЦІАЛІСТІВ» (м.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30 листопада 2025 р.). «ІНСТИТУТ ЗЕМЛЕРОБСТВА НАЦІОНАЛЬНОЇ АКАДЕМІЇ АГРАРНИХ НАУК УКРАЇНИ» С. 36.</a:t>
            </a:r>
          </a:p>
          <a:p>
            <a:pPr lvl="0"/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Турбін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Є.Є.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земельного та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містобудівного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кадастрів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Є. Є.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Турбін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наук.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Є. В. Бутенко //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GEOPOINT :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наук.-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5–6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2026 р.). –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НУБіП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2026. – С. 22–23.</a:t>
            </a:r>
          </a:p>
          <a:p>
            <a:pPr lvl="0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Пнг Обучение 31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251" y="35859"/>
            <a:ext cx="1102658" cy="110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09" y="-120073"/>
            <a:ext cx="8370533" cy="96325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291" y="1052945"/>
            <a:ext cx="8386618" cy="5624945"/>
          </a:xfrm>
        </p:spPr>
        <p:txBody>
          <a:bodyPr>
            <a:noAutofit/>
          </a:bodyPr>
          <a:lstStyle/>
          <a:p>
            <a:r>
              <a:rPr lang="uk-UA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Коцур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 А. Фотограмметрія в умовах війни та післявоєнного відновлення в Україні / О. А. </a:t>
            </a:r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Коцур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GEOPOINT :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 Міжнародної наук.-</a:t>
            </a:r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(м. Київ, 5–6 березня 2026 р.). – Київ : НУБіП України, 2026. – С. 320–322.</a:t>
            </a:r>
          </a:p>
          <a:p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Сова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Р. Фотограмметрія як інструмент фіксації руйнувань інфраструктури / Б. Р. Сова //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GEOPOINT :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 Міжнародної наук.-</a:t>
            </a:r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(м. Київ, 5–6 березня 2026 р.). – Київ : НУБіП України, 2026. – С. 323–324.</a:t>
            </a:r>
          </a:p>
          <a:p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Романенко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Р. Сучасний стан цифрової фотограмметрії. Науково-інноваційний розвиток агровиробництва як запорука продовольчої безпеки України: теорія і практика : матеріали </a:t>
            </a:r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наук.-</a:t>
            </a:r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молодих вчених і спеціалістів (30 листопада 2025 р., Вінниця). Вінниця : ТВОРИ, 2025. С. 19–21.</a:t>
            </a:r>
          </a:p>
          <a:p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Зінченко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А. Види робіт у сфері геодезії та землеустрою, які виконуються за допомогою БПЛА в сучасних умовах. Науково-інноваційний розвиток агровиробництва як запорука продовольчої безпеки України: теорія і практика : матеріали </a:t>
            </a:r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наук.-</a:t>
            </a:r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молодих вчених і спеціалістів (30 листопада 2025 р., Вінниця). Вінниця : ТВОРИ, 2025. С. 30–32.</a:t>
            </a:r>
          </a:p>
          <a:p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Ковальчук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А. Науково обґрунтовані підходи до встановлення (відновлення) меж земельної ділянки як інструмент управління земельними ресурсами (на прикладі с. Лісне </a:t>
            </a:r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Бучанського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р-ну Київської обл.). Науково-інноваційний розвиток агровиробництва як запорука продовольчої безпеки України: теорія і практика : матеріали </a:t>
            </a:r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наук.-</a:t>
            </a:r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молодих вчених і спеціалістів (30 листопада 2025 р., Вінниця). Вінниця : ТВОРИ, 2025. С. 42–44.</a:t>
            </a:r>
          </a:p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04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6098</TotalTime>
  <Words>987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Century Gothic</vt:lpstr>
      <vt:lpstr>Times New Roman</vt:lpstr>
      <vt:lpstr>Wingdings 3</vt:lpstr>
      <vt:lpstr>Сектор</vt:lpstr>
      <vt:lpstr>«Інноваційні методи управління земельними ресурсами»</vt:lpstr>
      <vt:lpstr>Керівники гуртка</vt:lpstr>
      <vt:lpstr>Кількість учасників гуртка відповідно до курсу навчання</vt:lpstr>
      <vt:lpstr>Метою роботи гуртка є:</vt:lpstr>
      <vt:lpstr>Завданнями гуртка є:</vt:lpstr>
      <vt:lpstr>Під час досліджень використовуються такі програмні засоби:</vt:lpstr>
      <vt:lpstr>Зустрічі учасників гуртка</vt:lpstr>
      <vt:lpstr>Публікації учасників гуртка</vt:lpstr>
      <vt:lpstr>Презентация PowerPoint</vt:lpstr>
      <vt:lpstr>Презентация PowerPoint</vt:lpstr>
      <vt:lpstr>Участь в Міжнародних та Всеукраїнських наукових студентських олімпіадах, Всеукраїнському конкурсі студентських наукових робіт</vt:lpstr>
      <vt:lpstr>Публікації гуртка у форматі діаграми</vt:lpstr>
      <vt:lpstr>Географія участі членів гуртка в конференціях</vt:lpstr>
      <vt:lpstr>Плани на майбутнє: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«Інноваційних методи управління земельними ресурсами»</dc:title>
  <dc:creator>Пользователь</dc:creator>
  <dc:description>generated using python-pptx</dc:description>
  <cp:lastModifiedBy>User</cp:lastModifiedBy>
  <cp:revision>29</cp:revision>
  <dcterms:created xsi:type="dcterms:W3CDTF">2013-01-27T09:14:16Z</dcterms:created>
  <dcterms:modified xsi:type="dcterms:W3CDTF">2026-05-04T12:00:47Z</dcterms:modified>
</cp:coreProperties>
</file>