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4" r:id="rId8"/>
    <p:sldId id="265" r:id="rId9"/>
    <p:sldId id="272" r:id="rId10"/>
    <p:sldId id="271" r:id="rId11"/>
    <p:sldId id="270" r:id="rId12"/>
    <p:sldId id="269" r:id="rId13"/>
    <p:sldId id="268" r:id="rId14"/>
    <p:sldId id="267" r:id="rId15"/>
    <p:sldId id="263" r:id="rId16"/>
    <p:sldId id="26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84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12/6/24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ojs.ukrlogos.in.ua/index.php/liga/issue/view/inter-29.10.2021/625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rive.google.com/drive/folders/1yBE_eBGDROA12e769uhD-VBIFNv_JNjC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file:///C:/Users/admin/Desktop/&#208;&#161;&#209;&#130;&#208;&#176;&#209;&#130;&#209;&#130;&#209;&#150;%202021/PERSPECTIVE-OF-SCIENCE-AND-PRACTICE-1.pdf" TargetMode="External"/><Relationship Id="rId2" Type="http://schemas.openxmlformats.org/officeDocument/2006/relationships/hyperlink" Target="https://eu-conf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conomics.in.ua/2021/11/9-2021.html" TargetMode="External"/><Relationship Id="rId4" Type="http://schemas.openxmlformats.org/officeDocument/2006/relationships/hyperlink" Target="https://nauka-online.com/podacha-stati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u-conf.com/events/trends-and-prospects-development-of-science-and-practice-in-modern-environment/" TargetMode="External"/><Relationship Id="rId2" Type="http://schemas.openxmlformats.org/officeDocument/2006/relationships/hyperlink" Target="https://drive.google.com/drive/folders/1EG8hK7NCPucpyqvGeJd6ZGzwh572-ocB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E996A0-435C-3C92-47BC-3719E5B78B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3289" y="2753"/>
            <a:ext cx="9078107" cy="1239638"/>
          </a:xfrm>
        </p:spPr>
        <p:txBody>
          <a:bodyPr/>
          <a:lstStyle/>
          <a:p>
            <a:r>
              <a:rPr lang="uk-UA" dirty="0"/>
              <a:t>Генетичні ресурси тварин</a:t>
            </a:r>
            <a:endParaRPr lang="LID4096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E31E18D-95DC-B406-0A4C-6954691F7C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6590" y="1325288"/>
            <a:ext cx="10207488" cy="1103243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/>
              <a:t>Звіт роботи гуртка за </a:t>
            </a:r>
            <a:r>
              <a:rPr lang="en-US" sz="3200" b="1" dirty="0"/>
              <a:t>2023</a:t>
            </a:r>
            <a:r>
              <a:rPr lang="uk-UA" sz="3200" b="1" dirty="0"/>
              <a:t> -</a:t>
            </a:r>
            <a:r>
              <a:rPr lang="en-US" sz="3200" b="1" dirty="0"/>
              <a:t>2024</a:t>
            </a:r>
            <a:r>
              <a:rPr lang="uk-UA" sz="3200" b="1" dirty="0"/>
              <a:t> навчальний рік</a:t>
            </a:r>
            <a:endParaRPr lang="LID4096" sz="32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4F1D86-B009-349F-5D3F-C77140C53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850" y="2081419"/>
            <a:ext cx="7224299" cy="477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935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918A08-101A-7C07-92BF-A075838C4410}"/>
              </a:ext>
            </a:extLst>
          </p:cNvPr>
          <p:cNvSpPr txBox="1"/>
          <p:nvPr/>
        </p:nvSpPr>
        <p:spPr>
          <a:xfrm>
            <a:off x="347869" y="186324"/>
            <a:ext cx="1033669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 V </a:t>
            </a:r>
            <a:r>
              <a:rPr lang="uk-UA" sz="2000" dirty="0"/>
              <a:t>Міжнародна науково-практична конференція«</a:t>
            </a:r>
            <a:r>
              <a:rPr lang="en-US" sz="2000" dirty="0"/>
              <a:t>SCIENCE, INNOVATIONS AND EDUCATION: PROBLEMS AND PROSPECTS»8-10 </a:t>
            </a:r>
            <a:r>
              <a:rPr lang="uk-UA" sz="2000" dirty="0"/>
              <a:t>грудня 2021 </a:t>
            </a:r>
            <a:r>
              <a:rPr lang="uk-UA" sz="2000" dirty="0" err="1"/>
              <a:t>р.Токио</a:t>
            </a:r>
            <a:r>
              <a:rPr lang="uk-UA" sz="2000" dirty="0"/>
              <a:t>, </a:t>
            </a:r>
            <a:r>
              <a:rPr lang="uk-UA" sz="2000" dirty="0" err="1"/>
              <a:t>Япония</a:t>
            </a:r>
            <a:r>
              <a:rPr lang="uk-UA" sz="2000" dirty="0"/>
              <a:t> за темою СПАДКОВА ЕПІЛЕПСІЯ У СОБАК, </a:t>
            </a:r>
            <a:r>
              <a:rPr lang="uk-UA" sz="2000" dirty="0" err="1"/>
              <a:t>Чупрій</a:t>
            </a:r>
            <a:r>
              <a:rPr lang="uk-UA" sz="2000" dirty="0"/>
              <a:t> Андрій-Кирило Леонідович, Сертифікат  </a:t>
            </a:r>
            <a:r>
              <a:rPr lang="en-US" sz="2000" dirty="0"/>
              <a:t>https://sci-conf.com.ua/category/archive/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923280-D353-2370-9587-4B44ED454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289" y="2036486"/>
            <a:ext cx="7640241" cy="430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740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587CDD-8FA1-50F5-74D4-657CFA552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944" y="3099088"/>
            <a:ext cx="4779678" cy="31519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53AA0A-A28B-ED09-7D99-4C018E762F0F}"/>
              </a:ext>
            </a:extLst>
          </p:cNvPr>
          <p:cNvSpPr txBox="1"/>
          <p:nvPr/>
        </p:nvSpPr>
        <p:spPr>
          <a:xfrm>
            <a:off x="457200" y="419365"/>
            <a:ext cx="9670774" cy="2448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</a:pPr>
            <a:r>
              <a:rPr lang="uk-UA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Маркауцан</a:t>
            </a:r>
            <a:r>
              <a:rPr lang="uk-UA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Поліна Сергіївна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здобувач вищої освіти ветеринарного </a:t>
            </a:r>
            <a:r>
              <a:rPr lang="uk-UA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факультетуНаціональний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університет біоресурсів та природокористування України, Україна</a:t>
            </a:r>
          </a:p>
          <a:p>
            <a:pPr marL="114300" indent="0">
              <a:lnSpc>
                <a:spcPct val="107000"/>
              </a:lnSpc>
              <a:buNone/>
            </a:pPr>
            <a:r>
              <a:rPr lang="uk-UA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Науковий керівник: Литвиненко Тамара Валентинівна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канд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с.-г. наук, доцент кафедри генетики, розведення та біотехнології </a:t>
            </a:r>
            <a:r>
              <a:rPr lang="uk-UA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тваринНаціональний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університет біоресурсів та природокористування України, Україна</a:t>
            </a:r>
          </a:p>
          <a:p>
            <a:pPr marL="114300" indent="0">
              <a:lnSpc>
                <a:spcPct val="107000"/>
              </a:lnSpc>
              <a:buNone/>
            </a:pP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ЛЕГЕНДАРНИЙ ТОТІЛАС</a:t>
            </a:r>
          </a:p>
          <a:p>
            <a:pPr marL="114300" indent="0">
              <a:lnSpc>
                <a:spcPct val="107000"/>
              </a:lnSpc>
              <a:buNone/>
            </a:pP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https://ojs.ukrlogos.in.ua/index.php/liga/issue/view/inter-29.10.2021/625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https://drive.google.com/drive/folders/1yBE_eBGDROA12e769uhD-VBIFNv_JNjC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подяка</a:t>
            </a:r>
            <a:r>
              <a:rPr lang="en-US" dirty="0"/>
              <a:t> 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7329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D62DE8A-F7EF-9B45-11F3-7985AEE43542}"/>
              </a:ext>
            </a:extLst>
          </p:cNvPr>
          <p:cNvSpPr txBox="1"/>
          <p:nvPr/>
        </p:nvSpPr>
        <p:spPr>
          <a:xfrm>
            <a:off x="357807" y="253952"/>
            <a:ext cx="88458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Міжнародна</a:t>
            </a:r>
            <a:r>
              <a:rPr lang="ru-RU" dirty="0"/>
              <a:t> практична </a:t>
            </a:r>
            <a:r>
              <a:rPr lang="ru-RU" dirty="0" err="1"/>
              <a:t>конференція</a:t>
            </a:r>
            <a:r>
              <a:rPr lang="ru-RU" dirty="0"/>
              <a:t> «</a:t>
            </a:r>
            <a:r>
              <a:rPr lang="ru-RU" dirty="0" err="1"/>
              <a:t>Актуальні</a:t>
            </a:r>
            <a:r>
              <a:rPr lang="ru-RU" dirty="0"/>
              <a:t> </a:t>
            </a:r>
            <a:r>
              <a:rPr lang="ru-RU" dirty="0" err="1"/>
              <a:t>проблеми</a:t>
            </a:r>
            <a:r>
              <a:rPr lang="ru-RU" dirty="0"/>
              <a:t> науки, </a:t>
            </a:r>
            <a:r>
              <a:rPr lang="ru-RU" dirty="0" err="1"/>
              <a:t>освіти</a:t>
            </a:r>
            <a:r>
              <a:rPr lang="ru-RU" dirty="0"/>
              <a:t> та </a:t>
            </a:r>
            <a:r>
              <a:rPr lang="ru-RU" dirty="0" err="1"/>
              <a:t>технологій</a:t>
            </a:r>
            <a:r>
              <a:rPr lang="ru-RU" dirty="0"/>
              <a:t>: </a:t>
            </a:r>
            <a:r>
              <a:rPr lang="ru-RU" dirty="0" err="1"/>
              <a:t>теорія</a:t>
            </a:r>
            <a:r>
              <a:rPr lang="ru-RU" dirty="0"/>
              <a:t> та практика» Клименко </a:t>
            </a:r>
            <a:r>
              <a:rPr lang="ru-RU" dirty="0" err="1"/>
              <a:t>Софія</a:t>
            </a:r>
            <a:r>
              <a:rPr lang="ru-RU" dirty="0"/>
              <a:t> </a:t>
            </a:r>
            <a:r>
              <a:rPr lang="ru-RU" dirty="0" err="1"/>
              <a:t>Валеріївна</a:t>
            </a:r>
            <a:r>
              <a:rPr lang="ru-RU" dirty="0"/>
              <a:t>, </a:t>
            </a:r>
            <a:r>
              <a:rPr lang="ru-RU" dirty="0" err="1"/>
              <a:t>Ланова</a:t>
            </a:r>
            <a:r>
              <a:rPr lang="ru-RU" dirty="0"/>
              <a:t> Галина </a:t>
            </a:r>
            <a:r>
              <a:rPr lang="ru-RU" dirty="0" err="1"/>
              <a:t>Олегівна</a:t>
            </a:r>
            <a:r>
              <a:rPr lang="ru-RU" dirty="0"/>
              <a:t> (члени </a:t>
            </a:r>
            <a:r>
              <a:rPr lang="ru-RU" dirty="0" err="1"/>
              <a:t>гуртка</a:t>
            </a:r>
            <a:r>
              <a:rPr lang="ru-RU" dirty="0"/>
              <a:t>), Литвиненко Тамара </a:t>
            </a:r>
            <a:r>
              <a:rPr lang="ru-RU" dirty="0" err="1"/>
              <a:t>Валентинівна</a:t>
            </a:r>
            <a:r>
              <a:rPr lang="ru-RU" dirty="0"/>
              <a:t>,  «</a:t>
            </a:r>
            <a:r>
              <a:rPr lang="ru-RU" dirty="0" err="1"/>
              <a:t>Українська</a:t>
            </a:r>
            <a:r>
              <a:rPr lang="ru-RU" dirty="0"/>
              <a:t> </a:t>
            </a:r>
            <a:r>
              <a:rPr lang="ru-RU" dirty="0" err="1"/>
              <a:t>верхова</a:t>
            </a:r>
            <a:r>
              <a:rPr lang="ru-RU" dirty="0"/>
              <a:t> порода коней»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20BA7D-F64E-40DF-3BC4-B95D15540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71" y="1384083"/>
            <a:ext cx="3571220" cy="52199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CDDE69-37B4-D1C7-C289-DCC0BDCA2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879" y="1338358"/>
            <a:ext cx="3838782" cy="521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25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143301-1D5F-ED5D-914F-0DA3BFFD5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050235"/>
          </a:xfrm>
        </p:spPr>
        <p:txBody>
          <a:bodyPr>
            <a:normAutofit fontScale="90000"/>
          </a:bodyPr>
          <a:lstStyle/>
          <a:p>
            <a:r>
              <a:rPr lang="uk-UA" dirty="0"/>
              <a:t>Публікація тез та статті за участю членів гуртка</a:t>
            </a:r>
            <a:endParaRPr lang="LID4096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3DD744-1EA4-1D26-8648-225534776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365513"/>
            <a:ext cx="8596668" cy="4381527"/>
          </a:xfrm>
        </p:spPr>
        <p:txBody>
          <a:bodyPr>
            <a:normAutofit/>
          </a:bodyPr>
          <a:lstStyle/>
          <a:p>
            <a:r>
              <a:rPr lang="uk-UA" dirty="0"/>
              <a:t>Литвиненко Т.В. </a:t>
            </a:r>
            <a:r>
              <a:rPr lang="uk-UA" dirty="0" err="1"/>
              <a:t>Суходольська</a:t>
            </a:r>
            <a:r>
              <a:rPr lang="uk-UA" dirty="0"/>
              <a:t> О.  СПАДКОВІ ХВОРОБИ АХАЛТЕКІНСЬКИХ КОНЕЙ // </a:t>
            </a:r>
            <a:r>
              <a:rPr lang="en-US" dirty="0"/>
              <a:t>Perspective of science and practice. Abstracts of XIII International Scientific and Practical Conference. Amsterdam, Netherlands 2021. Pp. 320-324.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https://eu-conf.com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PERSPECTIVE-OF-SCIENCE-AND-PRACTICE-1.pdf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Литвиненко Т.В. Доля М.О.ПОПУЛЯЦІЙНО-ГЕНЕТИЧНІ ОСОБЛИВОСТІ ЕКСТЕР’ЄРУ КОРІВ ГОЛШТИНСЬКОЇ ПОРОДИ </a:t>
            </a:r>
            <a:r>
              <a:rPr lang="ru-RU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Наука Онлайн — Международный электронный научный журнал »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dirty="0"/>
              <a:t> участь у Міжнародній науково-практичній конференції “Наука, освіта та суспільство в </a:t>
            </a:r>
            <a:r>
              <a:rPr lang="en-US" dirty="0"/>
              <a:t>XXI </a:t>
            </a:r>
            <a:r>
              <a:rPr lang="uk-UA" dirty="0"/>
              <a:t>столітті: наукові ідеї та механізми реалізації”, 14 грудня 2021 року в м. Полтава, Україна. </a:t>
            </a:r>
            <a:r>
              <a:rPr lang="en-US" dirty="0">
                <a:hlinkClick r:id="rId5"/>
              </a:rPr>
              <a:t>http://www.economics.in.ua/2021/11/9-2021.html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13952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5BC5FF-B063-1541-76C2-3AE0415A0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67139"/>
            <a:ext cx="8596668" cy="765313"/>
          </a:xfrm>
        </p:spPr>
        <p:txBody>
          <a:bodyPr>
            <a:normAutofit/>
          </a:bodyPr>
          <a:lstStyle/>
          <a:p>
            <a:r>
              <a:rPr lang="uk-UA" dirty="0"/>
              <a:t>Участь у міжнародних конференціях</a:t>
            </a:r>
            <a:endParaRPr lang="LID4096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56AA87-8603-9EC5-3F6A-F846BA90C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20078"/>
            <a:ext cx="8596668" cy="4104861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ru-RU" dirty="0" err="1"/>
              <a:t>Міжнародна</a:t>
            </a:r>
            <a:r>
              <a:rPr lang="ru-RU" dirty="0"/>
              <a:t> </a:t>
            </a:r>
            <a:r>
              <a:rPr lang="ru-RU" dirty="0" err="1"/>
              <a:t>науково</a:t>
            </a:r>
            <a:r>
              <a:rPr lang="ru-RU" dirty="0"/>
              <a:t>-практична </a:t>
            </a:r>
            <a:r>
              <a:rPr lang="ru-RU" dirty="0" err="1"/>
              <a:t>конференція</a:t>
            </a:r>
            <a:r>
              <a:rPr lang="ru-RU" dirty="0"/>
              <a:t> приурочена 110 </a:t>
            </a:r>
            <a:r>
              <a:rPr lang="ru-RU" dirty="0" err="1"/>
              <a:t>річниці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дня </a:t>
            </a:r>
            <a:r>
              <a:rPr lang="ru-RU" dirty="0" err="1"/>
              <a:t>народження</a:t>
            </a:r>
            <a:r>
              <a:rPr lang="ru-RU" dirty="0"/>
              <a:t> </a:t>
            </a:r>
            <a:r>
              <a:rPr lang="ru-RU" dirty="0" err="1"/>
              <a:t>видатного</a:t>
            </a:r>
            <a:r>
              <a:rPr lang="ru-RU" dirty="0"/>
              <a:t> </a:t>
            </a:r>
            <a:r>
              <a:rPr lang="ru-RU" dirty="0" err="1"/>
              <a:t>вченого</a:t>
            </a:r>
            <a:r>
              <a:rPr lang="ru-RU" dirty="0"/>
              <a:t> І.В. Смирнова: «</a:t>
            </a:r>
            <a:r>
              <a:rPr lang="ru-RU" dirty="0" err="1"/>
              <a:t>Біотехнологія</a:t>
            </a:r>
            <a:r>
              <a:rPr lang="ru-RU" dirty="0"/>
              <a:t> у </a:t>
            </a:r>
            <a:r>
              <a:rPr lang="ru-RU" dirty="0" err="1"/>
              <a:t>тваринництві</a:t>
            </a:r>
            <a:r>
              <a:rPr lang="ru-RU" dirty="0"/>
              <a:t>. </a:t>
            </a:r>
            <a:r>
              <a:rPr lang="ru-RU" dirty="0" err="1"/>
              <a:t>Історія</a:t>
            </a:r>
            <a:r>
              <a:rPr lang="ru-RU" dirty="0"/>
              <a:t>, </a:t>
            </a:r>
            <a:r>
              <a:rPr lang="ru-RU" dirty="0" err="1"/>
              <a:t>сьогодення</a:t>
            </a:r>
            <a:r>
              <a:rPr lang="ru-RU" dirty="0"/>
              <a:t>, </a:t>
            </a:r>
            <a:r>
              <a:rPr lang="ru-RU" dirty="0" err="1"/>
              <a:t>майбутнє</a:t>
            </a:r>
            <a:r>
              <a:rPr lang="ru-RU" dirty="0"/>
              <a:t>» </a:t>
            </a:r>
            <a:r>
              <a:rPr lang="uk-UA" dirty="0"/>
              <a:t>А.О. Дмитренко,  Т.В. Литвиненко « Вплив генетичних факторів на молочну продуктивність  корів» </a:t>
            </a:r>
          </a:p>
          <a:p>
            <a:r>
              <a:rPr lang="ru-RU" b="1" dirty="0"/>
              <a:t>А.О. Дмитренко</a:t>
            </a:r>
            <a:r>
              <a:rPr lang="ru-RU" dirty="0"/>
              <a:t>, Т.В. Литвиненко </a:t>
            </a:r>
            <a:r>
              <a:rPr lang="uk-UA" dirty="0"/>
              <a:t>"Сучасні тенденції розвитку молочного скотарства в Україні" Наукові здобутки у вирішенні актуальних проблем виробництва та переробки сировини, стандартизації і безпеки продовольства. Збірник праць за підсумками </a:t>
            </a:r>
            <a:r>
              <a:rPr lang="en-US" dirty="0"/>
              <a:t>X </a:t>
            </a:r>
            <a:r>
              <a:rPr lang="uk-UA" dirty="0"/>
              <a:t>міжнародної науково-практичної конференції вчених, аспірантів і студентів Київ 22-23 квітня 2021р</a:t>
            </a:r>
          </a:p>
          <a:p>
            <a:endParaRPr lang="en-US" dirty="0"/>
          </a:p>
          <a:p>
            <a:endParaRPr lang="uk-UA" dirty="0"/>
          </a:p>
          <a:p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844651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CFFCCCB-6DDC-148F-570E-3486C8226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617" y="626164"/>
            <a:ext cx="3380395" cy="586409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/>
              <a:t>Виїзд у господарство</a:t>
            </a:r>
            <a:endParaRPr lang="LID4096" sz="2400" b="1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BC274DC-95EA-1D3B-47EF-1CF8EE2823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06934" y="212933"/>
            <a:ext cx="4469449" cy="5959268"/>
          </a:xfrm>
          <a:prstGeom prst="rect">
            <a:avLst/>
          </a:prstGeom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A25895A9-0677-6714-04E3-C5B8C64C3C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078" y="1371320"/>
            <a:ext cx="5618922" cy="4612037"/>
          </a:xfrm>
        </p:spPr>
        <p:txBody>
          <a:bodyPr>
            <a:noAutofit/>
          </a:bodyPr>
          <a:lstStyle/>
          <a:p>
            <a:r>
              <a:rPr lang="uk-UA" sz="2400" dirty="0"/>
              <a:t>Завідувач кафедри генетики, розведення та біотехнології тварин Рубан С.Ю., доктор с.-г. наук, професор, Член-кореспондент НААН України. Литвиненко Т.В., доц. кафедри  із студентами гуртка Димитрова О., Міщенко О. у племінному заводі з розведення </a:t>
            </a:r>
            <a:r>
              <a:rPr lang="uk-UA" sz="2400" dirty="0" err="1"/>
              <a:t>голштинської</a:t>
            </a:r>
            <a:r>
              <a:rPr lang="uk-UA" sz="2400" dirty="0"/>
              <a:t> породи ВАТ «</a:t>
            </a:r>
            <a:r>
              <a:rPr lang="uk-UA" sz="2400" dirty="0" err="1"/>
              <a:t>Терезіне</a:t>
            </a:r>
            <a:r>
              <a:rPr lang="uk-UA" sz="2400" dirty="0"/>
              <a:t>» Київської області з метою проведення наукових досліджень. </a:t>
            </a:r>
            <a:endParaRPr lang="LID4096" sz="2400" dirty="0"/>
          </a:p>
        </p:txBody>
      </p:sp>
    </p:spTree>
    <p:extLst>
      <p:ext uri="{BB962C8B-B14F-4D97-AF65-F5344CB8AC3E}">
        <p14:creationId xmlns:p14="http://schemas.microsoft.com/office/powerpoint/2010/main" val="311813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0616DB-16AF-05E5-8610-6D5DAF9F3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1405" y="3866321"/>
            <a:ext cx="5765004" cy="2554357"/>
          </a:xfrm>
        </p:spPr>
        <p:txBody>
          <a:bodyPr/>
          <a:lstStyle/>
          <a:p>
            <a:r>
              <a:rPr lang="uk-UA" dirty="0">
                <a:solidFill>
                  <a:schemeClr val="accent5">
                    <a:lumMod val="75000"/>
                  </a:schemeClr>
                </a:solidFill>
              </a:rPr>
              <a:t>Екскурсія членів гуртка до Національної опери України.</a:t>
            </a:r>
            <a:endParaRPr lang="LID4096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040D42E-B5BC-8ABA-900D-08A691D10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6163" y="2872175"/>
            <a:ext cx="5314433" cy="398582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6F90C5-5B31-B340-520C-A577ED915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-934278"/>
            <a:ext cx="6016487" cy="45123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347695-DEC9-45A6-0432-7BD89EB74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13" y="129210"/>
            <a:ext cx="5711997" cy="263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3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4CE301CC-F0A4-B9C5-5BD6-3289396AC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251" y="220718"/>
            <a:ext cx="8596668" cy="1177158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Основні напрямки наукових досліджень гуртка</a:t>
            </a:r>
            <a:endParaRPr lang="LID4096" dirty="0"/>
          </a:p>
        </p:txBody>
      </p:sp>
      <p:graphicFrame>
        <p:nvGraphicFramePr>
          <p:cNvPr id="17" name="Таблица 17">
            <a:extLst>
              <a:ext uri="{FF2B5EF4-FFF2-40B4-BE49-F238E27FC236}">
                <a16:creationId xmlns:a16="http://schemas.microsoft.com/office/drawing/2014/main" id="{D4F97944-D888-BF65-20E8-B40B072B49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1855174"/>
              </p:ext>
            </p:extLst>
          </p:nvPr>
        </p:nvGraphicFramePr>
        <p:xfrm>
          <a:off x="677863" y="1629102"/>
          <a:ext cx="8596312" cy="5153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7268">
                  <a:extLst>
                    <a:ext uri="{9D8B030D-6E8A-4147-A177-3AD203B41FA5}">
                      <a16:colId xmlns:a16="http://schemas.microsoft.com/office/drawing/2014/main" val="1555010035"/>
                    </a:ext>
                  </a:extLst>
                </a:gridCol>
                <a:gridCol w="7109044">
                  <a:extLst>
                    <a:ext uri="{9D8B030D-6E8A-4147-A177-3AD203B41FA5}">
                      <a16:colId xmlns:a16="http://schemas.microsoft.com/office/drawing/2014/main" val="1847036515"/>
                    </a:ext>
                  </a:extLst>
                </a:gridCol>
              </a:tblGrid>
              <a:tr h="461930">
                <a:tc>
                  <a:txBody>
                    <a:bodyPr/>
                    <a:lstStyle/>
                    <a:p>
                      <a:r>
                        <a:rPr lang="uk-UA" dirty="0"/>
                        <a:t>№ </a:t>
                      </a:r>
                      <a:r>
                        <a:rPr lang="uk-UA" dirty="0" err="1"/>
                        <a:t>п.п</a:t>
                      </a:r>
                      <a:r>
                        <a:rPr lang="uk-UA" dirty="0"/>
                        <a:t>.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Назва заходу</a:t>
                      </a:r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58458"/>
                  </a:ext>
                </a:extLst>
              </a:tr>
              <a:tr h="461930">
                <a:tc>
                  <a:txBody>
                    <a:bodyPr/>
                    <a:lstStyle/>
                    <a:p>
                      <a:r>
                        <a:rPr lang="uk-UA" dirty="0"/>
                        <a:t>1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/>
                        <a:t>Основні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фактори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породоутворення</a:t>
                      </a:r>
                      <a:r>
                        <a:rPr lang="ru-RU" dirty="0"/>
                        <a:t>. </a:t>
                      </a:r>
                      <a:r>
                        <a:rPr lang="ru-RU" dirty="0" err="1"/>
                        <a:t>Спадкові</a:t>
                      </a:r>
                      <a:r>
                        <a:rPr lang="ru-RU" dirty="0"/>
                        <a:t> задатки, </a:t>
                      </a:r>
                      <a:r>
                        <a:rPr lang="ru-RU" dirty="0" err="1"/>
                        <a:t>їх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комбінація</a:t>
                      </a:r>
                      <a:r>
                        <a:rPr lang="ru-RU" dirty="0"/>
                        <a:t> та </a:t>
                      </a:r>
                      <a:r>
                        <a:rPr lang="ru-RU" dirty="0" err="1"/>
                        <a:t>мінливість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ознак</a:t>
                      </a:r>
                      <a:r>
                        <a:rPr lang="ru-RU" dirty="0"/>
                        <a:t> у тварин.</a:t>
                      </a:r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3211010"/>
                  </a:ext>
                </a:extLst>
              </a:tr>
              <a:tr h="461930">
                <a:tc>
                  <a:txBody>
                    <a:bodyPr/>
                    <a:lstStyle/>
                    <a:p>
                      <a:r>
                        <a:rPr lang="uk-UA" dirty="0"/>
                        <a:t>2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Селекційно-генетичний моніторинг генофонду тварин </a:t>
                      </a:r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563032"/>
                  </a:ext>
                </a:extLst>
              </a:tr>
              <a:tr h="461930">
                <a:tc>
                  <a:txBody>
                    <a:bodyPr/>
                    <a:lstStyle/>
                    <a:p>
                      <a:r>
                        <a:rPr lang="uk-UA" dirty="0"/>
                        <a:t>3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Теоретико-</a:t>
                      </a:r>
                      <a:r>
                        <a:rPr lang="uk-UA" dirty="0" err="1"/>
                        <a:t>методолргічні</a:t>
                      </a:r>
                      <a:r>
                        <a:rPr lang="uk-UA" dirty="0"/>
                        <a:t> засади збереження генофонду порід.</a:t>
                      </a:r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760616"/>
                  </a:ext>
                </a:extLst>
              </a:tr>
              <a:tr h="461930">
                <a:tc>
                  <a:txBody>
                    <a:bodyPr/>
                    <a:lstStyle/>
                    <a:p>
                      <a:r>
                        <a:rPr lang="uk-UA" dirty="0"/>
                        <a:t>4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Історичні аспекти скотарства. Сучасні ресурси генофонду порід ВРХ</a:t>
                      </a:r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5262059"/>
                  </a:ext>
                </a:extLst>
              </a:tr>
              <a:tr h="461930">
                <a:tc>
                  <a:txBody>
                    <a:bodyPr/>
                    <a:lstStyle/>
                    <a:p>
                      <a:r>
                        <a:rPr lang="uk-UA" dirty="0"/>
                        <a:t>5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Методи ідентифікації та оцінки </a:t>
                      </a:r>
                      <a:r>
                        <a:rPr lang="uk-UA" dirty="0" err="1"/>
                        <a:t>фено</a:t>
                      </a:r>
                      <a:r>
                        <a:rPr lang="uk-UA" dirty="0"/>
                        <a:t>- і генотипу племінних тварин. Вивчення та аналіз стандартів сучасних порід </a:t>
                      </a:r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9775485"/>
                  </a:ext>
                </a:extLst>
              </a:tr>
              <a:tr h="461930">
                <a:tc>
                  <a:txBody>
                    <a:bodyPr/>
                    <a:lstStyle/>
                    <a:p>
                      <a:r>
                        <a:rPr lang="uk-UA" dirty="0"/>
                        <a:t>6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Бази даних в мережі Інтернет, їх використання. </a:t>
                      </a:r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7998610"/>
                  </a:ext>
                </a:extLst>
              </a:tr>
              <a:tr h="461930">
                <a:tc>
                  <a:txBody>
                    <a:bodyPr/>
                    <a:lstStyle/>
                    <a:p>
                      <a:r>
                        <a:rPr lang="uk-UA" dirty="0"/>
                        <a:t>7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Аналіз генеалогічної структури порід ВРХ.</a:t>
                      </a:r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464574"/>
                  </a:ext>
                </a:extLst>
              </a:tr>
              <a:tr h="461930">
                <a:tc>
                  <a:txBody>
                    <a:bodyPr/>
                    <a:lstStyle/>
                    <a:p>
                      <a:r>
                        <a:rPr lang="uk-UA" dirty="0"/>
                        <a:t>8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Екскурсія на </a:t>
                      </a:r>
                      <a:r>
                        <a:rPr lang="uk-UA" dirty="0" err="1"/>
                        <a:t>виствки</a:t>
                      </a:r>
                      <a:r>
                        <a:rPr lang="uk-UA" dirty="0"/>
                        <a:t> досягнень у тваринництві</a:t>
                      </a:r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4488093"/>
                  </a:ext>
                </a:extLst>
              </a:tr>
              <a:tr h="461930">
                <a:tc>
                  <a:txBody>
                    <a:bodyPr/>
                    <a:lstStyle/>
                    <a:p>
                      <a:r>
                        <a:rPr lang="uk-UA" dirty="0"/>
                        <a:t>9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Підведення підсумків роботи гуртка у навчальному році </a:t>
                      </a:r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32402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2951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0346BB1A-5A56-A000-4AD6-871D33C9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991" y="4621696"/>
            <a:ext cx="9105037" cy="1779104"/>
          </a:xfrm>
        </p:spPr>
        <p:txBody>
          <a:bodyPr>
            <a:normAutofit/>
          </a:bodyPr>
          <a:lstStyle/>
          <a:p>
            <a:pPr algn="ctr"/>
            <a:r>
              <a:rPr lang="uk-UA" dirty="0"/>
              <a:t>Керівник гуртка кандидат сільськогосподарських наук, доцент кафедри генетики, розведення та біотехнології тварин</a:t>
            </a:r>
            <a:br>
              <a:rPr lang="uk-UA" dirty="0"/>
            </a:br>
            <a:r>
              <a:rPr lang="uk-UA" dirty="0"/>
              <a:t> </a:t>
            </a:r>
            <a:br>
              <a:rPr lang="uk-UA" dirty="0"/>
            </a:br>
            <a:r>
              <a:rPr lang="uk-UA" dirty="0"/>
              <a:t>ЛИТВИНЕНКО ТАМАРА ВАЛЕНТИНІВНА</a:t>
            </a:r>
            <a:endParaRPr lang="LID4096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0DC33A3-C60F-9486-8F76-2D2B8278D5B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2766" b="12766"/>
          <a:stretch/>
        </p:blipFill>
        <p:spPr>
          <a:xfrm>
            <a:off x="677334" y="536713"/>
            <a:ext cx="8596668" cy="408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75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AEDFBF-964E-A46C-FC86-9F438E776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04" y="221974"/>
            <a:ext cx="9520214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Тематичні засідання гуртка в умовах дистанційного навчання відбуваються он-лайн</a:t>
            </a:r>
            <a:endParaRPr lang="LID4096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4653CA0-BB41-3A27-B15F-0E7148A95F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4920" b="5890"/>
          <a:stretch/>
        </p:blipFill>
        <p:spPr>
          <a:xfrm>
            <a:off x="2338005" y="1930401"/>
            <a:ext cx="5275325" cy="506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3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F553F1-CB1E-D481-6592-C79515213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Мета роботи гуртка</a:t>
            </a:r>
            <a:endParaRPr lang="LID4096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549745-2A18-628C-8D94-94E1CAC37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461" y="1113183"/>
            <a:ext cx="9730409" cy="4818849"/>
          </a:xfrm>
        </p:spPr>
        <p:txBody>
          <a:bodyPr>
            <a:noAutofit/>
          </a:bodyPr>
          <a:lstStyle/>
          <a:p>
            <a:r>
              <a:rPr lang="uk-UA" sz="2800" dirty="0"/>
              <a:t>Ознайомлення студентів із сучасним станом існуючого біорізноманіття основних вітчизняних, локальних та зникаючих порід сільськогосподарських тварин України. </a:t>
            </a:r>
          </a:p>
          <a:p>
            <a:r>
              <a:rPr lang="uk-UA" sz="2800" dirty="0"/>
              <a:t>Вміння користуватись базою даних порід сільськогосподарських тварин України та Європейською інформаційною системою біорізноманіття сільськогосподарських тварин (</a:t>
            </a:r>
            <a:r>
              <a:rPr lang="en-US" sz="2800" dirty="0"/>
              <a:t>EFABIS). </a:t>
            </a:r>
            <a:endParaRPr lang="uk-UA" sz="2800" dirty="0"/>
          </a:p>
          <a:p>
            <a:r>
              <a:rPr lang="uk-UA" sz="2800" dirty="0"/>
              <a:t>Оволодіння практичними навиками лінійної оцінки </a:t>
            </a:r>
            <a:r>
              <a:rPr lang="uk-UA" sz="2800" dirty="0" err="1"/>
              <a:t>екстер</a:t>
            </a:r>
            <a:r>
              <a:rPr lang="en-US" sz="2800" dirty="0"/>
              <a:t>’</a:t>
            </a:r>
            <a:r>
              <a:rPr lang="uk-UA" sz="2800" dirty="0" err="1"/>
              <a:t>єру</a:t>
            </a:r>
            <a:r>
              <a:rPr lang="uk-UA" sz="2800" dirty="0"/>
              <a:t> тварин  </a:t>
            </a:r>
            <a:r>
              <a:rPr lang="ru-RU" sz="2800" dirty="0" err="1"/>
              <a:t>відповідно</a:t>
            </a:r>
            <a:r>
              <a:rPr lang="ru-RU" sz="2800" dirty="0"/>
              <a:t> до </a:t>
            </a:r>
            <a:r>
              <a:rPr lang="ru-RU" sz="2800" dirty="0" err="1"/>
              <a:t>вимог</a:t>
            </a:r>
            <a:r>
              <a:rPr lang="ru-RU" sz="2800" dirty="0"/>
              <a:t> ICAR 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2701008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52439-BAF8-D50C-F52A-C2AF8F553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901" y="228505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uk-UA" dirty="0"/>
              <a:t>Екскурсія членів гуртка до інституту генетики і розведення тварин ім. </a:t>
            </a:r>
            <a:r>
              <a:rPr lang="uk-UA" dirty="0" err="1"/>
              <a:t>М.В.Зубця</a:t>
            </a:r>
            <a:r>
              <a:rPr lang="uk-UA" dirty="0"/>
              <a:t> НААН</a:t>
            </a:r>
            <a:endParaRPr lang="LID4096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02218A1-BE67-27B6-0A89-A9F9B7F79E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6670" y="1349237"/>
            <a:ext cx="7573617" cy="5508763"/>
          </a:xfrm>
        </p:spPr>
      </p:pic>
    </p:spTree>
    <p:extLst>
      <p:ext uri="{BB962C8B-B14F-4D97-AF65-F5344CB8AC3E}">
        <p14:creationId xmlns:p14="http://schemas.microsoft.com/office/powerpoint/2010/main" val="1678267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73786A-BCE2-0C85-17B9-C102EDC12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Практичні заняття членів гуртка на стайні НУБіП України</a:t>
            </a:r>
            <a:endParaRPr lang="LID4096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13733E5-14AA-BD88-76F1-94B6844544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2507" y="1812256"/>
            <a:ext cx="6727658" cy="5045744"/>
          </a:xfrm>
        </p:spPr>
      </p:pic>
    </p:spTree>
    <p:extLst>
      <p:ext uri="{BB962C8B-B14F-4D97-AF65-F5344CB8AC3E}">
        <p14:creationId xmlns:p14="http://schemas.microsoft.com/office/powerpoint/2010/main" val="2780884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9B4DE8-5938-5DCA-1DD1-5F548B801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437579"/>
            <a:ext cx="5416826" cy="1699334"/>
          </a:xfrm>
        </p:spPr>
        <p:txBody>
          <a:bodyPr>
            <a:noAutofit/>
          </a:bodyPr>
          <a:lstStyle/>
          <a:p>
            <a:r>
              <a:rPr lang="ru-RU" sz="2400" dirty="0" err="1"/>
              <a:t>Оцінку</a:t>
            </a:r>
            <a:r>
              <a:rPr lang="ru-RU" sz="2400" dirty="0"/>
              <a:t> </a:t>
            </a:r>
            <a:r>
              <a:rPr lang="ru-RU" sz="2400" dirty="0" err="1"/>
              <a:t>екстер</a:t>
            </a:r>
            <a:r>
              <a:rPr lang="en-US" sz="2400" dirty="0"/>
              <a:t>’</a:t>
            </a:r>
            <a:r>
              <a:rPr lang="uk-UA" sz="2400" dirty="0" err="1"/>
              <a:t>єру</a:t>
            </a:r>
            <a:r>
              <a:rPr lang="uk-UA" sz="2400" dirty="0"/>
              <a:t> </a:t>
            </a:r>
            <a:r>
              <a:rPr lang="ru-RU" sz="2400" dirty="0"/>
              <a:t>за </a:t>
            </a:r>
            <a:r>
              <a:rPr lang="ru-RU" sz="2400" dirty="0" err="1"/>
              <a:t>промірами</a:t>
            </a:r>
            <a:r>
              <a:rPr lang="ru-RU" sz="2400" dirty="0"/>
              <a:t> проводили на </a:t>
            </a:r>
            <a:r>
              <a:rPr lang="ru-RU" sz="2400" dirty="0" err="1"/>
              <a:t>основі</a:t>
            </a:r>
            <a:r>
              <a:rPr lang="ru-RU" sz="2400" dirty="0"/>
              <a:t> </a:t>
            </a:r>
            <a:r>
              <a:rPr lang="ru-RU" sz="2400" dirty="0" err="1"/>
              <a:t>шкали</a:t>
            </a:r>
            <a:r>
              <a:rPr lang="ru-RU" sz="2400" dirty="0"/>
              <a:t> </a:t>
            </a:r>
            <a:r>
              <a:rPr lang="ru-RU" sz="2400" dirty="0" err="1"/>
              <a:t>встановленої</a:t>
            </a:r>
            <a:r>
              <a:rPr lang="ru-RU" sz="2400" dirty="0"/>
              <a:t> для </a:t>
            </a:r>
            <a:r>
              <a:rPr lang="ru-RU" sz="2400" dirty="0" err="1"/>
              <a:t>української</a:t>
            </a:r>
            <a:r>
              <a:rPr lang="ru-RU" sz="2400" dirty="0"/>
              <a:t> верховою породи. </a:t>
            </a:r>
            <a:r>
              <a:rPr lang="uk-UA" sz="2400" dirty="0"/>
              <a:t> </a:t>
            </a:r>
            <a:endParaRPr lang="LID4096" sz="24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7E9971E-E268-A46F-2702-1CC257557D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66715"/>
            <a:ext cx="5494876" cy="36488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4B2CFE-C7C9-A074-0673-E633B965D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4" y="2464057"/>
            <a:ext cx="6190476" cy="41142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D67B61-DE25-EF93-C1C0-27780B3BC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000" y="3411660"/>
            <a:ext cx="5270872" cy="344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77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7BFFAF-523C-5BEE-8334-04A5A9C89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609600"/>
            <a:ext cx="8916193" cy="911087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dirty="0"/>
              <a:t>За результатами наукових досліджень опубліковані тези на наукових міжнародних конференціях</a:t>
            </a:r>
            <a:endParaRPr lang="LID4096" sz="2800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A527069-3598-55A9-E513-20F7C99C3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664" y="1719470"/>
            <a:ext cx="8596668" cy="4341771"/>
          </a:xfrm>
        </p:spPr>
        <p:txBody>
          <a:bodyPr>
            <a:normAutofit/>
          </a:bodyPr>
          <a:lstStyle/>
          <a:p>
            <a:r>
              <a:rPr lang="uk-UA" dirty="0"/>
              <a:t>Д</a:t>
            </a:r>
            <a:r>
              <a:rPr lang="ru-RU" dirty="0" err="1"/>
              <a:t>оповідь</a:t>
            </a:r>
            <a:r>
              <a:rPr lang="ru-RU" dirty="0"/>
              <a:t>: I </a:t>
            </a:r>
            <a:r>
              <a:rPr lang="ru-RU" dirty="0" err="1"/>
              <a:t>Міжнародна</a:t>
            </a:r>
            <a:r>
              <a:rPr lang="ru-RU" dirty="0"/>
              <a:t> </a:t>
            </a:r>
            <a:r>
              <a:rPr lang="ru-RU" dirty="0" err="1"/>
              <a:t>студентська</a:t>
            </a:r>
            <a:r>
              <a:rPr lang="ru-RU" dirty="0"/>
              <a:t> </a:t>
            </a:r>
            <a:r>
              <a:rPr lang="ru-RU" dirty="0" err="1"/>
              <a:t>наукова</a:t>
            </a:r>
            <a:r>
              <a:rPr lang="ru-RU" dirty="0"/>
              <a:t> </a:t>
            </a:r>
            <a:r>
              <a:rPr lang="ru-RU" dirty="0" err="1"/>
              <a:t>конференція</a:t>
            </a:r>
            <a:r>
              <a:rPr lang="ru-RU" dirty="0"/>
              <a:t> «ФОРМУВАННЯ СУЧАСНОЇ НАУКИ: МЕТОДИКА ТА ПРАКТИКА»  29.10.2021 • </a:t>
            </a:r>
            <a:r>
              <a:rPr lang="ru-RU" dirty="0" err="1"/>
              <a:t>Кам'янець-Подільський</a:t>
            </a:r>
            <a:r>
              <a:rPr lang="ru-RU" dirty="0"/>
              <a:t>, </a:t>
            </a:r>
            <a:r>
              <a:rPr lang="en-US" dirty="0">
                <a:hlinkClick r:id="rId2"/>
              </a:rPr>
              <a:t>https://drive.google.com/drive/folders/1EG8hK7NCPucpyqvGeJd6ZGzwh572-ocB</a:t>
            </a:r>
            <a:endParaRPr lang="uk-UA" dirty="0"/>
          </a:p>
          <a:p>
            <a:r>
              <a:rPr lang="en-US" dirty="0"/>
              <a:t>X </a:t>
            </a:r>
            <a:r>
              <a:rPr lang="en-US" dirty="0" err="1"/>
              <a:t>Международная</a:t>
            </a:r>
            <a:r>
              <a:rPr lang="en-US" dirty="0"/>
              <a:t> </a:t>
            </a:r>
            <a:r>
              <a:rPr lang="en-US" dirty="0" err="1"/>
              <a:t>научно-практическая</a:t>
            </a:r>
            <a:r>
              <a:rPr lang="en-US" dirty="0"/>
              <a:t> </a:t>
            </a:r>
            <a:r>
              <a:rPr lang="en-US" dirty="0" err="1"/>
              <a:t>конференция</a:t>
            </a:r>
            <a:r>
              <a:rPr lang="en-US" dirty="0"/>
              <a:t> «TRENDS AND PROSPECTS https://eu-conf.com/events/trends-and-prospects-development-of-science-and-practice-in-modern-environment/DEVELOPMENT OF SCIENCE AND PRACTICE IN MODERN ENVIRONMENT» </a:t>
            </a:r>
            <a:r>
              <a:rPr lang="en-US" dirty="0">
                <a:hlinkClick r:id="rId3"/>
              </a:rPr>
              <a:t>https://eu-conf.com/events/trends-and-prospects-development-of-science-and-practice-in-modern-environment/</a:t>
            </a:r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en-US" dirty="0"/>
          </a:p>
          <a:p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57723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EE60204-62F0-A0A2-AF5C-A4723963EE62}"/>
              </a:ext>
            </a:extLst>
          </p:cNvPr>
          <p:cNvSpPr txBox="1"/>
          <p:nvPr/>
        </p:nvSpPr>
        <p:spPr>
          <a:xfrm>
            <a:off x="437322" y="455329"/>
            <a:ext cx="866692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dirty="0"/>
              <a:t>Керівництво підготовки доповіді </a:t>
            </a:r>
            <a:r>
              <a:rPr lang="uk-UA" sz="2000" dirty="0" err="1"/>
              <a:t>Ничипорук</a:t>
            </a:r>
            <a:r>
              <a:rPr lang="uk-UA" sz="2000" dirty="0"/>
              <a:t> Софії, студентки 2 курсу, ФВМ на </a:t>
            </a:r>
            <a:r>
              <a:rPr lang="en-US" sz="2000" dirty="0"/>
              <a:t>X </a:t>
            </a:r>
            <a:r>
              <a:rPr lang="uk-UA" sz="2000" dirty="0"/>
              <a:t>Міжнародній науково-практичній конференції «</a:t>
            </a:r>
            <a:r>
              <a:rPr lang="en-US" sz="2000" dirty="0"/>
              <a:t>TRENDS AND PROSPECTS https://eu-conf.com/events/trends-and-prospects-development-of-science-and-practice-in-modern-environment/DEVELOPMENT OF SCIENCE AND PRACTICE IN MODERN ENVIRONMENT»</a:t>
            </a:r>
            <a:endParaRPr lang="LID4096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ED4784-4D95-FE60-18C3-8ED5516B8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931" y="2374779"/>
            <a:ext cx="6283060" cy="402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68232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754</TotalTime>
  <Words>830</Words>
  <Application>Microsoft Macintosh PowerPoint</Application>
  <PresentationFormat>Широкоэкранный</PresentationFormat>
  <Paragraphs>60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Trebuchet MS</vt:lpstr>
      <vt:lpstr>Wingdings 3</vt:lpstr>
      <vt:lpstr>Аспект</vt:lpstr>
      <vt:lpstr>Генетичні ресурси тварин</vt:lpstr>
      <vt:lpstr>Керівник гуртка кандидат сільськогосподарських наук, доцент кафедри генетики, розведення та біотехнології тварин   ЛИТВИНЕНКО ТАМАРА ВАЛЕНТИНІВНА</vt:lpstr>
      <vt:lpstr>Тематичні засідання гуртка в умовах дистанційного навчання відбуваються он-лайн</vt:lpstr>
      <vt:lpstr>Мета роботи гуртка</vt:lpstr>
      <vt:lpstr>Екскурсія членів гуртка до інституту генетики і розведення тварин ім. М.В.Зубця НААН</vt:lpstr>
      <vt:lpstr>Практичні заняття членів гуртка на стайні НУБіП України</vt:lpstr>
      <vt:lpstr>Оцінку екстер’єру за промірами проводили на основі шкали встановленої для української верховою породи.  </vt:lpstr>
      <vt:lpstr>За результатами наукових досліджень опубліковані тези на наукових міжнародних конференціях</vt:lpstr>
      <vt:lpstr>Презентация PowerPoint</vt:lpstr>
      <vt:lpstr>Презентация PowerPoint</vt:lpstr>
      <vt:lpstr>Презентация PowerPoint</vt:lpstr>
      <vt:lpstr>Презентация PowerPoint</vt:lpstr>
      <vt:lpstr>Публікація тез та статті за участю членів гуртка</vt:lpstr>
      <vt:lpstr>Участь у міжнародних конференціях</vt:lpstr>
      <vt:lpstr>Виїзд у господарство</vt:lpstr>
      <vt:lpstr>Екскурсія членів гуртка до Національної опери України.</vt:lpstr>
      <vt:lpstr>Основні напрямки наукових досліджень гуртка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Генетичні ресурси тварин</dc:title>
  <dc:creator>admin</dc:creator>
  <cp:lastModifiedBy>Nataliya Svyrydenko</cp:lastModifiedBy>
  <cp:revision>10</cp:revision>
  <dcterms:created xsi:type="dcterms:W3CDTF">2022-05-05T07:41:13Z</dcterms:created>
  <dcterms:modified xsi:type="dcterms:W3CDTF">2024-12-06T11:52:11Z</dcterms:modified>
</cp:coreProperties>
</file>