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5" r:id="rId9"/>
    <p:sldId id="274" r:id="rId10"/>
    <p:sldId id="262" r:id="rId11"/>
    <p:sldId id="281" r:id="rId12"/>
    <p:sldId id="263" r:id="rId13"/>
    <p:sldId id="264" r:id="rId14"/>
    <p:sldId id="265" r:id="rId15"/>
    <p:sldId id="266" r:id="rId16"/>
    <p:sldId id="269" r:id="rId17"/>
    <p:sldId id="267" r:id="rId18"/>
    <p:sldId id="268" r:id="rId19"/>
    <p:sldId id="270" r:id="rId20"/>
    <p:sldId id="271" r:id="rId21"/>
    <p:sldId id="272" r:id="rId22"/>
    <p:sldId id="276" r:id="rId23"/>
    <p:sldId id="278" r:id="rId24"/>
    <p:sldId id="277" r:id="rId25"/>
    <p:sldId id="280" r:id="rId26"/>
    <p:sldId id="279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8B73DC9-43B2-4B4E-8CB8-DEAEA26C0CFB}">
          <p14:sldIdLst>
            <p14:sldId id="256"/>
            <p14:sldId id="257"/>
            <p14:sldId id="258"/>
            <p14:sldId id="259"/>
            <p14:sldId id="260"/>
            <p14:sldId id="261"/>
            <p14:sldId id="273"/>
            <p14:sldId id="275"/>
            <p14:sldId id="274"/>
            <p14:sldId id="262"/>
            <p14:sldId id="281"/>
            <p14:sldId id="263"/>
            <p14:sldId id="264"/>
            <p14:sldId id="265"/>
            <p14:sldId id="266"/>
            <p14:sldId id="269"/>
            <p14:sldId id="267"/>
            <p14:sldId id="268"/>
            <p14:sldId id="270"/>
            <p14:sldId id="271"/>
            <p14:sldId id="272"/>
            <p14:sldId id="276"/>
            <p14:sldId id="278"/>
            <p14:sldId id="277"/>
            <p14:sldId id="280"/>
            <p14:sldId id="279"/>
            <p14:sldId id="282"/>
            <p14:sldId id="283"/>
            <p14:sldId id="284"/>
            <p14:sldId id="285"/>
          </p14:sldIdLst>
        </p14:section>
        <p14:section name="Раздел без заголовка" id="{7D0BA1B7-A8ED-45D2-9B9C-1767B0AAB342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991A9-E968-4B35-BCC8-BFFD09A9F9CB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07A09-8238-42A5-B857-F0551684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1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07A09-8238-42A5-B857-F055168422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1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5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2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98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138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2074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3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080601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852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D28170-C443-4761-861F-6024B59CFC11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FBAEF4-5E6C-4929-953C-994CB03F8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8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100" y="1990902"/>
            <a:ext cx="9068586" cy="3495497"/>
          </a:xfrm>
        </p:spPr>
        <p:txBody>
          <a:bodyPr/>
          <a:lstStyle/>
          <a:p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1курс 3 група </a:t>
            </a:r>
            <a:r>
              <a:rPr lang="uk-UA" sz="40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</a:t>
            </a:r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Менеджери, яких ви ще не бачили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презентує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Генеральний план стайні </a:t>
            </a:r>
            <a:r>
              <a:rPr lang="uk-UA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НУБіп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нормами </a:t>
            </a:r>
            <a:r>
              <a:rPr lang="uk-UA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внтп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3211" y="5001490"/>
            <a:ext cx="9070848" cy="457201"/>
          </a:xfrm>
        </p:spPr>
        <p:txBody>
          <a:bodyPr/>
          <a:lstStyle/>
          <a:p>
            <a:pPr algn="r"/>
            <a:r>
              <a:rPr lang="uk-UA" b="1" dirty="0" smtClean="0"/>
              <a:t>02.11.2018р.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48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2" y="642594"/>
            <a:ext cx="11463327" cy="5611929"/>
          </a:xfrm>
        </p:spPr>
      </p:pic>
    </p:spTree>
    <p:extLst>
      <p:ext uri="{BB962C8B-B14F-4D97-AF65-F5344CB8AC3E}">
        <p14:creationId xmlns:p14="http://schemas.microsoft.com/office/powerpoint/2010/main" val="9105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0" y="242696"/>
            <a:ext cx="11681617" cy="5243938"/>
          </a:xfrm>
        </p:spPr>
      </p:pic>
      <p:cxnSp>
        <p:nvCxnSpPr>
          <p:cNvPr id="18" name="Прямая со стрелкой 17"/>
          <p:cNvCxnSpPr/>
          <p:nvPr/>
        </p:nvCxnSpPr>
        <p:spPr>
          <a:xfrm>
            <a:off x="4326673" y="2386361"/>
            <a:ext cx="1769327" cy="22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096000" y="1471961"/>
            <a:ext cx="2111298" cy="22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96000" y="1471961"/>
            <a:ext cx="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973122" y="3021980"/>
            <a:ext cx="1226634" cy="111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791093" y="3211551"/>
            <a:ext cx="970156" cy="223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883912" y="2665142"/>
            <a:ext cx="0" cy="1170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7404410" y="3233854"/>
            <a:ext cx="22302" cy="936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81486" y="2102588"/>
            <a:ext cx="83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56м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095999" y="1843514"/>
            <a:ext cx="695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30м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6824547" y="1194962"/>
            <a:ext cx="936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16м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337503" y="3581324"/>
            <a:ext cx="70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25м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8486078" y="2726166"/>
            <a:ext cx="713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15м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147933" y="3015174"/>
            <a:ext cx="520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9м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425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010" y="2371033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Люди швидко звикають до всього гарного.  </a:t>
            </a:r>
            <a:br>
              <a:rPr lang="uk-UA" sz="3600" dirty="0" smtClean="0"/>
            </a:br>
            <a:r>
              <a:rPr lang="uk-UA" sz="3600" dirty="0" smtClean="0"/>
              <a:t>Але давайте не забувати про той шлях, який подолали всі робітники заради стайні.</a:t>
            </a:r>
            <a:br>
              <a:rPr lang="uk-UA" sz="3600" dirty="0" smtClean="0"/>
            </a:br>
            <a:r>
              <a:rPr lang="uk-UA" sz="3600" dirty="0" smtClean="0"/>
              <a:t>Життя стайні можна розділити на три етапи</a:t>
            </a:r>
            <a:r>
              <a:rPr lang="en-US" sz="3600" dirty="0" smtClean="0"/>
              <a:t>:</a:t>
            </a:r>
            <a:r>
              <a:rPr lang="uk-UA" sz="3600" dirty="0" smtClean="0"/>
              <a:t> </a:t>
            </a:r>
            <a:br>
              <a:rPr lang="uk-UA" sz="3600" dirty="0" smtClean="0"/>
            </a:br>
            <a:r>
              <a:rPr lang="uk-UA" sz="3600" b="1" i="1" dirty="0" smtClean="0"/>
              <a:t>1) </a:t>
            </a:r>
            <a:r>
              <a:rPr lang="uk-UA" sz="3600" dirty="0" smtClean="0"/>
              <a:t>До реконструкції</a:t>
            </a:r>
            <a:br>
              <a:rPr lang="uk-UA" sz="3600" dirty="0" smtClean="0"/>
            </a:br>
            <a:r>
              <a:rPr lang="uk-UA" sz="3600" b="1" i="1" dirty="0" smtClean="0"/>
              <a:t>2) </a:t>
            </a:r>
            <a:r>
              <a:rPr lang="uk-UA" sz="3600" dirty="0" smtClean="0"/>
              <a:t>Період реконструкції</a:t>
            </a:r>
            <a:br>
              <a:rPr lang="uk-UA" sz="3600" dirty="0" smtClean="0"/>
            </a:br>
            <a:r>
              <a:rPr lang="uk-UA" sz="3600" b="1" i="1" dirty="0" smtClean="0"/>
              <a:t>3) </a:t>
            </a:r>
            <a:r>
              <a:rPr lang="uk-UA" sz="3600" dirty="0" smtClean="0"/>
              <a:t>За </a:t>
            </a:r>
            <a:r>
              <a:rPr lang="uk-UA" sz="3600" dirty="0" err="1" smtClean="0"/>
              <a:t>європейскими</a:t>
            </a:r>
            <a:r>
              <a:rPr lang="uk-UA" sz="3600" dirty="0" smtClean="0"/>
              <a:t> стандартами(сучасність)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7106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Arial Black" panose="020B0A04020102020204" pitchFamily="34" charset="0"/>
              </a:rPr>
              <a:t>До реконструкції</a:t>
            </a:r>
            <a:r>
              <a:rPr lang="uk-UA" dirty="0"/>
              <a:t/>
            </a:r>
            <a:br>
              <a:rPr lang="uk-UA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/>
            </a:r>
            <a:br>
              <a:rPr lang="uk-UA" dirty="0"/>
            </a:br>
            <a:endParaRPr lang="en-US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07" y="1244760"/>
            <a:ext cx="2915799" cy="5027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9" y="4374887"/>
            <a:ext cx="4245804" cy="1897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9" y="1502441"/>
            <a:ext cx="3593923" cy="2695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220" y="1334058"/>
            <a:ext cx="2972600" cy="38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122" y="285755"/>
            <a:ext cx="10058400" cy="985484"/>
          </a:xfrm>
        </p:spPr>
        <p:txBody>
          <a:bodyPr/>
          <a:lstStyle/>
          <a:p>
            <a:r>
              <a:rPr lang="uk-UA" dirty="0">
                <a:latin typeface="Arial Black" panose="020B0A04020102020204" pitchFamily="34" charset="0"/>
              </a:rPr>
              <a:t>Період реконструкції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22" y="1110979"/>
            <a:ext cx="2468137" cy="4386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28" y="3551390"/>
            <a:ext cx="3832919" cy="2874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28" y="1219726"/>
            <a:ext cx="3502970" cy="2331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194" y="1271239"/>
            <a:ext cx="2816830" cy="49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0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Arial Black" panose="020B0A04020102020204" pitchFamily="34" charset="0"/>
              </a:rPr>
              <a:t>За </a:t>
            </a:r>
            <a:r>
              <a:rPr lang="uk-UA" dirty="0" err="1">
                <a:latin typeface="Arial Black" panose="020B0A04020102020204" pitchFamily="34" charset="0"/>
              </a:rPr>
              <a:t>європейскими</a:t>
            </a:r>
            <a:r>
              <a:rPr lang="uk-UA" dirty="0">
                <a:latin typeface="Arial Black" panose="020B0A04020102020204" pitchFamily="34" charset="0"/>
              </a:rPr>
              <a:t> стандартами(сучасність)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0353" y="174277"/>
            <a:ext cx="3139674" cy="3416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3" y="2014194"/>
            <a:ext cx="3880624" cy="2910468"/>
          </a:xfrm>
          <a:prstGeom prst="rect">
            <a:avLst/>
          </a:prstGeom>
        </p:spPr>
      </p:pic>
      <p:sp>
        <p:nvSpPr>
          <p:cNvPr id="6" name="AutoShape 2" descr="ÐÐ°ÑÑÐ¸Ð½ÐºÐ¸ Ð¿Ð¾ Ð·Ð°Ð¿ÑÐ¾ÑÑ ÑÑÐ°Ð¹Ð½Ñ Ð½ÑÐ±ÑÐ¿"/>
          <p:cNvSpPr>
            <a:spLocks noChangeAspect="1" noChangeArrowheads="1"/>
          </p:cNvSpPr>
          <p:nvPr/>
        </p:nvSpPr>
        <p:spPr bwMode="auto">
          <a:xfrm>
            <a:off x="155574" y="-144463"/>
            <a:ext cx="2753839" cy="27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17" y="3702205"/>
            <a:ext cx="2968083" cy="2968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24" y="2014194"/>
            <a:ext cx="2709077" cy="44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Параметри мікроклімату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b="1" i="1" dirty="0" smtClean="0"/>
              <a:t>Освітлення </a:t>
            </a:r>
            <a:r>
              <a:rPr lang="uk-UA" sz="2400" dirty="0" smtClean="0"/>
              <a:t>– не відповідає нормам( працюють не всі лампи)</a:t>
            </a:r>
          </a:p>
          <a:p>
            <a:r>
              <a:rPr lang="uk-UA" sz="2400" b="1" i="1" dirty="0" smtClean="0"/>
              <a:t>Вентиляція</a:t>
            </a:r>
            <a:r>
              <a:rPr lang="uk-UA" sz="2400" dirty="0" smtClean="0"/>
              <a:t> – забезпечується 4 витяжними каналами</a:t>
            </a:r>
          </a:p>
          <a:p>
            <a:r>
              <a:rPr lang="uk-UA" sz="2400" b="1" i="1" dirty="0" smtClean="0"/>
              <a:t>Температура</a:t>
            </a:r>
            <a:r>
              <a:rPr lang="uk-UA" sz="2400" dirty="0" smtClean="0"/>
              <a:t> – 15-20С</a:t>
            </a:r>
          </a:p>
          <a:p>
            <a:r>
              <a:rPr lang="uk-UA" sz="2400" b="1" i="1" dirty="0" smtClean="0"/>
              <a:t>Вологість</a:t>
            </a:r>
            <a:r>
              <a:rPr lang="uk-UA" sz="2400" dirty="0" smtClean="0"/>
              <a:t> – може бути максимум 75%, а ми заміряли 85%. Отже, нормам ВНТП не відповідає.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76749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083" y="236282"/>
            <a:ext cx="10058400" cy="1371600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Годівля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083" y="1227314"/>
            <a:ext cx="10058400" cy="3931920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Овес</a:t>
            </a:r>
            <a:r>
              <a:rPr lang="uk-UA" sz="2400" dirty="0" smtClean="0"/>
              <a:t> згідно </a:t>
            </a:r>
            <a:r>
              <a:rPr lang="uk-UA" sz="2400" dirty="0" smtClean="0"/>
              <a:t>норм має </a:t>
            </a:r>
            <a:r>
              <a:rPr lang="uk-UA" sz="2400" dirty="0" smtClean="0"/>
              <a:t>бути насипаний у спеціально влаштовані корита. У багатьох коней вони наявні, проте у деяких поні відсутні. Також вони їдять овес з підлоги разом зі сміттям, може призвести до появи глистів.</a:t>
            </a: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3198" y="3694693"/>
            <a:ext cx="3240668" cy="2430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2914494"/>
            <a:ext cx="4567907" cy="3425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48" y="3193274"/>
            <a:ext cx="3612995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09" y="252302"/>
            <a:ext cx="10058400" cy="1371600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Напування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40" y="1266779"/>
            <a:ext cx="10058400" cy="3931920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Коней напувають за допомогою відер 3-4 рази на день. Також на стайні наявні і автонапувалки, ними теж користуються. Додатково коней напувають перед тренуванням. Вода немає ніяких </a:t>
            </a:r>
            <a:r>
              <a:rPr lang="uk-UA" sz="2000" dirty="0" err="1" smtClean="0"/>
              <a:t>домішків</a:t>
            </a:r>
            <a:endParaRPr lang="uk-UA" sz="2000" dirty="0" smtClean="0"/>
          </a:p>
          <a:p>
            <a:endParaRPr lang="uk-UA" sz="2000" dirty="0"/>
          </a:p>
          <a:p>
            <a:r>
              <a:rPr lang="uk-UA" sz="2000" dirty="0" smtClean="0"/>
              <a:t>.</a:t>
            </a:r>
            <a:endParaRPr lang="en-US" sz="2000" dirty="0"/>
          </a:p>
        </p:txBody>
      </p:sp>
      <p:pic>
        <p:nvPicPr>
          <p:cNvPr id="5126" name="Picture 6" descr="ÐÐ°ÑÑÐ¸Ð½ÐºÐ¸ Ð¿Ð¾ Ð·Ð°Ð¿ÑÐ¾ÑÑ Ð½Ð°Ð¿ÑÐ²Ð°Ð½Ð½Ñ ÐºÐ¾Ð½Ðµ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52" y="1919543"/>
            <a:ext cx="3579176" cy="24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3211" y="3324062"/>
            <a:ext cx="3478561" cy="2608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4977" y="3331469"/>
            <a:ext cx="3537813" cy="2653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0" r="11545"/>
          <a:stretch/>
        </p:blipFill>
        <p:spPr>
          <a:xfrm>
            <a:off x="6494603" y="4103649"/>
            <a:ext cx="3636497" cy="24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Видалення гною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dirty="0" smtClean="0"/>
              <a:t>Гній видаляють за допомогою лопат і тачок.</a:t>
            </a:r>
          </a:p>
          <a:p>
            <a:r>
              <a:rPr lang="uk-UA" sz="2400" dirty="0" smtClean="0"/>
              <a:t>Площа </a:t>
            </a:r>
            <a:r>
              <a:rPr lang="uk-UA" sz="2400" dirty="0" err="1" smtClean="0"/>
              <a:t>гноєсхоаища</a:t>
            </a:r>
            <a:r>
              <a:rPr lang="uk-UA" sz="2400" dirty="0" smtClean="0"/>
              <a:t> </a:t>
            </a:r>
            <a:r>
              <a:rPr lang="uk-UA" sz="2400" dirty="0" smtClean="0"/>
              <a:t>– 763м</a:t>
            </a:r>
          </a:p>
          <a:p>
            <a:r>
              <a:rPr lang="uk-UA" sz="2400" dirty="0" smtClean="0"/>
              <a:t>Відстань від дверей до гноєсховища – 25м</a:t>
            </a:r>
          </a:p>
          <a:p>
            <a:r>
              <a:rPr lang="uk-UA" sz="2400" dirty="0" smtClean="0"/>
              <a:t>Відстань від гноєсховища до сінника – 15м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389" y="3344320"/>
            <a:ext cx="33337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latin typeface="Arial Black" panose="020B0A04020102020204" pitchFamily="34" charset="0"/>
              </a:rPr>
              <a:t>Об</a:t>
            </a:r>
            <a:r>
              <a:rPr lang="en-US" i="1" dirty="0" smtClean="0">
                <a:latin typeface="Arial Black" panose="020B0A04020102020204" pitchFamily="34" charset="0"/>
              </a:rPr>
              <a:t>’</a:t>
            </a:r>
            <a:r>
              <a:rPr lang="uk-UA" i="1" dirty="0" err="1" smtClean="0">
                <a:latin typeface="Arial Black" panose="020B0A04020102020204" pitchFamily="34" charset="0"/>
              </a:rPr>
              <a:t>єкт</a:t>
            </a:r>
            <a:r>
              <a:rPr lang="uk-UA" i="1" dirty="0" smtClean="0">
                <a:latin typeface="Arial Black" panose="020B0A04020102020204" pitchFamily="34" charset="0"/>
              </a:rPr>
              <a:t> і мета </a:t>
            </a:r>
            <a:r>
              <a:rPr lang="uk-UA" i="1" dirty="0" err="1" smtClean="0">
                <a:latin typeface="Arial Black" panose="020B0A04020102020204" pitchFamily="34" charset="0"/>
              </a:rPr>
              <a:t>дослідженнь</a:t>
            </a:r>
            <a:endParaRPr lang="en-US" i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225" y="2252001"/>
            <a:ext cx="10058400" cy="3931920"/>
          </a:xfrm>
        </p:spPr>
        <p:txBody>
          <a:bodyPr/>
          <a:lstStyle/>
          <a:p>
            <a:r>
              <a:rPr lang="uk-UA" sz="2800" b="1" i="1" dirty="0" smtClean="0"/>
              <a:t>Об</a:t>
            </a:r>
            <a:r>
              <a:rPr lang="en-US" sz="2800" b="1" i="1" dirty="0" smtClean="0"/>
              <a:t>’</a:t>
            </a:r>
            <a:r>
              <a:rPr lang="uk-UA" sz="2800" b="1" i="1" dirty="0" err="1" smtClean="0"/>
              <a:t>єкт</a:t>
            </a:r>
            <a:r>
              <a:rPr lang="en-US" sz="2800" b="1" i="1" dirty="0" smtClean="0"/>
              <a:t>:</a:t>
            </a:r>
            <a:r>
              <a:rPr lang="uk-UA" sz="2800" b="1" i="1" dirty="0" smtClean="0"/>
              <a:t> </a:t>
            </a:r>
            <a:endParaRPr lang="en-US" sz="2800" b="1" i="1" dirty="0" smtClean="0"/>
          </a:p>
          <a:p>
            <a:r>
              <a:rPr lang="uk-UA" sz="2400" dirty="0" smtClean="0"/>
              <a:t>лабораторія конярства на базі факультету тваринництва та водних біоресурсів НУБіП України</a:t>
            </a:r>
          </a:p>
          <a:p>
            <a:r>
              <a:rPr lang="uk-UA" sz="2800" b="1" i="1" dirty="0" smtClean="0"/>
              <a:t>Мета</a:t>
            </a:r>
            <a:r>
              <a:rPr lang="en-US" sz="2800" b="1" i="1" dirty="0" smtClean="0"/>
              <a:t>:</a:t>
            </a:r>
            <a:endParaRPr lang="uk-UA" sz="2800" b="1" i="1" dirty="0" smtClean="0"/>
          </a:p>
          <a:p>
            <a:r>
              <a:rPr lang="uk-UA" sz="2400" b="1" dirty="0" smtClean="0"/>
              <a:t>1)</a:t>
            </a:r>
            <a:r>
              <a:rPr lang="uk-UA" sz="2400" dirty="0" smtClean="0"/>
              <a:t>Скласти генеральний план </a:t>
            </a:r>
          </a:p>
          <a:p>
            <a:r>
              <a:rPr lang="uk-UA" sz="2400" b="1" dirty="0" smtClean="0"/>
              <a:t>2) </a:t>
            </a:r>
            <a:r>
              <a:rPr lang="uk-UA" sz="2400" dirty="0" smtClean="0"/>
              <a:t>Порівняти умови на стайні з нормами ВНТП</a:t>
            </a:r>
            <a:endParaRPr lang="en-US" sz="2400" dirty="0"/>
          </a:p>
        </p:txBody>
      </p:sp>
      <p:pic>
        <p:nvPicPr>
          <p:cNvPr id="7" name="Picture 2" descr="https://nubip.edu.ua/sites/default/files/imagecache/logo/gerb-_1_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26" y="4850107"/>
            <a:ext cx="2381241" cy="15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8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12" y="241184"/>
            <a:ext cx="10058400" cy="1371600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Навчальні аудиторії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2" y="1177888"/>
            <a:ext cx="3439247" cy="25794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60" y="1727804"/>
            <a:ext cx="3465160" cy="2598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20" y="3356518"/>
            <a:ext cx="3171623" cy="23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Аудиторії кафедри </a:t>
            </a:r>
            <a:r>
              <a:rPr lang="uk-UA" dirty="0" smtClean="0">
                <a:latin typeface="Arial Black" panose="020B0A04020102020204" pitchFamily="34" charset="0"/>
              </a:rPr>
              <a:t>конярства </a:t>
            </a:r>
            <a:r>
              <a:rPr lang="uk-UA" dirty="0" smtClean="0">
                <a:latin typeface="Arial Black" panose="020B0A04020102020204" pitchFamily="34" charset="0"/>
              </a:rPr>
              <a:t>і бджільництва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4194"/>
            <a:ext cx="5846956" cy="4385218"/>
          </a:xfrm>
        </p:spPr>
      </p:pic>
    </p:spTree>
    <p:extLst>
      <p:ext uri="{BB962C8B-B14F-4D97-AF65-F5344CB8AC3E}">
        <p14:creationId xmlns:p14="http://schemas.microsoft.com/office/powerpoint/2010/main" val="30895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Кафедра </a:t>
            </a:r>
            <a:r>
              <a:rPr lang="uk-UA" dirty="0" smtClean="0">
                <a:latin typeface="Arial Black" panose="020B0A04020102020204" pitchFamily="34" charset="0"/>
              </a:rPr>
              <a:t>технологій у птахівництві,свинарстві та вівчарстві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44" y="2125740"/>
            <a:ext cx="6319979" cy="3932237"/>
          </a:xfrm>
        </p:spPr>
      </p:pic>
    </p:spTree>
    <p:extLst>
      <p:ext uri="{BB962C8B-B14F-4D97-AF65-F5344CB8AC3E}">
        <p14:creationId xmlns:p14="http://schemas.microsoft.com/office/powerpoint/2010/main" val="1049277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854" y="296230"/>
            <a:ext cx="11014363" cy="158798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Віварій кафедри </a:t>
            </a:r>
            <a:r>
              <a:rPr lang="uk-UA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</a:rPr>
              <a:t>технологій у птахівництві,свинарстві та вівчарстві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60" y="1869262"/>
            <a:ext cx="5970574" cy="4477931"/>
          </a:xfrm>
        </p:spPr>
      </p:pic>
    </p:spTree>
    <p:extLst>
      <p:ext uri="{BB962C8B-B14F-4D97-AF65-F5344CB8AC3E}">
        <p14:creationId xmlns:p14="http://schemas.microsoft.com/office/powerpoint/2010/main" val="3866518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Водопостачання, </a:t>
            </a:r>
            <a:r>
              <a:rPr lang="uk-UA" dirty="0" err="1" smtClean="0">
                <a:latin typeface="Arial Black" panose="020B0A04020102020204" pitchFamily="34" charset="0"/>
              </a:rPr>
              <a:t>гноєвидалення</a:t>
            </a:r>
            <a:r>
              <a:rPr lang="uk-UA" dirty="0" smtClean="0">
                <a:latin typeface="Arial Black" panose="020B0A04020102020204" pitchFamily="34" charset="0"/>
              </a:rPr>
              <a:t> та каналізація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Подача води є від централізованого </a:t>
            </a:r>
            <a:r>
              <a:rPr lang="uk-UA" sz="2400" dirty="0" smtClean="0"/>
              <a:t>водопостачання</a:t>
            </a:r>
            <a:r>
              <a:rPr lang="uk-UA" sz="2400" dirty="0" smtClean="0"/>
              <a:t>. </a:t>
            </a:r>
            <a:r>
              <a:rPr lang="uk-UA" sz="2400" dirty="0" smtClean="0"/>
              <a:t>Водопостачання здійснюється</a:t>
            </a:r>
            <a:r>
              <a:rPr lang="uk-UA" sz="2400" dirty="0" smtClean="0"/>
              <a:t> за допомогою автонапувалок (коні) та відер (поні).</a:t>
            </a:r>
            <a:endParaRPr lang="uk-UA" sz="2400" dirty="0" smtClean="0"/>
          </a:p>
          <a:p>
            <a:r>
              <a:rPr lang="uk-UA" sz="2400" dirty="0" smtClean="0"/>
              <a:t>Вимоги щодо пожежної безпеки виконуються за правилами та нормами пожежної безпеки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86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0" y="3781745"/>
            <a:ext cx="3420291" cy="25369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Коні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924" y="369674"/>
            <a:ext cx="4125601" cy="2687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999" y="3827914"/>
            <a:ext cx="3266100" cy="243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612" y="369674"/>
            <a:ext cx="3988081" cy="34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8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336" y="486111"/>
            <a:ext cx="10058400" cy="1371600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Поні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1771">
            <a:off x="-624810" y="235136"/>
            <a:ext cx="3932237" cy="29491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5533">
            <a:off x="8676130" y="414025"/>
            <a:ext cx="3611169" cy="2708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318" y="2272343"/>
            <a:ext cx="4839719" cy="3629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1150" y="3631160"/>
            <a:ext cx="3505852" cy="2629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718"/>
            <a:ext cx="4549697" cy="34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 Black" panose="020B0A04020102020204" pitchFamily="34" charset="0"/>
              </a:rPr>
              <a:t>Маркетингове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дослідження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1. </a:t>
            </a:r>
            <a:r>
              <a:rPr lang="ru-RU" b="1" i="1" dirty="0" err="1"/>
              <a:t>Визначення</a:t>
            </a:r>
            <a:r>
              <a:rPr lang="ru-RU" b="1" i="1" dirty="0"/>
              <a:t> </a:t>
            </a:r>
            <a:r>
              <a:rPr lang="ru-RU" b="1" i="1" dirty="0" err="1" smtClean="0"/>
              <a:t>проблеми</a:t>
            </a:r>
            <a:r>
              <a:rPr lang="en-US" b="1" i="1" dirty="0" smtClean="0"/>
              <a:t>:</a:t>
            </a:r>
            <a:endParaRPr lang="uk-UA" b="1" i="1" dirty="0" smtClean="0"/>
          </a:p>
          <a:p>
            <a:r>
              <a:rPr lang="ru-RU" dirty="0" smtClean="0"/>
              <a:t> </a:t>
            </a:r>
            <a:r>
              <a:rPr lang="ru-RU" dirty="0"/>
              <a:t>Проблема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стайні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b="1" dirty="0"/>
              <a:t>невелика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 та 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знає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НУБіП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є </a:t>
            </a:r>
            <a:r>
              <a:rPr lang="ru-RU" dirty="0" err="1"/>
              <a:t>стайня</a:t>
            </a:r>
            <a:r>
              <a:rPr lang="ru-RU" dirty="0"/>
              <a:t> </a:t>
            </a:r>
            <a:r>
              <a:rPr lang="ru-RU" dirty="0" err="1"/>
              <a:t>реконструйована</a:t>
            </a:r>
            <a:r>
              <a:rPr lang="ru-RU" dirty="0"/>
              <a:t> за </a:t>
            </a:r>
            <a:r>
              <a:rPr lang="ru-RU" dirty="0" err="1"/>
              <a:t>європейськими</a:t>
            </a:r>
            <a:r>
              <a:rPr lang="ru-RU" dirty="0"/>
              <a:t> стандартами і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i="1" dirty="0" err="1" smtClean="0"/>
              <a:t>Вирішення</a:t>
            </a:r>
            <a:r>
              <a:rPr lang="en-US" b="1" i="1" dirty="0" smtClean="0"/>
              <a:t>:</a:t>
            </a:r>
            <a:r>
              <a:rPr lang="uk-UA" b="1" i="1" dirty="0" smtClean="0"/>
              <a:t> </a:t>
            </a:r>
          </a:p>
          <a:p>
            <a:r>
              <a:rPr lang="ru-RU" dirty="0"/>
              <a:t> </a:t>
            </a:r>
            <a:r>
              <a:rPr lang="ru-RU" dirty="0" smtClean="0"/>
              <a:t>-реклама </a:t>
            </a:r>
            <a:r>
              <a:rPr lang="ru-RU" dirty="0"/>
              <a:t>в соц. мережах ( </a:t>
            </a:r>
            <a:r>
              <a:rPr lang="ru-RU" dirty="0" err="1"/>
              <a:t>представлення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надавати</a:t>
            </a:r>
            <a:r>
              <a:rPr lang="ru-RU" dirty="0"/>
              <a:t> </a:t>
            </a:r>
            <a:r>
              <a:rPr lang="ru-RU" dirty="0" err="1"/>
              <a:t>стайня</a:t>
            </a:r>
            <a:r>
              <a:rPr lang="ru-RU" dirty="0" smtClean="0"/>
              <a:t>)</a:t>
            </a:r>
          </a:p>
          <a:p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smtClean="0"/>
              <a:t>каталогу</a:t>
            </a:r>
          </a:p>
          <a:p>
            <a:r>
              <a:rPr lang="ru-RU" dirty="0" smtClean="0"/>
              <a:t> –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/>
              <a:t>сайту </a:t>
            </a:r>
            <a:r>
              <a:rPr lang="ru-RU" dirty="0" err="1"/>
              <a:t>стайні</a:t>
            </a:r>
            <a:endParaRPr lang="en-US" b="1" i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2709747" y="3423425"/>
            <a:ext cx="479502" cy="5241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9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12" y="252301"/>
            <a:ext cx="10058400" cy="1371600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Порівняння з ВНТП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180" y="1177568"/>
            <a:ext cx="11032274" cy="5334743"/>
          </a:xfrm>
        </p:spPr>
        <p:txBody>
          <a:bodyPr>
            <a:normAutofit/>
          </a:bodyPr>
          <a:lstStyle/>
          <a:p>
            <a:r>
              <a:rPr lang="uk-UA" sz="2400" b="1" i="1" dirty="0" smtClean="0"/>
              <a:t>Які є проблеми?</a:t>
            </a:r>
          </a:p>
          <a:p>
            <a:r>
              <a:rPr lang="uk-UA" sz="2400" dirty="0" smtClean="0"/>
              <a:t>- </a:t>
            </a:r>
            <a:r>
              <a:rPr lang="uk-UA" sz="2400" dirty="0" smtClean="0"/>
              <a:t>освітлення </a:t>
            </a:r>
            <a:r>
              <a:rPr lang="uk-UA" sz="2400" dirty="0" smtClean="0"/>
              <a:t>в конюшні.</a:t>
            </a:r>
          </a:p>
          <a:p>
            <a:r>
              <a:rPr lang="uk-UA" sz="2400" dirty="0" smtClean="0"/>
              <a:t>- </a:t>
            </a:r>
            <a:r>
              <a:rPr lang="uk-UA" sz="2400" dirty="0" smtClean="0"/>
              <a:t>регулювання вологості.</a:t>
            </a:r>
            <a:endParaRPr lang="uk-UA" sz="2400" dirty="0" smtClean="0"/>
          </a:p>
          <a:p>
            <a:r>
              <a:rPr lang="uk-UA" sz="2400" dirty="0" smtClean="0"/>
              <a:t>- покращити умови для </a:t>
            </a:r>
            <a:r>
              <a:rPr lang="uk-UA" sz="2400" dirty="0" smtClean="0"/>
              <a:t>годівлі </a:t>
            </a:r>
            <a:r>
              <a:rPr lang="uk-UA" sz="2400" dirty="0" smtClean="0"/>
              <a:t>коней.</a:t>
            </a:r>
          </a:p>
          <a:p>
            <a:r>
              <a:rPr lang="uk-UA" sz="2400" dirty="0" smtClean="0"/>
              <a:t>Це все можливо виправити за короткий термін часу. Але при цих проблемах є дуже багато плюсів</a:t>
            </a:r>
            <a:r>
              <a:rPr lang="en-US" sz="2400" dirty="0" smtClean="0"/>
              <a:t>:</a:t>
            </a:r>
            <a:endParaRPr lang="uk-UA" sz="2400" dirty="0" smtClean="0"/>
          </a:p>
          <a:p>
            <a:r>
              <a:rPr lang="uk-UA" sz="2400" dirty="0" smtClean="0"/>
              <a:t>- вільна територія.</a:t>
            </a:r>
          </a:p>
          <a:p>
            <a:r>
              <a:rPr lang="uk-UA" sz="2400" dirty="0" smtClean="0"/>
              <a:t>- хороше водопостачання. </a:t>
            </a:r>
          </a:p>
          <a:p>
            <a:r>
              <a:rPr lang="uk-UA" sz="2400" dirty="0" smtClean="0"/>
              <a:t>- коні та поні завжди ситі.</a:t>
            </a:r>
          </a:p>
          <a:p>
            <a:r>
              <a:rPr lang="uk-UA" sz="2400" dirty="0" smtClean="0"/>
              <a:t>- уже будують нові стійла и </a:t>
            </a:r>
            <a:r>
              <a:rPr lang="uk-UA" sz="2400" dirty="0" err="1" smtClean="0"/>
              <a:t>т.д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054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ru-RU" b="1" dirty="0">
                <a:latin typeface="Arial Black" panose="020B0A04020102020204" pitchFamily="34" charset="0"/>
              </a:rPr>
              <a:t>Висновки</a:t>
            </a:r>
            <a:r>
              <a:rPr lang="ru-RU" b="1" dirty="0"/>
              <a:t>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sz="2400" dirty="0" err="1"/>
              <a:t>Тваринництво</a:t>
            </a:r>
            <a:r>
              <a:rPr lang="ru-RU" sz="2400" dirty="0"/>
              <a:t> </a:t>
            </a:r>
            <a:r>
              <a:rPr lang="ru-RU" sz="2400" dirty="0" err="1"/>
              <a:t>прибутковий</a:t>
            </a:r>
            <a:r>
              <a:rPr lang="ru-RU" sz="2400" dirty="0"/>
              <a:t> вид </a:t>
            </a:r>
            <a:r>
              <a:rPr lang="ru-RU" sz="2400" dirty="0" err="1"/>
              <a:t>бізнесу</a:t>
            </a:r>
            <a:r>
              <a:rPr lang="ru-RU" sz="2400" dirty="0"/>
              <a:t>. </a:t>
            </a:r>
          </a:p>
          <a:p>
            <a:r>
              <a:rPr lang="ru-RU" sz="2400" dirty="0"/>
              <a:t>Один з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прибуткових</a:t>
            </a:r>
            <a:r>
              <a:rPr lang="ru-RU" sz="2400" dirty="0"/>
              <a:t> </a:t>
            </a:r>
            <a:r>
              <a:rPr lang="ru-RU" sz="2400" dirty="0" err="1"/>
              <a:t>принципів</a:t>
            </a:r>
            <a:r>
              <a:rPr lang="ru-RU" sz="2400" dirty="0"/>
              <a:t> </a:t>
            </a:r>
            <a:r>
              <a:rPr lang="ru-RU" sz="2400" dirty="0" err="1"/>
              <a:t>розведення</a:t>
            </a:r>
            <a:r>
              <a:rPr lang="ru-RU" sz="2400" dirty="0"/>
              <a:t> коней –</a:t>
            </a:r>
            <a:r>
              <a:rPr lang="ru-RU" sz="2400" dirty="0" err="1"/>
              <a:t>розведення</a:t>
            </a:r>
            <a:r>
              <a:rPr lang="ru-RU" sz="2400" dirty="0"/>
              <a:t> коней для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подальшої</a:t>
            </a:r>
            <a:r>
              <a:rPr lang="ru-RU" sz="2400" dirty="0"/>
              <a:t> </a:t>
            </a:r>
            <a:r>
              <a:rPr lang="ru-RU" sz="2400" dirty="0" err="1"/>
              <a:t>реалізації</a:t>
            </a:r>
            <a:r>
              <a:rPr lang="ru-RU" sz="2400" dirty="0"/>
              <a:t>. </a:t>
            </a:r>
          </a:p>
          <a:p>
            <a:r>
              <a:rPr lang="ru-RU" sz="2400" dirty="0" err="1"/>
              <a:t>Українці</a:t>
            </a:r>
            <a:r>
              <a:rPr lang="ru-RU" sz="2400" dirty="0"/>
              <a:t> без коней – не </a:t>
            </a:r>
            <a:r>
              <a:rPr lang="ru-RU" sz="2400" dirty="0" err="1"/>
              <a:t>українці</a:t>
            </a:r>
            <a:r>
              <a:rPr lang="ru-RU" sz="2400" dirty="0"/>
              <a:t>. Все ж таки, </a:t>
            </a:r>
            <a:r>
              <a:rPr lang="ru-RU" sz="2400" dirty="0" err="1"/>
              <a:t>козацьке</a:t>
            </a:r>
            <a:r>
              <a:rPr lang="ru-RU" sz="2400" dirty="0"/>
              <a:t> </a:t>
            </a:r>
            <a:r>
              <a:rPr lang="ru-RU" sz="2400" dirty="0" err="1"/>
              <a:t>коріння</a:t>
            </a:r>
            <a:r>
              <a:rPr lang="ru-RU" sz="2400" dirty="0"/>
              <a:t> </a:t>
            </a:r>
            <a:r>
              <a:rPr lang="ru-RU" sz="2400" dirty="0" err="1"/>
              <a:t>дається</a:t>
            </a:r>
            <a:r>
              <a:rPr lang="ru-RU" sz="2400" dirty="0"/>
              <a:t> </a:t>
            </a:r>
            <a:r>
              <a:rPr lang="ru-RU" sz="2400" dirty="0" err="1"/>
              <a:t>взнаки</a:t>
            </a:r>
            <a:r>
              <a:rPr lang="ru-RU" sz="2400" dirty="0"/>
              <a:t>. І ми коней любимо, і </a:t>
            </a:r>
            <a:r>
              <a:rPr lang="ru-RU" sz="2400" dirty="0" err="1"/>
              <a:t>коні</a:t>
            </a:r>
            <a:r>
              <a:rPr lang="ru-RU" sz="2400" dirty="0"/>
              <a:t> </a:t>
            </a:r>
            <a:r>
              <a:rPr lang="ru-RU" sz="2400" dirty="0" err="1"/>
              <a:t>відповідають</a:t>
            </a:r>
            <a:r>
              <a:rPr lang="ru-RU" sz="2400" dirty="0"/>
              <a:t> нам </a:t>
            </a:r>
            <a:r>
              <a:rPr lang="ru-RU" sz="2400" dirty="0" err="1"/>
              <a:t>тим</a:t>
            </a:r>
            <a:r>
              <a:rPr lang="ru-RU" sz="2400" dirty="0"/>
              <a:t> же. </a:t>
            </a:r>
            <a:r>
              <a:rPr lang="ru-RU" sz="2400" dirty="0" err="1"/>
              <a:t>Україна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шанси</a:t>
            </a:r>
            <a:r>
              <a:rPr lang="ru-RU" sz="2400" dirty="0"/>
              <a:t> стати </a:t>
            </a:r>
            <a:r>
              <a:rPr lang="ru-RU" sz="2400" dirty="0" err="1"/>
              <a:t>країною-виробником</a:t>
            </a:r>
            <a:r>
              <a:rPr lang="ru-RU" sz="2400" dirty="0"/>
              <a:t> коней для </a:t>
            </a:r>
            <a:r>
              <a:rPr lang="ru-RU" sz="2400" dirty="0" err="1"/>
              <a:t>всієї</a:t>
            </a:r>
            <a:r>
              <a:rPr lang="ru-RU" sz="2400" dirty="0"/>
              <a:t> </a:t>
            </a:r>
            <a:r>
              <a:rPr lang="ru-RU" sz="2400" dirty="0" err="1"/>
              <a:t>Європи</a:t>
            </a:r>
            <a:r>
              <a:rPr lang="ru-RU" sz="2400" dirty="0"/>
              <a:t> і, </a:t>
            </a:r>
            <a:r>
              <a:rPr lang="ru-RU" sz="2400" dirty="0" err="1"/>
              <a:t>тим</a:t>
            </a:r>
            <a:r>
              <a:rPr lang="ru-RU" sz="2400" dirty="0"/>
              <a:t> самим, </a:t>
            </a:r>
            <a:r>
              <a:rPr lang="ru-RU" sz="2400" dirty="0" err="1"/>
              <a:t>підняти</a:t>
            </a:r>
            <a:r>
              <a:rPr lang="ru-RU" sz="2400" dirty="0"/>
              <a:t>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економіки</a:t>
            </a:r>
            <a:r>
              <a:rPr lang="ru-RU" sz="2400" dirty="0"/>
              <a:t> до </a:t>
            </a:r>
            <a:r>
              <a:rPr lang="ru-RU" sz="2400" dirty="0" err="1"/>
              <a:t>захмарної</a:t>
            </a:r>
            <a:r>
              <a:rPr lang="ru-RU" sz="2400" dirty="0"/>
              <a:t> </a:t>
            </a:r>
            <a:r>
              <a:rPr lang="ru-RU" sz="2400" dirty="0" err="1"/>
              <a:t>позначки</a:t>
            </a:r>
            <a:r>
              <a:rPr lang="ru-RU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74965"/>
            <a:ext cx="10058400" cy="896274"/>
          </a:xfrm>
        </p:spPr>
        <p:txBody>
          <a:bodyPr/>
          <a:lstStyle/>
          <a:p>
            <a:pPr algn="ctr"/>
            <a:r>
              <a:rPr lang="uk-UA" b="1" i="1" dirty="0" smtClean="0">
                <a:latin typeface="Arial Black" panose="020B0A04020102020204" pitchFamily="34" charset="0"/>
              </a:rPr>
              <a:t>Наша команда</a:t>
            </a:r>
            <a:endParaRPr lang="en-US" b="1" i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159727"/>
            <a:ext cx="10058400" cy="4875313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Головний менеджер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sz="2400" i="1" dirty="0" err="1" smtClean="0"/>
              <a:t>Аністратенко</a:t>
            </a:r>
            <a:r>
              <a:rPr lang="uk-UA" sz="2400" i="1" dirty="0" smtClean="0"/>
              <a:t> </a:t>
            </a:r>
            <a:r>
              <a:rPr lang="uk-UA" sz="2400" i="1" dirty="0" err="1" smtClean="0"/>
              <a:t>Даніелла</a:t>
            </a:r>
            <a:r>
              <a:rPr lang="uk-UA" sz="2400" i="1" dirty="0" smtClean="0"/>
              <a:t> Валеріївна. </a:t>
            </a:r>
          </a:p>
          <a:p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Помічники менеджера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uk-UA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sz="2400" i="1" dirty="0" err="1" smtClean="0"/>
              <a:t>■Філіпов</a:t>
            </a:r>
            <a:r>
              <a:rPr lang="uk-UA" sz="2400" i="1" dirty="0" smtClean="0"/>
              <a:t> Вадим Денисович. </a:t>
            </a:r>
            <a:endParaRPr lang="uk-UA" sz="2400" i="1" dirty="0" smtClean="0"/>
          </a:p>
          <a:p>
            <a:r>
              <a:rPr lang="uk-UA" sz="2400" i="1" dirty="0" err="1" smtClean="0"/>
              <a:t>■</a:t>
            </a:r>
            <a:r>
              <a:rPr lang="uk-UA" sz="2400" i="1" dirty="0" err="1" smtClean="0"/>
              <a:t>Науменко</a:t>
            </a:r>
            <a:r>
              <a:rPr lang="uk-UA" sz="2400" i="1" dirty="0" smtClean="0"/>
              <a:t> Анна Юріївна. </a:t>
            </a:r>
          </a:p>
          <a:p>
            <a:pPr marL="0" indent="0">
              <a:buNone/>
            </a:pPr>
            <a:r>
              <a:rPr lang="uk-UA" sz="2400" i="1" dirty="0"/>
              <a:t> </a:t>
            </a:r>
            <a:r>
              <a:rPr lang="uk-UA" sz="2400" i="1" dirty="0" smtClean="0"/>
              <a:t>  ■Власюк Костянтин Валерійович. </a:t>
            </a:r>
          </a:p>
        </p:txBody>
      </p:sp>
    </p:spTree>
    <p:extLst>
      <p:ext uri="{BB962C8B-B14F-4D97-AF65-F5344CB8AC3E}">
        <p14:creationId xmlns:p14="http://schemas.microsoft.com/office/powerpoint/2010/main" val="2961291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8000" dirty="0" smtClean="0"/>
              <a:t>Дякую за увагу!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161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1219661"/>
          </a:xfrm>
        </p:spPr>
        <p:txBody>
          <a:bodyPr/>
          <a:lstStyle/>
          <a:p>
            <a:r>
              <a:rPr lang="uk-UA" dirty="0">
                <a:latin typeface="Arial Black" panose="020B0A04020102020204" pitchFamily="34" charset="0"/>
              </a:rPr>
              <a:t>Інформацію надали</a:t>
            </a:r>
            <a:r>
              <a:rPr lang="en-US" dirty="0">
                <a:latin typeface="Arial Black" panose="020B0A04020102020204" pitchFamily="34" charset="0"/>
              </a:rPr>
              <a:t>:</a:t>
            </a:r>
          </a:p>
        </p:txBody>
      </p:sp>
      <p:pic>
        <p:nvPicPr>
          <p:cNvPr id="2050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93" y="1439177"/>
            <a:ext cx="2560190" cy="38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2032324"/>
            <a:ext cx="7359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 smtClean="0"/>
              <a:t>Повозніков</a:t>
            </a:r>
            <a:r>
              <a:rPr lang="uk-UA" sz="2400" b="1" i="1" dirty="0" smtClean="0"/>
              <a:t> Микола Гаврилович</a:t>
            </a:r>
            <a:r>
              <a:rPr lang="en-US" sz="2400" b="1" i="1" dirty="0"/>
              <a:t>:</a:t>
            </a:r>
            <a:r>
              <a:rPr lang="uk-UA" sz="2400" b="1" i="1" dirty="0" smtClean="0"/>
              <a:t> </a:t>
            </a:r>
            <a:r>
              <a:rPr lang="uk-UA" sz="2400" dirty="0" smtClean="0"/>
              <a:t>завідувач кафедри конярства та бджільництва</a:t>
            </a:r>
          </a:p>
          <a:p>
            <a:endParaRPr lang="uk-UA" sz="2400" dirty="0"/>
          </a:p>
          <a:p>
            <a:r>
              <a:rPr lang="uk-UA" sz="2400" dirty="0" smtClean="0"/>
              <a:t>Та інші </a:t>
            </a:r>
            <a:r>
              <a:rPr lang="uk-UA" sz="2400" dirty="0" smtClean="0"/>
              <a:t>працівники </a:t>
            </a:r>
            <a:r>
              <a:rPr lang="uk-UA" sz="2400" dirty="0" smtClean="0"/>
              <a:t>кафедри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61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09" y="241150"/>
            <a:ext cx="10058400" cy="952030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Історія створення стайні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71316" y="1054906"/>
            <a:ext cx="4256049" cy="3931920"/>
          </a:xfrm>
        </p:spPr>
        <p:txBody>
          <a:bodyPr>
            <a:normAutofit fontScale="92500" lnSpcReduction="10000"/>
          </a:bodyPr>
          <a:lstStyle/>
          <a:p>
            <a:r>
              <a:rPr lang="uk-UA" sz="2000" dirty="0" smtClean="0"/>
              <a:t>У жовтні 1967 року була заснована навчально-науково лабораторія конярства з метою поліпшення практичної підготовки фахівців та навчання початківців навичок верхової їзди та кінного спорту. На стайні утримується 15 коней та 23 </a:t>
            </a:r>
            <a:r>
              <a:rPr lang="uk-UA" sz="2000" dirty="0" err="1" smtClean="0"/>
              <a:t>поней</a:t>
            </a:r>
            <a:r>
              <a:rPr lang="uk-UA" sz="2000" dirty="0" smtClean="0"/>
              <a:t> різних видів. </a:t>
            </a:r>
          </a:p>
          <a:p>
            <a:r>
              <a:rPr lang="uk-UA" sz="2000" i="1" dirty="0" smtClean="0">
                <a:latin typeface="Arial Black" panose="020B0A04020102020204" pitchFamily="34" charset="0"/>
              </a:rPr>
              <a:t>Коні</a:t>
            </a:r>
            <a:r>
              <a:rPr lang="en-US" sz="2000" i="1" dirty="0" smtClean="0">
                <a:latin typeface="Arial Black" panose="020B0A04020102020204" pitchFamily="34" charset="0"/>
              </a:rPr>
              <a:t>:</a:t>
            </a:r>
            <a:r>
              <a:rPr lang="uk-UA" sz="2000" i="1" dirty="0" smtClean="0">
                <a:latin typeface="Arial Black" panose="020B0A04020102020204" pitchFamily="34" charset="0"/>
              </a:rPr>
              <a:t> </a:t>
            </a:r>
            <a:r>
              <a:rPr lang="uk-UA" sz="2000" dirty="0" smtClean="0"/>
              <a:t>Арабська чистокровна, українська верхова, </a:t>
            </a:r>
            <a:r>
              <a:rPr lang="ru-RU" sz="2000" dirty="0" err="1"/>
              <a:t>латвійська</a:t>
            </a:r>
            <a:r>
              <a:rPr lang="ru-RU" sz="2000" dirty="0"/>
              <a:t>, </a:t>
            </a:r>
            <a:r>
              <a:rPr lang="ru-RU" sz="2000" dirty="0" err="1" smtClean="0"/>
              <a:t>ютландська</a:t>
            </a:r>
            <a:r>
              <a:rPr lang="ru-RU" sz="2000" i="1" dirty="0" smtClean="0"/>
              <a:t>.</a:t>
            </a:r>
            <a:r>
              <a:rPr lang="uk-UA" sz="2000" i="1" dirty="0" smtClean="0"/>
              <a:t> </a:t>
            </a:r>
          </a:p>
          <a:p>
            <a:r>
              <a:rPr lang="uk-UA" sz="2000" i="1" dirty="0" smtClean="0">
                <a:latin typeface="Arial Black" panose="020B0A04020102020204" pitchFamily="34" charset="0"/>
              </a:rPr>
              <a:t>Поні</a:t>
            </a:r>
            <a:r>
              <a:rPr lang="en-US" sz="2000" i="1" dirty="0" smtClean="0">
                <a:latin typeface="Arial Black" panose="020B0A04020102020204" pitchFamily="34" charset="0"/>
              </a:rPr>
              <a:t>:</a:t>
            </a:r>
            <a:r>
              <a:rPr lang="uk-UA" sz="2000" i="1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/>
              <a:t>шетлендський</a:t>
            </a:r>
            <a:r>
              <a:rPr lang="ru-RU" sz="2000" dirty="0" smtClean="0"/>
              <a:t>.</a:t>
            </a:r>
            <a:endParaRPr lang="en-US" sz="2000" dirty="0"/>
          </a:p>
        </p:txBody>
      </p:sp>
      <p:pic>
        <p:nvPicPr>
          <p:cNvPr id="3074" name="Picture 2" descr="https://nubip.edu.ua/sites/default/files/u104/11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04" y="1193180"/>
            <a:ext cx="2766045" cy="20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058">
            <a:off x="4702096" y="3856641"/>
            <a:ext cx="2758070" cy="2068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82">
            <a:off x="452217" y="4605859"/>
            <a:ext cx="2735224" cy="2051418"/>
          </a:xfrm>
          <a:prstGeom prst="rect">
            <a:avLst/>
          </a:prstGeom>
        </p:spPr>
      </p:pic>
      <p:pic>
        <p:nvPicPr>
          <p:cNvPr id="3076" name="Picture 4" descr="ÐÐ°ÑÑÐ¸Ð½ÐºÐ¸ Ð¿Ð¾ Ð·Ð°Ð¿ÑÐ¾ÑÑ ÐºÐ¾Ð½Ñ Ð½ÑÐ±ÑÐ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55" y="4890917"/>
            <a:ext cx="2398054" cy="17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ºÐ°ÑÐµÐ´ÑÐ° ÐºÐ¾Ð½ÑÑÑÑÐ²Ð° Ð½ÑÐ±ÑÐ¿ ÐºÐ¾Ð½Ñ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70" y="1461865"/>
            <a:ext cx="3033674" cy="227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40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819" y="587342"/>
            <a:ext cx="10058400" cy="69555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Стайня</a:t>
            </a:r>
            <a:endParaRPr lang="en-US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30819" y="1282894"/>
                <a:ext cx="6872868" cy="2022830"/>
              </a:xfrm>
            </p:spPr>
            <p:txBody>
              <a:bodyPr>
                <a:noAutofit/>
              </a:bodyPr>
              <a:lstStyle/>
              <a:p>
                <a:r>
                  <a:rPr lang="uk-UA" sz="2400" dirty="0" smtClean="0"/>
                  <a:t>Площа - 735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uk-UA" sz="2400" dirty="0" smtClean="0"/>
              </a:p>
              <a:p>
                <a:r>
                  <a:rPr lang="uk-UA" sz="2400" dirty="0" smtClean="0"/>
                  <a:t>Висота приміщення – 2.8 м.</a:t>
                </a:r>
              </a:p>
              <a:p>
                <a:r>
                  <a:rPr lang="uk-UA" sz="2400" dirty="0" smtClean="0"/>
                  <a:t>Розміщено 37 стійл, 3 приміщення для зберігання кормів та 6 приміщень для персоналу</a:t>
                </a:r>
              </a:p>
              <a:p>
                <a:r>
                  <a:rPr lang="uk-UA" sz="2400" dirty="0" smtClean="0"/>
                  <a:t>В стійлах бетонна підлога, в серединні все з дерева.</a:t>
                </a:r>
              </a:p>
              <a:p>
                <a:r>
                  <a:rPr lang="uk-UA" sz="2400" dirty="0" smtClean="0"/>
                  <a:t>Двері з металічними вставками. Розмір 2.4*1.2 м </a:t>
                </a:r>
              </a:p>
              <a:p>
                <a:r>
                  <a:rPr lang="uk-UA" sz="2400" dirty="0" smtClean="0"/>
                  <a:t>Вікна з пластику 76 шт.</a:t>
                </a:r>
              </a:p>
              <a:p>
                <a:r>
                  <a:rPr lang="uk-UA" sz="2400" dirty="0" smtClean="0"/>
                  <a:t>Прохід в приміщення зацементований. Є 4 воріт. Розмір 2.7*2.1м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819" y="1282894"/>
                <a:ext cx="6872868" cy="2022830"/>
              </a:xfrm>
              <a:blipFill>
                <a:blip r:embed="rId2"/>
                <a:stretch>
                  <a:fillRect l="-1152" t="-2410" r="-89" b="-16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33" y="255462"/>
            <a:ext cx="3532359" cy="2649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33" y="2904731"/>
            <a:ext cx="3572676" cy="2679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25" y="255462"/>
            <a:ext cx="2306724" cy="21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На території конюшні є такі приміщення.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▪</a:t>
            </a:r>
            <a:r>
              <a:rPr lang="uk-UA" sz="2400" dirty="0" smtClean="0"/>
              <a:t>Сховища для кормів.</a:t>
            </a:r>
          </a:p>
          <a:p>
            <a:r>
              <a:rPr lang="en-US" sz="2400" dirty="0" smtClean="0"/>
              <a:t>▪</a:t>
            </a:r>
            <a:r>
              <a:rPr lang="uk-UA" sz="2400" dirty="0" smtClean="0"/>
              <a:t>Майданчик для зберігання гною.</a:t>
            </a:r>
          </a:p>
          <a:p>
            <a:r>
              <a:rPr lang="en-US" sz="2400" dirty="0" smtClean="0"/>
              <a:t>▪</a:t>
            </a:r>
            <a:r>
              <a:rPr lang="uk-UA" sz="2400" dirty="0" smtClean="0"/>
              <a:t>Адміністративна будівля.</a:t>
            </a:r>
          </a:p>
          <a:p>
            <a:r>
              <a:rPr lang="en-US" sz="2400" dirty="0" smtClean="0"/>
              <a:t>▪</a:t>
            </a:r>
            <a:r>
              <a:rPr lang="uk-UA" sz="2400" dirty="0" smtClean="0"/>
              <a:t>Навчальні класи.</a:t>
            </a:r>
          </a:p>
          <a:p>
            <a:r>
              <a:rPr lang="uk-UA" sz="2400" dirty="0" smtClean="0"/>
              <a:t>▪Віварій кафедри птахівництва.</a:t>
            </a:r>
          </a:p>
          <a:p>
            <a:r>
              <a:rPr lang="uk-UA" sz="2400" dirty="0" smtClean="0"/>
              <a:t>▪Кафедра конярства та бджільництва.</a:t>
            </a:r>
          </a:p>
          <a:p>
            <a:r>
              <a:rPr lang="uk-UA" sz="2400" dirty="0" smtClean="0"/>
              <a:t>▪Кафедра технологій у птахівництві, свинарстві та вівчарстві</a:t>
            </a:r>
          </a:p>
          <a:p>
            <a:r>
              <a:rPr lang="uk-UA" sz="2400" dirty="0" smtClean="0"/>
              <a:t>▪Приміщення для зберігання будівельних матеріалів.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631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Адміністративна будівля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83" y="2014194"/>
            <a:ext cx="7460166" cy="4438902"/>
          </a:xfrm>
        </p:spPr>
      </p:pic>
    </p:spTree>
    <p:extLst>
      <p:ext uri="{BB962C8B-B14F-4D97-AF65-F5344CB8AC3E}">
        <p14:creationId xmlns:p14="http://schemas.microsoft.com/office/powerpoint/2010/main" val="23740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12" y="241150"/>
            <a:ext cx="10058400" cy="1371600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Сховища для кормів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9" y="1278363"/>
            <a:ext cx="3900861" cy="29256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50" y="1278363"/>
            <a:ext cx="3898901" cy="292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51" y="1278363"/>
            <a:ext cx="3900861" cy="292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95" y="4202539"/>
            <a:ext cx="3304478" cy="2478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0" y="4205328"/>
            <a:ext cx="3300760" cy="24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366</TotalTime>
  <Words>694</Words>
  <Application>Microsoft Office PowerPoint</Application>
  <PresentationFormat>Произвольный</PresentationFormat>
  <Paragraphs>102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Савон</vt:lpstr>
      <vt:lpstr>1курс 3 група фам  команда “Менеджери, яких ви ще не бачили” презентує: ”Генеральний план стайні НУБіп за нормами внтп”</vt:lpstr>
      <vt:lpstr>Об’єкт і мета дослідженнь</vt:lpstr>
      <vt:lpstr>Наша команда</vt:lpstr>
      <vt:lpstr>Інформацію надали:</vt:lpstr>
      <vt:lpstr>Історія створення стайні</vt:lpstr>
      <vt:lpstr>Стайня</vt:lpstr>
      <vt:lpstr>На території конюшні є такі приміщення.</vt:lpstr>
      <vt:lpstr>Адміністративна будівля</vt:lpstr>
      <vt:lpstr>Сховища для кормів</vt:lpstr>
      <vt:lpstr>Презентация PowerPoint</vt:lpstr>
      <vt:lpstr>Презентация PowerPoint</vt:lpstr>
      <vt:lpstr>Люди швидко звикають до всього гарного.   Але давайте не забувати про той шлях, який подолали всі робітники заради стайні. Життя стайні можна розділити на три етапи:  1) До реконструкції 2) Період реконструкції 3) За європейскими стандартами(сучасність)</vt:lpstr>
      <vt:lpstr>До реконструкції </vt:lpstr>
      <vt:lpstr>Період реконструкції</vt:lpstr>
      <vt:lpstr>За європейскими стандартами(сучасність)</vt:lpstr>
      <vt:lpstr>Параметри мікроклімату</vt:lpstr>
      <vt:lpstr>Годівля</vt:lpstr>
      <vt:lpstr>Напування</vt:lpstr>
      <vt:lpstr>Видалення гною</vt:lpstr>
      <vt:lpstr>Навчальні аудиторії</vt:lpstr>
      <vt:lpstr>Аудиторії кафедри конярства і бджільництва</vt:lpstr>
      <vt:lpstr>Кафедра технологій у птахівництві,свинарстві та вівчарстві</vt:lpstr>
      <vt:lpstr>Віварій кафедри технологій у птахівництві,свинарстві та вівчарстві</vt:lpstr>
      <vt:lpstr>Водопостачання, гноєвидалення та каналізація</vt:lpstr>
      <vt:lpstr>Коні</vt:lpstr>
      <vt:lpstr>Поні</vt:lpstr>
      <vt:lpstr>Маркетингове дослідження</vt:lpstr>
      <vt:lpstr>Порівняння з ВНТП</vt:lpstr>
      <vt:lpstr> Висновки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Admin</cp:lastModifiedBy>
  <cp:revision>35</cp:revision>
  <dcterms:created xsi:type="dcterms:W3CDTF">2018-11-01T22:40:31Z</dcterms:created>
  <dcterms:modified xsi:type="dcterms:W3CDTF">2018-12-26T16:58:30Z</dcterms:modified>
</cp:coreProperties>
</file>