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70" r:id="rId12"/>
    <p:sldId id="275" r:id="rId13"/>
    <p:sldId id="274" r:id="rId14"/>
    <p:sldId id="273" r:id="rId15"/>
    <p:sldId id="266" r:id="rId16"/>
    <p:sldId id="267" r:id="rId17"/>
    <p:sldId id="268" r:id="rId18"/>
    <p:sldId id="269" r:id="rId19"/>
    <p:sldId id="271" r:id="rId2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3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C11B4-E842-4DCC-865D-2F9582582BFC}" type="datetimeFigureOut">
              <a:rPr lang="uk-UA" smtClean="0"/>
              <a:t>07.06.2019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A252F4-26DB-46E1-BECD-DD9EEDEA974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9401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A9EBF-91FD-2F40-B54F-8B48B4AB474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199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F318B-80E4-42F3-911F-1A844333DE9C}" type="datetimeFigureOut">
              <a:rPr lang="uk-UA" smtClean="0"/>
              <a:t>07.06.2019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036B-3FFA-4FEF-8C75-3025118C2C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8441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F318B-80E4-42F3-911F-1A844333DE9C}" type="datetimeFigureOut">
              <a:rPr lang="uk-UA" smtClean="0"/>
              <a:t>07.06.2019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036B-3FFA-4FEF-8C75-3025118C2C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7316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F318B-80E4-42F3-911F-1A844333DE9C}" type="datetimeFigureOut">
              <a:rPr lang="uk-UA" smtClean="0"/>
              <a:t>07.06.2019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036B-3FFA-4FEF-8C75-3025118C2C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0342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IP-2017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121920"/>
            <a:ext cx="11216640" cy="6397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680" y="1341120"/>
            <a:ext cx="11216640" cy="4876800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5114835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F318B-80E4-42F3-911F-1A844333DE9C}" type="datetimeFigureOut">
              <a:rPr lang="uk-UA" smtClean="0"/>
              <a:t>07.06.2019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036B-3FFA-4FEF-8C75-3025118C2C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9952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F318B-80E4-42F3-911F-1A844333DE9C}" type="datetimeFigureOut">
              <a:rPr lang="uk-UA" smtClean="0"/>
              <a:t>07.06.2019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036B-3FFA-4FEF-8C75-3025118C2C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9315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F318B-80E4-42F3-911F-1A844333DE9C}" type="datetimeFigureOut">
              <a:rPr lang="uk-UA" smtClean="0"/>
              <a:t>07.06.2019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036B-3FFA-4FEF-8C75-3025118C2C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27270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F318B-80E4-42F3-911F-1A844333DE9C}" type="datetimeFigureOut">
              <a:rPr lang="uk-UA" smtClean="0"/>
              <a:t>07.06.2019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036B-3FFA-4FEF-8C75-3025118C2C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6241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F318B-80E4-42F3-911F-1A844333DE9C}" type="datetimeFigureOut">
              <a:rPr lang="uk-UA" smtClean="0"/>
              <a:t>07.06.2019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036B-3FFA-4FEF-8C75-3025118C2C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9305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F318B-80E4-42F3-911F-1A844333DE9C}" type="datetimeFigureOut">
              <a:rPr lang="uk-UA" smtClean="0"/>
              <a:t>07.06.2019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036B-3FFA-4FEF-8C75-3025118C2C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4295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F318B-80E4-42F3-911F-1A844333DE9C}" type="datetimeFigureOut">
              <a:rPr lang="uk-UA" smtClean="0"/>
              <a:t>07.06.2019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036B-3FFA-4FEF-8C75-3025118C2C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15086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F318B-80E4-42F3-911F-1A844333DE9C}" type="datetimeFigureOut">
              <a:rPr lang="uk-UA" smtClean="0"/>
              <a:t>07.06.2019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036B-3FFA-4FEF-8C75-3025118C2C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98985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F318B-80E4-42F3-911F-1A844333DE9C}" type="datetimeFigureOut">
              <a:rPr lang="uk-UA" smtClean="0"/>
              <a:t>07.06.2019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B036B-3FFA-4FEF-8C75-3025118C2C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4297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8763" y="581890"/>
            <a:ext cx="399010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Genomics for improved sustainability and competitiveness of Ukrainian livestock breeding programs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Better Life </a:t>
            </a:r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Ukrainian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Milk-Farmers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6721434" y="676892"/>
            <a:ext cx="461950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Геноміка для покращення стійкості та конкурентоспроможності українських програм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розведення в </a:t>
            </a:r>
            <a:r>
              <a:rPr lang="nb-N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тваринництві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Краще життя для українських фермерів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46909" y="4572000"/>
            <a:ext cx="24463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Trygve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R.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Solberg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Geno</a:t>
            </a:r>
            <a:r>
              <a:rPr lang="uk-UA" sz="20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Global</a:t>
            </a:r>
            <a:r>
              <a:rPr lang="uk-UA" sz="20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рюгве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Р.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Солберг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ГЕНО ГЛОБАЛ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54587" y="4880758"/>
            <a:ext cx="1235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028153"/>
              </p:ext>
            </p:extLst>
          </p:nvPr>
        </p:nvGraphicFramePr>
        <p:xfrm>
          <a:off x="8229600" y="4429496"/>
          <a:ext cx="2398816" cy="152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98816">
                  <a:extLst>
                    <a:ext uri="{9D8B030D-6E8A-4147-A177-3AD203B41FA5}">
                      <a16:colId xmlns="" xmlns:a16="http://schemas.microsoft.com/office/drawing/2014/main" val="2021655882"/>
                    </a:ext>
                  </a:extLst>
                </a:gridCol>
              </a:tblGrid>
              <a:tr h="13181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b-NO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Sergiy Y. Ruban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b-NO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NULESU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Сергій Ю. Рубан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НУБіП України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38682868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987636" y="6020790"/>
            <a:ext cx="1959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31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0499" y="243882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8.Collection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breeding information</a:t>
            </a:r>
          </a:p>
          <a:p>
            <a:pPr algn="ctr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Збір селекційної інформації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8708600"/>
              </p:ext>
            </p:extLst>
          </p:nvPr>
        </p:nvGraphicFramePr>
        <p:xfrm>
          <a:off x="1721924" y="1211283"/>
          <a:ext cx="9310252" cy="5510381"/>
        </p:xfrm>
        <a:graphic>
          <a:graphicData uri="http://schemas.openxmlformats.org/drawingml/2006/table">
            <a:tbl>
              <a:tblPr firstRow="1" firstCol="1" bandRow="1"/>
              <a:tblGrid>
                <a:gridCol w="3102732">
                  <a:extLst>
                    <a:ext uri="{9D8B030D-6E8A-4147-A177-3AD203B41FA5}">
                      <a16:colId xmlns="" xmlns:a16="http://schemas.microsoft.com/office/drawing/2014/main" val="3989980485"/>
                    </a:ext>
                  </a:extLst>
                </a:gridCol>
                <a:gridCol w="3103760">
                  <a:extLst>
                    <a:ext uri="{9D8B030D-6E8A-4147-A177-3AD203B41FA5}">
                      <a16:colId xmlns="" xmlns:a16="http://schemas.microsoft.com/office/drawing/2014/main" val="2141536224"/>
                    </a:ext>
                  </a:extLst>
                </a:gridCol>
                <a:gridCol w="3103760">
                  <a:extLst>
                    <a:ext uri="{9D8B030D-6E8A-4147-A177-3AD203B41FA5}">
                      <a16:colId xmlns="" xmlns:a16="http://schemas.microsoft.com/office/drawing/2014/main" val="3075395843"/>
                    </a:ext>
                  </a:extLst>
                </a:gridCol>
              </a:tblGrid>
              <a:tr h="4383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Action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Робота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Trait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Ознака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Who carries out work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Хто здійснює роботу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98444490"/>
                  </a:ext>
                </a:extLst>
              </a:tr>
              <a:tr h="17532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Control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origin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animals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Monitoring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productivity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quality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milk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 походження тварин. Контроль продуктивності і якості молока 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Milk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yield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fat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protein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content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somatic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cells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Молочна продуктивність, вміст жиру і білка, соматичні клітини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Farms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NULES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Господарства, </a:t>
                      </a:r>
                      <a:r>
                        <a:rPr lang="uk-UA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НУБіП</a:t>
                      </a:r>
                      <a:endParaRPr lang="en-US" sz="16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uk-UA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Аграрні</a:t>
                      </a:r>
                      <a:r>
                        <a:rPr lang="uk-UA" sz="16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коледжі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90310373"/>
                  </a:ext>
                </a:extLst>
              </a:tr>
              <a:tr h="10957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Line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rating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 </a:t>
                      </a: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type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Лінійна оцінка типу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According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requirements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ICAR (18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traits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Згідно вимог </a:t>
                      </a:r>
                      <a:r>
                        <a:rPr lang="nb-NO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ICAR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(18 ознак)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NULES 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uk-UA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НУБіП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  <a:defRPr/>
                      </a:pPr>
                      <a:r>
                        <a:rPr lang="uk-UA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Аграрні</a:t>
                      </a:r>
                      <a:r>
                        <a:rPr lang="uk-UA" sz="16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коледжі</a:t>
                      </a:r>
                      <a:endParaRPr lang="uk-UA" sz="16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49870585"/>
                  </a:ext>
                </a:extLst>
              </a:tr>
              <a:tr h="10957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Control of reproduction 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rate </a:t>
                      </a: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and animal health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 рівня відтворення та здоров’я тварин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reference date of </a:t>
                      </a:r>
                      <a:r>
                        <a:rPr lang="nb-NO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insemination, Pregnancy Rate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Контрольні дати осіменіння, індекс тільності (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Farms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NULES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Господарства, </a:t>
                      </a:r>
                      <a:r>
                        <a:rPr lang="uk-UA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НУБіП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  <a:defRPr/>
                      </a:pPr>
                      <a:r>
                        <a:rPr lang="uk-UA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Аграрні</a:t>
                      </a:r>
                      <a:r>
                        <a:rPr lang="uk-UA" sz="16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коледжі</a:t>
                      </a:r>
                      <a:endParaRPr lang="uk-UA" sz="16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58125953"/>
                  </a:ext>
                </a:extLst>
              </a:tr>
              <a:tr h="6574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Sampling for genetic test</a:t>
                      </a:r>
                      <a:r>
                        <a:rPr lang="nb-NO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Відбір проб для генетичних досліджень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Blood, skin, lymph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Кров, шкіра, лімфа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NULES 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uk-UA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НУБіП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  <a:defRPr/>
                      </a:pPr>
                      <a:r>
                        <a:rPr lang="uk-UA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Аграрні</a:t>
                      </a:r>
                      <a:r>
                        <a:rPr lang="uk-UA" sz="16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коледжі</a:t>
                      </a:r>
                      <a:endParaRPr lang="uk-UA" sz="16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215452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267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 1 vet prep.bmp"/>
          <p:cNvPicPr/>
          <p:nvPr/>
        </p:nvPicPr>
        <p:blipFill>
          <a:blip r:embed="rId2"/>
          <a:stretch>
            <a:fillRect/>
          </a:stretch>
        </p:blipFill>
        <p:spPr>
          <a:xfrm>
            <a:off x="667265" y="1779373"/>
            <a:ext cx="10305535" cy="4633784"/>
          </a:xfrm>
          <a:prstGeom prst="rect">
            <a:avLst/>
          </a:prstGeom>
          <a:ln>
            <a:solidFill>
              <a:srgbClr val="5B9BD5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1705232" y="345989"/>
            <a:ext cx="7438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Використання ветеринарних препаратів для лікування та профілактики захворювань в тваринництві різних країн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 </a:t>
            </a:r>
            <a:r>
              <a:rPr lang="en-US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European 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Medicines Agency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Use of veterinary drugs for the treatment and prevention of diseases in animals from different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countries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 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European Medicines Agency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85618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82811" y="4213654"/>
            <a:ext cx="5733535" cy="2498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  <a:spcAft>
                <a:spcPts val="1200"/>
              </a:spcAft>
            </a:pPr>
            <a:r>
              <a:rPr lang="en-US" sz="2000" dirty="0">
                <a:solidFill>
                  <a:srgbClr val="00523C"/>
                </a:solidFill>
              </a:rPr>
              <a:t>Paul VanRaden,</a:t>
            </a:r>
            <a:r>
              <a:rPr lang="en-US" sz="2000" baseline="30000" dirty="0">
                <a:solidFill>
                  <a:srgbClr val="00523C"/>
                </a:solidFill>
              </a:rPr>
              <a:t>1 </a:t>
            </a:r>
            <a:r>
              <a:rPr lang="en-US" sz="2000" dirty="0">
                <a:solidFill>
                  <a:srgbClr val="00523C"/>
                </a:solidFill>
              </a:rPr>
              <a:t>Kristen Parker Gaddis,</a:t>
            </a:r>
            <a:r>
              <a:rPr lang="en-US" sz="2000" baseline="30000" dirty="0">
                <a:solidFill>
                  <a:srgbClr val="00523C"/>
                </a:solidFill>
              </a:rPr>
              <a:t>2</a:t>
            </a:r>
            <a:r>
              <a:rPr lang="en-US" sz="2000" dirty="0">
                <a:solidFill>
                  <a:srgbClr val="00523C"/>
                </a:solidFill>
              </a:rPr>
              <a:t> and John Cole</a:t>
            </a:r>
            <a:r>
              <a:rPr lang="en-US" sz="2000" baseline="30000" dirty="0">
                <a:solidFill>
                  <a:srgbClr val="00523C"/>
                </a:solidFill>
              </a:rPr>
              <a:t>1</a:t>
            </a:r>
            <a:endParaRPr lang="en-US" sz="2000" dirty="0">
              <a:solidFill>
                <a:srgbClr val="00523C"/>
              </a:solidFill>
            </a:endParaRPr>
          </a:p>
          <a:p>
            <a:pPr>
              <a:lnSpc>
                <a:spcPts val="2300"/>
              </a:lnSpc>
            </a:pPr>
            <a:r>
              <a:rPr lang="en-US" baseline="30000" dirty="0"/>
              <a:t>1</a:t>
            </a:r>
            <a:r>
              <a:rPr lang="en-US" dirty="0"/>
              <a:t>USDA, Agricultural Research Service, Animal Genomics and</a:t>
            </a:r>
          </a:p>
          <a:p>
            <a:pPr>
              <a:lnSpc>
                <a:spcPts val="2300"/>
              </a:lnSpc>
              <a:spcAft>
                <a:spcPts val="900"/>
              </a:spcAft>
            </a:pPr>
            <a:r>
              <a:rPr lang="en-US" dirty="0"/>
              <a:t>  Improvement Laboratory, Beltsville, MD 20705</a:t>
            </a:r>
          </a:p>
          <a:p>
            <a:pPr>
              <a:lnSpc>
                <a:spcPts val="2300"/>
              </a:lnSpc>
              <a:spcAft>
                <a:spcPts val="1200"/>
              </a:spcAft>
            </a:pPr>
            <a:r>
              <a:rPr lang="en-US" baseline="30000" dirty="0"/>
              <a:t>2</a:t>
            </a:r>
            <a:r>
              <a:rPr lang="en-US" dirty="0"/>
              <a:t>Council on Dairy Cattle Breeding, Bowie, MD 20716</a:t>
            </a:r>
          </a:p>
          <a:p>
            <a:pPr>
              <a:spcAft>
                <a:spcPts val="0"/>
              </a:spcAft>
            </a:pPr>
            <a:endParaRPr lang="en-US" dirty="0">
              <a:solidFill>
                <a:srgbClr val="24427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31866" y="970689"/>
            <a:ext cx="564691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Improved genomic selection for health and other </a:t>
            </a:r>
            <a:r>
              <a:rPr lang="en-US" sz="2400" dirty="0" smtClean="0"/>
              <a:t>trait</a:t>
            </a:r>
            <a:r>
              <a:rPr lang="en-US" sz="2400" dirty="0"/>
              <a:t>s</a:t>
            </a:r>
            <a:r>
              <a:rPr lang="uk-UA" sz="2400" dirty="0"/>
              <a:t> </a:t>
            </a:r>
          </a:p>
          <a:p>
            <a:endParaRPr lang="uk-UA" sz="2400" dirty="0" smtClean="0"/>
          </a:p>
          <a:p>
            <a:r>
              <a:rPr lang="ru-RU" sz="2400" dirty="0" err="1" smtClean="0"/>
              <a:t>Покращено</a:t>
            </a:r>
            <a:r>
              <a:rPr lang="ru-RU" sz="2400" dirty="0" smtClean="0"/>
              <a:t> </a:t>
            </a:r>
            <a:r>
              <a:rPr lang="ru-RU" sz="2400" dirty="0" err="1"/>
              <a:t>геномну</a:t>
            </a:r>
            <a:r>
              <a:rPr lang="ru-RU" sz="2400" dirty="0"/>
              <a:t> </a:t>
            </a:r>
            <a:r>
              <a:rPr lang="ru-RU" sz="2400" dirty="0" err="1"/>
              <a:t>селекцію</a:t>
            </a:r>
            <a:r>
              <a:rPr lang="ru-RU" sz="2400" dirty="0"/>
              <a:t> для </a:t>
            </a:r>
            <a:r>
              <a:rPr lang="ru-RU" sz="2400" dirty="0" err="1"/>
              <a:t>здоров'я</a:t>
            </a:r>
            <a:r>
              <a:rPr lang="ru-RU" sz="2400" dirty="0"/>
              <a:t> та </a:t>
            </a:r>
            <a:r>
              <a:rPr lang="ru-RU" sz="2400" dirty="0" err="1"/>
              <a:t>інших</a:t>
            </a:r>
            <a:r>
              <a:rPr lang="ru-RU" sz="2400" dirty="0"/>
              <a:t> </a:t>
            </a:r>
            <a:r>
              <a:rPr lang="ru-RU" sz="2400" dirty="0" err="1" smtClean="0"/>
              <a:t>ознак</a:t>
            </a:r>
            <a:endParaRPr lang="ru-RU" sz="2400" dirty="0" smtClean="0"/>
          </a:p>
          <a:p>
            <a:r>
              <a:rPr lang="ru-RU" sz="2400" dirty="0" smtClean="0">
                <a:solidFill>
                  <a:srgbClr val="FF0000"/>
                </a:solidFill>
              </a:rPr>
              <a:t> (</a:t>
            </a:r>
            <a:r>
              <a:rPr lang="ru-RU" sz="2400" dirty="0" err="1" smtClean="0">
                <a:solidFill>
                  <a:srgbClr val="FF0000"/>
                </a:solidFill>
              </a:rPr>
              <a:t>Дані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американських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фахівців</a:t>
            </a:r>
            <a:r>
              <a:rPr lang="ru-RU" sz="2400" dirty="0" smtClean="0">
                <a:solidFill>
                  <a:srgbClr val="FF0000"/>
                </a:solidFill>
              </a:rPr>
              <a:t> в </a:t>
            </a:r>
            <a:r>
              <a:rPr lang="ru-RU" sz="2400" dirty="0" err="1" smtClean="0">
                <a:solidFill>
                  <a:srgbClr val="FF0000"/>
                </a:solidFill>
              </a:rPr>
              <a:t>галузі</a:t>
            </a:r>
            <a:r>
              <a:rPr lang="ru-RU" sz="2400" dirty="0" smtClean="0">
                <a:solidFill>
                  <a:srgbClr val="FF0000"/>
                </a:solidFill>
              </a:rPr>
              <a:t> молочного </a:t>
            </a:r>
            <a:r>
              <a:rPr lang="ru-RU" sz="2400" dirty="0" err="1" smtClean="0">
                <a:solidFill>
                  <a:srgbClr val="FF0000"/>
                </a:solidFill>
              </a:rPr>
              <a:t>скотарства</a:t>
            </a:r>
            <a:r>
              <a:rPr lang="ru-RU" sz="2400" dirty="0" smtClean="0">
                <a:solidFill>
                  <a:srgbClr val="FF0000"/>
                </a:solidFill>
              </a:rPr>
              <a:t>)</a:t>
            </a:r>
            <a:endParaRPr lang="uk-UA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844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CDCB health trait </a:t>
            </a:r>
            <a:r>
              <a:rPr lang="en-US" sz="4000" dirty="0" smtClean="0"/>
              <a:t>data</a:t>
            </a:r>
            <a:r>
              <a:rPr lang="uk-UA" sz="4000" dirty="0" smtClean="0"/>
              <a:t>  </a:t>
            </a:r>
            <a:r>
              <a:rPr lang="uk-UA" sz="2700" dirty="0" smtClean="0"/>
              <a:t>Дані про стан </a:t>
            </a:r>
            <a:r>
              <a:rPr lang="uk-UA" sz="2700" dirty="0" err="1" smtClean="0"/>
              <a:t>здоров</a:t>
            </a:r>
            <a:r>
              <a:rPr lang="en-US" sz="2700" dirty="0" smtClean="0"/>
              <a:t>’</a:t>
            </a:r>
            <a:r>
              <a:rPr lang="uk-UA" sz="2700" dirty="0" smtClean="0"/>
              <a:t>я голштинської породи</a:t>
            </a:r>
            <a:r>
              <a:rPr lang="en-US" sz="2700" dirty="0" smtClean="0"/>
              <a:t> </a:t>
            </a:r>
            <a:r>
              <a:rPr lang="uk-UA" sz="2700" dirty="0" smtClean="0"/>
              <a:t>США</a:t>
            </a:r>
            <a:endParaRPr lang="en-US" sz="2700" dirty="0"/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14590098"/>
              </p:ext>
            </p:extLst>
          </p:nvPr>
        </p:nvGraphicFramePr>
        <p:xfrm>
          <a:off x="533369" y="1341967"/>
          <a:ext cx="11156123" cy="383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56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940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475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4731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26163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11200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2700" b="1" dirty="0">
                          <a:solidFill>
                            <a:srgbClr val="244270"/>
                          </a:solidFill>
                          <a:latin typeface="+mn-lt"/>
                          <a:cs typeface="Arial"/>
                        </a:rPr>
                        <a:t>Health event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2700" b="1" dirty="0">
                          <a:solidFill>
                            <a:srgbClr val="244270"/>
                          </a:solidFill>
                          <a:latin typeface="+mn-lt"/>
                          <a:cs typeface="Arial"/>
                        </a:rPr>
                        <a:t>Records*</a:t>
                      </a:r>
                    </a:p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2700" b="1" dirty="0">
                          <a:solidFill>
                            <a:srgbClr val="244270"/>
                          </a:solidFill>
                          <a:latin typeface="+mn-lt"/>
                          <a:cs typeface="Arial"/>
                        </a:rPr>
                        <a:t>(no.)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2700" b="1" dirty="0">
                          <a:solidFill>
                            <a:srgbClr val="244270"/>
                          </a:solidFill>
                          <a:latin typeface="+mn-lt"/>
                          <a:cs typeface="Arial"/>
                        </a:rPr>
                        <a:t>Cows</a:t>
                      </a:r>
                    </a:p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2700" b="1" dirty="0">
                          <a:solidFill>
                            <a:srgbClr val="244270"/>
                          </a:solidFill>
                          <a:latin typeface="+mn-lt"/>
                          <a:cs typeface="Arial"/>
                        </a:rPr>
                        <a:t>(no.)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2700" b="1" dirty="0">
                          <a:solidFill>
                            <a:srgbClr val="244270"/>
                          </a:solidFill>
                          <a:latin typeface="+mn-lt"/>
                          <a:cs typeface="Arial"/>
                        </a:rPr>
                        <a:t>Herds</a:t>
                      </a:r>
                    </a:p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2700" b="1" dirty="0">
                          <a:solidFill>
                            <a:srgbClr val="244270"/>
                          </a:solidFill>
                          <a:latin typeface="+mn-lt"/>
                          <a:cs typeface="Arial"/>
                        </a:rPr>
                        <a:t>(no.)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2700" b="1" dirty="0">
                          <a:solidFill>
                            <a:srgbClr val="FF0000"/>
                          </a:solidFill>
                          <a:latin typeface="+mn-lt"/>
                          <a:cs typeface="Arial"/>
                        </a:rPr>
                        <a:t>Incidence per</a:t>
                      </a:r>
                    </a:p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2700" b="1" dirty="0">
                          <a:solidFill>
                            <a:srgbClr val="FF0000"/>
                          </a:solidFill>
                          <a:latin typeface="+mn-lt"/>
                          <a:cs typeface="Arial"/>
                        </a:rPr>
                        <a:t>lactation (%)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ts val="2700"/>
                        </a:lnSpc>
                      </a:pPr>
                      <a:r>
                        <a:rPr lang="en-US" sz="2700" b="1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Milk </a:t>
                      </a:r>
                      <a:r>
                        <a:rPr lang="en-US" sz="2700" b="1" dirty="0" smtClean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fever</a:t>
                      </a:r>
                      <a:r>
                        <a:rPr lang="uk-UA" sz="2700" b="1" dirty="0" smtClean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</a:p>
                    <a:p>
                      <a:pPr>
                        <a:lnSpc>
                          <a:spcPts val="2700"/>
                        </a:lnSpc>
                      </a:pPr>
                      <a:r>
                        <a:rPr lang="uk-UA" sz="1400" b="1" dirty="0" smtClean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(молочна  лихоманка)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700"/>
                        </a:lnSpc>
                      </a:pPr>
                      <a:r>
                        <a:rPr lang="en-US" sz="2700" b="1" dirty="0">
                          <a:latin typeface="+mn-lt"/>
                          <a:cs typeface="Arial"/>
                        </a:rPr>
                        <a:t>919,719</a:t>
                      </a:r>
                    </a:p>
                  </a:txBody>
                  <a:tcPr marL="0" marR="341376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700"/>
                        </a:lnSpc>
                      </a:pPr>
                      <a:r>
                        <a:rPr lang="en-US" sz="2700" b="1" dirty="0">
                          <a:latin typeface="+mn-lt"/>
                          <a:cs typeface="Arial"/>
                        </a:rPr>
                        <a:t>581,210</a:t>
                      </a:r>
                    </a:p>
                  </a:txBody>
                  <a:tcPr marL="0" marR="329184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700"/>
                        </a:lnSpc>
                      </a:pPr>
                      <a:r>
                        <a:rPr lang="en-US" sz="2700" b="1" dirty="0">
                          <a:latin typeface="+mn-lt"/>
                          <a:cs typeface="Arial"/>
                        </a:rPr>
                        <a:t>672</a:t>
                      </a:r>
                    </a:p>
                  </a:txBody>
                  <a:tcPr marL="0" marR="414528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700"/>
                        </a:lnSpc>
                      </a:pPr>
                      <a:r>
                        <a:rPr lang="en-US" sz="2700" b="1" dirty="0">
                          <a:solidFill>
                            <a:srgbClr val="FF0000"/>
                          </a:solidFill>
                          <a:latin typeface="+mn-lt"/>
                          <a:cs typeface="Arial"/>
                        </a:rPr>
                        <a:t>1.2</a:t>
                      </a:r>
                    </a:p>
                  </a:txBody>
                  <a:tcPr marL="0" marR="85344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700" b="1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Displaced </a:t>
                      </a:r>
                      <a:r>
                        <a:rPr lang="en-US" sz="2700" b="1" dirty="0" smtClean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abomasum</a:t>
                      </a:r>
                      <a:r>
                        <a:rPr lang="uk-UA" sz="2700" b="1" dirty="0" smtClean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     </a:t>
                      </a:r>
                      <a:r>
                        <a:rPr lang="uk-UA" sz="1200" b="1" dirty="0" smtClean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(зміщення сичуга)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400"/>
                        </a:lnSpc>
                      </a:pPr>
                      <a:r>
                        <a:rPr lang="en-US" sz="2700" b="1" dirty="0">
                          <a:latin typeface="+mn-lt"/>
                          <a:cs typeface="Arial"/>
                        </a:rPr>
                        <a:t>1,677,144</a:t>
                      </a:r>
                    </a:p>
                  </a:txBody>
                  <a:tcPr marL="0" marR="34137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400"/>
                        </a:lnSpc>
                      </a:pPr>
                      <a:r>
                        <a:rPr lang="en-US" sz="2700" b="1" dirty="0">
                          <a:latin typeface="+mn-lt"/>
                          <a:cs typeface="Arial"/>
                        </a:rPr>
                        <a:t>984,055</a:t>
                      </a:r>
                    </a:p>
                  </a:txBody>
                  <a:tcPr marL="0" marR="3291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400"/>
                        </a:lnSpc>
                      </a:pPr>
                      <a:r>
                        <a:rPr lang="en-US" sz="2700" b="1" dirty="0">
                          <a:latin typeface="+mn-lt"/>
                          <a:cs typeface="Arial"/>
                        </a:rPr>
                        <a:t>1,084</a:t>
                      </a:r>
                    </a:p>
                  </a:txBody>
                  <a:tcPr marL="0" marR="414528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400"/>
                        </a:lnSpc>
                      </a:pPr>
                      <a:r>
                        <a:rPr lang="en-US" sz="2700" b="1" dirty="0">
                          <a:solidFill>
                            <a:srgbClr val="FF0000"/>
                          </a:solidFill>
                          <a:latin typeface="+mn-lt"/>
                          <a:cs typeface="Arial"/>
                        </a:rPr>
                        <a:t>1.8</a:t>
                      </a:r>
                    </a:p>
                  </a:txBody>
                  <a:tcPr marL="0" marR="85344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700" b="1" dirty="0" smtClean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Ketosis</a:t>
                      </a:r>
                      <a:r>
                        <a:rPr lang="uk-UA" sz="2700" b="1" baseline="0" dirty="0" smtClean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uk-UA" sz="1400" b="1" baseline="0" dirty="0" smtClean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(</a:t>
                      </a:r>
                      <a:r>
                        <a:rPr lang="uk-UA" sz="1400" b="1" baseline="0" dirty="0" err="1" smtClean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кетоз</a:t>
                      </a:r>
                      <a:r>
                        <a:rPr lang="uk-UA" sz="1400" b="1" baseline="0" dirty="0" smtClean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)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400"/>
                        </a:lnSpc>
                      </a:pPr>
                      <a:r>
                        <a:rPr lang="en-US" sz="2700" b="1" dirty="0">
                          <a:latin typeface="+mn-lt"/>
                          <a:cs typeface="Arial"/>
                        </a:rPr>
                        <a:t>1,171,915</a:t>
                      </a:r>
                    </a:p>
                  </a:txBody>
                  <a:tcPr marL="0" marR="34137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400"/>
                        </a:lnSpc>
                      </a:pPr>
                      <a:r>
                        <a:rPr lang="en-US" sz="2700" b="1" dirty="0">
                          <a:latin typeface="+mn-lt"/>
                          <a:cs typeface="Arial"/>
                        </a:rPr>
                        <a:t>702,729</a:t>
                      </a:r>
                    </a:p>
                  </a:txBody>
                  <a:tcPr marL="0" marR="3291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400"/>
                        </a:lnSpc>
                      </a:pPr>
                      <a:r>
                        <a:rPr lang="en-US" sz="2700" b="1" dirty="0">
                          <a:latin typeface="+mn-lt"/>
                          <a:cs typeface="Arial"/>
                        </a:rPr>
                        <a:t>760</a:t>
                      </a:r>
                    </a:p>
                  </a:txBody>
                  <a:tcPr marL="0" marR="414528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400"/>
                        </a:lnSpc>
                      </a:pPr>
                      <a:r>
                        <a:rPr lang="en-US" sz="2700" b="1" dirty="0">
                          <a:solidFill>
                            <a:srgbClr val="FF0000"/>
                          </a:solidFill>
                          <a:latin typeface="+mn-lt"/>
                          <a:cs typeface="Arial"/>
                        </a:rPr>
                        <a:t>3.9</a:t>
                      </a:r>
                    </a:p>
                  </a:txBody>
                  <a:tcPr marL="0" marR="85344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700" b="1" dirty="0" smtClean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Mastitis</a:t>
                      </a:r>
                      <a:r>
                        <a:rPr lang="uk-UA" sz="1200" b="1" dirty="0" smtClean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(мастити)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400"/>
                        </a:lnSpc>
                      </a:pPr>
                      <a:r>
                        <a:rPr lang="en-US" sz="2700" b="1" dirty="0">
                          <a:latin typeface="+mn-lt"/>
                          <a:cs typeface="Arial"/>
                        </a:rPr>
                        <a:t>2,000,579</a:t>
                      </a:r>
                    </a:p>
                  </a:txBody>
                  <a:tcPr marL="0" marR="34137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400"/>
                        </a:lnSpc>
                      </a:pPr>
                      <a:r>
                        <a:rPr lang="en-US" sz="2700" b="1" dirty="0">
                          <a:latin typeface="+mn-lt"/>
                          <a:cs typeface="Arial"/>
                        </a:rPr>
                        <a:t>1,151,722</a:t>
                      </a:r>
                    </a:p>
                  </a:txBody>
                  <a:tcPr marL="0" marR="3291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400"/>
                        </a:lnSpc>
                      </a:pPr>
                      <a:r>
                        <a:rPr lang="en-US" sz="2700" b="1" dirty="0">
                          <a:latin typeface="+mn-lt"/>
                          <a:cs typeface="Arial"/>
                        </a:rPr>
                        <a:t>1,529</a:t>
                      </a:r>
                    </a:p>
                  </a:txBody>
                  <a:tcPr marL="0" marR="414528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400"/>
                        </a:lnSpc>
                      </a:pPr>
                      <a:r>
                        <a:rPr lang="en-US" sz="2700" b="1" dirty="0">
                          <a:solidFill>
                            <a:srgbClr val="FF0000"/>
                          </a:solidFill>
                          <a:latin typeface="+mn-lt"/>
                          <a:cs typeface="Arial"/>
                        </a:rPr>
                        <a:t>10.6</a:t>
                      </a:r>
                    </a:p>
                  </a:txBody>
                  <a:tcPr marL="0" marR="85344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700" b="1" dirty="0" smtClean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Metritis</a:t>
                      </a:r>
                      <a:r>
                        <a:rPr lang="uk-UA" sz="1200" b="1" dirty="0" smtClean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(</a:t>
                      </a:r>
                      <a:r>
                        <a:rPr lang="uk-UA" sz="1200" b="1" dirty="0" err="1" smtClean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метрити</a:t>
                      </a:r>
                      <a:r>
                        <a:rPr lang="uk-UA" sz="1200" b="1" dirty="0" smtClean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)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400"/>
                        </a:lnSpc>
                      </a:pPr>
                      <a:r>
                        <a:rPr lang="en-US" sz="2700" b="1" dirty="0">
                          <a:latin typeface="+mn-lt"/>
                          <a:cs typeface="Arial"/>
                        </a:rPr>
                        <a:t>1,650,656</a:t>
                      </a:r>
                    </a:p>
                  </a:txBody>
                  <a:tcPr marL="0" marR="34137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400"/>
                        </a:lnSpc>
                      </a:pPr>
                      <a:r>
                        <a:rPr lang="en-US" sz="2700" b="1" dirty="0">
                          <a:latin typeface="+mn-lt"/>
                          <a:cs typeface="Arial"/>
                        </a:rPr>
                        <a:t>959,433</a:t>
                      </a:r>
                    </a:p>
                  </a:txBody>
                  <a:tcPr marL="0" marR="3291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400"/>
                        </a:lnSpc>
                      </a:pPr>
                      <a:r>
                        <a:rPr lang="en-US" sz="2700" b="1" dirty="0">
                          <a:latin typeface="+mn-lt"/>
                          <a:cs typeface="Arial"/>
                        </a:rPr>
                        <a:t>1,096</a:t>
                      </a:r>
                    </a:p>
                  </a:txBody>
                  <a:tcPr marL="0" marR="414528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400"/>
                        </a:lnSpc>
                      </a:pPr>
                      <a:r>
                        <a:rPr lang="en-US" sz="2700" b="1" dirty="0">
                          <a:solidFill>
                            <a:srgbClr val="FF0000"/>
                          </a:solidFill>
                          <a:latin typeface="+mn-lt"/>
                          <a:cs typeface="Arial"/>
                        </a:rPr>
                        <a:t>6.5</a:t>
                      </a:r>
                    </a:p>
                  </a:txBody>
                  <a:tcPr marL="0" marR="85344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700" b="1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Retained </a:t>
                      </a:r>
                      <a:r>
                        <a:rPr lang="en-US" sz="2700" b="1" dirty="0" smtClean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placenta</a:t>
                      </a:r>
                      <a:r>
                        <a:rPr lang="uk-UA" sz="1200" b="1" dirty="0" smtClean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(затримка плаценти)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400"/>
                        </a:lnSpc>
                      </a:pPr>
                      <a:r>
                        <a:rPr lang="en-US" sz="2700" b="1" dirty="0">
                          <a:latin typeface="+mn-lt"/>
                          <a:cs typeface="Arial"/>
                        </a:rPr>
                        <a:t>1,831,887</a:t>
                      </a:r>
                    </a:p>
                  </a:txBody>
                  <a:tcPr marL="0" marR="34137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400"/>
                        </a:lnSpc>
                      </a:pPr>
                      <a:r>
                        <a:rPr lang="en-US" sz="2700" b="1" dirty="0">
                          <a:latin typeface="+mn-lt"/>
                          <a:cs typeface="Arial"/>
                        </a:rPr>
                        <a:t>1,069,056</a:t>
                      </a:r>
                    </a:p>
                  </a:txBody>
                  <a:tcPr marL="0" marR="3291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400"/>
                        </a:lnSpc>
                      </a:pPr>
                      <a:r>
                        <a:rPr lang="en-US" sz="2700" b="1" dirty="0">
                          <a:latin typeface="+mn-lt"/>
                          <a:cs typeface="Arial"/>
                        </a:rPr>
                        <a:t>1,202</a:t>
                      </a:r>
                    </a:p>
                  </a:txBody>
                  <a:tcPr marL="0" marR="414528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400"/>
                        </a:lnSpc>
                      </a:pPr>
                      <a:r>
                        <a:rPr lang="en-US" sz="2700" b="1" dirty="0">
                          <a:solidFill>
                            <a:srgbClr val="FF0000"/>
                          </a:solidFill>
                          <a:latin typeface="+mn-lt"/>
                          <a:cs typeface="Arial"/>
                        </a:rPr>
                        <a:t>3.1</a:t>
                      </a:r>
                    </a:p>
                  </a:txBody>
                  <a:tcPr marL="0" marR="85344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E74488B-FC4C-4F44-93B9-F7EEA82E68D1}"/>
              </a:ext>
            </a:extLst>
          </p:cNvPr>
          <p:cNvSpPr txBox="1"/>
          <p:nvPr/>
        </p:nvSpPr>
        <p:spPr>
          <a:xfrm>
            <a:off x="533369" y="5716940"/>
            <a:ext cx="6659259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b="1" dirty="0">
                <a:solidFill>
                  <a:srgbClr val="244270"/>
                </a:solidFill>
                <a:latin typeface="Calibri" pitchFamily="34" charset="0"/>
                <a:cs typeface="Arial" panose="020B0604020202020204" pitchFamily="34" charset="0"/>
              </a:rPr>
              <a:t>*Records used in CDCB evaluation as of August 2018</a:t>
            </a:r>
          </a:p>
        </p:txBody>
      </p:sp>
      <p:pic>
        <p:nvPicPr>
          <p:cNvPr id="12" name="Picture 11" descr="CDCB logo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97369" y="5158140"/>
            <a:ext cx="2438400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96970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/>
          </p:cNvSpPr>
          <p:nvPr>
            <p:ph type="body" idx="1"/>
          </p:nvPr>
        </p:nvSpPr>
        <p:spPr>
          <a:xfrm>
            <a:off x="2176463" y="1684338"/>
            <a:ext cx="7404100" cy="4038600"/>
          </a:xfrm>
        </p:spPr>
        <p:txBody>
          <a:bodyPr/>
          <a:lstStyle/>
          <a:p>
            <a:endParaRPr lang="ru-RU" altLang="uk-UA" smtClean="0"/>
          </a:p>
        </p:txBody>
      </p:sp>
      <p:sp>
        <p:nvSpPr>
          <p:cNvPr id="39940" name="object 2"/>
          <p:cNvSpPr>
            <a:spLocks noChangeArrowheads="1"/>
          </p:cNvSpPr>
          <p:nvPr/>
        </p:nvSpPr>
        <p:spPr bwMode="auto">
          <a:xfrm>
            <a:off x="6243638" y="408782"/>
            <a:ext cx="4083050" cy="275113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uk-UA" altLang="uk-UA" sz="1800">
              <a:cs typeface="Arial" panose="020B0604020202020204" pitchFamily="34" charset="0"/>
            </a:endParaRPr>
          </a:p>
        </p:txBody>
      </p:sp>
      <p:sp>
        <p:nvSpPr>
          <p:cNvPr id="7" name="object 4"/>
          <p:cNvSpPr txBox="1"/>
          <p:nvPr/>
        </p:nvSpPr>
        <p:spPr>
          <a:xfrm>
            <a:off x="2817813" y="2379663"/>
            <a:ext cx="2944812" cy="8572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800" spc="-5" dirty="0">
                <a:solidFill>
                  <a:srgbClr val="FFFF00"/>
                </a:solidFill>
                <a:latin typeface="Tahoma"/>
                <a:cs typeface="Tahoma"/>
              </a:rPr>
              <a:t>Normand</a:t>
            </a:r>
            <a:r>
              <a:rPr sz="2800" dirty="0">
                <a:solidFill>
                  <a:srgbClr val="FFFF00"/>
                </a:solidFill>
                <a:latin typeface="Tahoma"/>
                <a:cs typeface="Tahoma"/>
              </a:rPr>
              <a:t>e x </a:t>
            </a:r>
            <a:r>
              <a:rPr sz="2800" spc="-5" dirty="0">
                <a:solidFill>
                  <a:srgbClr val="FFFF00"/>
                </a:solidFill>
                <a:latin typeface="Tahoma"/>
                <a:cs typeface="Tahoma"/>
              </a:rPr>
              <a:t>Holstein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8" name="object 5"/>
          <p:cNvSpPr txBox="1"/>
          <p:nvPr/>
        </p:nvSpPr>
        <p:spPr>
          <a:xfrm>
            <a:off x="6523038" y="2740026"/>
            <a:ext cx="3276600" cy="3079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000" spc="-5" dirty="0">
                <a:solidFill>
                  <a:srgbClr val="FFFF00"/>
                </a:solidFill>
                <a:latin typeface="Tahoma"/>
                <a:cs typeface="Tahoma"/>
              </a:rPr>
              <a:t>Swedis</a:t>
            </a:r>
            <a:r>
              <a:rPr sz="2000" dirty="0">
                <a:solidFill>
                  <a:srgbClr val="FFFF00"/>
                </a:solidFill>
                <a:latin typeface="Tahoma"/>
                <a:cs typeface="Tahoma"/>
              </a:rPr>
              <a:t>h </a:t>
            </a:r>
            <a:r>
              <a:rPr sz="2000" spc="-5" dirty="0">
                <a:solidFill>
                  <a:srgbClr val="FFFF00"/>
                </a:solidFill>
                <a:latin typeface="Tahoma"/>
                <a:cs typeface="Tahoma"/>
              </a:rPr>
              <a:t>Re</a:t>
            </a:r>
            <a:r>
              <a:rPr sz="2000" dirty="0">
                <a:solidFill>
                  <a:srgbClr val="FFFF00"/>
                </a:solidFill>
                <a:latin typeface="Tahoma"/>
                <a:cs typeface="Tahoma"/>
              </a:rPr>
              <a:t>d x </a:t>
            </a:r>
            <a:r>
              <a:rPr sz="2000" spc="-5" dirty="0">
                <a:solidFill>
                  <a:srgbClr val="FFFF00"/>
                </a:solidFill>
                <a:latin typeface="Tahoma"/>
                <a:cs typeface="Tahoma"/>
              </a:rPr>
              <a:t>Holstein</a:t>
            </a:r>
            <a:endParaRPr sz="2000" dirty="0">
              <a:latin typeface="Tahoma"/>
              <a:cs typeface="Tahoma"/>
            </a:endParaRPr>
          </a:p>
        </p:txBody>
      </p:sp>
      <p:sp>
        <p:nvSpPr>
          <p:cNvPr id="39943" name="object 6"/>
          <p:cNvSpPr>
            <a:spLocks noChangeArrowheads="1"/>
          </p:cNvSpPr>
          <p:nvPr/>
        </p:nvSpPr>
        <p:spPr bwMode="auto">
          <a:xfrm>
            <a:off x="2133601" y="422276"/>
            <a:ext cx="4067175" cy="56292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uk-UA" altLang="uk-UA" sz="1800">
              <a:cs typeface="Arial" panose="020B0604020202020204" pitchFamily="34" charset="0"/>
            </a:endParaRPr>
          </a:p>
        </p:txBody>
      </p:sp>
      <p:sp>
        <p:nvSpPr>
          <p:cNvPr id="39944" name="object 7"/>
          <p:cNvSpPr txBox="1">
            <a:spLocks noChangeArrowheads="1"/>
          </p:cNvSpPr>
          <p:nvPr/>
        </p:nvSpPr>
        <p:spPr bwMode="auto">
          <a:xfrm>
            <a:off x="2381251" y="5518151"/>
            <a:ext cx="3305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uk-UA" altLang="uk-UA" sz="200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Montbeliarde x Holstein</a:t>
            </a:r>
            <a:endParaRPr lang="uk-UA" altLang="uk-UA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945" name="object 8"/>
          <p:cNvSpPr>
            <a:spLocks noChangeArrowheads="1"/>
          </p:cNvSpPr>
          <p:nvPr/>
        </p:nvSpPr>
        <p:spPr bwMode="auto">
          <a:xfrm>
            <a:off x="6243639" y="3182938"/>
            <a:ext cx="4067175" cy="287496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uk-UA" altLang="uk-UA" sz="1800">
              <a:cs typeface="Arial" panose="020B0604020202020204" pitchFamily="34" charset="0"/>
            </a:endParaRPr>
          </a:p>
        </p:txBody>
      </p:sp>
      <p:sp>
        <p:nvSpPr>
          <p:cNvPr id="39946" name="object 10"/>
          <p:cNvSpPr txBox="1">
            <a:spLocks/>
          </p:cNvSpPr>
          <p:nvPr/>
        </p:nvSpPr>
        <p:spPr bwMode="auto">
          <a:xfrm>
            <a:off x="2624139" y="2379664"/>
            <a:ext cx="7094537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592973" rIns="0" bIns="0" anchor="ctr">
            <a:spAutoFit/>
          </a:bodyPr>
          <a:lstStyle>
            <a:lvl1pPr marL="2401888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-136525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547688" indent="-136525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54063" indent="-136525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919163" indent="-136525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376363" indent="-136525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833563" indent="-136525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290763" indent="-136525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747963" indent="-136525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uk-UA" sz="2400">
                <a:solidFill>
                  <a:srgbClr val="FF0000"/>
                </a:solidFill>
                <a:latin typeface="Trebuchet MS" panose="020B0603020202020204" pitchFamily="34" charset="0"/>
              </a:rPr>
              <a:t>Crossbreeding?</a:t>
            </a:r>
            <a:endParaRPr lang="en-US" altLang="uk-UA" sz="240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6299201" y="4908551"/>
            <a:ext cx="4079875" cy="11588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2395">
              <a:defRPr/>
            </a:pPr>
            <a:r>
              <a:rPr sz="2000" spc="-5" dirty="0">
                <a:solidFill>
                  <a:srgbClr val="FFFF00"/>
                </a:solidFill>
                <a:latin typeface="Tahoma"/>
                <a:cs typeface="Tahoma"/>
              </a:rPr>
              <a:t>Swedis</a:t>
            </a:r>
            <a:r>
              <a:rPr sz="2000" dirty="0">
                <a:solidFill>
                  <a:srgbClr val="FFFF00"/>
                </a:solidFill>
                <a:latin typeface="Tahoma"/>
                <a:cs typeface="Tahoma"/>
              </a:rPr>
              <a:t>h </a:t>
            </a:r>
            <a:r>
              <a:rPr sz="2000" spc="-5" dirty="0">
                <a:solidFill>
                  <a:srgbClr val="FFFF00"/>
                </a:solidFill>
                <a:latin typeface="Tahoma"/>
                <a:cs typeface="Tahoma"/>
              </a:rPr>
              <a:t>Re</a:t>
            </a:r>
            <a:r>
              <a:rPr sz="2000" dirty="0">
                <a:solidFill>
                  <a:srgbClr val="FFFF00"/>
                </a:solidFill>
                <a:latin typeface="Tahoma"/>
                <a:cs typeface="Tahoma"/>
              </a:rPr>
              <a:t>d x</a:t>
            </a:r>
            <a:endParaRPr sz="2000" dirty="0">
              <a:latin typeface="Tahoma"/>
              <a:cs typeface="Tahoma"/>
            </a:endParaRPr>
          </a:p>
          <a:p>
            <a:pPr marL="1335405">
              <a:defRPr/>
            </a:pPr>
            <a:r>
              <a:rPr sz="2000" spc="-5" dirty="0">
                <a:solidFill>
                  <a:srgbClr val="FFFF00"/>
                </a:solidFill>
                <a:latin typeface="Tahoma"/>
                <a:cs typeface="Tahoma"/>
              </a:rPr>
              <a:t>(Holstei</a:t>
            </a:r>
            <a:r>
              <a:rPr sz="2000" dirty="0">
                <a:solidFill>
                  <a:srgbClr val="FFFF00"/>
                </a:solidFill>
                <a:latin typeface="Tahoma"/>
                <a:cs typeface="Tahoma"/>
              </a:rPr>
              <a:t>n x </a:t>
            </a:r>
            <a:r>
              <a:rPr sz="2000" spc="-5" dirty="0">
                <a:solidFill>
                  <a:srgbClr val="FFFF00"/>
                </a:solidFill>
                <a:latin typeface="Tahoma"/>
                <a:cs typeface="Tahoma"/>
              </a:rPr>
              <a:t>Jersey)</a:t>
            </a:r>
            <a:endParaRPr sz="2000" dirty="0">
              <a:latin typeface="Tahoma"/>
              <a:cs typeface="Tahoma"/>
            </a:endParaRPr>
          </a:p>
          <a:p>
            <a:pPr marL="12700">
              <a:spcBef>
                <a:spcPts val="370"/>
              </a:spcBef>
              <a:defRPr/>
            </a:pPr>
            <a:r>
              <a:rPr sz="1600" dirty="0">
                <a:solidFill>
                  <a:srgbClr val="33339A"/>
                </a:solidFill>
                <a:latin typeface="Trebuchet MS"/>
                <a:cs typeface="Trebuchet MS"/>
              </a:rPr>
              <a:t>Pictures:</a:t>
            </a:r>
            <a:r>
              <a:rPr sz="1600" spc="-10" dirty="0">
                <a:solidFill>
                  <a:srgbClr val="33339A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33339A"/>
                </a:solidFill>
                <a:latin typeface="Trebuchet MS"/>
                <a:cs typeface="Trebuchet MS"/>
              </a:rPr>
              <a:t>L</a:t>
            </a:r>
            <a:r>
              <a:rPr sz="1600" dirty="0">
                <a:solidFill>
                  <a:srgbClr val="33339A"/>
                </a:solidFill>
                <a:latin typeface="Trebuchet MS"/>
                <a:cs typeface="Trebuchet MS"/>
              </a:rPr>
              <a:t>. B. </a:t>
            </a:r>
            <a:r>
              <a:rPr sz="1600" spc="-5" dirty="0">
                <a:solidFill>
                  <a:srgbClr val="33339A"/>
                </a:solidFill>
                <a:latin typeface="Trebuchet MS"/>
                <a:cs typeface="Trebuchet MS"/>
              </a:rPr>
              <a:t>Hansen</a:t>
            </a:r>
            <a:r>
              <a:rPr sz="1600" dirty="0">
                <a:solidFill>
                  <a:srgbClr val="33339A"/>
                </a:solidFill>
                <a:latin typeface="Trebuchet MS"/>
                <a:cs typeface="Trebuchet MS"/>
              </a:rPr>
              <a:t>, Univers</a:t>
            </a:r>
            <a:r>
              <a:rPr sz="1600" spc="15" dirty="0">
                <a:solidFill>
                  <a:srgbClr val="33339A"/>
                </a:solidFill>
                <a:latin typeface="Trebuchet MS"/>
                <a:cs typeface="Trebuchet MS"/>
              </a:rPr>
              <a:t>i</a:t>
            </a:r>
            <a:r>
              <a:rPr sz="1600" spc="-5" dirty="0">
                <a:solidFill>
                  <a:srgbClr val="33339A"/>
                </a:solidFill>
                <a:latin typeface="Trebuchet MS"/>
                <a:cs typeface="Trebuchet MS"/>
              </a:rPr>
              <a:t>t</a:t>
            </a:r>
            <a:r>
              <a:rPr sz="1600" dirty="0">
                <a:solidFill>
                  <a:srgbClr val="33339A"/>
                </a:solidFill>
                <a:latin typeface="Trebuchet MS"/>
                <a:cs typeface="Trebuchet MS"/>
              </a:rPr>
              <a:t>y of Minnesota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39948" name="TextBox 2"/>
          <p:cNvSpPr txBox="1">
            <a:spLocks noChangeArrowheads="1"/>
          </p:cNvSpPr>
          <p:nvPr/>
        </p:nvSpPr>
        <p:spPr bwMode="auto">
          <a:xfrm>
            <a:off x="2640013" y="2714625"/>
            <a:ext cx="31226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uk-UA" sz="1800">
                <a:solidFill>
                  <a:srgbClr val="FFFF00"/>
                </a:solidFill>
                <a:cs typeface="Arial" panose="020B0604020202020204" pitchFamily="34" charset="0"/>
              </a:rPr>
              <a:t>Normande x Holstein</a:t>
            </a:r>
            <a:endParaRPr lang="uk-UA" altLang="uk-UA" sz="180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39949" name="Номер слайда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A77C91D-78FB-468B-BED6-011E55446A36}" type="slidenum">
              <a:rPr lang="ru-RU" altLang="uk-UA" sz="120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ru-RU" altLang="uk-UA" sz="120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62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3408218" cy="30994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8661" y="3075710"/>
            <a:ext cx="324018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5. The arrangement of utilizing of Norwegian Red (NRF) on Holstein (H) breed cows</a:t>
            </a:r>
          </a:p>
          <a:p>
            <a:pPr algn="ctr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використання норвезької червоної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NRF)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коровах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голштинської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H)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породи</a:t>
            </a:r>
          </a:p>
        </p:txBody>
      </p:sp>
      <p:pic>
        <p:nvPicPr>
          <p:cNvPr id="4" name="Рисунок 3" descr="C:\Users\Михайло\Desktop\Норвегі\UBW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503" y="154379"/>
            <a:ext cx="3111335" cy="283820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286992" y="3072348"/>
            <a:ext cx="38238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6. The arrangement of utilizing of Norwegian Red (NRF), Jersey (J) and Ukrainian Black and White (UBW) breeds</a:t>
            </a:r>
          </a:p>
          <a:p>
            <a:pPr algn="ctr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використання Норвезької червоної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NRF),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джерсейської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J)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українській чорно-рябій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UBW)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породі</a:t>
            </a:r>
          </a:p>
        </p:txBody>
      </p:sp>
      <p:pic>
        <p:nvPicPr>
          <p:cNvPr id="6" name="Рисунок 5" descr="C:\Users\Михайло\Desktop\Норвегі\УЧеМ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125" y="164658"/>
            <a:ext cx="2410692" cy="296608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8407731" y="3158837"/>
            <a:ext cx="36694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Fig.7. </a:t>
            </a:r>
            <a:r>
              <a:rPr lang="nb-N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arrangement of utilizing of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Norwegian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(NRF),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Jersey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(J)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Ukrainian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Red-and-Wh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ite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(URW)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breeds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Схема використання Норвезької червоної (NRF),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джерсейської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(J) на українській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червоно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-рябій (URW) породі</a:t>
            </a:r>
          </a:p>
        </p:txBody>
      </p:sp>
    </p:spTree>
    <p:extLst>
      <p:ext uri="{BB962C8B-B14F-4D97-AF65-F5344CB8AC3E}">
        <p14:creationId xmlns:p14="http://schemas.microsoft.com/office/powerpoint/2010/main" val="362420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1943" y="463138"/>
            <a:ext cx="60920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Processing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making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decision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Обробка інформації на прийняття рішень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304403"/>
              </p:ext>
            </p:extLst>
          </p:nvPr>
        </p:nvGraphicFramePr>
        <p:xfrm>
          <a:off x="356260" y="1353788"/>
          <a:ext cx="11578441" cy="520038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483865">
                  <a:extLst>
                    <a:ext uri="{9D8B030D-6E8A-4147-A177-3AD203B41FA5}">
                      <a16:colId xmlns="" xmlns:a16="http://schemas.microsoft.com/office/drawing/2014/main" val="2300360041"/>
                    </a:ext>
                  </a:extLst>
                </a:gridCol>
                <a:gridCol w="4074113">
                  <a:extLst>
                    <a:ext uri="{9D8B030D-6E8A-4147-A177-3AD203B41FA5}">
                      <a16:colId xmlns="" xmlns:a16="http://schemas.microsoft.com/office/drawing/2014/main" val="4052855305"/>
                    </a:ext>
                  </a:extLst>
                </a:gridCol>
                <a:gridCol w="3020463">
                  <a:extLst>
                    <a:ext uri="{9D8B030D-6E8A-4147-A177-3AD203B41FA5}">
                      <a16:colId xmlns="" xmlns:a16="http://schemas.microsoft.com/office/drawing/2014/main" val="2487884891"/>
                    </a:ext>
                  </a:extLst>
                </a:gridCol>
              </a:tblGrid>
              <a:tr h="7362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Action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Робота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Means, methods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Засоби, методи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Who carries out work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Хто здійснює роботу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71187810"/>
                  </a:ext>
                </a:extLst>
              </a:tr>
              <a:tr h="7362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Creation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databases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according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phenotype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data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Формування баз даних за даними фенотипу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computer center, software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комп’ютерний центр, програмне забезпечення 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NULES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НУБіП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53993748"/>
                  </a:ext>
                </a:extLst>
              </a:tr>
              <a:tr h="11044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Creation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data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by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results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genetic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evaluation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Формування даних за результатами генетичної оцінки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molecular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genetic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tests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молекулярно-генетичні тести 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NULES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НУБіП, GENO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60320795"/>
                  </a:ext>
                </a:extLst>
              </a:tr>
              <a:tr h="11044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Data processing using statistical methods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Обробка даних з використанням статистичних методів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BLUP </a:t>
                      </a: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model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модель 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BLUP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NULES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НУБіП, GENO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88555372"/>
                  </a:ext>
                </a:extLst>
              </a:tr>
              <a:tr h="14725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Marketing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Рекламна робота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publication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articles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seminars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master-classes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conferences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catalog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releases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публікація статей, проведення семінарів, майстер-класів, конференцій, випуск каталогів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NULES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farm 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Progress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НУБіП, </a:t>
                      </a: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плем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НВО«Прогрес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44936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427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188" y="225155"/>
            <a:ext cx="7997121" cy="46793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8146" y="5118265"/>
            <a:ext cx="105334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8. Selection scheme in a small population using the traditional (EBV- estimated breeding value) and genomic (GEBV) tribal assessment</a:t>
            </a:r>
          </a:p>
          <a:p>
            <a:pPr algn="ctr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селекції в малочисельній популяції з використанням традиційної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EBV)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геномної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GEBV)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оцінки племінної цінності</a:t>
            </a:r>
          </a:p>
        </p:txBody>
      </p:sp>
    </p:spTree>
    <p:extLst>
      <p:ext uri="{BB962C8B-B14F-4D97-AF65-F5344CB8AC3E}">
        <p14:creationId xmlns:p14="http://schemas.microsoft.com/office/powerpoint/2010/main" val="96884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19253" y="208255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4.RESULTS</a:t>
            </a:r>
          </a:p>
          <a:p>
            <a:pPr algn="ctr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ОЧІКУВАНІ РЕЗУЛЬТАТИ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6254" y="1140031"/>
            <a:ext cx="12025745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Realization of work will allow: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Organize a system for collecting and processing information for breeding purposes, which can become the basis for a national model in dairy cattle breeding in Ukraine.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To conduct adaptation of modern breeding methods in dairy cattle on the main commercial breeds in Ukraine.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To increase the rate of genetic progress on selection traits of such breeds as Ukrainian Red and Black-and-White milk breed.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To expand the system of training of specialists on selection.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To expand information on modern breeding methods using pure breeding and interbreeding.</a:t>
            </a:r>
          </a:p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Реалізація роботи дасть змогу:</a:t>
            </a: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Організувати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систему збору та обробки інформації для цілей селекції, яка може стати основою для національної моделі в молочному скотарстві України.</a:t>
            </a: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Провести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адаптацію сучасних методів розведення в молочному скотарстві на основних комерційних породах в України.</a:t>
            </a: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Підвищити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темпи генетичного прогресу по селекційних ознаках таких порід як українська червона та чорно ряба молочна.</a:t>
            </a: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Освоїти сучасну 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систему підготовки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спеціалістів всіх рівнів 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селекції та  менеджменту в скотарстві.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Розширити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 щодо сучасних методів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селекції 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застосуванням чистопородного розведення та схрещування.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 </a:t>
            </a:r>
          </a:p>
        </p:txBody>
      </p:sp>
    </p:spTree>
    <p:extLst>
      <p:ext uri="{BB962C8B-B14F-4D97-AF65-F5344CB8AC3E}">
        <p14:creationId xmlns:p14="http://schemas.microsoft.com/office/powerpoint/2010/main" val="40780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000" dirty="0" smtClean="0"/>
              <a:t>Додаткова  інформація  в Інтернеті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Additional information on the Internet</a:t>
            </a:r>
            <a:endParaRPr lang="uk-UA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  http//www.norwegianred.com</a:t>
            </a:r>
          </a:p>
          <a:p>
            <a:r>
              <a:rPr lang="en-US" sz="4000" dirty="0" smtClean="0"/>
              <a:t>  norwegianred.com.ua</a:t>
            </a:r>
            <a:endParaRPr lang="en-US" sz="4000" dirty="0"/>
          </a:p>
          <a:p>
            <a:endParaRPr lang="en-US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67369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38847" y="641268"/>
            <a:ext cx="5118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083483" y="181238"/>
            <a:ext cx="597753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kumimoji="0" lang="uk-UA" alt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uk-UA" alt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number</a:t>
            </a: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uk-UA" alt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uk-UA" alt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livestock</a:t>
            </a: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uk-UA" alt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uk-UA" alt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Ukraine</a:t>
            </a:r>
            <a:r>
              <a:rPr kumimoji="0" lang="en-US" alt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million</a:t>
            </a:r>
            <a:endParaRPr kumimoji="0" lang="uk-UA" alt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Поголів’я </a:t>
            </a: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худоби та птиці в Україні, млн</a:t>
            </a:r>
            <a:endParaRPr kumimoji="0" lang="uk-UA" alt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820334"/>
              </p:ext>
            </p:extLst>
          </p:nvPr>
        </p:nvGraphicFramePr>
        <p:xfrm>
          <a:off x="1448790" y="1591294"/>
          <a:ext cx="9737765" cy="306396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946908">
                  <a:extLst>
                    <a:ext uri="{9D8B030D-6E8A-4147-A177-3AD203B41FA5}">
                      <a16:colId xmlns="" xmlns:a16="http://schemas.microsoft.com/office/drawing/2014/main" val="3376877737"/>
                    </a:ext>
                  </a:extLst>
                </a:gridCol>
                <a:gridCol w="1946908">
                  <a:extLst>
                    <a:ext uri="{9D8B030D-6E8A-4147-A177-3AD203B41FA5}">
                      <a16:colId xmlns="" xmlns:a16="http://schemas.microsoft.com/office/drawing/2014/main" val="538732267"/>
                    </a:ext>
                  </a:extLst>
                </a:gridCol>
                <a:gridCol w="1947983">
                  <a:extLst>
                    <a:ext uri="{9D8B030D-6E8A-4147-A177-3AD203B41FA5}">
                      <a16:colId xmlns="" xmlns:a16="http://schemas.microsoft.com/office/drawing/2014/main" val="2122451889"/>
                    </a:ext>
                  </a:extLst>
                </a:gridCol>
                <a:gridCol w="1947983">
                  <a:extLst>
                    <a:ext uri="{9D8B030D-6E8A-4147-A177-3AD203B41FA5}">
                      <a16:colId xmlns="" xmlns:a16="http://schemas.microsoft.com/office/drawing/2014/main" val="197730777"/>
                    </a:ext>
                  </a:extLst>
                </a:gridCol>
                <a:gridCol w="1947983">
                  <a:extLst>
                    <a:ext uri="{9D8B030D-6E8A-4147-A177-3AD203B41FA5}">
                      <a16:colId xmlns="" xmlns:a16="http://schemas.microsoft.com/office/drawing/2014/main" val="73124008"/>
                    </a:ext>
                  </a:extLst>
                </a:gridCol>
              </a:tblGrid>
              <a:tr h="14985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Year</a:t>
                      </a:r>
                      <a:r>
                        <a:rPr lang="uk-UA" sz="2400" b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b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400" b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Рік</a:t>
                      </a:r>
                      <a:endParaRPr lang="uk-UA" sz="2400" b="0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number of cows</a:t>
                      </a:r>
                      <a:r>
                        <a:rPr lang="uk-UA" sz="2400" b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b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Всього корів</a:t>
                      </a:r>
                      <a:endParaRPr lang="uk-UA" sz="2400" b="0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Pigs</a:t>
                      </a:r>
                      <a:r>
                        <a:rPr lang="uk-UA" sz="2400" b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b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Свині </a:t>
                      </a:r>
                      <a:endParaRPr lang="uk-UA" sz="2400" b="0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Sheep and goats</a:t>
                      </a:r>
                      <a:r>
                        <a:rPr lang="uk-UA" sz="2400" b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b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Вівці, кози</a:t>
                      </a:r>
                      <a:endParaRPr lang="uk-UA" sz="2400" b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2400" b="0" kern="1200" dirty="0" smtClean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kern="120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Poultries</a:t>
                      </a:r>
                      <a:r>
                        <a:rPr lang="uk-UA" sz="2400" b="0" kern="120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uk-UA" sz="2400" b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Птиця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b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2400" b="0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99853338"/>
                  </a:ext>
                </a:extLst>
              </a:tr>
              <a:tr h="4995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b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2001</a:t>
                      </a:r>
                      <a:endParaRPr lang="uk-UA" sz="2400" b="0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b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4,96</a:t>
                      </a:r>
                      <a:endParaRPr lang="uk-UA" sz="2400" b="0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b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7,65</a:t>
                      </a:r>
                      <a:endParaRPr lang="uk-UA" sz="2400" b="0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b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1,88</a:t>
                      </a:r>
                      <a:endParaRPr lang="uk-UA" sz="2400" b="0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400" b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123,7</a:t>
                      </a:r>
                      <a:endParaRPr lang="uk-UA" sz="2400" b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95633398"/>
                  </a:ext>
                </a:extLst>
              </a:tr>
              <a:tr h="4995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b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2011</a:t>
                      </a:r>
                      <a:endParaRPr lang="uk-UA" sz="2400" b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b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2,63</a:t>
                      </a:r>
                      <a:endParaRPr lang="uk-UA" sz="2400" b="0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b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7,96</a:t>
                      </a:r>
                      <a:endParaRPr lang="uk-UA" sz="2400" b="0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b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1,73</a:t>
                      </a:r>
                      <a:endParaRPr lang="uk-UA" sz="2400" b="0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400" b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203,8</a:t>
                      </a:r>
                      <a:endParaRPr lang="uk-UA" sz="2400" b="0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50661238"/>
                  </a:ext>
                </a:extLst>
              </a:tr>
              <a:tr h="4995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b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uk-UA" sz="2400" b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b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2,04</a:t>
                      </a:r>
                      <a:endParaRPr lang="uk-UA" sz="2400" b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b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6,11</a:t>
                      </a:r>
                      <a:endParaRPr lang="uk-UA" sz="2400" b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b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1,32</a:t>
                      </a:r>
                      <a:endParaRPr lang="uk-UA" sz="2400" b="0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400" b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204,8</a:t>
                      </a:r>
                      <a:endParaRPr lang="uk-UA" sz="2400" b="0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650264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024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8790" y="261257"/>
            <a:ext cx="91202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total number of livestock animals in different farm’s categories of Ukraine (thousand heads, on 01.01.2018)</a:t>
            </a:r>
          </a:p>
          <a:p>
            <a:pPr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Загальна чисельність сільськогосподарських тварин в різних категоріях господарств України (тис. гол., станом на 01.01.2018р.)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288514"/>
              </p:ext>
            </p:extLst>
          </p:nvPr>
        </p:nvGraphicFramePr>
        <p:xfrm>
          <a:off x="410688" y="2406610"/>
          <a:ext cx="11239007" cy="4241421"/>
        </p:xfrm>
        <a:graphic>
          <a:graphicData uri="http://schemas.openxmlformats.org/drawingml/2006/table">
            <a:tbl>
              <a:tblPr firstRow="1" firstCol="1" bandRow="1"/>
              <a:tblGrid>
                <a:gridCol w="1691244">
                  <a:extLst>
                    <a:ext uri="{9D8B030D-6E8A-4147-A177-3AD203B41FA5}">
                      <a16:colId xmlns="" xmlns:a16="http://schemas.microsoft.com/office/drawing/2014/main" val="471251167"/>
                    </a:ext>
                  </a:extLst>
                </a:gridCol>
                <a:gridCol w="1983912">
                  <a:extLst>
                    <a:ext uri="{9D8B030D-6E8A-4147-A177-3AD203B41FA5}">
                      <a16:colId xmlns="" xmlns:a16="http://schemas.microsoft.com/office/drawing/2014/main" val="3025400876"/>
                    </a:ext>
                  </a:extLst>
                </a:gridCol>
                <a:gridCol w="2025269">
                  <a:extLst>
                    <a:ext uri="{9D8B030D-6E8A-4147-A177-3AD203B41FA5}">
                      <a16:colId xmlns="" xmlns:a16="http://schemas.microsoft.com/office/drawing/2014/main" val="1519653452"/>
                    </a:ext>
                  </a:extLst>
                </a:gridCol>
                <a:gridCol w="2025269">
                  <a:extLst>
                    <a:ext uri="{9D8B030D-6E8A-4147-A177-3AD203B41FA5}">
                      <a16:colId xmlns="" xmlns:a16="http://schemas.microsoft.com/office/drawing/2014/main" val="2781212865"/>
                    </a:ext>
                  </a:extLst>
                </a:gridCol>
                <a:gridCol w="2128668">
                  <a:extLst>
                    <a:ext uri="{9D8B030D-6E8A-4147-A177-3AD203B41FA5}">
                      <a16:colId xmlns="" xmlns:a16="http://schemas.microsoft.com/office/drawing/2014/main" val="493634947"/>
                    </a:ext>
                  </a:extLst>
                </a:gridCol>
                <a:gridCol w="1384645">
                  <a:extLst>
                    <a:ext uri="{9D8B030D-6E8A-4147-A177-3AD203B41FA5}">
                      <a16:colId xmlns="" xmlns:a16="http://schemas.microsoft.com/office/drawing/2014/main" val="3755695478"/>
                    </a:ext>
                  </a:extLst>
                </a:gridCol>
              </a:tblGrid>
              <a:tr h="40093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Livestock group </a:t>
                      </a:r>
                      <a:r>
                        <a:rPr lang="uk-UA" sz="1600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Група тварин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All farm’s categories, 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thousand heads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Усі категорії господарств, тис. голів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Including. </a:t>
                      </a:r>
                      <a:r>
                        <a:rPr lang="uk-UA" sz="1600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т. ч.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number of controlled herds</a:t>
                      </a:r>
                      <a:r>
                        <a:rPr lang="uk-UA" sz="1600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Чисельність підконтрольного поголів’я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67670971"/>
                  </a:ext>
                </a:extLst>
              </a:tr>
              <a:tr h="98806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agricultural </a:t>
                      </a:r>
                      <a:r>
                        <a:rPr lang="en-US" sz="1600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enterprises</a:t>
                      </a:r>
                      <a:r>
                        <a:rPr lang="uk-UA" sz="1600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uk-UA" sz="1600" kern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сільсько</a:t>
                      </a:r>
                      <a:r>
                        <a:rPr lang="uk-UA" sz="1600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-господарські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підприємства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household.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господарства населення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thousand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тисяч</a:t>
                      </a:r>
                      <a:r>
                        <a:rPr lang="ru-RU" sz="1600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percent </a:t>
                      </a:r>
                      <a:r>
                        <a:rPr lang="en-US" sz="1600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 the total number</a:t>
                      </a:r>
                      <a:r>
                        <a:rPr lang="uk-UA" sz="1600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до загальної чисельності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75450576"/>
                  </a:ext>
                </a:extLst>
              </a:tr>
              <a:tr h="2616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Dairy cows</a:t>
                      </a:r>
                      <a:r>
                        <a:rPr lang="uk-UA" sz="1600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Корови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2040,5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465,3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1575,2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122,349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5,99</a:t>
                      </a:r>
                      <a:endParaRPr lang="uk-UA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0521125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Pigs</a:t>
                      </a:r>
                      <a:r>
                        <a:rPr lang="uk-UA" sz="1600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Свині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6108,6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3303,7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2804,9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176,9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2,89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58886162"/>
                  </a:ext>
                </a:extLst>
              </a:tr>
              <a:tr h="4009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Sheep and goats</a:t>
                      </a:r>
                      <a:r>
                        <a:rPr lang="nb-NO" sz="1600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uk-UA" sz="1600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Вівці та кози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1315,2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187,0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1128,2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7,421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5,64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92206947"/>
                  </a:ext>
                </a:extLst>
              </a:tr>
              <a:tr h="2184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Horses</a:t>
                      </a:r>
                      <a:r>
                        <a:rPr lang="uk-UA" sz="1600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Коні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307,8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17,1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290,7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3,273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1,06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24002983"/>
                  </a:ext>
                </a:extLst>
              </a:tr>
              <a:tr h="4009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Poultries</a:t>
                      </a:r>
                      <a:r>
                        <a:rPr lang="uk-UA" sz="1600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Птиця всіх видів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204751,5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112512,3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92239,2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3313,3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1,61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435528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943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2535" y="700644"/>
            <a:ext cx="92033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The breed composition of the heads of dairy cattle on 01.01.2018</a:t>
            </a:r>
          </a:p>
          <a:p>
            <a:pPr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Породній склад племінного поголів’я великої рогатої худоби</a:t>
            </a:r>
          </a:p>
          <a:p>
            <a:pPr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молочного напряму продуктивності станом на 01.01.2018 року 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533098"/>
              </p:ext>
            </p:extLst>
          </p:nvPr>
        </p:nvGraphicFramePr>
        <p:xfrm>
          <a:off x="510639" y="1993007"/>
          <a:ext cx="11044053" cy="460025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46462">
                  <a:extLst>
                    <a:ext uri="{9D8B030D-6E8A-4147-A177-3AD203B41FA5}">
                      <a16:colId xmlns="" xmlns:a16="http://schemas.microsoft.com/office/drawing/2014/main" val="1652973827"/>
                    </a:ext>
                  </a:extLst>
                </a:gridCol>
                <a:gridCol w="2593621">
                  <a:extLst>
                    <a:ext uri="{9D8B030D-6E8A-4147-A177-3AD203B41FA5}">
                      <a16:colId xmlns="" xmlns:a16="http://schemas.microsoft.com/office/drawing/2014/main" val="4232213509"/>
                    </a:ext>
                  </a:extLst>
                </a:gridCol>
                <a:gridCol w="2529980">
                  <a:extLst>
                    <a:ext uri="{9D8B030D-6E8A-4147-A177-3AD203B41FA5}">
                      <a16:colId xmlns="" xmlns:a16="http://schemas.microsoft.com/office/drawing/2014/main" val="1967034557"/>
                    </a:ext>
                  </a:extLst>
                </a:gridCol>
                <a:gridCol w="1941836">
                  <a:extLst>
                    <a:ext uri="{9D8B030D-6E8A-4147-A177-3AD203B41FA5}">
                      <a16:colId xmlns="" xmlns:a16="http://schemas.microsoft.com/office/drawing/2014/main" val="1188702090"/>
                    </a:ext>
                  </a:extLst>
                </a:gridCol>
                <a:gridCol w="1262533">
                  <a:extLst>
                    <a:ext uri="{9D8B030D-6E8A-4147-A177-3AD203B41FA5}">
                      <a16:colId xmlns="" xmlns:a16="http://schemas.microsoft.com/office/drawing/2014/main" val="2881878658"/>
                    </a:ext>
                  </a:extLst>
                </a:gridCol>
                <a:gridCol w="981092">
                  <a:extLst>
                    <a:ext uri="{9D8B030D-6E8A-4147-A177-3AD203B41FA5}">
                      <a16:colId xmlns="" xmlns:a16="http://schemas.microsoft.com/office/drawing/2014/main" val="2391397963"/>
                    </a:ext>
                  </a:extLst>
                </a:gridCol>
                <a:gridCol w="1288529">
                  <a:extLst>
                    <a:ext uri="{9D8B030D-6E8A-4147-A177-3AD203B41FA5}">
                      <a16:colId xmlns="" xmlns:a16="http://schemas.microsoft.com/office/drawing/2014/main" val="3625998271"/>
                    </a:ext>
                  </a:extLst>
                </a:gridCol>
              </a:tblGrid>
              <a:tr h="9542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9" marR="525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Breeds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Породи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9" marR="525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cows </a:t>
                      </a: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Кількість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корів</a:t>
                      </a:r>
                    </a:p>
                  </a:txBody>
                  <a:tcPr marL="52539" marR="525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cows </a:t>
                      </a:r>
                      <a:r>
                        <a:rPr lang="en-US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total number of cows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%, від загального поголів’я корів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9" marR="525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Milk yields </a:t>
                      </a: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Надій, кг</a:t>
                      </a:r>
                    </a:p>
                  </a:txBody>
                  <a:tcPr marL="52539" marR="525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Fat</a:t>
                      </a: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% Вмістжиру, %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9" marR="525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Protein, % 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Вміст білка, %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9" marR="525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30238071"/>
                  </a:ext>
                </a:extLst>
              </a:tr>
              <a:tr h="2726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9" marR="525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Ayrshire. </a:t>
                      </a:r>
                      <a:r>
                        <a:rPr lang="uk-UA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Айрширська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9" marR="525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523</a:t>
                      </a:r>
                    </a:p>
                  </a:txBody>
                  <a:tcPr marL="52539" marR="525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9" marR="525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6595</a:t>
                      </a:r>
                    </a:p>
                  </a:txBody>
                  <a:tcPr marL="52539" marR="525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3,87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9" marR="525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3,08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9" marR="525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25613445"/>
                  </a:ext>
                </a:extLst>
              </a:tr>
              <a:tr h="2726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9" marR="525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Holstein. </a:t>
                      </a:r>
                      <a:r>
                        <a:rPr lang="uk-UA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Голштинська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9" marR="525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19717</a:t>
                      </a:r>
                    </a:p>
                  </a:txBody>
                  <a:tcPr marL="52539" marR="525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16,1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9" marR="525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8299</a:t>
                      </a:r>
                    </a:p>
                  </a:txBody>
                  <a:tcPr marL="52539" marR="525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3,82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9" marR="525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3,23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9" marR="525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04781697"/>
                  </a:ext>
                </a:extLst>
              </a:tr>
              <a:tr h="2726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9" marR="525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Simmental.</a:t>
                      </a:r>
                      <a:r>
                        <a:rPr lang="en-US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Симентальська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9" marR="525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4344</a:t>
                      </a:r>
                    </a:p>
                  </a:txBody>
                  <a:tcPr marL="52539" marR="525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9" marR="525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6320</a:t>
                      </a:r>
                    </a:p>
                  </a:txBody>
                  <a:tcPr marL="52539" marR="525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3,91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9" marR="525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3,23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9" marR="525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54790237"/>
                  </a:ext>
                </a:extLst>
              </a:tr>
              <a:tr h="4089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9" marR="525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Ukrainian Red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Українська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червона молочна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9" marR="525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5793</a:t>
                      </a:r>
                    </a:p>
                  </a:txBody>
                  <a:tcPr marL="52539" marR="525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9" marR="525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6295</a:t>
                      </a:r>
                    </a:p>
                  </a:txBody>
                  <a:tcPr marL="52539" marR="525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3,88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9" marR="525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3,19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9" marR="525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31555883"/>
                  </a:ext>
                </a:extLst>
              </a:tr>
              <a:tr h="5452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9" marR="525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Ukrainian</a:t>
                      </a:r>
                      <a:r>
                        <a:rPr lang="en-US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Red</a:t>
                      </a: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White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Українська </a:t>
                      </a:r>
                      <a:r>
                        <a:rPr lang="uk-UA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червоно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-ряба молочна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9" marR="525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22030</a:t>
                      </a:r>
                    </a:p>
                  </a:txBody>
                  <a:tcPr marL="52539" marR="525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18,0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9" marR="525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6528</a:t>
                      </a:r>
                    </a:p>
                  </a:txBody>
                  <a:tcPr marL="52539" marR="525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3,78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9" marR="525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3,28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9" marR="525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22141148"/>
                  </a:ext>
                </a:extLst>
              </a:tr>
              <a:tr h="5452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9" marR="525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Ukrainian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Black White 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Українська чорно-ряба молочна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9" marR="525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65661</a:t>
                      </a:r>
                    </a:p>
                  </a:txBody>
                  <a:tcPr marL="52539" marR="525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53,7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9" marR="525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6934</a:t>
                      </a:r>
                    </a:p>
                  </a:txBody>
                  <a:tcPr marL="52539" marR="525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3,71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9" marR="525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3,26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9" marR="525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01842203"/>
                  </a:ext>
                </a:extLst>
              </a:tr>
              <a:tr h="1393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9" marR="525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Swiss </a:t>
                      </a: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Швіцька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9" marR="525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1168</a:t>
                      </a:r>
                    </a:p>
                  </a:txBody>
                  <a:tcPr marL="52539" marR="525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9" marR="525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8401</a:t>
                      </a:r>
                    </a:p>
                  </a:txBody>
                  <a:tcPr marL="52539" marR="525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3,88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9" marR="525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3,44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9" marR="525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76629130"/>
                  </a:ext>
                </a:extLst>
              </a:tr>
              <a:tr h="2726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9" marR="525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Other.</a:t>
                      </a:r>
                      <a:r>
                        <a:rPr lang="en-US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Інші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породи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9" marR="525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3106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9" marR="525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9" marR="525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4473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9" marR="525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4,01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9" marR="525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3,16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9" marR="525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91491465"/>
                  </a:ext>
                </a:extLst>
              </a:tr>
              <a:tr h="272639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Всього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9" marR="525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122349</a:t>
                      </a:r>
                    </a:p>
                  </a:txBody>
                  <a:tcPr marL="52539" marR="525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2539" marR="525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6961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9" marR="525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3,76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9" marR="525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3,28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39" marR="525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482291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907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83283" y="751344"/>
            <a:ext cx="540327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Fig.1. Ukrainian Red-and-White milk breed</a:t>
            </a: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Корова української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червоно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-рябої молочної породи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UA 7100326316.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(2-11741-3,83-3,45)</a:t>
            </a: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Fig.2. Ukrainian Black-and-White milk breed</a:t>
            </a: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Корова української чорно-рябої молочної породи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UA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100091075.</a:t>
            </a: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(2-7421-3,71-3,40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Fig.3. Ukrainian Red milk breed</a:t>
            </a: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Корова української червоної</a:t>
            </a: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молочної породи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UA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0431</a:t>
            </a: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(2-10306-3,68-3,05)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581" y="741112"/>
            <a:ext cx="2917190" cy="1947842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728" y="2899247"/>
            <a:ext cx="2544082" cy="1696054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5" y="4836160"/>
            <a:ext cx="2935479" cy="18746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546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5023" y="841829"/>
            <a:ext cx="102365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recorded sires in the catalog of bulls of dairy and dairy-meat breeds for reproduction in 2018, heads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 плідників записаних в каталог бугаїв молочних і молочно-м’ясних порід для відтворення у 2018 році, гол.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045545"/>
              </p:ext>
            </p:extLst>
          </p:nvPr>
        </p:nvGraphicFramePr>
        <p:xfrm>
          <a:off x="403760" y="2493818"/>
          <a:ext cx="11388436" cy="374734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410692">
                  <a:extLst>
                    <a:ext uri="{9D8B030D-6E8A-4147-A177-3AD203B41FA5}">
                      <a16:colId xmlns="" xmlns:a16="http://schemas.microsoft.com/office/drawing/2014/main" val="1975131177"/>
                    </a:ext>
                  </a:extLst>
                </a:gridCol>
                <a:gridCol w="1413164">
                  <a:extLst>
                    <a:ext uri="{9D8B030D-6E8A-4147-A177-3AD203B41FA5}">
                      <a16:colId xmlns="" xmlns:a16="http://schemas.microsoft.com/office/drawing/2014/main" val="965914429"/>
                    </a:ext>
                  </a:extLst>
                </a:gridCol>
                <a:gridCol w="1140031">
                  <a:extLst>
                    <a:ext uri="{9D8B030D-6E8A-4147-A177-3AD203B41FA5}">
                      <a16:colId xmlns="" xmlns:a16="http://schemas.microsoft.com/office/drawing/2014/main" val="2848992547"/>
                    </a:ext>
                  </a:extLst>
                </a:gridCol>
                <a:gridCol w="1128156">
                  <a:extLst>
                    <a:ext uri="{9D8B030D-6E8A-4147-A177-3AD203B41FA5}">
                      <a16:colId xmlns="" xmlns:a16="http://schemas.microsoft.com/office/drawing/2014/main" val="123721072"/>
                    </a:ext>
                  </a:extLst>
                </a:gridCol>
                <a:gridCol w="1116280">
                  <a:extLst>
                    <a:ext uri="{9D8B030D-6E8A-4147-A177-3AD203B41FA5}">
                      <a16:colId xmlns="" xmlns:a16="http://schemas.microsoft.com/office/drawing/2014/main" val="1707116058"/>
                    </a:ext>
                  </a:extLst>
                </a:gridCol>
                <a:gridCol w="1306286">
                  <a:extLst>
                    <a:ext uri="{9D8B030D-6E8A-4147-A177-3AD203B41FA5}">
                      <a16:colId xmlns="" xmlns:a16="http://schemas.microsoft.com/office/drawing/2014/main" val="2440588946"/>
                    </a:ext>
                  </a:extLst>
                </a:gridCol>
                <a:gridCol w="1080654">
                  <a:extLst>
                    <a:ext uri="{9D8B030D-6E8A-4147-A177-3AD203B41FA5}">
                      <a16:colId xmlns="" xmlns:a16="http://schemas.microsoft.com/office/drawing/2014/main" val="3666576757"/>
                    </a:ext>
                  </a:extLst>
                </a:gridCol>
                <a:gridCol w="1056904">
                  <a:extLst>
                    <a:ext uri="{9D8B030D-6E8A-4147-A177-3AD203B41FA5}">
                      <a16:colId xmlns="" xmlns:a16="http://schemas.microsoft.com/office/drawing/2014/main" val="214532648"/>
                    </a:ext>
                  </a:extLst>
                </a:gridCol>
                <a:gridCol w="736269">
                  <a:extLst>
                    <a:ext uri="{9D8B030D-6E8A-4147-A177-3AD203B41FA5}">
                      <a16:colId xmlns="" xmlns:a16="http://schemas.microsoft.com/office/drawing/2014/main" val="1837137998"/>
                    </a:ext>
                  </a:extLst>
                </a:gridCol>
              </a:tblGrid>
              <a:tr h="30628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nb-NO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country of origin of a sire </a:t>
                      </a:r>
                      <a:endParaRPr lang="nb-NO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nb-NO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Країна</a:t>
                      </a: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походження плідника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Transboundary breeds. Трансгенні породи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Local breeds</a:t>
                      </a: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Місцеві породи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Всього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15041496"/>
                  </a:ext>
                </a:extLst>
              </a:tr>
              <a:tr h="612214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Holstein.</a:t>
                      </a: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Голшт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Jersey.</a:t>
                      </a:r>
                      <a:r>
                        <a:rPr lang="en-US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Джер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nb-NO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Other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Інші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nb-NO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UBW. </a:t>
                      </a: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УЧРМ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nb-NO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URW. </a:t>
                      </a:r>
                      <a:r>
                        <a:rPr lang="uk-UA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УЧеРМ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nb-NO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UR. </a:t>
                      </a: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УЧРМ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Bulls.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буга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їв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56366986"/>
                  </a:ext>
                </a:extLst>
              </a:tr>
              <a:tr h="3062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USA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b-NO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США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nb-NO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375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nb-NO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414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32,3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5323302"/>
                  </a:ext>
                </a:extLst>
              </a:tr>
              <a:tr h="3062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Canada. </a:t>
                      </a:r>
                      <a:r>
                        <a:rPr lang="nb-NO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Канада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nb-NO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15,1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9789765"/>
                  </a:ext>
                </a:extLst>
              </a:tr>
              <a:tr h="3062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Germany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b-NO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Німеччина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11,3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30178206"/>
                  </a:ext>
                </a:extLst>
              </a:tr>
              <a:tr h="3062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Netherlands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b-NO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Нідерланди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40841828"/>
                  </a:ext>
                </a:extLst>
              </a:tr>
              <a:tr h="3062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France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b-NO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Франція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2,9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38205644"/>
                  </a:ext>
                </a:extLst>
              </a:tr>
              <a:tr h="3062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Ukraine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b-NO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Україна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nb-NO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nb-NO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nb-NO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349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27,2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69828317"/>
                  </a:ext>
                </a:extLst>
              </a:tr>
              <a:tr h="3062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Other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b-NO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Інші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nb-NO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7,1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28352187"/>
                  </a:ext>
                </a:extLst>
              </a:tr>
              <a:tr h="3062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Summ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b-NO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Разом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894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nb-NO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nb-NO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1282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19504464"/>
                  </a:ext>
                </a:extLst>
              </a:tr>
              <a:tr h="1492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uk-UA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nb-NO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395320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463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135" y="902525"/>
            <a:ext cx="116021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The number of recorded sires in the catalog of bulls of dairy and dairy-meat breeds for reproduction with genomic estimated breeding value (GEBV) in 2018, heads</a:t>
            </a:r>
          </a:p>
          <a:p>
            <a:pPr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 плідників з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геномною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оцінкою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GEBV (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англ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genomic estimated breeding value).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записаних в каталог бугаїв молочних і молочно-м’ясних порід для відтворення у 2018 році, гол.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847294"/>
              </p:ext>
            </p:extLst>
          </p:nvPr>
        </p:nvGraphicFramePr>
        <p:xfrm>
          <a:off x="760021" y="2814452"/>
          <a:ext cx="11186555" cy="3544613"/>
        </p:xfrm>
        <a:graphic>
          <a:graphicData uri="http://schemas.openxmlformats.org/drawingml/2006/table">
            <a:tbl>
              <a:tblPr firstRow="1" firstCol="1" bandRow="1"/>
              <a:tblGrid>
                <a:gridCol w="3304669">
                  <a:extLst>
                    <a:ext uri="{9D8B030D-6E8A-4147-A177-3AD203B41FA5}">
                      <a16:colId xmlns="" xmlns:a16="http://schemas.microsoft.com/office/drawing/2014/main" val="3400812974"/>
                    </a:ext>
                  </a:extLst>
                </a:gridCol>
                <a:gridCol w="1373500">
                  <a:extLst>
                    <a:ext uri="{9D8B030D-6E8A-4147-A177-3AD203B41FA5}">
                      <a16:colId xmlns="" xmlns:a16="http://schemas.microsoft.com/office/drawing/2014/main" val="1792279030"/>
                    </a:ext>
                  </a:extLst>
                </a:gridCol>
                <a:gridCol w="1106569">
                  <a:extLst>
                    <a:ext uri="{9D8B030D-6E8A-4147-A177-3AD203B41FA5}">
                      <a16:colId xmlns="" xmlns:a16="http://schemas.microsoft.com/office/drawing/2014/main" val="1359796432"/>
                    </a:ext>
                  </a:extLst>
                </a:gridCol>
                <a:gridCol w="1473753">
                  <a:extLst>
                    <a:ext uri="{9D8B030D-6E8A-4147-A177-3AD203B41FA5}">
                      <a16:colId xmlns="" xmlns:a16="http://schemas.microsoft.com/office/drawing/2014/main" val="2751800789"/>
                    </a:ext>
                  </a:extLst>
                </a:gridCol>
                <a:gridCol w="1303618">
                  <a:extLst>
                    <a:ext uri="{9D8B030D-6E8A-4147-A177-3AD203B41FA5}">
                      <a16:colId xmlns="" xmlns:a16="http://schemas.microsoft.com/office/drawing/2014/main" val="2177147499"/>
                    </a:ext>
                  </a:extLst>
                </a:gridCol>
                <a:gridCol w="1295689">
                  <a:extLst>
                    <a:ext uri="{9D8B030D-6E8A-4147-A177-3AD203B41FA5}">
                      <a16:colId xmlns="" xmlns:a16="http://schemas.microsoft.com/office/drawing/2014/main" val="2893272313"/>
                    </a:ext>
                  </a:extLst>
                </a:gridCol>
                <a:gridCol w="922350">
                  <a:extLst>
                    <a:ext uri="{9D8B030D-6E8A-4147-A177-3AD203B41FA5}">
                      <a16:colId xmlns="" xmlns:a16="http://schemas.microsoft.com/office/drawing/2014/main" val="2024028591"/>
                    </a:ext>
                  </a:extLst>
                </a:gridCol>
                <a:gridCol w="406407">
                  <a:extLst>
                    <a:ext uri="{9D8B030D-6E8A-4147-A177-3AD203B41FA5}">
                      <a16:colId xmlns="" xmlns:a16="http://schemas.microsoft.com/office/drawing/2014/main" val="1648199175"/>
                    </a:ext>
                  </a:extLst>
                </a:gridCol>
              </a:tblGrid>
              <a:tr h="20210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nb-NO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Country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nb-NO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Країна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6" marR="46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uk-UA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Transboundary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breeds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Трансгенні породи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6" marR="46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Local breeds</a:t>
                      </a: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Місцеві породи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6" marR="46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Всього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6" marR="46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91183967"/>
                  </a:ext>
                </a:extLst>
              </a:tr>
              <a:tr h="305683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Holstein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Голшт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6" marR="46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Jersey.</a:t>
                      </a:r>
                      <a:r>
                        <a:rPr lang="en-US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Джер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6" marR="46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nb-NO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Other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інші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6" marR="46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nb-NO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UBW.</a:t>
                      </a: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УЧРМ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6" marR="46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nb-NO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URW</a:t>
                      </a: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УЧеРМ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6" marR="46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head</a:t>
                      </a: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гол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6" marR="46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6" marR="46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65222917"/>
                  </a:ext>
                </a:extLst>
              </a:tr>
              <a:tr h="4092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USA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nb-NO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США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6" marR="46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nb-NO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144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6" marR="46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nb-NO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6" marR="46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6206" marR="46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6" marR="46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6" marR="46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nb-NO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153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6" marR="46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50,2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6" marR="46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21683096"/>
                  </a:ext>
                </a:extLst>
              </a:tr>
              <a:tr h="4092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Canada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nb-NO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Канада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6" marR="46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nb-NO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6" marR="46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nb-NO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6" marR="46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6206" marR="46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6" marR="46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nb-NO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6" marR="46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nb-NO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6" marR="46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17,4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6" marR="46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99362738"/>
                  </a:ext>
                </a:extLst>
              </a:tr>
              <a:tr h="4092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Germany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nb-NO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Німеччина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6" marR="46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nb-NO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6" marR="46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nb-NO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6" marR="46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6206" marR="46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6" marR="46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nb-NO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6" marR="46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nb-NO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6" marR="46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11,8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6" marR="46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97537455"/>
                  </a:ext>
                </a:extLst>
              </a:tr>
              <a:tr h="3056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Netherlands</a:t>
                      </a: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nb-NO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Нідерланди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6" marR="46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nb-NO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6" marR="46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nb-NO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6" marR="46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6" marR="46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6" marR="46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nb-NO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6" marR="46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6" marR="46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6,6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6" marR="46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92964596"/>
                  </a:ext>
                </a:extLst>
              </a:tr>
              <a:tr h="3056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France</a:t>
                      </a: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b-NO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Франція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6" marR="46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nb-NO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6" marR="46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nb-NO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6" marR="46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6" marR="46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6" marR="46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nb-NO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6" marR="46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6" marR="46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5,6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6" marR="46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89211401"/>
                  </a:ext>
                </a:extLst>
              </a:tr>
              <a:tr h="2021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Ukraine</a:t>
                      </a: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b-NO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Україна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6" marR="46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6206" marR="46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6206" marR="46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206" marR="46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6" marR="46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6" marR="46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nb-NO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6" marR="46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6" marR="46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66184667"/>
                  </a:ext>
                </a:extLst>
              </a:tr>
              <a:tr h="3056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Other.</a:t>
                      </a: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nb-NO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Інші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6" marR="46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nb-NO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6" marR="46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nb-NO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6" marR="46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6206" marR="46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6" marR="46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6" marR="46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6" marR="46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8,5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6" marR="46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29525853"/>
                  </a:ext>
                </a:extLst>
              </a:tr>
              <a:tr h="4092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Summ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b-NO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Разом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6" marR="46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nb-NO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286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6" marR="46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nb-NO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6" marR="46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46206" marR="46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6" marR="46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6" marR="46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nb-NO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305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6" marR="46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50,2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6" marR="46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64982483"/>
                  </a:ext>
                </a:extLst>
              </a:tr>
              <a:tr h="985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6" marR="46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</a:t>
                      </a:r>
                      <a:endParaRPr lang="uk-UA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6" marR="46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6" marR="46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6" marR="46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6" marR="46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6" marR="46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nb-NO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6" marR="46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6" marR="46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054405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739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8810" y="320634"/>
            <a:ext cx="8728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Genetic correlations between traits of Holstein dairy breed </a:t>
            </a:r>
          </a:p>
          <a:p>
            <a:pPr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Генетичні кореляції між ознаками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Голштинської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породи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420118"/>
              </p:ext>
            </p:extLst>
          </p:nvPr>
        </p:nvGraphicFramePr>
        <p:xfrm>
          <a:off x="391886" y="1199408"/>
          <a:ext cx="10961913" cy="1940449"/>
        </p:xfrm>
        <a:graphic>
          <a:graphicData uri="http://schemas.openxmlformats.org/drawingml/2006/table">
            <a:tbl>
              <a:tblPr firstRow="1" firstCol="1" bandRow="1"/>
              <a:tblGrid>
                <a:gridCol w="4263241">
                  <a:extLst>
                    <a:ext uri="{9D8B030D-6E8A-4147-A177-3AD203B41FA5}">
                      <a16:colId xmlns="" xmlns:a16="http://schemas.microsoft.com/office/drawing/2014/main" val="1696499316"/>
                    </a:ext>
                  </a:extLst>
                </a:gridCol>
                <a:gridCol w="1386530">
                  <a:extLst>
                    <a:ext uri="{9D8B030D-6E8A-4147-A177-3AD203B41FA5}">
                      <a16:colId xmlns="" xmlns:a16="http://schemas.microsoft.com/office/drawing/2014/main" val="2093104960"/>
                    </a:ext>
                  </a:extLst>
                </a:gridCol>
                <a:gridCol w="1541245">
                  <a:extLst>
                    <a:ext uri="{9D8B030D-6E8A-4147-A177-3AD203B41FA5}">
                      <a16:colId xmlns="" xmlns:a16="http://schemas.microsoft.com/office/drawing/2014/main" val="836714482"/>
                    </a:ext>
                  </a:extLst>
                </a:gridCol>
                <a:gridCol w="1543437">
                  <a:extLst>
                    <a:ext uri="{9D8B030D-6E8A-4147-A177-3AD203B41FA5}">
                      <a16:colId xmlns="" xmlns:a16="http://schemas.microsoft.com/office/drawing/2014/main" val="2902101042"/>
                    </a:ext>
                  </a:extLst>
                </a:gridCol>
                <a:gridCol w="1543437">
                  <a:extLst>
                    <a:ext uri="{9D8B030D-6E8A-4147-A177-3AD203B41FA5}">
                      <a16:colId xmlns="" xmlns:a16="http://schemas.microsoft.com/office/drawing/2014/main" val="3796456851"/>
                    </a:ext>
                  </a:extLst>
                </a:gridCol>
                <a:gridCol w="684023">
                  <a:extLst>
                    <a:ext uri="{9D8B030D-6E8A-4147-A177-3AD203B41FA5}">
                      <a16:colId xmlns="" xmlns:a16="http://schemas.microsoft.com/office/drawing/2014/main" val="1967925732"/>
                    </a:ext>
                  </a:extLst>
                </a:gridCol>
              </a:tblGrid>
              <a:tr h="26533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Trait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Ознака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uk-UA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Genetic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correlation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Генетична кореляція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6802135"/>
                  </a:ext>
                </a:extLst>
              </a:tr>
              <a:tr h="26533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34324550"/>
                  </a:ext>
                </a:extLst>
              </a:tr>
              <a:tr h="2542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1.Milk 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yield.</a:t>
                      </a:r>
                      <a:r>
                        <a:rPr lang="uk-UA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Надій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97864189"/>
                  </a:ext>
                </a:extLst>
              </a:tr>
              <a:tr h="232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2.Milk 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fat.</a:t>
                      </a:r>
                      <a:r>
                        <a:rPr lang="uk-UA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Молочний жир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0,95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2361607"/>
                  </a:ext>
                </a:extLst>
              </a:tr>
              <a:tr h="2874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3.Milk 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protein. 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Молочний білок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0,75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0,74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87412658"/>
                  </a:ext>
                </a:extLst>
              </a:tr>
              <a:tr h="232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4.Calving 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interval.</a:t>
                      </a:r>
                      <a:r>
                        <a:rPr lang="uk-UA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Міжотельний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період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uk-UA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0,30</a:t>
                      </a:r>
                      <a:endParaRPr lang="uk-UA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0,29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0,19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9562172"/>
                  </a:ext>
                </a:extLst>
              </a:tr>
              <a:tr h="3395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5.Productive 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longevity. 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Продуктивне довголіття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0,01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0,05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0,06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–0,01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7670768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65018" y="3194461"/>
            <a:ext cx="10616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Genetic correlations between traits of Local dairy breed </a:t>
            </a:r>
          </a:p>
          <a:p>
            <a:pPr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Генетичні кореляції між ознаками місцевих порід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093211"/>
              </p:ext>
            </p:extLst>
          </p:nvPr>
        </p:nvGraphicFramePr>
        <p:xfrm>
          <a:off x="439388" y="4052589"/>
          <a:ext cx="10960924" cy="182645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510832">
                  <a:extLst>
                    <a:ext uri="{9D8B030D-6E8A-4147-A177-3AD203B41FA5}">
                      <a16:colId xmlns="" xmlns:a16="http://schemas.microsoft.com/office/drawing/2014/main" val="78287281"/>
                    </a:ext>
                  </a:extLst>
                </a:gridCol>
                <a:gridCol w="1213067">
                  <a:extLst>
                    <a:ext uri="{9D8B030D-6E8A-4147-A177-3AD203B41FA5}">
                      <a16:colId xmlns="" xmlns:a16="http://schemas.microsoft.com/office/drawing/2014/main" val="3318686014"/>
                    </a:ext>
                  </a:extLst>
                </a:gridCol>
                <a:gridCol w="1473010">
                  <a:extLst>
                    <a:ext uri="{9D8B030D-6E8A-4147-A177-3AD203B41FA5}">
                      <a16:colId xmlns="" xmlns:a16="http://schemas.microsoft.com/office/drawing/2014/main" val="3681296659"/>
                    </a:ext>
                  </a:extLst>
                </a:gridCol>
                <a:gridCol w="1708196">
                  <a:extLst>
                    <a:ext uri="{9D8B030D-6E8A-4147-A177-3AD203B41FA5}">
                      <a16:colId xmlns="" xmlns:a16="http://schemas.microsoft.com/office/drawing/2014/main" val="379263196"/>
                    </a:ext>
                  </a:extLst>
                </a:gridCol>
                <a:gridCol w="1108795">
                  <a:extLst>
                    <a:ext uri="{9D8B030D-6E8A-4147-A177-3AD203B41FA5}">
                      <a16:colId xmlns="" xmlns:a16="http://schemas.microsoft.com/office/drawing/2014/main" val="4258764972"/>
                    </a:ext>
                  </a:extLst>
                </a:gridCol>
                <a:gridCol w="947024">
                  <a:extLst>
                    <a:ext uri="{9D8B030D-6E8A-4147-A177-3AD203B41FA5}">
                      <a16:colId xmlns="" xmlns:a16="http://schemas.microsoft.com/office/drawing/2014/main" val="1716731953"/>
                    </a:ext>
                  </a:extLst>
                </a:gridCol>
              </a:tblGrid>
              <a:tr h="19570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Trait 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Ознака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Genetic correlation Генетична кореляція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76583262"/>
                  </a:ext>
                </a:extLst>
              </a:tr>
              <a:tr h="195707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81987448"/>
                  </a:ext>
                </a:extLst>
              </a:tr>
              <a:tr h="1957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1.Milk yield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Надій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99707366"/>
                  </a:ext>
                </a:extLst>
              </a:tr>
              <a:tr h="1957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2.Milk fat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Молочний жир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0,92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25293760"/>
                  </a:ext>
                </a:extLst>
              </a:tr>
              <a:tr h="1957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3.Milk protein </a:t>
                      </a: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Молочний білок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0,76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0,72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46253405"/>
                  </a:ext>
                </a:extLst>
              </a:tr>
              <a:tr h="1957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4.Calving interval</a:t>
                      </a: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Міжотельний період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uk-UA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0,32</a:t>
                      </a:r>
                      <a:endParaRPr lang="uk-UA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0,30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0,20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16026835"/>
                  </a:ext>
                </a:extLst>
              </a:tr>
              <a:tr h="1957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5.Productive longevity </a:t>
                      </a: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Продуктивне довголіття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0,07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0,06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0,07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–0,03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441177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463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Михайло\Desktop\Норвегі\Безымянный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39" y="210062"/>
            <a:ext cx="11773087" cy="52172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401289" y="5522025"/>
            <a:ext cx="9393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4. Different Work packages and structure of the project </a:t>
            </a:r>
          </a:p>
          <a:p>
            <a:pPr algn="ctr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Різні комплекси робіт та структура проекту (управління інбридингом)</a:t>
            </a:r>
          </a:p>
        </p:txBody>
      </p:sp>
    </p:spTree>
    <p:extLst>
      <p:ext uri="{BB962C8B-B14F-4D97-AF65-F5344CB8AC3E}">
        <p14:creationId xmlns:p14="http://schemas.microsoft.com/office/powerpoint/2010/main" val="74672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1839</Words>
  <Application>Microsoft Office PowerPoint</Application>
  <PresentationFormat>Широкоэкранный</PresentationFormat>
  <Paragraphs>603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Arial Black</vt:lpstr>
      <vt:lpstr>Calibri</vt:lpstr>
      <vt:lpstr>Calibri Light</vt:lpstr>
      <vt:lpstr>Tahoma</vt:lpstr>
      <vt:lpstr>Times New Roman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CDCB health trait data  Дані про стан здоров’я голштинської породи США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Додаткова  інформація  в Інтернеті Additional information on the Internet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Михайло</dc:creator>
  <cp:lastModifiedBy>RS</cp:lastModifiedBy>
  <cp:revision>58</cp:revision>
  <dcterms:created xsi:type="dcterms:W3CDTF">2019-01-24T12:47:00Z</dcterms:created>
  <dcterms:modified xsi:type="dcterms:W3CDTF">2019-06-07T09:58:37Z</dcterms:modified>
</cp:coreProperties>
</file>