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4" r:id="rId9"/>
    <p:sldId id="265" r:id="rId10"/>
    <p:sldId id="262" r:id="rId11"/>
    <p:sldId id="266" r:id="rId12"/>
    <p:sldId id="267" r:id="rId13"/>
    <p:sldId id="263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485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8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7868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8752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7232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118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1979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5115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848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927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735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977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881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306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843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735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131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7DD8-430C-4233-B89B-94874F67106C}" type="datetimeFigureOut">
              <a:rPr lang="uk-UA" smtClean="0"/>
              <a:t>25.03.2024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031F7-B4C6-4F74-911E-F8F999DDE89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646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7476" y="140677"/>
            <a:ext cx="9882555" cy="2086707"/>
          </a:xfrm>
        </p:spPr>
        <p:txBody>
          <a:bodyPr/>
          <a:lstStyle/>
          <a:p>
            <a:pPr algn="ctr"/>
            <a:r>
              <a:rPr lang="uk-UA" sz="2800" dirty="0" smtClean="0"/>
              <a:t>МІНІСТЕРСТВО ОСВІТИ І НАУКИ УКРАЇНИ</a:t>
            </a:r>
            <a:br>
              <a:rPr lang="uk-UA" sz="2800" dirty="0" smtClean="0"/>
            </a:br>
            <a:r>
              <a:rPr lang="uk-UA" sz="2800" dirty="0" smtClean="0"/>
              <a:t>НАЦІОНАЛЬНИЙ УНІВЕРСИТЕТ БІОРЕСУРСІВ </a:t>
            </a:r>
            <a:br>
              <a:rPr lang="uk-UA" sz="2800" dirty="0" smtClean="0"/>
            </a:br>
            <a:r>
              <a:rPr lang="uk-UA" sz="2800" dirty="0" smtClean="0"/>
              <a:t>І ПРИРОДОКОРИСТУВАННЯ УКРАЇНИ</a:t>
            </a:r>
            <a:br>
              <a:rPr lang="uk-UA" sz="2800" dirty="0" smtClean="0"/>
            </a:br>
            <a:r>
              <a:rPr lang="uk-UA" sz="2800" dirty="0" smtClean="0"/>
              <a:t>Факультет ветеринарної медицини</a:t>
            </a:r>
            <a:br>
              <a:rPr lang="uk-UA" sz="2800" dirty="0" smtClean="0"/>
            </a:br>
            <a:r>
              <a:rPr lang="uk-UA" sz="2800" dirty="0" smtClean="0"/>
              <a:t>Науковий гурток «Патофізіологія та імунологія тварин»</a:t>
            </a:r>
            <a:endParaRPr lang="uk-UA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68308" y="4736125"/>
            <a:ext cx="4923692" cy="1981198"/>
          </a:xfrm>
        </p:spPr>
        <p:txBody>
          <a:bodyPr>
            <a:normAutofit/>
          </a:bodyPr>
          <a:lstStyle/>
          <a:p>
            <a:r>
              <a:rPr lang="uk-UA" dirty="0" smtClean="0"/>
              <a:t>Виконала:</a:t>
            </a:r>
          </a:p>
          <a:p>
            <a:r>
              <a:rPr lang="uk-UA" dirty="0" smtClean="0"/>
              <a:t>Студентка 3 курсу 5 групи</a:t>
            </a:r>
          </a:p>
          <a:p>
            <a:r>
              <a:rPr lang="uk-UA" dirty="0" err="1" smtClean="0"/>
              <a:t>Деоба</a:t>
            </a:r>
            <a:r>
              <a:rPr lang="uk-UA" dirty="0" smtClean="0"/>
              <a:t> Олександра Андріївна</a:t>
            </a:r>
          </a:p>
          <a:p>
            <a:r>
              <a:rPr lang="uk-UA" dirty="0" smtClean="0"/>
              <a:t>Науковий керівник:</a:t>
            </a:r>
          </a:p>
          <a:p>
            <a:r>
              <a:rPr lang="uk-UA" dirty="0" smtClean="0"/>
              <a:t>доц. </a:t>
            </a:r>
            <a:r>
              <a:rPr lang="uk-UA" dirty="0" err="1" smtClean="0"/>
              <a:t>Харкевич</a:t>
            </a:r>
            <a:r>
              <a:rPr lang="uk-UA" dirty="0" smtClean="0"/>
              <a:t> Юрій Олександрович</a:t>
            </a:r>
            <a:endParaRPr lang="uk-UA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2895601"/>
            <a:ext cx="8920878" cy="11723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800" dirty="0" smtClean="0"/>
              <a:t>ВМІСТ ЛЕЙКОЦИТІВ ТА ЇХ СУБПОПУЛЯЦІЙ У КРОВІ КРОЛІВ-РЕЦИПІЄНТІВ ПІСЛЯ АЛОГЕННОЇ ТРАНСФУЗІЇ ЕРИТРОЦИТАРНОЇ МАСИ</a:t>
            </a:r>
            <a:endParaRPr lang="uk-UA" sz="28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0" y="6518030"/>
            <a:ext cx="1477108" cy="3399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dirty="0"/>
              <a:t>КИЇВ – </a:t>
            </a:r>
            <a:r>
              <a:rPr lang="uk-UA" dirty="0" smtClean="0"/>
              <a:t>2024</a:t>
            </a:r>
            <a:endParaRPr lang="uk-UA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9788770" y="3153507"/>
            <a:ext cx="1805354" cy="6447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3600" dirty="0" smtClean="0"/>
              <a:t>Тема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10982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РОЗДІЛ </a:t>
            </a:r>
            <a:r>
              <a:rPr lang="uk-UA" u="sng" dirty="0" smtClean="0"/>
              <a:t>ІІІ</a:t>
            </a:r>
            <a:r>
              <a:rPr lang="uk-UA" dirty="0" smtClean="0"/>
              <a:t>. РЕЗУЛЬТАТИ ВЛАСНИХ ДОСЛІДЖЕНЬ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11054479" cy="1097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200" b="1" dirty="0"/>
              <a:t>Таблиця 1. </a:t>
            </a:r>
            <a:r>
              <a:rPr lang="uk-UA" sz="2200" dirty="0"/>
              <a:t>Динаміка абсолютного вмісту лейкоцитів та їх окремих </a:t>
            </a:r>
            <a:r>
              <a:rPr lang="uk-UA" sz="2200" dirty="0" err="1"/>
              <a:t>субпопуляцій</a:t>
            </a:r>
            <a:r>
              <a:rPr lang="uk-UA" sz="2200" dirty="0"/>
              <a:t> у крові дослідних тварин за </a:t>
            </a:r>
            <a:r>
              <a:rPr lang="uk-UA" sz="2200" dirty="0" err="1"/>
              <a:t>алогенної</a:t>
            </a:r>
            <a:r>
              <a:rPr lang="uk-UA" sz="2200" dirty="0"/>
              <a:t> трансфузії </a:t>
            </a:r>
            <a:r>
              <a:rPr lang="uk-UA" sz="2200" dirty="0" err="1"/>
              <a:t>еритроцитарної</a:t>
            </a:r>
            <a:r>
              <a:rPr lang="uk-UA" sz="2200" dirty="0"/>
              <a:t> маси (М±</a:t>
            </a:r>
            <a:r>
              <a:rPr lang="en-GB" sz="2200" dirty="0"/>
              <a:t>m</a:t>
            </a:r>
            <a:r>
              <a:rPr lang="uk-UA" sz="2200" dirty="0"/>
              <a:t>, n = 5)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80321" y="6264103"/>
            <a:ext cx="9613861" cy="593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600" b="1" dirty="0"/>
              <a:t>Примітка.</a:t>
            </a:r>
            <a:r>
              <a:rPr lang="uk-UA" sz="1600" dirty="0"/>
              <a:t> * – p&lt;0,05, ** – p&lt;0,01, *** – p&lt;0,001  порівняно з вихідним станом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833943"/>
              </p:ext>
            </p:extLst>
          </p:nvPr>
        </p:nvGraphicFramePr>
        <p:xfrm>
          <a:off x="821634" y="3176005"/>
          <a:ext cx="10256673" cy="3010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2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7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9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09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69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36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781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№ п/п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Імунокомпетентні</a:t>
                      </a:r>
                      <a:r>
                        <a:rPr lang="uk-UA" sz="2000" dirty="0">
                          <a:effectLst/>
                        </a:rPr>
                        <a:t> клітини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Вихідний стан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3 доба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r>
                        <a:rPr lang="uk-UA" sz="2000" dirty="0">
                          <a:effectLst/>
                        </a:rPr>
                        <a:t> доба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23 доба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Лейкоцити, Г/л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7,04±0,428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8,94±1,324*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9,86±1,150**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9,44±0,885*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Гранулоцити</a:t>
                      </a:r>
                      <a:r>
                        <a:rPr lang="ru-RU" sz="1800" dirty="0">
                          <a:effectLst/>
                        </a:rPr>
                        <a:t>, </a:t>
                      </a:r>
                      <a:r>
                        <a:rPr lang="uk-UA" sz="1800" dirty="0">
                          <a:effectLst/>
                        </a:rPr>
                        <a:t>Г/л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2,72±0,427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4,54±0,498**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6,02±0,526***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5,08±0,638***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8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3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Лімфоцити, Г/л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3,98±1,295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4,08±0,876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3,54±1,301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4,10±1,140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5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Моноцити</a:t>
                      </a:r>
                      <a:r>
                        <a:rPr lang="ru-RU" sz="1800" dirty="0">
                          <a:effectLst/>
                        </a:rPr>
                        <a:t>, </a:t>
                      </a:r>
                      <a:r>
                        <a:rPr lang="uk-UA" sz="1800" dirty="0">
                          <a:effectLst/>
                        </a:rPr>
                        <a:t>Г/л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0,34±0,089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0,32±0,084*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0,30±0,187*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0,26±0,055*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Объект 2"/>
          <p:cNvSpPr txBox="1">
            <a:spLocks/>
          </p:cNvSpPr>
          <p:nvPr/>
        </p:nvSpPr>
        <p:spPr>
          <a:xfrm>
            <a:off x="11043138" y="6541477"/>
            <a:ext cx="1148862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Слайд/10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150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РОЗДІЛ </a:t>
            </a:r>
            <a:r>
              <a:rPr lang="uk-UA" u="sng" dirty="0" smtClean="0"/>
              <a:t>ІІІ</a:t>
            </a:r>
            <a:r>
              <a:rPr lang="uk-UA" dirty="0" smtClean="0"/>
              <a:t>. РЕЗУЛЬТАТИ ВЛАСНИХ ДОСЛІДЖЕНЬ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10691064" cy="1097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b="1" dirty="0" smtClean="0"/>
              <a:t>Таблиця </a:t>
            </a:r>
            <a:r>
              <a:rPr lang="uk-UA" sz="2000" b="1" dirty="0"/>
              <a:t>2. </a:t>
            </a:r>
            <a:r>
              <a:rPr lang="uk-UA" sz="2000" dirty="0"/>
              <a:t>Показники відсоткового вираження абсолютного вмісту </a:t>
            </a:r>
            <a:r>
              <a:rPr lang="uk-UA" sz="2000" dirty="0" err="1"/>
              <a:t>субпопуляцій</a:t>
            </a:r>
            <a:r>
              <a:rPr lang="uk-UA" sz="2000" dirty="0"/>
              <a:t> лейкоцитів у крові дослідних тварин за </a:t>
            </a:r>
            <a:r>
              <a:rPr lang="uk-UA" sz="2000" dirty="0" err="1"/>
              <a:t>алогенної</a:t>
            </a:r>
            <a:r>
              <a:rPr lang="uk-UA" sz="2000" dirty="0"/>
              <a:t> трансфузії </a:t>
            </a:r>
            <a:r>
              <a:rPr lang="uk-UA" sz="2000" dirty="0" err="1"/>
              <a:t>еритроцитарної</a:t>
            </a:r>
            <a:r>
              <a:rPr lang="uk-UA" sz="2000" dirty="0"/>
              <a:t> маси (М±</a:t>
            </a:r>
            <a:r>
              <a:rPr lang="en-GB" sz="2000" dirty="0"/>
              <a:t>m</a:t>
            </a:r>
            <a:r>
              <a:rPr lang="uk-UA" sz="2000" dirty="0"/>
              <a:t>, n = 5)</a:t>
            </a:r>
            <a:endParaRPr lang="uk-UA" sz="22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80321" y="6264103"/>
            <a:ext cx="9613861" cy="593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600" b="1" dirty="0" smtClean="0"/>
              <a:t>Примітка</a:t>
            </a:r>
            <a:r>
              <a:rPr lang="uk-UA" sz="1600" b="1" dirty="0"/>
              <a:t>.</a:t>
            </a:r>
            <a:r>
              <a:rPr lang="uk-UA" sz="1600" dirty="0"/>
              <a:t> * – p&lt;0,05, ** – p&lt;0,01 порівняно з вихідним станом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050872"/>
              </p:ext>
            </p:extLst>
          </p:nvPr>
        </p:nvGraphicFramePr>
        <p:xfrm>
          <a:off x="821634" y="3176005"/>
          <a:ext cx="10362180" cy="3010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9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66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4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781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№ п/п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>
                          <a:effectLst/>
                        </a:rPr>
                        <a:t>Імунокомпетентні</a:t>
                      </a:r>
                      <a:r>
                        <a:rPr lang="uk-UA" sz="2000" dirty="0">
                          <a:effectLst/>
                        </a:rPr>
                        <a:t> клітини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Вихідний стан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3 доба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r>
                        <a:rPr lang="uk-UA" sz="2000" dirty="0">
                          <a:effectLst/>
                        </a:rPr>
                        <a:t> доба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23 доба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Лейкоцити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100%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100%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100%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100%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Гранулоцити</a:t>
                      </a:r>
                      <a:r>
                        <a:rPr lang="ru-RU" sz="1800" dirty="0" smtClean="0">
                          <a:effectLst/>
                        </a:rPr>
                        <a:t>, %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38,45±7,184</a:t>
                      </a:r>
                      <a:endParaRPr lang="uk-UA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50,68</a:t>
                      </a:r>
                      <a:r>
                        <a:rPr lang="uk-UA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6,243**</a:t>
                      </a:r>
                      <a:endParaRPr lang="uk-UA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60,15</a:t>
                      </a:r>
                      <a:r>
                        <a:rPr lang="uk-UA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10,414**</a:t>
                      </a:r>
                      <a:endParaRPr lang="uk-UA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53,75</a:t>
                      </a:r>
                      <a:r>
                        <a:rPr lang="uk-UA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4,851*</a:t>
                      </a:r>
                      <a:endParaRPr lang="uk-UA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8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3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effectLst/>
                        </a:rPr>
                        <a:t>Лімфоцити</a:t>
                      </a:r>
                      <a:r>
                        <a:rPr lang="uk-UA" sz="1800" baseline="0" dirty="0" smtClean="0">
                          <a:effectLst/>
                        </a:rPr>
                        <a:t>, %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56,68</a:t>
                      </a:r>
                      <a:r>
                        <a:rPr lang="uk-UA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18,075</a:t>
                      </a:r>
                      <a:endParaRPr lang="uk-UA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45,77</a:t>
                      </a:r>
                      <a:r>
                        <a:rPr lang="uk-UA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8,887</a:t>
                      </a:r>
                      <a:endParaRPr lang="uk-UA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36,6</a:t>
                      </a:r>
                      <a:r>
                        <a:rPr lang="uk-UA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11,051**</a:t>
                      </a:r>
                      <a:endParaRPr lang="uk-UA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43,46</a:t>
                      </a:r>
                      <a:r>
                        <a:rPr lang="uk-UA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11,379</a:t>
                      </a:r>
                      <a:endParaRPr lang="uk-UA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5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effectLst/>
                        </a:rPr>
                        <a:t>Моноцити</a:t>
                      </a:r>
                      <a:r>
                        <a:rPr lang="ru-RU" sz="1800" baseline="0" dirty="0" smtClean="0">
                          <a:effectLst/>
                        </a:rPr>
                        <a:t>, %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1440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4,87</a:t>
                      </a:r>
                      <a:r>
                        <a:rPr lang="uk-UA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1,408</a:t>
                      </a:r>
                      <a:endParaRPr lang="uk-UA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3,55</a:t>
                      </a:r>
                      <a:r>
                        <a:rPr lang="uk-UA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0,621</a:t>
                      </a:r>
                      <a:endParaRPr lang="uk-UA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3,25</a:t>
                      </a:r>
                      <a:r>
                        <a:rPr lang="uk-UA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2,480*</a:t>
                      </a:r>
                      <a:endParaRPr lang="uk-UA" sz="1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2,79</a:t>
                      </a:r>
                      <a:r>
                        <a:rPr lang="uk-UA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0,720*</a:t>
                      </a:r>
                      <a:endParaRPr lang="uk-UA" sz="1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Объект 2"/>
          <p:cNvSpPr txBox="1">
            <a:spLocks/>
          </p:cNvSpPr>
          <p:nvPr/>
        </p:nvSpPr>
        <p:spPr>
          <a:xfrm>
            <a:off x="11043138" y="6541477"/>
            <a:ext cx="1148862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Слайд/11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962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РОЗДІЛ </a:t>
            </a:r>
            <a:r>
              <a:rPr lang="uk-UA" u="sng" dirty="0" smtClean="0"/>
              <a:t>ІІІ</a:t>
            </a:r>
            <a:r>
              <a:rPr lang="uk-UA" dirty="0" smtClean="0"/>
              <a:t>. РЕЗУЛЬТАТИ ВЛАСНИХ ДОСЛІДЖЕНЬ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5169494" cy="21765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/>
              <a:t>Рисунок 1.</a:t>
            </a:r>
            <a:r>
              <a:rPr lang="uk-UA" sz="2000" dirty="0"/>
              <a:t> Динаміка змін відсоткового вмісту </a:t>
            </a:r>
            <a:r>
              <a:rPr lang="uk-UA" sz="2000" dirty="0" err="1"/>
              <a:t>субпопуляцій</a:t>
            </a:r>
            <a:r>
              <a:rPr lang="uk-UA" sz="2000" dirty="0"/>
              <a:t> лейкоцитів у крові дослідних тварин за </a:t>
            </a:r>
            <a:r>
              <a:rPr lang="uk-UA" sz="2000" dirty="0" err="1"/>
              <a:t>алогенної</a:t>
            </a:r>
            <a:r>
              <a:rPr lang="uk-UA" sz="2000" dirty="0"/>
              <a:t> трансфузії </a:t>
            </a:r>
            <a:r>
              <a:rPr lang="uk-UA" sz="2000" dirty="0" err="1"/>
              <a:t>еритроцитарної</a:t>
            </a:r>
            <a:r>
              <a:rPr lang="uk-UA" sz="2000" dirty="0"/>
              <a:t> маси (</a:t>
            </a:r>
            <a:r>
              <a:rPr lang="uk-UA" sz="2000" dirty="0" err="1"/>
              <a:t>М±m</a:t>
            </a:r>
            <a:r>
              <a:rPr lang="uk-UA" sz="2000" dirty="0"/>
              <a:t>, n=5): вісь ординат позначає відсоткову частку </a:t>
            </a:r>
            <a:r>
              <a:rPr lang="uk-UA" sz="2000" dirty="0" err="1"/>
              <a:t>субпопуляцій</a:t>
            </a:r>
            <a:r>
              <a:rPr lang="uk-UA" sz="2000" dirty="0"/>
              <a:t> лейкоцитів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277" y="2914767"/>
            <a:ext cx="5820728" cy="35021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7" name="Объект 2"/>
          <p:cNvSpPr txBox="1">
            <a:spLocks/>
          </p:cNvSpPr>
          <p:nvPr/>
        </p:nvSpPr>
        <p:spPr>
          <a:xfrm>
            <a:off x="11043138" y="6541477"/>
            <a:ext cx="1148862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Слайд/12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2558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5857" y="2207920"/>
            <a:ext cx="11071888" cy="43570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err="1" smtClean="0"/>
              <a:t>Алогенна</a:t>
            </a:r>
            <a:r>
              <a:rPr lang="uk-UA" dirty="0" smtClean="0"/>
              <a:t> </a:t>
            </a:r>
            <a:r>
              <a:rPr lang="uk-UA" dirty="0"/>
              <a:t>трансфузія </a:t>
            </a:r>
            <a:r>
              <a:rPr lang="uk-UA" dirty="0" err="1"/>
              <a:t>еритроцитарної</a:t>
            </a:r>
            <a:r>
              <a:rPr lang="uk-UA" dirty="0"/>
              <a:t> маси </a:t>
            </a:r>
            <a:r>
              <a:rPr lang="uk-UA" dirty="0" err="1"/>
              <a:t>кролям</a:t>
            </a:r>
            <a:r>
              <a:rPr lang="uk-UA" dirty="0"/>
              <a:t>-реципієнтам викликає в їхній крові розвиток лейкоцитозу: </a:t>
            </a:r>
            <a:endParaRPr lang="uk-UA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dirty="0" smtClean="0"/>
              <a:t>на </a:t>
            </a:r>
            <a:r>
              <a:rPr lang="uk-UA" dirty="0"/>
              <a:t>3 </a:t>
            </a:r>
            <a:r>
              <a:rPr lang="uk-UA" dirty="0" smtClean="0"/>
              <a:t>добу </a:t>
            </a:r>
            <a:r>
              <a:rPr lang="uk-UA" dirty="0"/>
              <a:t>після трансфузії порівняно з вихідним станом </a:t>
            </a:r>
            <a:r>
              <a:rPr lang="uk-UA" dirty="0" smtClean="0"/>
              <a:t>абсолютний вміст </a:t>
            </a:r>
            <a:r>
              <a:rPr lang="uk-UA" dirty="0"/>
              <a:t>лейкоцитів у </a:t>
            </a:r>
            <a:r>
              <a:rPr lang="uk-UA" dirty="0" smtClean="0"/>
              <a:t>крові </a:t>
            </a:r>
            <a:r>
              <a:rPr lang="uk-UA" dirty="0"/>
              <a:t>зріс на </a:t>
            </a:r>
            <a:r>
              <a:rPr lang="uk-UA" dirty="0" smtClean="0"/>
              <a:t>26,99 % </a:t>
            </a:r>
            <a:r>
              <a:rPr lang="uk-UA" dirty="0"/>
              <a:t>(</a:t>
            </a:r>
            <a:r>
              <a:rPr lang="uk-UA" dirty="0" smtClean="0"/>
              <a:t>становив </a:t>
            </a:r>
            <a:r>
              <a:rPr lang="uk-UA" dirty="0"/>
              <a:t>8,94 </a:t>
            </a:r>
            <a:r>
              <a:rPr lang="uk-UA" dirty="0" smtClean="0"/>
              <a:t>Г/л), </a:t>
            </a:r>
            <a:r>
              <a:rPr lang="uk-UA" dirty="0"/>
              <a:t>на 7 добу – на </a:t>
            </a:r>
            <a:r>
              <a:rPr lang="uk-UA" dirty="0" smtClean="0"/>
              <a:t>40,06 % </a:t>
            </a:r>
            <a:r>
              <a:rPr lang="uk-UA" dirty="0" smtClean="0"/>
              <a:t>(становив </a:t>
            </a:r>
            <a:r>
              <a:rPr lang="uk-UA" dirty="0"/>
              <a:t>9,86 </a:t>
            </a:r>
            <a:r>
              <a:rPr lang="uk-UA" dirty="0" smtClean="0"/>
              <a:t>Г/л), </a:t>
            </a:r>
            <a:r>
              <a:rPr lang="uk-UA" dirty="0"/>
              <a:t>на 23 добу – на </a:t>
            </a:r>
            <a:r>
              <a:rPr lang="uk-UA" dirty="0" smtClean="0"/>
              <a:t>34,09 %  </a:t>
            </a:r>
            <a:r>
              <a:rPr lang="uk-UA" dirty="0" smtClean="0"/>
              <a:t>(становив </a:t>
            </a:r>
            <a:r>
              <a:rPr lang="uk-UA" dirty="0"/>
              <a:t>9,44 </a:t>
            </a:r>
            <a:r>
              <a:rPr lang="uk-UA" dirty="0" smtClean="0"/>
              <a:t>Г/л)</a:t>
            </a:r>
          </a:p>
          <a:p>
            <a:pPr algn="just">
              <a:buFontTx/>
              <a:buChar char="-"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Розвиток </a:t>
            </a:r>
            <a:r>
              <a:rPr lang="uk-UA" dirty="0"/>
              <a:t>лейкоцитозу </a:t>
            </a:r>
            <a:r>
              <a:rPr lang="uk-UA" dirty="0" smtClean="0"/>
              <a:t>відбувався </a:t>
            </a:r>
            <a:r>
              <a:rPr lang="uk-UA" dirty="0"/>
              <a:t>за рахунок збільшення в крові вмісту гранулоцитів: </a:t>
            </a:r>
            <a:endParaRPr lang="uk-UA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dirty="0" smtClean="0"/>
              <a:t>на </a:t>
            </a:r>
            <a:r>
              <a:rPr lang="uk-UA" dirty="0"/>
              <a:t>3 </a:t>
            </a:r>
            <a:r>
              <a:rPr lang="uk-UA" dirty="0" smtClean="0"/>
              <a:t>добу </a:t>
            </a:r>
            <a:r>
              <a:rPr lang="uk-UA" dirty="0"/>
              <a:t>після </a:t>
            </a:r>
            <a:r>
              <a:rPr lang="uk-UA" dirty="0" smtClean="0"/>
              <a:t>трансфузії </a:t>
            </a:r>
            <a:r>
              <a:rPr lang="uk-UA" dirty="0"/>
              <a:t>порівняно з вихідним </a:t>
            </a:r>
            <a:r>
              <a:rPr lang="uk-UA" dirty="0" smtClean="0"/>
              <a:t>станом абсолютний </a:t>
            </a:r>
            <a:r>
              <a:rPr lang="uk-UA" dirty="0"/>
              <a:t>вміст </a:t>
            </a:r>
            <a:r>
              <a:rPr lang="uk-UA" dirty="0" smtClean="0"/>
              <a:t>гранулоцитів </a:t>
            </a:r>
            <a:r>
              <a:rPr lang="uk-UA" dirty="0"/>
              <a:t>зріс на </a:t>
            </a:r>
            <a:r>
              <a:rPr lang="uk-UA" dirty="0" smtClean="0"/>
              <a:t>66,91 % </a:t>
            </a:r>
            <a:r>
              <a:rPr lang="uk-UA" dirty="0" smtClean="0"/>
              <a:t>(становив </a:t>
            </a:r>
            <a:r>
              <a:rPr lang="uk-UA" dirty="0"/>
              <a:t>4,54 </a:t>
            </a:r>
            <a:r>
              <a:rPr lang="uk-UA" dirty="0" smtClean="0"/>
              <a:t>Г/л), </a:t>
            </a:r>
            <a:r>
              <a:rPr lang="uk-UA" dirty="0"/>
              <a:t>на 7 добу – у 2,21 рази (</a:t>
            </a:r>
            <a:r>
              <a:rPr lang="uk-UA" dirty="0" smtClean="0"/>
              <a:t>становив </a:t>
            </a:r>
            <a:r>
              <a:rPr lang="uk-UA" dirty="0"/>
              <a:t>6,02 </a:t>
            </a:r>
            <a:r>
              <a:rPr lang="uk-UA" dirty="0" smtClean="0"/>
              <a:t>Г/л), </a:t>
            </a:r>
            <a:r>
              <a:rPr lang="uk-UA" dirty="0"/>
              <a:t>на 23 добу – у 1,87 рази (</a:t>
            </a:r>
            <a:r>
              <a:rPr lang="uk-UA" dirty="0" smtClean="0"/>
              <a:t>становив </a:t>
            </a:r>
            <a:r>
              <a:rPr lang="uk-UA" dirty="0"/>
              <a:t>5,08 </a:t>
            </a:r>
            <a:r>
              <a:rPr lang="uk-UA" dirty="0" smtClean="0"/>
              <a:t>Г/л)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043138" y="6541477"/>
            <a:ext cx="1148862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Слайд/14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930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АНОТАЦІЯ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87373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/>
              <a:t>Дослідження</a:t>
            </a:r>
            <a:r>
              <a:rPr lang="uk-UA" dirty="0" smtClean="0"/>
              <a:t> реакції імунної системи організму на стимул </a:t>
            </a:r>
            <a:r>
              <a:rPr lang="uk-UA" dirty="0" err="1" smtClean="0"/>
              <a:t>гемотрансфузійними</a:t>
            </a:r>
            <a:r>
              <a:rPr lang="uk-UA" dirty="0" smtClean="0"/>
              <a:t> </a:t>
            </a:r>
            <a:r>
              <a:rPr lang="uk-UA" dirty="0" err="1" smtClean="0"/>
              <a:t>алоантигенами</a:t>
            </a:r>
            <a:r>
              <a:rPr lang="uk-UA" dirty="0" smtClean="0"/>
              <a:t> є важливим для розуміння механізмів розвитку </a:t>
            </a:r>
            <a:r>
              <a:rPr lang="uk-UA" dirty="0" err="1" smtClean="0"/>
              <a:t>посттрансфузійних</a:t>
            </a:r>
            <a:r>
              <a:rPr lang="uk-UA" dirty="0" smtClean="0"/>
              <a:t> реакцій</a:t>
            </a:r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В дослідженні ми </a:t>
            </a:r>
            <a:r>
              <a:rPr lang="uk-UA" dirty="0" smtClean="0"/>
              <a:t>визначали </a:t>
            </a:r>
            <a:r>
              <a:rPr lang="uk-UA" dirty="0" smtClean="0"/>
              <a:t>в крові </a:t>
            </a:r>
            <a:r>
              <a:rPr lang="uk-UA" dirty="0" err="1" smtClean="0"/>
              <a:t>кролів</a:t>
            </a:r>
            <a:r>
              <a:rPr lang="uk-UA" dirty="0" smtClean="0"/>
              <a:t>-реципієнтів абсолютний та відносний вміст лейкоцитів та їх </a:t>
            </a:r>
            <a:r>
              <a:rPr lang="uk-UA" dirty="0" err="1" smtClean="0"/>
              <a:t>субпопуляцій</a:t>
            </a:r>
            <a:r>
              <a:rPr lang="uk-UA" dirty="0" smtClean="0"/>
              <a:t> після </a:t>
            </a:r>
            <a:r>
              <a:rPr lang="uk-UA" dirty="0" err="1" smtClean="0"/>
              <a:t>алогенної</a:t>
            </a:r>
            <a:r>
              <a:rPr lang="uk-UA" dirty="0" smtClean="0"/>
              <a:t> трансфузії </a:t>
            </a:r>
            <a:r>
              <a:rPr lang="uk-UA" dirty="0" err="1" smtClean="0"/>
              <a:t>еритроцитарної</a:t>
            </a:r>
            <a:r>
              <a:rPr lang="uk-UA" dirty="0" smtClean="0"/>
              <a:t> маси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Ключові слова: </a:t>
            </a:r>
            <a:r>
              <a:rPr lang="uk-UA" dirty="0" err="1" smtClean="0"/>
              <a:t>еритроцитарна</a:t>
            </a:r>
            <a:r>
              <a:rPr lang="uk-UA" dirty="0" smtClean="0"/>
              <a:t> маса, </a:t>
            </a:r>
            <a:r>
              <a:rPr lang="uk-UA" dirty="0" err="1" smtClean="0"/>
              <a:t>алогенна</a:t>
            </a:r>
            <a:r>
              <a:rPr lang="uk-UA" dirty="0" smtClean="0"/>
              <a:t> трансфузія, абсолютний та відносний вміст лейкоцитів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147326" y="6541477"/>
            <a:ext cx="1044674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288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ПЕРЕЛІК УМОВНИХ ПОЗНАЧЕНЬ, СИМВОЛІВ, ОДИНИЦЬ, СКОРОЧЕНЬ І ТЕРМІНІВ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368" y="2641673"/>
            <a:ext cx="9613861" cy="3599316"/>
          </a:xfrm>
        </p:spPr>
        <p:txBody>
          <a:bodyPr/>
          <a:lstStyle/>
          <a:p>
            <a:pPr algn="just"/>
            <a:r>
              <a:rPr lang="en-US" dirty="0" smtClean="0"/>
              <a:t>CPDA</a:t>
            </a:r>
            <a:r>
              <a:rPr lang="uk-UA" dirty="0" smtClean="0"/>
              <a:t> – антикоагулянт;</a:t>
            </a:r>
            <a:endParaRPr lang="en-US" dirty="0" smtClean="0"/>
          </a:p>
          <a:p>
            <a:pPr algn="just"/>
            <a:r>
              <a:rPr lang="en-US" dirty="0" smtClean="0"/>
              <a:t>IL</a:t>
            </a:r>
            <a:r>
              <a:rPr lang="uk-UA" dirty="0" smtClean="0"/>
              <a:t> – </a:t>
            </a:r>
            <a:r>
              <a:rPr lang="uk-UA" dirty="0" err="1" smtClean="0"/>
              <a:t>інтерлейкін</a:t>
            </a:r>
            <a:r>
              <a:rPr lang="uk-UA" dirty="0" smtClean="0"/>
              <a:t>;</a:t>
            </a:r>
            <a:endParaRPr lang="en-US" dirty="0" smtClean="0"/>
          </a:p>
          <a:p>
            <a:pPr algn="just"/>
            <a:r>
              <a:rPr lang="en-US" dirty="0" smtClean="0"/>
              <a:t>in vitro</a:t>
            </a:r>
            <a:r>
              <a:rPr lang="uk-UA" dirty="0" smtClean="0"/>
              <a:t> – техніка виконання експерименту чи інших маніпуляцій у пробірці або, більш загально, у контрольованому середовищі поза живим організмом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147326" y="6541477"/>
            <a:ext cx="1044674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7184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2044" y="764951"/>
            <a:ext cx="9613861" cy="1080938"/>
          </a:xfrm>
        </p:spPr>
        <p:txBody>
          <a:bodyPr/>
          <a:lstStyle/>
          <a:p>
            <a:pPr algn="just"/>
            <a:r>
              <a:rPr lang="uk-UA" dirty="0" smtClean="0"/>
              <a:t>ВСТУП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2044" y="2348596"/>
            <a:ext cx="10594792" cy="41225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Переливання крові або </a:t>
            </a:r>
            <a:r>
              <a:rPr lang="uk-UA" dirty="0" err="1"/>
              <a:t>еритроцитарної</a:t>
            </a:r>
            <a:r>
              <a:rPr lang="uk-UA" dirty="0"/>
              <a:t> маси тварині-реципієнту збільшує її здатність переносити </a:t>
            </a:r>
            <a:r>
              <a:rPr lang="uk-UA" dirty="0" smtClean="0"/>
              <a:t>кисень, проте </a:t>
            </a:r>
            <a:r>
              <a:rPr lang="uk-UA" dirty="0"/>
              <a:t>може </a:t>
            </a:r>
            <a:r>
              <a:rPr lang="uk-UA" dirty="0" smtClean="0"/>
              <a:t>викликати:</a:t>
            </a:r>
          </a:p>
          <a:p>
            <a:pPr algn="just">
              <a:buFontTx/>
              <a:buChar char="-"/>
            </a:pPr>
            <a:r>
              <a:rPr lang="uk-UA" dirty="0"/>
              <a:t>передачу збудників інфекційних та паразитарних </a:t>
            </a:r>
            <a:r>
              <a:rPr lang="uk-UA" dirty="0" err="1"/>
              <a:t>хвороб</a:t>
            </a:r>
            <a:r>
              <a:rPr lang="uk-UA" dirty="0"/>
              <a:t>, імунну </a:t>
            </a:r>
            <a:r>
              <a:rPr lang="uk-UA" dirty="0" smtClean="0"/>
              <a:t>модуляцію;</a:t>
            </a:r>
          </a:p>
          <a:p>
            <a:pPr algn="just">
              <a:buFontTx/>
              <a:buChar char="-"/>
            </a:pPr>
            <a:r>
              <a:rPr lang="uk-UA" dirty="0" smtClean="0"/>
              <a:t>консервована</a:t>
            </a:r>
            <a:r>
              <a:rPr lang="uk-UA" dirty="0" smtClean="0"/>
              <a:t> </a:t>
            </a:r>
            <a:r>
              <a:rPr lang="uk-UA" dirty="0"/>
              <a:t>донорська </a:t>
            </a:r>
            <a:r>
              <a:rPr lang="uk-UA" dirty="0" smtClean="0"/>
              <a:t>кров, як і </a:t>
            </a:r>
            <a:r>
              <a:rPr lang="uk-UA" dirty="0" err="1" smtClean="0"/>
              <a:t>еритроцитарина</a:t>
            </a:r>
            <a:r>
              <a:rPr lang="uk-UA" dirty="0" smtClean="0"/>
              <a:t> маса, </a:t>
            </a:r>
            <a:r>
              <a:rPr lang="uk-UA" dirty="0"/>
              <a:t>при трансфузії реципієнту здатна проявляти </a:t>
            </a:r>
            <a:r>
              <a:rPr lang="uk-UA" dirty="0" smtClean="0"/>
              <a:t>й </a:t>
            </a:r>
            <a:r>
              <a:rPr lang="uk-UA" dirty="0" err="1"/>
              <a:t>прозапальні</a:t>
            </a:r>
            <a:r>
              <a:rPr lang="uk-UA" dirty="0"/>
              <a:t> </a:t>
            </a:r>
            <a:r>
              <a:rPr lang="uk-UA" dirty="0" smtClean="0"/>
              <a:t>ефекти;</a:t>
            </a:r>
          </a:p>
          <a:p>
            <a:pPr algn="just">
              <a:buFontTx/>
              <a:buChar char="-"/>
            </a:pPr>
            <a:r>
              <a:rPr lang="uk-UA" dirty="0" smtClean="0"/>
              <a:t>розвиток </a:t>
            </a:r>
            <a:r>
              <a:rPr lang="uk-UA" dirty="0" smtClean="0"/>
              <a:t>у </a:t>
            </a:r>
            <a:r>
              <a:rPr lang="uk-UA" dirty="0" smtClean="0"/>
              <a:t>тварин-реципієнтів </a:t>
            </a:r>
            <a:r>
              <a:rPr lang="uk-UA" dirty="0" smtClean="0"/>
              <a:t>несептичного </a:t>
            </a:r>
            <a:r>
              <a:rPr lang="uk-UA" dirty="0" smtClean="0"/>
              <a:t>лейкоцитозу.</a:t>
            </a:r>
            <a:endParaRPr lang="uk-UA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uk-UA" dirty="0"/>
              <a:t>Абсолютний вміст у крові </a:t>
            </a:r>
            <a:r>
              <a:rPr lang="uk-UA" dirty="0" smtClean="0"/>
              <a:t>лейкоцитів – </a:t>
            </a:r>
            <a:r>
              <a:rPr lang="uk-UA" dirty="0"/>
              <a:t>один </a:t>
            </a:r>
            <a:r>
              <a:rPr lang="uk-UA" dirty="0" smtClean="0"/>
              <a:t>із </a:t>
            </a:r>
            <a:r>
              <a:rPr lang="uk-UA" dirty="0"/>
              <a:t>найчастіше визначуваних показників крові, оскільки його оцінюють у складі розгорнутої </a:t>
            </a:r>
            <a:r>
              <a:rPr lang="uk-UA" dirty="0" err="1" smtClean="0"/>
              <a:t>імунограми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159049" y="6553200"/>
            <a:ext cx="1044674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uk-UA" dirty="0" smtClean="0"/>
              <a:t>Слайд/4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8598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РОЗДІЛ </a:t>
            </a:r>
            <a:r>
              <a:rPr lang="uk-UA" u="sng" dirty="0" smtClean="0"/>
              <a:t>І</a:t>
            </a:r>
            <a:r>
              <a:rPr lang="uk-UA" dirty="0" smtClean="0"/>
              <a:t>. ОГЛЯД ЛІТЕРАТУРИ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04604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На сьогодні </a:t>
            </a:r>
            <a:r>
              <a:rPr lang="uk-UA" dirty="0" err="1"/>
              <a:t>гемотрансфузіологія</a:t>
            </a:r>
            <a:r>
              <a:rPr lang="uk-UA" dirty="0"/>
              <a:t> у ветеринарній медицині досягла значного прогресу і переливання крові для тварин стало невід'ємною частиною практичної ветеринарної медицини, забезпечуючи потенційно рятівну терапію тварин за різноманітних патологічних процесів і станів </a:t>
            </a:r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/>
              <a:t>Переливання цільної крові та її компонентів тваринам є дієвим терапевтичним підходом, проте </a:t>
            </a:r>
            <a:r>
              <a:rPr lang="uk-UA" dirty="0" err="1"/>
              <a:t>гемотрансфузія</a:t>
            </a:r>
            <a:r>
              <a:rPr lang="uk-UA" dirty="0"/>
              <a:t> не позбавлена імунного </a:t>
            </a:r>
            <a:r>
              <a:rPr lang="uk-UA" dirty="0" smtClean="0"/>
              <a:t>ризику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/>
              <a:t>Хоча часто переливання крові пацієнтам є втручанням, яке рятує життя, воно може призвести до небезпечних ускладнень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147326" y="6541477"/>
            <a:ext cx="1044674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Слайд/5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8245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РОЗДІЛ </a:t>
            </a:r>
            <a:r>
              <a:rPr lang="uk-UA" u="sng" dirty="0" smtClean="0"/>
              <a:t>І</a:t>
            </a:r>
            <a:r>
              <a:rPr lang="uk-UA" dirty="0" smtClean="0"/>
              <a:t>. ОГЛЯД ЛІТЕРАТУРИ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495134"/>
            <a:ext cx="9613861" cy="420460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Оскільки значна </a:t>
            </a:r>
            <a:r>
              <a:rPr lang="uk-UA" dirty="0"/>
              <a:t>частина </a:t>
            </a:r>
            <a:r>
              <a:rPr lang="uk-UA" dirty="0" err="1"/>
              <a:t>посттрансфузійних</a:t>
            </a:r>
            <a:r>
              <a:rPr lang="uk-UA" dirty="0"/>
              <a:t> реакцій є імунного характеру, дослідження імунного статусу тварин-реципієнтів на фоні переливання їм цільної крові або її компонентів є досить актуальним </a:t>
            </a:r>
            <a:r>
              <a:rPr lang="uk-UA" dirty="0" smtClean="0"/>
              <a:t>завданням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З огляду на це, </a:t>
            </a:r>
            <a:r>
              <a:rPr lang="uk-UA" b="1" dirty="0" smtClean="0"/>
              <a:t>метою </a:t>
            </a:r>
            <a:r>
              <a:rPr lang="uk-UA" b="1" dirty="0"/>
              <a:t>нашого дослідження </a:t>
            </a:r>
            <a:r>
              <a:rPr lang="uk-UA" dirty="0"/>
              <a:t>було визначити в крові </a:t>
            </a:r>
            <a:r>
              <a:rPr lang="uk-UA" dirty="0" err="1"/>
              <a:t>кролів</a:t>
            </a:r>
            <a:r>
              <a:rPr lang="uk-UA" dirty="0"/>
              <a:t>-реципієнтів абсолютний та відносний  вміст лейкоцитів та їх </a:t>
            </a:r>
            <a:r>
              <a:rPr lang="uk-UA" dirty="0" err="1"/>
              <a:t>субпопуляцій</a:t>
            </a:r>
            <a:r>
              <a:rPr lang="uk-UA" dirty="0"/>
              <a:t> після </a:t>
            </a:r>
            <a:r>
              <a:rPr lang="uk-UA" dirty="0" err="1"/>
              <a:t>алогенної</a:t>
            </a:r>
            <a:r>
              <a:rPr lang="uk-UA" dirty="0"/>
              <a:t> трансфузії </a:t>
            </a:r>
            <a:r>
              <a:rPr lang="uk-UA" dirty="0" err="1"/>
              <a:t>еритроцитарної</a:t>
            </a:r>
            <a:r>
              <a:rPr lang="uk-UA" dirty="0"/>
              <a:t> </a:t>
            </a:r>
            <a:r>
              <a:rPr lang="uk-UA" dirty="0" smtClean="0"/>
              <a:t>маси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147326" y="6541477"/>
            <a:ext cx="1044674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Слайд/6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4640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РОЗДІЛ </a:t>
            </a:r>
            <a:r>
              <a:rPr lang="uk-UA" u="sng" dirty="0" smtClean="0"/>
              <a:t>ІІ</a:t>
            </a:r>
            <a:r>
              <a:rPr lang="uk-UA" dirty="0" smtClean="0"/>
              <a:t>. МАТЕРІАЛИ ТА МЕТОДИ ДОСЛІДЖЕНЬ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690" y="2594781"/>
            <a:ext cx="9975956" cy="3618450"/>
          </a:xfrm>
        </p:spPr>
        <p:txBody>
          <a:bodyPr/>
          <a:lstStyle/>
          <a:p>
            <a:pPr algn="just"/>
            <a:r>
              <a:rPr lang="uk-UA" dirty="0" smtClean="0"/>
              <a:t>Експерименти проводилися відповідно до вимог </a:t>
            </a:r>
            <a:r>
              <a:rPr lang="uk-UA" b="1" dirty="0" smtClean="0"/>
              <a:t>Загальних етичних принципів проведення експериментів на тваринах</a:t>
            </a:r>
            <a:r>
              <a:rPr lang="uk-UA" dirty="0" smtClean="0"/>
              <a:t>, схвалених І Національним конгресом з біоетики та </a:t>
            </a:r>
            <a:r>
              <a:rPr lang="uk-UA" b="1" dirty="0" smtClean="0"/>
              <a:t>Положеннями Європейської конвенції про захист хребетних тварин</a:t>
            </a:r>
            <a:r>
              <a:rPr lang="uk-UA" dirty="0" smtClean="0"/>
              <a:t>, які використовуються в експериментальних та інших наукових цілях.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Дозвіл на використання тварин в дослідах за розробленою схемою отримано від </a:t>
            </a:r>
            <a:r>
              <a:rPr lang="uk-UA" b="1" dirty="0" smtClean="0"/>
              <a:t>комісії з Біоетики Національного університету біоресурсів і природокористування </a:t>
            </a:r>
            <a:r>
              <a:rPr lang="uk-UA" b="1" dirty="0" smtClean="0"/>
              <a:t>України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147326" y="6541477"/>
            <a:ext cx="1044674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Слайд/7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3649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РОЗДІЛ </a:t>
            </a:r>
            <a:r>
              <a:rPr lang="uk-UA" u="sng" dirty="0" smtClean="0"/>
              <a:t>ІІ</a:t>
            </a:r>
            <a:r>
              <a:rPr lang="uk-UA" dirty="0" smtClean="0"/>
              <a:t>. МАТЕРІАЛИ ТА МЕТОДИ ДОСЛІДЖЕНЬ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690" y="2594781"/>
            <a:ext cx="9975956" cy="36184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 smtClean="0"/>
              <a:t>База </a:t>
            </a:r>
            <a:r>
              <a:rPr lang="uk-UA" b="1" dirty="0" smtClean="0"/>
              <a:t>досліджень: </a:t>
            </a:r>
            <a:r>
              <a:rPr lang="uk-UA" dirty="0" smtClean="0"/>
              <a:t>навчально-наукова лабораторія «Банк </a:t>
            </a:r>
            <a:r>
              <a:rPr lang="uk-UA" dirty="0" smtClean="0"/>
              <a:t>крові </a:t>
            </a:r>
            <a:r>
              <a:rPr lang="uk-UA" dirty="0" smtClean="0"/>
              <a:t>тварин» кафедри </a:t>
            </a:r>
            <a:r>
              <a:rPr lang="uk-UA" dirty="0" smtClean="0"/>
              <a:t>хірургії </a:t>
            </a:r>
            <a:r>
              <a:rPr lang="uk-UA" dirty="0" smtClean="0"/>
              <a:t>і </a:t>
            </a:r>
            <a:r>
              <a:rPr lang="uk-UA" dirty="0" smtClean="0"/>
              <a:t>патофізіології ім. акад. І.О. </a:t>
            </a:r>
            <a:r>
              <a:rPr lang="uk-UA" dirty="0" err="1" smtClean="0"/>
              <a:t>Поваженка</a:t>
            </a:r>
            <a:r>
              <a:rPr lang="uk-UA" dirty="0" smtClean="0"/>
              <a:t> НУБіП </a:t>
            </a:r>
            <a:r>
              <a:rPr lang="uk-UA" dirty="0" smtClean="0"/>
              <a:t>України; навчально-науково-виробничий центр </a:t>
            </a:r>
            <a:r>
              <a:rPr lang="uk-UA" dirty="0" smtClean="0"/>
              <a:t>«</a:t>
            </a:r>
            <a:r>
              <a:rPr lang="uk-UA" dirty="0" err="1" smtClean="0"/>
              <a:t>Ветмедсервіс</a:t>
            </a:r>
            <a:r>
              <a:rPr lang="uk-UA" dirty="0" smtClean="0"/>
              <a:t>»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Матеріал для дослідження </a:t>
            </a:r>
            <a:r>
              <a:rPr lang="uk-UA" dirty="0" smtClean="0"/>
              <a:t>– зразки сироваток крові, отримані від 5 клінічно здорових неплемінних </a:t>
            </a:r>
            <a:r>
              <a:rPr lang="uk-UA" dirty="0" err="1" smtClean="0"/>
              <a:t>кролів</a:t>
            </a:r>
            <a:r>
              <a:rPr lang="uk-UA" dirty="0" smtClean="0"/>
              <a:t> на 3, 7 та 23 доби після переливання їм </a:t>
            </a:r>
            <a:r>
              <a:rPr lang="uk-UA" dirty="0" err="1" smtClean="0"/>
              <a:t>еритроцитарної</a:t>
            </a:r>
            <a:r>
              <a:rPr lang="uk-UA" dirty="0" smtClean="0"/>
              <a:t> маси</a:t>
            </a:r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Розділення цільної крові проводили за допомогою </a:t>
            </a:r>
            <a:r>
              <a:rPr lang="uk-UA" b="1" dirty="0" smtClean="0"/>
              <a:t>центрифуги з охолодженням </a:t>
            </a:r>
            <a:r>
              <a:rPr lang="en-US" b="1" dirty="0" err="1" smtClean="0"/>
              <a:t>Rotanta</a:t>
            </a:r>
            <a:r>
              <a:rPr lang="en-US" b="1" dirty="0" smtClean="0"/>
              <a:t> 460R</a:t>
            </a:r>
            <a:r>
              <a:rPr lang="uk-UA" dirty="0" smtClean="0"/>
              <a:t>: швидкість центрифугування – </a:t>
            </a:r>
            <a:r>
              <a:rPr lang="uk-UA" dirty="0" smtClean="0"/>
              <a:t>2500 об/хв</a:t>
            </a:r>
            <a:r>
              <a:rPr lang="uk-UA" dirty="0" smtClean="0"/>
              <a:t>; час – 20хв; температура </a:t>
            </a:r>
            <a:r>
              <a:rPr lang="uk-UA" dirty="0" smtClean="0"/>
              <a:t>– 5 </a:t>
            </a:r>
            <a:r>
              <a:rPr lang="uk-UA" baseline="30000" dirty="0" smtClean="0"/>
              <a:t>0</a:t>
            </a:r>
            <a:r>
              <a:rPr lang="uk-UA" dirty="0" smtClean="0"/>
              <a:t>С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147326" y="6541477"/>
            <a:ext cx="1044674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Слайд/8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7104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РОЗДІЛ </a:t>
            </a:r>
            <a:r>
              <a:rPr lang="uk-UA" u="sng" dirty="0" smtClean="0"/>
              <a:t>ІІ</a:t>
            </a:r>
            <a:r>
              <a:rPr lang="uk-UA" dirty="0" smtClean="0"/>
              <a:t>. МАТЕРІАЛИ ТА МЕТОДИ ДОСЛІДЖЕНЬ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690" y="2594781"/>
            <a:ext cx="9975956" cy="3618450"/>
          </a:xfrm>
        </p:spPr>
        <p:txBody>
          <a:bodyPr>
            <a:normAutofit/>
          </a:bodyPr>
          <a:lstStyle/>
          <a:p>
            <a:pPr algn="just"/>
            <a:r>
              <a:rPr lang="uk-UA" dirty="0" err="1" smtClean="0"/>
              <a:t>Алогенну</a:t>
            </a:r>
            <a:r>
              <a:rPr lang="uk-UA" dirty="0" smtClean="0"/>
              <a:t> трансфузію маси еритроцитів без </a:t>
            </a:r>
            <a:r>
              <a:rPr lang="uk-UA" dirty="0" err="1" smtClean="0"/>
              <a:t>лейкоредукції</a:t>
            </a:r>
            <a:r>
              <a:rPr lang="uk-UA" dirty="0" smtClean="0"/>
              <a:t> у розрахунку </a:t>
            </a:r>
            <a:r>
              <a:rPr lang="uk-UA" b="1" dirty="0" smtClean="0"/>
              <a:t>5,5 мл/кг маси тіла </a:t>
            </a:r>
            <a:r>
              <a:rPr lang="uk-UA" dirty="0" smtClean="0"/>
              <a:t>кроликам-реципієнтам проводили одноразово</a:t>
            </a:r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Перед </a:t>
            </a:r>
            <a:r>
              <a:rPr lang="uk-UA" dirty="0" err="1" smtClean="0"/>
              <a:t>гемотрансфузією</a:t>
            </a:r>
            <a:r>
              <a:rPr lang="uk-UA" dirty="0" smtClean="0"/>
              <a:t> з метою уникнення ускладнень при переливанні </a:t>
            </a:r>
            <a:r>
              <a:rPr lang="uk-UA" dirty="0" err="1" smtClean="0"/>
              <a:t>еритроцитарної</a:t>
            </a:r>
            <a:r>
              <a:rPr lang="uk-UA" dirty="0" smtClean="0"/>
              <a:t> маси </a:t>
            </a:r>
            <a:r>
              <a:rPr lang="uk-UA" b="1" dirty="0" smtClean="0"/>
              <a:t>визначили сумісність крові </a:t>
            </a:r>
            <a:r>
              <a:rPr lang="uk-UA" dirty="0" err="1" smtClean="0"/>
              <a:t>кролів</a:t>
            </a:r>
            <a:r>
              <a:rPr lang="uk-UA" dirty="0" smtClean="0"/>
              <a:t>-донорів і </a:t>
            </a:r>
            <a:r>
              <a:rPr lang="uk-UA" dirty="0" err="1" smtClean="0"/>
              <a:t>кролів</a:t>
            </a:r>
            <a:r>
              <a:rPr lang="uk-UA" dirty="0" smtClean="0"/>
              <a:t>-реципієнтів</a:t>
            </a:r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Статистичну обробку отриманих результатів проводили </a:t>
            </a:r>
            <a:r>
              <a:rPr lang="uk-UA" b="1" dirty="0" smtClean="0"/>
              <a:t>за критерієм Стьюдента </a:t>
            </a:r>
            <a:endParaRPr lang="uk-UA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1147326" y="6541477"/>
            <a:ext cx="1044674" cy="31652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Слайд/9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6435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onstantia/Franklin Gothic Book">
      <a:majorFont>
        <a:latin typeface="Constantia" panose="02030602050306030303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353</TotalTime>
  <Words>921</Words>
  <Application>Microsoft Office PowerPoint</Application>
  <PresentationFormat>Широкоэкранный</PresentationFormat>
  <Paragraphs>138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Constantia</vt:lpstr>
      <vt:lpstr>Franklin Gothic Book</vt:lpstr>
      <vt:lpstr>Times New Roman</vt:lpstr>
      <vt:lpstr>Wingdings</vt:lpstr>
      <vt:lpstr>Берлин</vt:lpstr>
      <vt:lpstr>МІНІСТЕРСТВО ОСВІТИ І НАУКИ УКРАЇНИ НАЦІОНАЛЬНИЙ УНІВЕРСИТЕТ БІОРЕСУРСІВ  І ПРИРОДОКОРИСТУВАННЯ УКРАЇНИ Факультет ветеринарної медицини Науковий гурток «Патофізіологія та імунологія тварин»</vt:lpstr>
      <vt:lpstr>АНОТАЦІЯ</vt:lpstr>
      <vt:lpstr>ПЕРЕЛІК УМОВНИХ ПОЗНАЧЕНЬ, СИМВОЛІВ, ОДИНИЦЬ, СКОРОЧЕНЬ І ТЕРМІНІВ</vt:lpstr>
      <vt:lpstr>ВСТУП</vt:lpstr>
      <vt:lpstr>РОЗДІЛ І. ОГЛЯД ЛІТЕРАТУРИ</vt:lpstr>
      <vt:lpstr>РОЗДІЛ І. ОГЛЯД ЛІТЕРАТУРИ</vt:lpstr>
      <vt:lpstr>РОЗДІЛ ІІ. МАТЕРІАЛИ ТА МЕТОДИ ДОСЛІДЖЕНЬ</vt:lpstr>
      <vt:lpstr>РОЗДІЛ ІІ. МАТЕРІАЛИ ТА МЕТОДИ ДОСЛІДЖЕНЬ</vt:lpstr>
      <vt:lpstr>РОЗДІЛ ІІ. МАТЕРІАЛИ ТА МЕТОДИ ДОСЛІДЖЕНЬ</vt:lpstr>
      <vt:lpstr>РОЗДІЛ ІІІ. РЕЗУЛЬТАТИ ВЛАСНИХ ДОСЛІДЖЕНЬ</vt:lpstr>
      <vt:lpstr>РОЗДІЛ ІІІ. РЕЗУЛЬТАТИ ВЛАСНИХ ДОСЛІДЖЕНЬ</vt:lpstr>
      <vt:lpstr>РОЗДІЛ ІІІ. РЕЗУЛЬТАТИ ВЛАСНИХ ДОСЛІДЖЕНЬ</vt:lpstr>
      <vt:lpstr>ВИСНОВКИ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НАЦІОНАЛЬНИЙ УНІВЕРСИТЕТ БІОРЕСУРСІВ  І ПРИРОДОКОРИСТУВАННЯ УКРАЇНИ Факультет ветеринарної медицини Науковий гурток «Патофізіологія та імунологія тварин»</dc:title>
  <dc:creator>Учетная запись Майкрософт</dc:creator>
  <cp:lastModifiedBy>Iurii Kharkevych</cp:lastModifiedBy>
  <cp:revision>22</cp:revision>
  <dcterms:created xsi:type="dcterms:W3CDTF">2024-03-15T09:07:49Z</dcterms:created>
  <dcterms:modified xsi:type="dcterms:W3CDTF">2024-03-25T19:19:07Z</dcterms:modified>
</cp:coreProperties>
</file>