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36"/>
  </p:notesMasterIdLst>
  <p:handoutMasterIdLst>
    <p:handoutMasterId r:id="rId37"/>
  </p:handoutMasterIdLst>
  <p:sldIdLst>
    <p:sldId id="256" r:id="rId3"/>
    <p:sldId id="331" r:id="rId4"/>
    <p:sldId id="260" r:id="rId5"/>
    <p:sldId id="353" r:id="rId6"/>
    <p:sldId id="290" r:id="rId7"/>
    <p:sldId id="292" r:id="rId8"/>
    <p:sldId id="294" r:id="rId9"/>
    <p:sldId id="336" r:id="rId10"/>
    <p:sldId id="367" r:id="rId11"/>
    <p:sldId id="368" r:id="rId12"/>
    <p:sldId id="369" r:id="rId13"/>
    <p:sldId id="370" r:id="rId14"/>
    <p:sldId id="371" r:id="rId15"/>
    <p:sldId id="372" r:id="rId16"/>
    <p:sldId id="373" r:id="rId17"/>
    <p:sldId id="374" r:id="rId18"/>
    <p:sldId id="375" r:id="rId19"/>
    <p:sldId id="376" r:id="rId20"/>
    <p:sldId id="381" r:id="rId21"/>
    <p:sldId id="378" r:id="rId22"/>
    <p:sldId id="379" r:id="rId23"/>
    <p:sldId id="377" r:id="rId24"/>
    <p:sldId id="342" r:id="rId25"/>
    <p:sldId id="333" r:id="rId26"/>
    <p:sldId id="354" r:id="rId27"/>
    <p:sldId id="355" r:id="rId28"/>
    <p:sldId id="356" r:id="rId29"/>
    <p:sldId id="380" r:id="rId30"/>
    <p:sldId id="302" r:id="rId31"/>
    <p:sldId id="281" r:id="rId32"/>
    <p:sldId id="365" r:id="rId33"/>
    <p:sldId id="366" r:id="rId34"/>
    <p:sldId id="289" r:id="rId35"/>
  </p:sldIdLst>
  <p:sldSz cx="9144000" cy="5143500" type="screen16x9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31"/>
    <a:srgbClr val="7B6640"/>
    <a:srgbClr val="1A5770"/>
    <a:srgbClr val="349E49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682" autoAdjust="0"/>
    <p:restoredTop sz="85818" autoAdjust="0"/>
  </p:normalViewPr>
  <p:slideViewPr>
    <p:cSldViewPr>
      <p:cViewPr varScale="1">
        <p:scale>
          <a:sx n="93" d="100"/>
          <a:sy n="93" d="100"/>
        </p:scale>
        <p:origin x="84" y="1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3" d="100"/>
        <a:sy n="83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3588" y="-10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253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253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52D8B804-41A7-42F1-9476-03F459ECA43B}" type="datetimeFigureOut">
              <a:rPr lang="ru-RU" smtClean="0"/>
              <a:pPr/>
              <a:t>18.12.2020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7076"/>
            <a:ext cx="2945659" cy="496253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7076"/>
            <a:ext cx="2945659" cy="496253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38163769-39B5-4C44-BD54-B70371D337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3358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253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253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4FEB6AF6-7315-469F-BB59-54B2A65C61AA}" type="datetimeFigureOut">
              <a:rPr lang="ru-RU" smtClean="0"/>
              <a:pPr/>
              <a:t>18.12.2020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4400"/>
            <a:ext cx="5438140" cy="446627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7076"/>
            <a:ext cx="2945659" cy="496253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7076"/>
            <a:ext cx="2945659" cy="496253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902D4471-2743-4818-BDB0-BA38B445D5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2965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4471-2743-4818-BDB0-BA38B445D559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7868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4471-2743-4818-BDB0-BA38B445D559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1479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4471-2743-4818-BDB0-BA38B445D559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500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4471-2743-4818-BDB0-BA38B445D559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851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4471-2743-4818-BDB0-BA38B445D559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7570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4471-2743-4818-BDB0-BA38B445D559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2471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4471-2743-4818-BDB0-BA38B445D559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93056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4471-2743-4818-BDB0-BA38B445D559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7722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4471-2743-4818-BDB0-BA38B445D559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90137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4471-2743-4818-BDB0-BA38B445D559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44568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4471-2743-4818-BDB0-BA38B445D559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8681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4471-2743-4818-BDB0-BA38B445D559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2122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4471-2743-4818-BDB0-BA38B445D559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25504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4471-2743-4818-BDB0-BA38B445D559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51880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4471-2743-4818-BDB0-BA38B445D559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6265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4471-2743-4818-BDB0-BA38B445D559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2149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4471-2743-4818-BDB0-BA38B445D559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145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4471-2743-4818-BDB0-BA38B445D559}" type="slidenum">
              <a:rPr lang="ru-RU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0145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4471-2743-4818-BDB0-BA38B445D559}" type="slidenum">
              <a:rPr lang="ru-RU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9127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4471-2743-4818-BDB0-BA38B445D559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92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4471-2743-4818-BDB0-BA38B445D55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570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4471-2743-4818-BDB0-BA38B445D559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1455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4471-2743-4818-BDB0-BA38B445D559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9888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4471-2743-4818-BDB0-BA38B445D559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298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4471-2743-4818-BDB0-BA38B445D559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6109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4471-2743-4818-BDB0-BA38B445D55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012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0B6C7-BEAF-49A3-9354-4928369CE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30EEB5-ADD5-4AA6-AD0E-F3EACB8B3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730F6F-8AAF-4372-A61D-8333FDF19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4BCE-E079-4B97-AE35-87161D38481A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58E2EA-8981-4B86-990F-743500011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9B0C43-83D2-488F-B53B-ECF01E4AD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88FF-1C77-4812-A651-2AC58D13A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299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 userDrawn="1"/>
        </p:nvSpPr>
        <p:spPr>
          <a:xfrm>
            <a:off x="0" y="1419622"/>
            <a:ext cx="9144000" cy="3723878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 descr="Hex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199491" y="1563638"/>
            <a:ext cx="1944508" cy="3579862"/>
          </a:xfrm>
          <a:prstGeom prst="rect">
            <a:avLst/>
          </a:prstGeom>
        </p:spPr>
      </p:pic>
      <p:sp>
        <p:nvSpPr>
          <p:cNvPr id="23" name="Прямоугольник 22"/>
          <p:cNvSpPr/>
          <p:nvPr userDrawn="1"/>
        </p:nvSpPr>
        <p:spPr>
          <a:xfrm>
            <a:off x="0" y="1347614"/>
            <a:ext cx="9144000" cy="144016"/>
          </a:xfrm>
          <a:prstGeom prst="rect">
            <a:avLst/>
          </a:prstGeom>
          <a:solidFill>
            <a:srgbClr val="37609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 userDrawn="1"/>
        </p:nvSpPr>
        <p:spPr>
          <a:xfrm>
            <a:off x="0" y="1563638"/>
            <a:ext cx="9144000" cy="144016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 userDrawn="1"/>
        </p:nvSpPr>
        <p:spPr>
          <a:xfrm>
            <a:off x="0" y="0"/>
            <a:ext cx="9144000" cy="1347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 userDrawn="1"/>
        </p:nvSpPr>
        <p:spPr>
          <a:xfrm>
            <a:off x="0" y="4587974"/>
            <a:ext cx="9144000" cy="555526"/>
          </a:xfrm>
          <a:prstGeom prst="rect">
            <a:avLst/>
          </a:prstGeom>
          <a:solidFill>
            <a:srgbClr val="349E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0" y="4587974"/>
            <a:ext cx="9144000" cy="36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 userDrawn="1"/>
        </p:nvSpPr>
        <p:spPr>
          <a:xfrm>
            <a:off x="251520" y="732061"/>
            <a:ext cx="67687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76092"/>
                </a:solidFill>
              </a:rPr>
              <a:t>Факультет</a:t>
            </a:r>
            <a:r>
              <a:rPr lang="en-US" sz="2000" b="1" dirty="0" smtClean="0">
                <a:solidFill>
                  <a:srgbClr val="376092"/>
                </a:solidFill>
              </a:rPr>
              <a:t> </a:t>
            </a:r>
            <a:r>
              <a:rPr lang="uk-UA" sz="2000" b="1" noProof="0" dirty="0" smtClean="0">
                <a:solidFill>
                  <a:srgbClr val="376092"/>
                </a:solidFill>
              </a:rPr>
              <a:t>ветеринарної</a:t>
            </a:r>
            <a:r>
              <a:rPr lang="en-US" sz="2000" b="1" dirty="0" smtClean="0">
                <a:solidFill>
                  <a:srgbClr val="376092"/>
                </a:solidFill>
              </a:rPr>
              <a:t> </a:t>
            </a:r>
            <a:r>
              <a:rPr lang="uk-UA" sz="2000" b="1" noProof="0" dirty="0" smtClean="0">
                <a:solidFill>
                  <a:srgbClr val="376092"/>
                </a:solidFill>
              </a:rPr>
              <a:t>медицини</a:t>
            </a:r>
          </a:p>
          <a:p>
            <a:r>
              <a:rPr lang="ru-RU" sz="1400" b="0" dirty="0" smtClean="0">
                <a:solidFill>
                  <a:srgbClr val="376092"/>
                </a:solidFill>
              </a:rPr>
              <a:t>НАЦІОНАЛЬНИЙ УНІВЕРСИТЕТ БІОРЕСУРСІВ І ПРИРОДОКОРИСТУВАННЯ УКРАЇНИ</a:t>
            </a:r>
            <a:endParaRPr lang="ru-RU" sz="1400" b="0" dirty="0">
              <a:solidFill>
                <a:srgbClr val="376092"/>
              </a:solidFill>
            </a:endParaRPr>
          </a:p>
        </p:txBody>
      </p:sp>
      <p:grpSp>
        <p:nvGrpSpPr>
          <p:cNvPr id="30" name="Группа 16"/>
          <p:cNvGrpSpPr/>
          <p:nvPr userDrawn="1"/>
        </p:nvGrpSpPr>
        <p:grpSpPr>
          <a:xfrm>
            <a:off x="7218304" y="339502"/>
            <a:ext cx="1620000" cy="1620000"/>
            <a:chOff x="7218304" y="1617654"/>
            <a:chExt cx="1620000" cy="1620000"/>
          </a:xfrm>
        </p:grpSpPr>
        <p:sp>
          <p:nvSpPr>
            <p:cNvPr id="31" name="Овал 30"/>
            <p:cNvSpPr/>
            <p:nvPr userDrawn="1"/>
          </p:nvSpPr>
          <p:spPr>
            <a:xfrm>
              <a:off x="7218304" y="1617654"/>
              <a:ext cx="1620000" cy="1620000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2" name="Рисунок 31" descr="Logo.emf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7308304" y="1707654"/>
              <a:ext cx="1440000" cy="14400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 descr="Pattern-02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350155" y="0"/>
            <a:ext cx="2793845" cy="5143500"/>
          </a:xfrm>
          <a:prstGeom prst="rect">
            <a:avLst/>
          </a:prstGeom>
        </p:spPr>
      </p:pic>
      <p:sp>
        <p:nvSpPr>
          <p:cNvPr id="14" name="Прямоугольник 13"/>
          <p:cNvSpPr/>
          <p:nvPr userDrawn="1"/>
        </p:nvSpPr>
        <p:spPr>
          <a:xfrm>
            <a:off x="0" y="195486"/>
            <a:ext cx="9144000" cy="720080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4587974"/>
            <a:ext cx="9144000" cy="555526"/>
          </a:xfrm>
          <a:prstGeom prst="rect">
            <a:avLst/>
          </a:prstGeom>
          <a:solidFill>
            <a:srgbClr val="349E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0" y="4587974"/>
            <a:ext cx="9144000" cy="36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251520" y="267494"/>
            <a:ext cx="67687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Факультет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uk-UA" sz="1600" b="1" noProof="0" dirty="0" smtClean="0">
                <a:solidFill>
                  <a:schemeClr val="bg1"/>
                </a:solidFill>
              </a:rPr>
              <a:t>ветеринарної</a:t>
            </a:r>
            <a:r>
              <a:rPr lang="ru-RU" sz="1600" b="1" baseline="0" dirty="0" smtClean="0">
                <a:solidFill>
                  <a:schemeClr val="bg1"/>
                </a:solidFill>
              </a:rPr>
              <a:t> </a:t>
            </a:r>
            <a:r>
              <a:rPr lang="uk-UA" sz="1600" b="1" baseline="0" noProof="0" dirty="0" smtClean="0">
                <a:solidFill>
                  <a:schemeClr val="bg1"/>
                </a:solidFill>
              </a:rPr>
              <a:t>медицини</a:t>
            </a:r>
            <a:r>
              <a:rPr lang="ru-RU" sz="1600" b="1" baseline="0" dirty="0" smtClean="0">
                <a:solidFill>
                  <a:schemeClr val="bg1"/>
                </a:solidFill>
              </a:rPr>
              <a:t> </a:t>
            </a:r>
            <a:endParaRPr lang="ru-RU" sz="1600" b="1" dirty="0" smtClean="0">
              <a:solidFill>
                <a:schemeClr val="bg1"/>
              </a:solidFill>
            </a:endParaRPr>
          </a:p>
          <a:p>
            <a:r>
              <a:rPr lang="ru-RU" sz="1100" b="0" dirty="0" smtClean="0">
                <a:solidFill>
                  <a:schemeClr val="bg1"/>
                </a:solidFill>
              </a:rPr>
              <a:t>НАЦІОНАЛЬНИЙ УНІВЕРСИТЕТ БІОРЕСУРСІВ І ПРИРОДОКОРИСТУВАННЯ УКРАЇНИ</a:t>
            </a:r>
            <a:endParaRPr lang="ru-RU" sz="1100" b="0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0" y="195486"/>
            <a:ext cx="9144000" cy="72008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0" y="843558"/>
            <a:ext cx="9144000" cy="7200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1" name="Группа 16"/>
          <p:cNvGrpSpPr/>
          <p:nvPr userDrawn="1"/>
        </p:nvGrpSpPr>
        <p:grpSpPr>
          <a:xfrm>
            <a:off x="7524328" y="40060"/>
            <a:ext cx="1019522" cy="1019522"/>
            <a:chOff x="7218304" y="1617654"/>
            <a:chExt cx="1620000" cy="1620000"/>
          </a:xfrm>
        </p:grpSpPr>
        <p:sp>
          <p:nvSpPr>
            <p:cNvPr id="32" name="Овал 31"/>
            <p:cNvSpPr/>
            <p:nvPr userDrawn="1"/>
          </p:nvSpPr>
          <p:spPr>
            <a:xfrm>
              <a:off x="7218304" y="1617654"/>
              <a:ext cx="1620000" cy="1620000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3" name="Рисунок 32" descr="Logo.emf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7308304" y="1707654"/>
              <a:ext cx="1440000" cy="1440000"/>
            </a:xfrm>
            <a:prstGeom prst="rect">
              <a:avLst/>
            </a:prstGeom>
          </p:spPr>
        </p:pic>
      </p:grpSp>
      <p:sp>
        <p:nvSpPr>
          <p:cNvPr id="41" name="Номер слайда 5"/>
          <p:cNvSpPr txBox="1">
            <a:spLocks/>
          </p:cNvSpPr>
          <p:nvPr userDrawn="1"/>
        </p:nvSpPr>
        <p:spPr>
          <a:xfrm>
            <a:off x="7596336" y="4731990"/>
            <a:ext cx="792088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7E260-D013-4A0D-B190-31461F18AC7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 userDrawn="1"/>
        </p:nvSpPr>
        <p:spPr>
          <a:xfrm>
            <a:off x="1835696" y="1275606"/>
            <a:ext cx="184731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nubip.edu.ua/node/7362" TargetMode="External"/><Relationship Id="rId13" Type="http://schemas.openxmlformats.org/officeDocument/2006/relationships/hyperlink" Target="https://nubip.edu.ua/node/41082" TargetMode="External"/><Relationship Id="rId3" Type="http://schemas.openxmlformats.org/officeDocument/2006/relationships/image" Target="../media/image35.jpeg"/><Relationship Id="rId7" Type="http://schemas.openxmlformats.org/officeDocument/2006/relationships/hyperlink" Target="https://nubip.edu.ua/node/7241" TargetMode="External"/><Relationship Id="rId12" Type="http://schemas.openxmlformats.org/officeDocument/2006/relationships/hyperlink" Target="https://nubip.edu.ua/node/2729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ubip.edu.ua/node/41080" TargetMode="External"/><Relationship Id="rId11" Type="http://schemas.openxmlformats.org/officeDocument/2006/relationships/hyperlink" Target="https://nubip.edu.ua/node/73038" TargetMode="External"/><Relationship Id="rId5" Type="http://schemas.openxmlformats.org/officeDocument/2006/relationships/hyperlink" Target="https://nubip.edu.ua/node/3137" TargetMode="External"/><Relationship Id="rId10" Type="http://schemas.openxmlformats.org/officeDocument/2006/relationships/hyperlink" Target="https://nubip.edu.ua/node/2148" TargetMode="External"/><Relationship Id="rId4" Type="http://schemas.openxmlformats.org/officeDocument/2006/relationships/hyperlink" Target="https://nubip.edu.ua/node/2185" TargetMode="External"/><Relationship Id="rId9" Type="http://schemas.openxmlformats.org/officeDocument/2006/relationships/hyperlink" Target="https://nubip.edu.ua/node/240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nubip.edu.ua/node/41082" TargetMode="External"/><Relationship Id="rId3" Type="http://schemas.openxmlformats.org/officeDocument/2006/relationships/image" Target="../media/image35.jpeg"/><Relationship Id="rId7" Type="http://schemas.openxmlformats.org/officeDocument/2006/relationships/hyperlink" Target="https://nubip.edu.ua/node/7363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ubip.edu.ua/node/3241" TargetMode="External"/><Relationship Id="rId11" Type="http://schemas.openxmlformats.org/officeDocument/2006/relationships/hyperlink" Target="https://nubip.edu.ua/node/7241" TargetMode="External"/><Relationship Id="rId5" Type="http://schemas.openxmlformats.org/officeDocument/2006/relationships/hyperlink" Target="https://nubip.edu.ua/node/2185" TargetMode="External"/><Relationship Id="rId10" Type="http://schemas.openxmlformats.org/officeDocument/2006/relationships/hyperlink" Target="https://nubip.edu.ua/node/73038" TargetMode="External"/><Relationship Id="rId4" Type="http://schemas.openxmlformats.org/officeDocument/2006/relationships/hyperlink" Target="https://nubip.edu.ua/node/73041" TargetMode="External"/><Relationship Id="rId9" Type="http://schemas.openxmlformats.org/officeDocument/2006/relationships/hyperlink" Target="https://nubip.edu.ua/node/7247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nubip.edu.ua/node/7362" TargetMode="External"/><Relationship Id="rId13" Type="http://schemas.openxmlformats.org/officeDocument/2006/relationships/hyperlink" Target="https://nubip.edu.ua/node/3137" TargetMode="External"/><Relationship Id="rId3" Type="http://schemas.openxmlformats.org/officeDocument/2006/relationships/image" Target="../media/image35.jpeg"/><Relationship Id="rId7" Type="http://schemas.openxmlformats.org/officeDocument/2006/relationships/hyperlink" Target="https://nubip.edu.ua/node/3243" TargetMode="External"/><Relationship Id="rId12" Type="http://schemas.openxmlformats.org/officeDocument/2006/relationships/hyperlink" Target="https://nubip.edu.ua/node/72474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ubip.edu.ua/node/7241" TargetMode="External"/><Relationship Id="rId11" Type="http://schemas.openxmlformats.org/officeDocument/2006/relationships/hyperlink" Target="https://nubip.edu.ua/node/2148" TargetMode="External"/><Relationship Id="rId5" Type="http://schemas.openxmlformats.org/officeDocument/2006/relationships/hyperlink" Target="https://nubip.edu.ua/node/2185" TargetMode="External"/><Relationship Id="rId10" Type="http://schemas.openxmlformats.org/officeDocument/2006/relationships/hyperlink" Target="https://nubip.edu.ua/node/73036" TargetMode="External"/><Relationship Id="rId4" Type="http://schemas.openxmlformats.org/officeDocument/2006/relationships/hyperlink" Target="https://nubip.edu.ua/node/42352" TargetMode="External"/><Relationship Id="rId9" Type="http://schemas.openxmlformats.org/officeDocument/2006/relationships/hyperlink" Target="https://nubip.edu.ua/node/4108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5" Type="http://schemas.openxmlformats.org/officeDocument/2006/relationships/image" Target="../media/image17.jpg"/><Relationship Id="rId10" Type="http://schemas.openxmlformats.org/officeDocument/2006/relationships/image" Target="../media/image12.jpg"/><Relationship Id="rId4" Type="http://schemas.openxmlformats.org/officeDocument/2006/relationships/image" Target="../media/image6.png"/><Relationship Id="rId9" Type="http://schemas.openxmlformats.org/officeDocument/2006/relationships/image" Target="../media/image11.jpg"/><Relationship Id="rId14" Type="http://schemas.openxmlformats.org/officeDocument/2006/relationships/image" Target="../media/image1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5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eg"/><Relationship Id="rId7" Type="http://schemas.openxmlformats.org/officeDocument/2006/relationships/image" Target="../media/image23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069435"/>
            <a:ext cx="87129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Про результати наукової та інноваційної діяльності у 2020 р. та перспективи розвитку НДІ здоров’я тварин у рамках  програми розвитку НУБіП України “Голосіївська ініціатива - 2025”</a:t>
            </a:r>
            <a:endParaRPr lang="uk-UA" sz="1600" b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algn="r"/>
            <a:endParaRPr lang="uk-UA" sz="1600" b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algn="r"/>
            <a:r>
              <a:rPr lang="uk-UA" sz="1600" b="1" i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Засєкін</a:t>
            </a:r>
            <a:r>
              <a:rPr lang="uk-UA" sz="1600" b="1" i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Д.А., </a:t>
            </a:r>
            <a:r>
              <a:rPr lang="uk-UA" sz="1600" b="1" i="1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д.вет.н</a:t>
            </a:r>
            <a:r>
              <a:rPr lang="uk-UA" sz="1600" b="1" i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., професор   </a:t>
            </a:r>
          </a:p>
          <a:p>
            <a:endParaRPr lang="ru-RU" sz="2800" b="0" i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Дата 3"/>
          <p:cNvSpPr txBox="1">
            <a:spLocks/>
          </p:cNvSpPr>
          <p:nvPr/>
        </p:nvSpPr>
        <p:spPr>
          <a:xfrm>
            <a:off x="323528" y="4795935"/>
            <a:ext cx="2133600" cy="209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18</a:t>
            </a: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.12.2020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64345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b="1" smtClean="0">
                <a:solidFill>
                  <a:schemeClr val="bg1"/>
                </a:solidFill>
              </a:rPr>
              <a:t>НДІ здоров</a:t>
            </a:r>
            <a:r>
              <a:rPr lang="en-US" b="1" smtClean="0">
                <a:solidFill>
                  <a:schemeClr val="bg1"/>
                </a:solidFill>
              </a:rPr>
              <a:t>’</a:t>
            </a:r>
            <a:r>
              <a:rPr lang="ru-RU" b="1" smtClean="0">
                <a:solidFill>
                  <a:schemeClr val="bg1"/>
                </a:solidFill>
              </a:rPr>
              <a:t>я </a:t>
            </a:r>
            <a:r>
              <a:rPr lang="uk-UA" b="1" noProof="1" smtClean="0">
                <a:solidFill>
                  <a:schemeClr val="bg1"/>
                </a:solidFill>
              </a:rPr>
              <a:t>тварин</a:t>
            </a:r>
            <a:endParaRPr lang="uk-UA" b="1" noProof="1">
              <a:solidFill>
                <a:schemeClr val="bg1"/>
              </a:solidFill>
            </a:endParaRPr>
          </a:p>
        </p:txBody>
      </p:sp>
      <p:pic>
        <p:nvPicPr>
          <p:cNvPr id="5" name="Picture 2" descr="C:\Users\Micros\Desktop\ветфак++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11510"/>
            <a:ext cx="1728192" cy="160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 descr="Белый мрамор"/>
          <p:cNvSpPr>
            <a:spLocks noChangeArrowheads="1"/>
          </p:cNvSpPr>
          <p:nvPr/>
        </p:nvSpPr>
        <p:spPr bwMode="auto">
          <a:xfrm>
            <a:off x="2843808" y="788977"/>
            <a:ext cx="439248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uk-UA" sz="1600" b="1" dirty="0" smtClean="0">
                <a:solidFill>
                  <a:srgbClr val="7B6640"/>
                </a:solidFill>
                <a:ea typeface="+mj-ea"/>
                <a:cs typeface="Times New Roman" pitchFamily="18" charset="0"/>
              </a:rPr>
              <a:t>НАУКОВА ВИДАВНИЧА ДІЯЛЬНІСТЬ </a:t>
            </a:r>
            <a:endParaRPr lang="uk-UA" sz="1600" b="1" dirty="0">
              <a:solidFill>
                <a:srgbClr val="7B6640"/>
              </a:solidFill>
              <a:ea typeface="+mj-ea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75561" y="1198652"/>
          <a:ext cx="8388423" cy="395095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{3C2FFA5D-87B4-456A-9821-1D502468CF0F}</a:tableStyleId>
              </a:tblPr>
              <a:tblGrid>
                <a:gridCol w="3463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8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6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7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7550">
                  <a:extLst>
                    <a:ext uri="{9D8B030D-6E8A-4147-A177-3AD203B41FA5}">
                      <a16:colId xmlns:a16="http://schemas.microsoft.com/office/drawing/2014/main" val="2441927252"/>
                    </a:ext>
                  </a:extLst>
                </a:gridCol>
                <a:gridCol w="10852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9807">
                <a:tc>
                  <a:txBody>
                    <a:bodyPr/>
                    <a:lstStyle/>
                    <a:p>
                      <a:pPr marL="2286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461" marR="584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2016</a:t>
                      </a:r>
                      <a:endParaRPr lang="uk-UA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461" marR="5846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2017</a:t>
                      </a:r>
                      <a:endParaRPr lang="uk-UA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461" marR="5846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2018</a:t>
                      </a:r>
                      <a:endParaRPr lang="uk-UA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461" marR="5846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</a:t>
                      </a:r>
                      <a:endParaRPr lang="uk-UA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461" marR="584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2020</a:t>
                      </a:r>
                      <a:endParaRPr lang="uk-UA" sz="2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461" marR="5846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947">
                <a:tc>
                  <a:txBody>
                    <a:bodyPr/>
                    <a:lstStyle/>
                    <a:p>
                      <a:pPr marL="2286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Монографії</a:t>
                      </a:r>
                      <a:endParaRPr lang="uk-UA" sz="1600" b="1" dirty="0">
                        <a:solidFill>
                          <a:srgbClr val="1A577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461" marR="584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31</a:t>
                      </a:r>
                      <a:endParaRPr lang="uk-UA" sz="1600" b="1" dirty="0">
                        <a:solidFill>
                          <a:srgbClr val="1A577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461" marR="5846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37</a:t>
                      </a:r>
                      <a:endParaRPr lang="uk-UA" sz="1600" b="1" kern="1200" dirty="0">
                        <a:solidFill>
                          <a:srgbClr val="1A577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461" marR="5846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23</a:t>
                      </a:r>
                      <a:endParaRPr lang="uk-UA" sz="1600" b="1" kern="1200" dirty="0">
                        <a:solidFill>
                          <a:srgbClr val="1A577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461" marR="5846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28</a:t>
                      </a:r>
                      <a:endParaRPr lang="uk-UA" sz="1600" b="1" kern="1200" dirty="0">
                        <a:solidFill>
                          <a:srgbClr val="1A577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461" marR="584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27</a:t>
                      </a:r>
                      <a:endParaRPr lang="uk-UA" sz="2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461" marR="5846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947">
                <a:tc>
                  <a:txBody>
                    <a:bodyPr/>
                    <a:lstStyle/>
                    <a:p>
                      <a:pPr marL="2286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Словники. Довідники. Брошури</a:t>
                      </a:r>
                      <a:endParaRPr lang="uk-UA" sz="1600" b="1" dirty="0">
                        <a:solidFill>
                          <a:srgbClr val="1A577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461" marR="584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uk-UA" sz="1600" b="1" dirty="0">
                        <a:solidFill>
                          <a:srgbClr val="1A577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461" marR="5846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16</a:t>
                      </a:r>
                      <a:endParaRPr lang="uk-UA" sz="1600" b="1" kern="1200" dirty="0">
                        <a:solidFill>
                          <a:srgbClr val="1A577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461" marR="5846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22</a:t>
                      </a:r>
                      <a:endParaRPr lang="uk-UA" sz="1600" b="1" kern="1200" dirty="0">
                        <a:solidFill>
                          <a:srgbClr val="1A577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461" marR="5846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23</a:t>
                      </a:r>
                      <a:endParaRPr lang="uk-UA" sz="1600" b="1" kern="1200" dirty="0">
                        <a:solidFill>
                          <a:srgbClr val="1A577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461" marR="584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24</a:t>
                      </a:r>
                      <a:endParaRPr lang="uk-UA" sz="2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461" marR="58461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947">
                <a:tc>
                  <a:txBody>
                    <a:bodyPr/>
                    <a:lstStyle/>
                    <a:p>
                      <a:pPr marL="2286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Науково-практичні </a:t>
                      </a:r>
                      <a:r>
                        <a:rPr lang="uk-UA" sz="1600" dirty="0"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рекомендації </a:t>
                      </a:r>
                      <a:endParaRPr lang="uk-UA" sz="1600" b="1" dirty="0">
                        <a:solidFill>
                          <a:srgbClr val="1A577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461" marR="584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</a:t>
                      </a:r>
                      <a:endParaRPr lang="uk-UA" sz="1600" b="1" dirty="0">
                        <a:solidFill>
                          <a:srgbClr val="1A577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461" marR="5846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23</a:t>
                      </a:r>
                      <a:endParaRPr lang="uk-UA" sz="1600" b="1" kern="1200" dirty="0">
                        <a:solidFill>
                          <a:srgbClr val="1A577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461" marR="5846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uk-UA" sz="1600" b="1" kern="1200" dirty="0">
                        <a:solidFill>
                          <a:srgbClr val="1A577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461" marR="5846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  <a:endParaRPr lang="uk-UA" sz="1600" b="1" kern="1200" dirty="0">
                        <a:solidFill>
                          <a:srgbClr val="1A577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461" marR="584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uk-UA" sz="2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461" marR="5846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947">
                <a:tc>
                  <a:txBody>
                    <a:bodyPr/>
                    <a:lstStyle/>
                    <a:p>
                      <a:pPr marL="2286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Патенти, свідоцтва</a:t>
                      </a:r>
                      <a:endParaRPr lang="uk-UA" sz="1600" b="1" dirty="0">
                        <a:solidFill>
                          <a:srgbClr val="1A577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461" marR="584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uk-UA" sz="1600" b="1" dirty="0">
                        <a:solidFill>
                          <a:srgbClr val="1A577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461" marR="5846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42</a:t>
                      </a:r>
                      <a:endParaRPr lang="uk-UA" sz="1600" b="1" kern="1200" dirty="0">
                        <a:solidFill>
                          <a:srgbClr val="1A577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461" marR="5846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uk-UA" sz="1600" b="1" kern="1200" dirty="0">
                        <a:solidFill>
                          <a:srgbClr val="1A577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461" marR="5846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34</a:t>
                      </a:r>
                      <a:endParaRPr lang="uk-UA" sz="1600" b="1" kern="1200" dirty="0">
                        <a:solidFill>
                          <a:srgbClr val="1A577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461" marR="584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22</a:t>
                      </a:r>
                      <a:endParaRPr lang="uk-UA" sz="2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461" marR="58461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1947">
                <a:tc>
                  <a:txBody>
                    <a:bodyPr/>
                    <a:lstStyle/>
                    <a:p>
                      <a:pPr marL="2286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Наукові статті, в т.ч.:</a:t>
                      </a:r>
                      <a:endParaRPr lang="uk-UA" sz="1600" b="1" dirty="0">
                        <a:solidFill>
                          <a:srgbClr val="1A577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461" marR="584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465</a:t>
                      </a:r>
                      <a:endParaRPr lang="uk-UA" sz="1600" b="1" dirty="0">
                        <a:solidFill>
                          <a:srgbClr val="1A577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461" marR="5846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339</a:t>
                      </a:r>
                      <a:endParaRPr lang="uk-UA" sz="1600" b="1" kern="1200" dirty="0">
                        <a:solidFill>
                          <a:srgbClr val="1A577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461" marR="5846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329</a:t>
                      </a:r>
                      <a:endParaRPr lang="uk-UA" sz="1600" b="1" kern="1200" dirty="0">
                        <a:solidFill>
                          <a:srgbClr val="1A577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461" marR="5846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255</a:t>
                      </a:r>
                      <a:endParaRPr lang="uk-UA" sz="1600" b="1" kern="1200" dirty="0">
                        <a:solidFill>
                          <a:srgbClr val="1A577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461" marR="584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209</a:t>
                      </a:r>
                      <a:endParaRPr lang="uk-UA" sz="2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461" marR="58461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947">
                <a:tc>
                  <a:txBody>
                    <a:bodyPr/>
                    <a:lstStyle/>
                    <a:p>
                      <a:pPr marL="2286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 smtClean="0">
                          <a:solidFill>
                            <a:srgbClr val="1A5770"/>
                          </a:solidFill>
                          <a:latin typeface="+mn-lt"/>
                        </a:rPr>
                        <a:t>у міжнародній базі </a:t>
                      </a:r>
                      <a:r>
                        <a:rPr lang="en-US" sz="1600" b="1" dirty="0" smtClean="0">
                          <a:solidFill>
                            <a:srgbClr val="1A5770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7B6640"/>
                          </a:solidFill>
                          <a:latin typeface="+mn-lt"/>
                        </a:rPr>
                        <a:t>SCOPUS</a:t>
                      </a:r>
                      <a:r>
                        <a:rPr lang="uk-UA" sz="1600" b="1" dirty="0" smtClean="0">
                          <a:solidFill>
                            <a:srgbClr val="7B6640"/>
                          </a:solidFill>
                          <a:latin typeface="+mn-lt"/>
                        </a:rPr>
                        <a:t>, </a:t>
                      </a:r>
                      <a:r>
                        <a:rPr lang="en-US" sz="1600" b="1" dirty="0" err="1" smtClean="0">
                          <a:solidFill>
                            <a:srgbClr val="7B6640"/>
                          </a:solidFill>
                          <a:latin typeface="+mn-lt"/>
                        </a:rPr>
                        <a:t>WoS</a:t>
                      </a:r>
                      <a:r>
                        <a:rPr lang="en-US" sz="1600" b="1" dirty="0" smtClean="0">
                          <a:solidFill>
                            <a:srgbClr val="7B6640"/>
                          </a:solidFill>
                          <a:latin typeface="+mn-lt"/>
                        </a:rPr>
                        <a:t> </a:t>
                      </a:r>
                      <a:endParaRPr lang="uk-UA" sz="1600" b="1" dirty="0">
                        <a:solidFill>
                          <a:srgbClr val="7B664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461" marR="584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uk-UA" sz="1600" b="1" dirty="0">
                        <a:solidFill>
                          <a:srgbClr val="1A577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461" marR="5846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22</a:t>
                      </a:r>
                      <a:endParaRPr lang="uk-UA" sz="1600" b="1" kern="1200" dirty="0">
                        <a:solidFill>
                          <a:srgbClr val="1A577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461" marR="5846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22</a:t>
                      </a:r>
                      <a:endParaRPr lang="uk-UA" sz="1600" b="1" kern="1200" dirty="0">
                        <a:solidFill>
                          <a:srgbClr val="1A577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461" marR="5846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</a:t>
                      </a:r>
                      <a:endParaRPr lang="uk-UA" sz="1600" b="1" kern="1200" dirty="0">
                        <a:solidFill>
                          <a:srgbClr val="1A577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461" marR="584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33</a:t>
                      </a:r>
                      <a:endParaRPr lang="uk-UA" sz="2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461" marR="58461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1947">
                <a:tc>
                  <a:txBody>
                    <a:bodyPr/>
                    <a:lstStyle/>
                    <a:p>
                      <a:pPr marL="2286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 smtClean="0">
                          <a:solidFill>
                            <a:srgbClr val="1A5770"/>
                          </a:solidFill>
                          <a:latin typeface="+mn-lt"/>
                        </a:rPr>
                        <a:t>в інших </a:t>
                      </a:r>
                      <a:r>
                        <a:rPr lang="uk-UA" sz="1600" b="1" dirty="0" err="1" smtClean="0">
                          <a:solidFill>
                            <a:srgbClr val="7B6640"/>
                          </a:solidFill>
                          <a:latin typeface="+mn-lt"/>
                        </a:rPr>
                        <a:t>наукометричних</a:t>
                      </a:r>
                      <a:r>
                        <a:rPr lang="uk-UA" sz="1600" b="1" dirty="0" smtClean="0">
                          <a:solidFill>
                            <a:srgbClr val="7B6640"/>
                          </a:solidFill>
                          <a:latin typeface="+mn-lt"/>
                        </a:rPr>
                        <a:t> базах</a:t>
                      </a:r>
                      <a:endParaRPr lang="uk-UA" sz="1600" b="1" dirty="0">
                        <a:solidFill>
                          <a:srgbClr val="7B664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461" marR="584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145</a:t>
                      </a:r>
                      <a:endParaRPr lang="uk-UA" sz="1600" b="1" dirty="0">
                        <a:solidFill>
                          <a:srgbClr val="1A577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461" marR="5846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101</a:t>
                      </a:r>
                      <a:endParaRPr lang="uk-UA" sz="1600" b="1" kern="1200" dirty="0">
                        <a:solidFill>
                          <a:srgbClr val="1A577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461" marR="5846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41</a:t>
                      </a:r>
                      <a:endParaRPr lang="uk-UA" sz="1600" b="1" kern="1200" dirty="0">
                        <a:solidFill>
                          <a:srgbClr val="1A577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461" marR="5846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34</a:t>
                      </a:r>
                      <a:endParaRPr lang="uk-UA" sz="1600" b="1" kern="1200" dirty="0">
                        <a:solidFill>
                          <a:srgbClr val="1A577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461" marR="584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32</a:t>
                      </a:r>
                      <a:endParaRPr lang="uk-UA" sz="2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461" marR="58461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1947">
                <a:tc>
                  <a:txBody>
                    <a:bodyPr/>
                    <a:lstStyle/>
                    <a:p>
                      <a:pPr marL="2286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Тези доповідей</a:t>
                      </a:r>
                      <a:endParaRPr lang="uk-UA" sz="1600" b="1" dirty="0">
                        <a:solidFill>
                          <a:srgbClr val="1A577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461" marR="584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477</a:t>
                      </a:r>
                      <a:endParaRPr lang="uk-UA" sz="1600" b="1" dirty="0">
                        <a:solidFill>
                          <a:srgbClr val="1A577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461" marR="5846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323</a:t>
                      </a:r>
                      <a:endParaRPr lang="uk-UA" sz="1600" b="1" kern="1200" dirty="0">
                        <a:solidFill>
                          <a:srgbClr val="1A577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461" marR="5846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423</a:t>
                      </a:r>
                      <a:endParaRPr lang="uk-UA" sz="1600" b="1" kern="1200" dirty="0">
                        <a:solidFill>
                          <a:srgbClr val="1A577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461" marR="5846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360</a:t>
                      </a:r>
                      <a:endParaRPr lang="uk-UA" sz="1600" b="1" kern="1200" dirty="0">
                        <a:solidFill>
                          <a:srgbClr val="1A577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461" marR="584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176</a:t>
                      </a:r>
                      <a:endParaRPr lang="uk-UA" sz="2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461" marR="58461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4520">
                <a:tc>
                  <a:txBody>
                    <a:bodyPr/>
                    <a:lstStyle/>
                    <a:p>
                      <a:pPr marL="2286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Всього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:</a:t>
                      </a:r>
                      <a:endParaRPr lang="uk-UA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461" marR="5846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 smtClean="0">
                          <a:solidFill>
                            <a:srgbClr val="7B664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1223</a:t>
                      </a:r>
                      <a:endParaRPr lang="uk-UA" sz="1600" b="1" kern="1200" dirty="0">
                        <a:solidFill>
                          <a:srgbClr val="7B664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461" marR="5846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 smtClean="0">
                          <a:solidFill>
                            <a:srgbClr val="7B664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903</a:t>
                      </a:r>
                      <a:endParaRPr lang="uk-UA" sz="1600" b="1" kern="1200" dirty="0">
                        <a:solidFill>
                          <a:srgbClr val="7B664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461" marR="5846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 smtClean="0">
                          <a:solidFill>
                            <a:srgbClr val="7B664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887</a:t>
                      </a:r>
                      <a:endParaRPr lang="uk-UA" sz="1600" b="1" kern="1200" dirty="0">
                        <a:solidFill>
                          <a:srgbClr val="7B664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461" marR="5846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 smtClean="0">
                          <a:solidFill>
                            <a:srgbClr val="7B664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774</a:t>
                      </a:r>
                      <a:endParaRPr lang="uk-UA" sz="1600" b="1" kern="1200" dirty="0">
                        <a:solidFill>
                          <a:srgbClr val="7B664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461" marR="5846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462</a:t>
                      </a:r>
                      <a:endParaRPr lang="uk-UA" sz="22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461" marR="58461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4" name="Picture 2" descr="C:\Users\Micros\Desktop\ветфак++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296144" cy="107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79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 bwMode="auto">
          <a:xfrm>
            <a:off x="-252536" y="843557"/>
            <a:ext cx="79697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>
              <a:defRPr/>
            </a:pPr>
            <a:r>
              <a:rPr lang="ru-RU" altLang="uk-UA" sz="1600" b="1" noProof="0" dirty="0" smtClean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НПП ФВМ , </a:t>
            </a:r>
            <a:r>
              <a:rPr lang="ru-RU" altLang="uk-UA" sz="1600" b="1" noProof="0" dirty="0" err="1" smtClean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які</a:t>
            </a:r>
            <a:r>
              <a:rPr lang="ru-RU" altLang="uk-UA" sz="1600" b="1" noProof="0" dirty="0" smtClean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 </a:t>
            </a:r>
            <a:r>
              <a:rPr lang="ru-RU" altLang="uk-UA" sz="1600" b="1" noProof="0" dirty="0" err="1" smtClean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мають</a:t>
            </a:r>
            <a:r>
              <a:rPr lang="ru-RU" altLang="uk-UA" sz="1600" b="1" noProof="0" dirty="0" smtClean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 не </a:t>
            </a:r>
            <a:r>
              <a:rPr lang="ru-RU" altLang="uk-UA" sz="1600" b="1" noProof="0" dirty="0" err="1" smtClean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менше</a:t>
            </a:r>
            <a:r>
              <a:rPr lang="ru-RU" altLang="uk-UA" sz="1600" b="1" noProof="0" dirty="0" smtClean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 3-х </a:t>
            </a:r>
            <a:r>
              <a:rPr lang="ru-RU" altLang="uk-UA" sz="1600" b="1" noProof="0" dirty="0" err="1" smtClean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публікацій</a:t>
            </a:r>
            <a:r>
              <a:rPr lang="ru-RU" altLang="uk-UA" sz="1600" b="1" noProof="0" dirty="0" smtClean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 у </a:t>
            </a:r>
            <a:r>
              <a:rPr lang="en-US" altLang="uk-UA" sz="1600" b="1" noProof="0" dirty="0" smtClean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Scopus</a:t>
            </a:r>
            <a:r>
              <a:rPr lang="uk-UA" altLang="uk-UA" sz="1600" b="1" noProof="0" dirty="0" smtClean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 і</a:t>
            </a:r>
            <a:r>
              <a:rPr lang="en-US" altLang="uk-UA" sz="1600" b="1" noProof="0" dirty="0" smtClean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 Web of Science</a:t>
            </a:r>
            <a:r>
              <a:rPr lang="uk-UA" altLang="uk-UA" sz="1600" b="1" noProof="0" dirty="0" smtClean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 за останні </a:t>
            </a:r>
          </a:p>
          <a:p>
            <a:pPr lvl="0" algn="ctr">
              <a:defRPr/>
            </a:pPr>
            <a:r>
              <a:rPr lang="uk-UA" altLang="uk-UA" sz="1600" b="1" noProof="0" dirty="0" smtClean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3 роки (2018-2020 </a:t>
            </a:r>
            <a:r>
              <a:rPr lang="uk-UA" altLang="uk-UA" sz="1600" b="1" noProof="0" dirty="0" err="1" smtClean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рр</a:t>
            </a:r>
            <a:r>
              <a:rPr lang="uk-UA" altLang="uk-UA" sz="1600" b="1" noProof="0" dirty="0" smtClean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)</a:t>
            </a:r>
            <a:endParaRPr kumimoji="0" lang="uk-UA" altLang="uk-UA" sz="1600" b="1" u="none" strike="noStrike" kern="1200" cap="none" spc="0" normalizeH="0" baseline="0" noProof="0" dirty="0">
              <a:ln>
                <a:noFill/>
              </a:ln>
              <a:solidFill>
                <a:srgbClr val="7B6640"/>
              </a:solidFill>
              <a:effectLst/>
              <a:uLnTx/>
              <a:uFillTx/>
              <a:latin typeface="+mn-lt"/>
              <a:ea typeface="+mj-ea"/>
              <a:cs typeface="Times New Roman" pitchFamily="18" charset="0"/>
            </a:endParaRPr>
          </a:p>
        </p:txBody>
      </p:sp>
      <p:pic>
        <p:nvPicPr>
          <p:cNvPr id="4" name="Picture 2" descr="C:\Users\Micros\Desktop\ветфак++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0038"/>
            <a:ext cx="1296144" cy="107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я 4"/>
          <p:cNvGraphicFramePr>
            <a:graphicFrameLocks noGrp="1"/>
          </p:cNvGraphicFramePr>
          <p:nvPr>
            <p:extLst/>
          </p:nvPr>
        </p:nvGraphicFramePr>
        <p:xfrm>
          <a:off x="0" y="1395390"/>
          <a:ext cx="9144000" cy="3725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6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18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5989">
                <a:tc>
                  <a:txBody>
                    <a:bodyPr/>
                    <a:lstStyle/>
                    <a:p>
                      <a:r>
                        <a:rPr lang="uk-UA" dirty="0" smtClean="0"/>
                        <a:t>№ п/</a:t>
                      </a:r>
                      <a:r>
                        <a:rPr lang="uk-UA" dirty="0" err="1" smtClean="0"/>
                        <a:t>п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ПІБ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К-сть</a:t>
                      </a:r>
                      <a:r>
                        <a:rPr lang="uk-UA" dirty="0" smtClean="0"/>
                        <a:t> статей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№ п/</a:t>
                      </a:r>
                      <a:r>
                        <a:rPr lang="uk-UA" dirty="0" err="1" smtClean="0"/>
                        <a:t>п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ПІБ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К-сть</a:t>
                      </a:r>
                      <a:r>
                        <a:rPr lang="uk-UA" dirty="0" smtClean="0"/>
                        <a:t> статей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991">
                <a:tc>
                  <a:txBody>
                    <a:bodyPr/>
                    <a:lstStyle/>
                    <a:p>
                      <a:pPr algn="l"/>
                      <a:r>
                        <a:rPr lang="uk-UA" sz="1200" dirty="0" smtClean="0"/>
                        <a:t>1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b="1" dirty="0" err="1" smtClean="0"/>
                        <a:t>Недосєков</a:t>
                      </a:r>
                      <a:r>
                        <a:rPr lang="uk-UA" sz="1200" b="1" dirty="0" smtClean="0"/>
                        <a:t> В.В.</a:t>
                      </a:r>
                      <a:endParaRPr lang="uk-U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8</a:t>
                      </a:r>
                      <a:endParaRPr lang="uk-U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13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Грищенко В.А.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991">
                <a:tc>
                  <a:txBody>
                    <a:bodyPr/>
                    <a:lstStyle/>
                    <a:p>
                      <a:pPr algn="l"/>
                      <a:r>
                        <a:rPr lang="uk-UA" sz="1200" dirty="0" smtClean="0"/>
                        <a:t>2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b="1" dirty="0" err="1" smtClean="0"/>
                        <a:t>Якубчак</a:t>
                      </a:r>
                      <a:r>
                        <a:rPr lang="uk-UA" sz="1200" b="1" dirty="0" smtClean="0"/>
                        <a:t> О.М.</a:t>
                      </a:r>
                      <a:endParaRPr lang="uk-U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8</a:t>
                      </a:r>
                      <a:endParaRPr lang="uk-U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14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b="1" dirty="0" smtClean="0"/>
                        <a:t>Деркач І.М.</a:t>
                      </a:r>
                      <a:endParaRPr lang="uk-U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</a:t>
                      </a:r>
                      <a:endParaRPr lang="uk-UA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991">
                <a:tc>
                  <a:txBody>
                    <a:bodyPr/>
                    <a:lstStyle/>
                    <a:p>
                      <a:pPr algn="l"/>
                      <a:r>
                        <a:rPr lang="uk-UA" sz="1200" dirty="0" smtClean="0"/>
                        <a:t>3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b="1" dirty="0" err="1" smtClean="0"/>
                        <a:t>Галат</a:t>
                      </a:r>
                      <a:r>
                        <a:rPr lang="uk-UA" sz="1200" b="1" dirty="0" smtClean="0"/>
                        <a:t> М.В.</a:t>
                      </a:r>
                      <a:endParaRPr lang="uk-U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7</a:t>
                      </a:r>
                      <a:endParaRPr lang="uk-U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15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b="1" dirty="0" smtClean="0"/>
                        <a:t>Деркач С.С.</a:t>
                      </a:r>
                      <a:endParaRPr lang="uk-U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</a:t>
                      </a:r>
                      <a:endParaRPr lang="uk-UA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991">
                <a:tc>
                  <a:txBody>
                    <a:bodyPr/>
                    <a:lstStyle/>
                    <a:p>
                      <a:pPr algn="l"/>
                      <a:r>
                        <a:rPr lang="uk-UA" sz="1200" dirty="0" smtClean="0"/>
                        <a:t>4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b="1" dirty="0" err="1" smtClean="0"/>
                        <a:t>Духницький</a:t>
                      </a:r>
                      <a:r>
                        <a:rPr lang="uk-UA" sz="1200" b="1" dirty="0" smtClean="0"/>
                        <a:t> В.Б.</a:t>
                      </a:r>
                      <a:endParaRPr lang="uk-U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7</a:t>
                      </a:r>
                      <a:endParaRPr lang="uk-U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16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b="1" dirty="0" smtClean="0"/>
                        <a:t>Таран Т.В.</a:t>
                      </a:r>
                      <a:endParaRPr lang="uk-U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</a:t>
                      </a:r>
                      <a:endParaRPr lang="uk-UA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991">
                <a:tc>
                  <a:txBody>
                    <a:bodyPr/>
                    <a:lstStyle/>
                    <a:p>
                      <a:pPr algn="l"/>
                      <a:r>
                        <a:rPr lang="uk-UA" sz="1200" dirty="0" smtClean="0"/>
                        <a:t>5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b="1" dirty="0" smtClean="0"/>
                        <a:t>Ткачук С.А.</a:t>
                      </a:r>
                      <a:endParaRPr lang="uk-U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6</a:t>
                      </a:r>
                      <a:endParaRPr lang="uk-U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17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b="1" dirty="0" err="1" smtClean="0"/>
                        <a:t>Мазуркевич</a:t>
                      </a:r>
                      <a:r>
                        <a:rPr lang="uk-UA" sz="1200" b="1" dirty="0" smtClean="0"/>
                        <a:t> А.Й.</a:t>
                      </a:r>
                      <a:endParaRPr lang="uk-U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</a:t>
                      </a:r>
                      <a:endParaRPr lang="uk-UA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991">
                <a:tc>
                  <a:txBody>
                    <a:bodyPr/>
                    <a:lstStyle/>
                    <a:p>
                      <a:pPr algn="l"/>
                      <a:r>
                        <a:rPr lang="uk-UA" sz="1200" dirty="0" smtClean="0"/>
                        <a:t>6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b="1" dirty="0" smtClean="0"/>
                        <a:t>Сорока Н.М.</a:t>
                      </a:r>
                      <a:endParaRPr lang="uk-U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6</a:t>
                      </a:r>
                      <a:endParaRPr lang="uk-U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18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b="1" dirty="0" err="1" smtClean="0"/>
                        <a:t>Томчук</a:t>
                      </a:r>
                      <a:r>
                        <a:rPr lang="uk-UA" sz="1200" b="1" dirty="0" smtClean="0"/>
                        <a:t> В.А.</a:t>
                      </a:r>
                      <a:endParaRPr lang="uk-U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</a:t>
                      </a:r>
                      <a:endParaRPr lang="uk-UA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991">
                <a:tc>
                  <a:txBody>
                    <a:bodyPr/>
                    <a:lstStyle/>
                    <a:p>
                      <a:pPr algn="l"/>
                      <a:r>
                        <a:rPr lang="uk-UA" sz="1200" dirty="0" smtClean="0"/>
                        <a:t>7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b="1" dirty="0" smtClean="0"/>
                        <a:t>Шевченко Л.В.</a:t>
                      </a:r>
                      <a:endParaRPr lang="uk-U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6</a:t>
                      </a:r>
                      <a:endParaRPr lang="uk-U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19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b="1" dirty="0" smtClean="0"/>
                        <a:t>Малюк М.О.</a:t>
                      </a:r>
                      <a:endParaRPr lang="uk-U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</a:t>
                      </a:r>
                      <a:endParaRPr lang="uk-UA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991">
                <a:tc>
                  <a:txBody>
                    <a:bodyPr/>
                    <a:lstStyle/>
                    <a:p>
                      <a:pPr algn="l"/>
                      <a:r>
                        <a:rPr lang="uk-UA" sz="1200" dirty="0" smtClean="0"/>
                        <a:t>8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b="1" dirty="0" smtClean="0"/>
                        <a:t>Михальська В.М.</a:t>
                      </a:r>
                      <a:endParaRPr lang="uk-U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5</a:t>
                      </a:r>
                      <a:endParaRPr lang="uk-U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20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b="1" dirty="0" err="1" smtClean="0"/>
                        <a:t>Карповський</a:t>
                      </a:r>
                      <a:r>
                        <a:rPr lang="uk-UA" sz="1200" b="1" dirty="0" smtClean="0"/>
                        <a:t> В.І.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</a:t>
                      </a:r>
                      <a:endParaRPr lang="uk-UA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991">
                <a:tc>
                  <a:txBody>
                    <a:bodyPr/>
                    <a:lstStyle/>
                    <a:p>
                      <a:pPr algn="l"/>
                      <a:r>
                        <a:rPr lang="uk-UA" sz="1200" dirty="0" smtClean="0"/>
                        <a:t>9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b="1" dirty="0" smtClean="0"/>
                        <a:t>Засєкін Д.А.</a:t>
                      </a:r>
                      <a:endParaRPr lang="uk-U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</a:t>
                      </a:r>
                      <a:endParaRPr lang="uk-U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21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b="1" dirty="0" err="1" smtClean="0"/>
                        <a:t>Харкевич</a:t>
                      </a:r>
                      <a:r>
                        <a:rPr lang="uk-UA" sz="1200" b="1" dirty="0" smtClean="0"/>
                        <a:t> Ю.О.</a:t>
                      </a:r>
                      <a:endParaRPr lang="uk-U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</a:t>
                      </a:r>
                      <a:endParaRPr lang="uk-UA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991">
                <a:tc>
                  <a:txBody>
                    <a:bodyPr/>
                    <a:lstStyle/>
                    <a:p>
                      <a:pPr algn="l"/>
                      <a:r>
                        <a:rPr lang="uk-UA" sz="1200" dirty="0" smtClean="0"/>
                        <a:t>10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Захаренко</a:t>
                      </a:r>
                      <a:r>
                        <a:rPr lang="uk-UA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М.О.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</a:t>
                      </a:r>
                      <a:endParaRPr lang="uk-U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22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b="1" dirty="0" smtClean="0"/>
                        <a:t>Слободян Р.О.</a:t>
                      </a:r>
                      <a:endParaRPr lang="uk-U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</a:t>
                      </a:r>
                      <a:endParaRPr lang="uk-UA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991">
                <a:tc>
                  <a:txBody>
                    <a:bodyPr/>
                    <a:lstStyle/>
                    <a:p>
                      <a:pPr algn="l"/>
                      <a:r>
                        <a:rPr lang="uk-UA" sz="1200" dirty="0" smtClean="0"/>
                        <a:t>11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b="1" dirty="0" err="1" smtClean="0"/>
                        <a:t>Кучерук</a:t>
                      </a:r>
                      <a:r>
                        <a:rPr lang="uk-UA" sz="1200" b="1" dirty="0" smtClean="0"/>
                        <a:t> М.Д.</a:t>
                      </a:r>
                      <a:endParaRPr lang="uk-U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</a:t>
                      </a:r>
                      <a:endParaRPr lang="uk-U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23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b="1" dirty="0" smtClean="0"/>
                        <a:t>Пашкевич І.Ю.</a:t>
                      </a:r>
                      <a:endParaRPr lang="uk-U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</a:t>
                      </a:r>
                      <a:endParaRPr lang="uk-UA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9991">
                <a:tc>
                  <a:txBody>
                    <a:bodyPr/>
                    <a:lstStyle/>
                    <a:p>
                      <a:pPr algn="l"/>
                      <a:r>
                        <a:rPr lang="uk-UA" sz="1200" dirty="0" smtClean="0"/>
                        <a:t>12</a:t>
                      </a:r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b="1" dirty="0" err="1" smtClean="0"/>
                        <a:t>Калачнюк</a:t>
                      </a:r>
                      <a:r>
                        <a:rPr lang="uk-UA" sz="1200" b="1" dirty="0" smtClean="0"/>
                        <a:t> Л.Г.</a:t>
                      </a:r>
                      <a:endParaRPr lang="uk-U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</a:t>
                      </a:r>
                      <a:endParaRPr lang="uk-U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048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icros\Desktop\ветфак++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296144" cy="107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291421"/>
              </p:ext>
            </p:extLst>
          </p:nvPr>
        </p:nvGraphicFramePr>
        <p:xfrm>
          <a:off x="0" y="1275602"/>
          <a:ext cx="9144000" cy="3867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561">
                  <a:extLst>
                    <a:ext uri="{9D8B030D-6E8A-4147-A177-3AD203B41FA5}">
                      <a16:colId xmlns:a16="http://schemas.microsoft.com/office/drawing/2014/main" val="8623038"/>
                    </a:ext>
                  </a:extLst>
                </a:gridCol>
                <a:gridCol w="3672407">
                  <a:extLst>
                    <a:ext uri="{9D8B030D-6E8A-4147-A177-3AD203B41FA5}">
                      <a16:colId xmlns:a16="http://schemas.microsoft.com/office/drawing/2014/main" val="1325845395"/>
                    </a:ext>
                  </a:extLst>
                </a:gridCol>
                <a:gridCol w="1202432">
                  <a:extLst>
                    <a:ext uri="{9D8B030D-6E8A-4147-A177-3AD203B41FA5}">
                      <a16:colId xmlns:a16="http://schemas.microsoft.com/office/drawing/2014/main" val="299123371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56635828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760563815"/>
                    </a:ext>
                  </a:extLst>
                </a:gridCol>
              </a:tblGrid>
              <a:tr h="351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Місце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Прізвище, ім’я, по-батькові, посада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h-індекс у базі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публікацій у базі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посилань у базі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7717436"/>
                  </a:ext>
                </a:extLst>
              </a:tr>
              <a:tr h="351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b="1" i="1" u="none" strike="noStrike" dirty="0" err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Недосєков</a:t>
                      </a:r>
                      <a:r>
                        <a:rPr lang="ru-RU" sz="12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 В</a:t>
                      </a:r>
                      <a:r>
                        <a:rPr lang="uk-UA" sz="12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.</a:t>
                      </a:r>
                      <a:r>
                        <a:rPr lang="ru-RU" sz="12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 В</a:t>
                      </a:r>
                      <a:r>
                        <a:rPr lang="uk-UA" sz="12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.</a:t>
                      </a:r>
                      <a:r>
                        <a:rPr lang="ru-RU" sz="1200" b="1" i="1" u="non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1200" b="0" i="1" u="none" dirty="0" err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професор</a:t>
                      </a:r>
                      <a:endParaRPr lang="uk-UA" sz="1200" b="1" u="none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9074006"/>
                  </a:ext>
                </a:extLst>
              </a:tr>
              <a:tr h="351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b="1" i="1" u="none" strike="noStrike" dirty="0" err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Калачнюк</a:t>
                      </a:r>
                      <a:r>
                        <a:rPr lang="ru-RU" sz="12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 Л</a:t>
                      </a:r>
                      <a:r>
                        <a:rPr lang="uk-UA" sz="12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.</a:t>
                      </a:r>
                      <a:r>
                        <a:rPr lang="ru-RU" sz="12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 Г</a:t>
                      </a:r>
                      <a:r>
                        <a:rPr lang="uk-UA" sz="12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.</a:t>
                      </a:r>
                      <a:r>
                        <a:rPr lang="ru-RU" sz="1200" b="1" i="1" u="non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b="0" i="1" u="none" dirty="0" err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професор</a:t>
                      </a:r>
                      <a:endParaRPr lang="uk-UA" sz="1200" b="1" u="none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7455585"/>
                  </a:ext>
                </a:extLst>
              </a:tr>
              <a:tr h="351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b="1" i="1" u="none" strike="noStrike" dirty="0" err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Мазуркевич</a:t>
                      </a:r>
                      <a:r>
                        <a:rPr lang="ru-RU" sz="12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 А</a:t>
                      </a:r>
                      <a:r>
                        <a:rPr lang="uk-UA" sz="12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.</a:t>
                      </a:r>
                      <a:r>
                        <a:rPr lang="ru-RU" sz="12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 Й</a:t>
                      </a:r>
                      <a:r>
                        <a:rPr lang="uk-UA" sz="12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.</a:t>
                      </a:r>
                      <a:r>
                        <a:rPr lang="ru-RU" sz="1200" b="1" i="1" u="non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b="0" i="1" u="none" dirty="0" err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професор</a:t>
                      </a:r>
                      <a:endParaRPr lang="uk-UA" sz="1200" b="1" u="none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1404567"/>
                  </a:ext>
                </a:extLst>
              </a:tr>
              <a:tr h="351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Грищенко В</a:t>
                      </a:r>
                      <a:r>
                        <a:rPr lang="uk-UA" sz="12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.</a:t>
                      </a:r>
                      <a:r>
                        <a:rPr lang="ru-RU" sz="12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 А</a:t>
                      </a:r>
                      <a:r>
                        <a:rPr lang="uk-UA" sz="12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.</a:t>
                      </a:r>
                      <a:r>
                        <a:rPr lang="ru-RU" sz="1200" b="1" i="1" u="non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b="0" i="1" u="none" dirty="0" err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професор</a:t>
                      </a:r>
                      <a:endParaRPr lang="uk-UA" sz="1200" b="1" u="none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0164413"/>
                  </a:ext>
                </a:extLst>
              </a:tr>
              <a:tr h="351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Захаренко М</a:t>
                      </a:r>
                      <a:r>
                        <a:rPr lang="uk-UA" sz="12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.</a:t>
                      </a:r>
                      <a:r>
                        <a:rPr lang="ru-RU" sz="12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 О</a:t>
                      </a:r>
                      <a:r>
                        <a:rPr lang="uk-UA" sz="12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.</a:t>
                      </a:r>
                      <a:r>
                        <a:rPr lang="ru-RU" sz="1200" b="1" i="1" u="non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1200" b="0" i="1" u="none" dirty="0" err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професор</a:t>
                      </a:r>
                      <a:endParaRPr lang="uk-UA" sz="1200" b="1" u="none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1606785"/>
                  </a:ext>
                </a:extLst>
              </a:tr>
              <a:tr h="351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b="1" i="1" u="none" strike="noStrike" dirty="0" err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Томчук</a:t>
                      </a:r>
                      <a:r>
                        <a:rPr lang="ru-RU" sz="12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 В</a:t>
                      </a:r>
                      <a:r>
                        <a:rPr lang="uk-UA" sz="12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.</a:t>
                      </a:r>
                      <a:r>
                        <a:rPr lang="ru-RU" sz="1200" b="1" i="1" u="non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b="0" i="1" u="none" kern="12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зав</a:t>
                      </a:r>
                      <a:r>
                        <a:rPr lang="uk-UA" sz="1200" b="0" i="1" u="none" kern="12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200" b="0" i="1" u="none" kern="12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1" u="none" kern="1200" dirty="0" err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кафедри</a:t>
                      </a:r>
                      <a:r>
                        <a:rPr lang="ru-RU" sz="1200" b="0" i="1" u="none" kern="12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b="0" i="1" u="none" dirty="0" err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професор</a:t>
                      </a:r>
                      <a:endParaRPr lang="uk-UA" sz="1200" b="1" u="none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5971601"/>
                  </a:ext>
                </a:extLst>
              </a:tr>
              <a:tr h="351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dirty="0" err="1" smtClean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Цвіліховський</a:t>
                      </a:r>
                      <a:r>
                        <a:rPr lang="ru-RU" sz="1200" b="1" i="1" u="none" strike="noStrike" dirty="0" smtClean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 М</a:t>
                      </a:r>
                      <a:r>
                        <a:rPr lang="uk-UA" sz="1200" b="1" i="1" u="none" strike="noStrike" dirty="0" smtClean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.</a:t>
                      </a:r>
                      <a:r>
                        <a:rPr lang="ru-RU" sz="1200" b="1" i="1" u="none" strike="noStrike" dirty="0" smtClean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 І</a:t>
                      </a:r>
                      <a:r>
                        <a:rPr lang="uk-UA" sz="1200" b="1" i="1" u="none" strike="noStrike" dirty="0" smtClean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.</a:t>
                      </a:r>
                      <a:r>
                        <a:rPr lang="ru-RU" sz="1200" b="1" i="1" u="none" dirty="0" smtClean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b="0" i="1" u="none" dirty="0" err="1" smtClean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</a:t>
                      </a:r>
                      <a:r>
                        <a:rPr lang="uk-UA" sz="1200" b="0" i="1" u="none" dirty="0" smtClean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200" b="0" i="1" u="none" dirty="0" smtClean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b="0" i="1" u="none" dirty="0" err="1" smtClean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акад</a:t>
                      </a:r>
                      <a:r>
                        <a:rPr lang="uk-UA" sz="1200" b="0" i="1" u="none" dirty="0" smtClean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200" b="0" i="1" u="none" dirty="0" smtClean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НААН</a:t>
                      </a:r>
                      <a:endParaRPr lang="uk-UA" sz="1200" b="1" u="none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3129058"/>
                  </a:ext>
                </a:extLst>
              </a:tr>
              <a:tr h="351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none" strike="noStrike" kern="1200" dirty="0" err="1" smtClean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Галат</a:t>
                      </a:r>
                      <a:r>
                        <a:rPr lang="ru-RU" sz="1200" b="1" i="1" u="none" strike="noStrike" kern="1200" dirty="0" smtClean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 М</a:t>
                      </a:r>
                      <a:r>
                        <a:rPr lang="uk-UA" sz="1200" b="1" i="1" u="none" strike="noStrike" kern="1200" dirty="0" smtClean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.</a:t>
                      </a:r>
                      <a:r>
                        <a:rPr lang="ru-RU" sz="1200" b="1" i="1" u="none" strike="noStrike" kern="1200" dirty="0" smtClean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В</a:t>
                      </a:r>
                      <a:r>
                        <a:rPr lang="uk-UA" sz="1200" b="1" i="1" u="none" strike="noStrike" kern="1200" dirty="0" smtClean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.</a:t>
                      </a:r>
                      <a:r>
                        <a:rPr lang="ru-RU" sz="1200" b="0" i="1" u="none" kern="1200" dirty="0" smtClean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доцент</a:t>
                      </a:r>
                      <a:endParaRPr lang="uk-UA" sz="1200" b="0" i="1" u="none" kern="1200" dirty="0" smtClean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6344557"/>
                  </a:ext>
                </a:extLst>
              </a:tr>
              <a:tr h="351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b="1" i="1" u="none" strike="noStrike" dirty="0" err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2"/>
                        </a:rPr>
                        <a:t>Малюк</a:t>
                      </a:r>
                      <a:r>
                        <a:rPr lang="ru-RU" sz="12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2"/>
                        </a:rPr>
                        <a:t> М</a:t>
                      </a:r>
                      <a:r>
                        <a:rPr lang="uk-UA" sz="12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2"/>
                        </a:rPr>
                        <a:t>.</a:t>
                      </a:r>
                      <a:r>
                        <a:rPr lang="ru-RU" sz="12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2"/>
                        </a:rPr>
                        <a:t> О</a:t>
                      </a:r>
                      <a:r>
                        <a:rPr lang="uk-UA" sz="12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2"/>
                        </a:rPr>
                        <a:t>.</a:t>
                      </a:r>
                      <a:r>
                        <a:rPr lang="ru-RU" sz="1200" b="1" i="1" u="non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b="0" i="1" u="non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зав</a:t>
                      </a:r>
                      <a:r>
                        <a:rPr lang="uk-UA" sz="1200" b="0" i="1" u="non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200" b="0" i="1" u="non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1" u="none" dirty="0" err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кафедри</a:t>
                      </a:r>
                      <a:r>
                        <a:rPr lang="ru-RU" sz="1200" b="0" i="1" u="non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b="0" i="1" u="none" dirty="0" err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професор</a:t>
                      </a:r>
                      <a:endParaRPr lang="uk-UA" sz="1200" b="0" u="none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2558780"/>
                  </a:ext>
                </a:extLst>
              </a:tr>
              <a:tr h="351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b="1" i="1" u="none" strike="noStrike" dirty="0" err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Харкевич</a:t>
                      </a:r>
                      <a:r>
                        <a:rPr lang="ru-RU" sz="12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 Ю</a:t>
                      </a:r>
                      <a:r>
                        <a:rPr lang="uk-UA" sz="12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.</a:t>
                      </a:r>
                      <a:r>
                        <a:rPr lang="ru-RU" sz="12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 О</a:t>
                      </a:r>
                      <a:r>
                        <a:rPr lang="uk-UA" sz="12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.</a:t>
                      </a:r>
                      <a:r>
                        <a:rPr lang="ru-RU" sz="1200" b="1" i="1" u="non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1200" b="0" i="1" u="non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</a:t>
                      </a:r>
                      <a:endParaRPr lang="uk-UA" sz="1200" b="0" u="none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7361378"/>
                  </a:ext>
                </a:extLst>
              </a:tr>
            </a:tbl>
          </a:graphicData>
        </a:graphic>
      </p:graphicFrame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-828600" y="931824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>
              <a:defRPr/>
            </a:pPr>
            <a:r>
              <a:rPr lang="ru-RU" altLang="uk-UA" sz="1600" b="1" dirty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ТОП-10 ВЧЕНИХ ФАКУЛЬТЕТУ </a:t>
            </a:r>
            <a:r>
              <a:rPr lang="ru-RU" altLang="uk-UA" sz="1600" b="1" dirty="0" smtClean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ЗА </a:t>
            </a:r>
            <a:r>
              <a:rPr lang="ru-RU" altLang="uk-UA" sz="1600" b="1" dirty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ДАНИМИ БАЗИ </a:t>
            </a:r>
            <a:r>
              <a:rPr lang="ru-RU" altLang="uk-UA" sz="1600" b="1" dirty="0">
                <a:solidFill>
                  <a:srgbClr val="FF0000"/>
                </a:solidFill>
                <a:latin typeface="+mn-lt"/>
                <a:ea typeface="+mj-ea"/>
                <a:cs typeface="Times New Roman" pitchFamily="18" charset="0"/>
              </a:rPr>
              <a:t>SCOPUS</a:t>
            </a:r>
            <a:endParaRPr kumimoji="0" lang="uk-UA" altLang="uk-UA" sz="16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64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icros\Desktop\ветфак++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296144" cy="107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0" y="1275606"/>
          <a:ext cx="9144000" cy="3867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561">
                  <a:extLst>
                    <a:ext uri="{9D8B030D-6E8A-4147-A177-3AD203B41FA5}">
                      <a16:colId xmlns:a16="http://schemas.microsoft.com/office/drawing/2014/main" val="8623038"/>
                    </a:ext>
                  </a:extLst>
                </a:gridCol>
                <a:gridCol w="3096343">
                  <a:extLst>
                    <a:ext uri="{9D8B030D-6E8A-4147-A177-3AD203B41FA5}">
                      <a16:colId xmlns:a16="http://schemas.microsoft.com/office/drawing/2014/main" val="1325845395"/>
                    </a:ext>
                  </a:extLst>
                </a:gridCol>
                <a:gridCol w="1778496">
                  <a:extLst>
                    <a:ext uri="{9D8B030D-6E8A-4147-A177-3AD203B41FA5}">
                      <a16:colId xmlns:a16="http://schemas.microsoft.com/office/drawing/2014/main" val="299123371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56635828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760563815"/>
                    </a:ext>
                  </a:extLst>
                </a:gridCol>
              </a:tblGrid>
              <a:tr h="4297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Місце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Кафедра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h-індекс у базі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К-ть публікацій у базі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К-ть посил. у базі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7717436"/>
                  </a:ext>
                </a:extLst>
              </a:tr>
              <a:tr h="4297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 u="none" dirty="0">
                          <a:solidFill>
                            <a:srgbClr val="53813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Кафедра біохімії і </a:t>
                      </a:r>
                      <a:r>
                        <a:rPr lang="uk-UA" sz="1050" b="1" u="none" dirty="0" smtClean="0">
                          <a:solidFill>
                            <a:srgbClr val="53813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фізіології</a:t>
                      </a:r>
                      <a:r>
                        <a:rPr lang="uk-UA" sz="1050" b="1" u="none" baseline="0" dirty="0" smtClean="0">
                          <a:solidFill>
                            <a:srgbClr val="53813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тварин…</a:t>
                      </a:r>
                      <a:endParaRPr lang="uk-UA" sz="105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9074006"/>
                  </a:ext>
                </a:extLst>
              </a:tr>
              <a:tr h="4297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 u="non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Кафедра</a:t>
                      </a:r>
                      <a:r>
                        <a:rPr lang="ru-RU" sz="1050" b="1" u="non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050" b="1" u="non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епізоот</a:t>
                      </a:r>
                      <a:r>
                        <a:rPr lang="uk-UA" sz="1050" b="1" u="non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., </a:t>
                      </a:r>
                      <a:r>
                        <a:rPr lang="uk-UA" sz="1050" b="1" u="non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мікробіології і вірусології</a:t>
                      </a:r>
                      <a:endParaRPr lang="uk-UA" sz="105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7455585"/>
                  </a:ext>
                </a:extLst>
              </a:tr>
              <a:tr h="4297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 u="none" dirty="0">
                          <a:solidFill>
                            <a:srgbClr val="ED7D3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Кафедра хірургії і </a:t>
                      </a:r>
                      <a:r>
                        <a:rPr lang="uk-UA" sz="1050" b="1" u="none" dirty="0" smtClean="0">
                          <a:solidFill>
                            <a:srgbClr val="ED7D3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патофізіології…</a:t>
                      </a:r>
                      <a:endParaRPr lang="uk-UA" sz="105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1404567"/>
                  </a:ext>
                </a:extLst>
              </a:tr>
              <a:tr h="4297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Кафедра ветеринарної </a:t>
                      </a:r>
                      <a:r>
                        <a:rPr lang="uk-UA" sz="105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гігієни…</a:t>
                      </a:r>
                      <a:endParaRPr lang="uk-UA" sz="105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0164413"/>
                  </a:ext>
                </a:extLst>
              </a:tr>
              <a:tr h="4297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Кафедра </a:t>
                      </a:r>
                      <a:r>
                        <a:rPr lang="ru-RU" sz="1050" b="1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фармакології, </a:t>
                      </a:r>
                      <a:r>
                        <a:rPr lang="ru-RU" sz="105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паразитології</a:t>
                      </a:r>
                      <a:r>
                        <a:rPr lang="ru-RU" sz="1050" b="1" u="non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uk-UA" sz="1050" b="1" u="non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1606785"/>
                  </a:ext>
                </a:extLst>
              </a:tr>
              <a:tr h="4297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5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</a:t>
                      </a:r>
                      <a:r>
                        <a:rPr lang="ru-RU" sz="105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анат., </a:t>
                      </a:r>
                      <a:r>
                        <a:rPr lang="ru-RU" sz="1050" b="1" u="non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гістол</a:t>
                      </a:r>
                      <a:r>
                        <a:rPr lang="ru-RU" sz="105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05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 </a:t>
                      </a:r>
                      <a:r>
                        <a:rPr lang="ru-RU" sz="1050" b="1" u="non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патоморфол</a:t>
                      </a:r>
                      <a:r>
                        <a:rPr lang="ru-RU" sz="105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050" b="1" u="non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тварин</a:t>
                      </a:r>
                      <a:r>
                        <a:rPr lang="ru-RU" sz="105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uk-UA" sz="1050" b="1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5971601"/>
                  </a:ext>
                </a:extLst>
              </a:tr>
              <a:tr h="4297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Кафедра т</a:t>
                      </a:r>
                      <a:r>
                        <a:rPr lang="ru-RU" sz="1050" b="1" u="non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ерапії</a:t>
                      </a:r>
                      <a:r>
                        <a:rPr lang="ru-RU" sz="105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050" b="1" u="non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клінічної</a:t>
                      </a:r>
                      <a:r>
                        <a:rPr lang="ru-RU" sz="105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1" u="non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діагностики</a:t>
                      </a:r>
                      <a:endParaRPr lang="uk-UA" sz="105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3129058"/>
                  </a:ext>
                </a:extLst>
              </a:tr>
              <a:tr h="4297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Кафедра </a:t>
                      </a:r>
                      <a:r>
                        <a:rPr lang="ru-RU" sz="1050" b="1" u="non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акуш</a:t>
                      </a:r>
                      <a:r>
                        <a:rPr lang="ru-RU" sz="105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., </a:t>
                      </a:r>
                      <a:r>
                        <a:rPr lang="ru-RU" sz="1050" b="1" u="non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гінекол</a:t>
                      </a:r>
                      <a:r>
                        <a:rPr lang="ru-RU" sz="105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05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 </a:t>
                      </a:r>
                      <a:r>
                        <a:rPr lang="ru-RU" sz="1050" b="1" u="non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біотех</a:t>
                      </a:r>
                      <a:r>
                        <a:rPr lang="ru-RU" sz="105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050" b="1" u="non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відтв</a:t>
                      </a:r>
                      <a:r>
                        <a:rPr lang="ru-RU" sz="105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050" b="1" u="non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тв</a:t>
                      </a:r>
                      <a:r>
                        <a:rPr lang="ru-RU" sz="105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uk-UA" sz="105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6344557"/>
                  </a:ext>
                </a:extLst>
              </a:tr>
            </a:tbl>
          </a:graphicData>
        </a:graphic>
      </p:graphicFrame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-828600" y="931824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>
              <a:defRPr/>
            </a:pPr>
            <a:r>
              <a:rPr lang="ru-RU" altLang="uk-UA" sz="1600" b="1" dirty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РОЗПОДІЛ КАФЕДР ФАКУЛЬТЕТУ </a:t>
            </a:r>
            <a:r>
              <a:rPr lang="ru-RU" altLang="uk-UA" sz="1600" b="1" dirty="0" smtClean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ЗА </a:t>
            </a:r>
            <a:r>
              <a:rPr lang="ru-RU" altLang="uk-UA" sz="1600" b="1" dirty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ДАНИМИ БАЗИ </a:t>
            </a:r>
            <a:r>
              <a:rPr lang="ru-RU" altLang="uk-UA" sz="1600" b="1" dirty="0">
                <a:solidFill>
                  <a:srgbClr val="FF0000"/>
                </a:solidFill>
                <a:latin typeface="+mn-lt"/>
                <a:ea typeface="+mj-ea"/>
                <a:cs typeface="Times New Roman" pitchFamily="18" charset="0"/>
              </a:rPr>
              <a:t>SCOPUS</a:t>
            </a:r>
            <a:endParaRPr kumimoji="0" lang="uk-UA" altLang="uk-UA" sz="16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22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icros\Desktop\ветфак++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296144" cy="107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983373"/>
              </p:ext>
            </p:extLst>
          </p:nvPr>
        </p:nvGraphicFramePr>
        <p:xfrm>
          <a:off x="0" y="1275602"/>
          <a:ext cx="9144000" cy="3867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561">
                  <a:extLst>
                    <a:ext uri="{9D8B030D-6E8A-4147-A177-3AD203B41FA5}">
                      <a16:colId xmlns:a16="http://schemas.microsoft.com/office/drawing/2014/main" val="8623038"/>
                    </a:ext>
                  </a:extLst>
                </a:gridCol>
                <a:gridCol w="3672407">
                  <a:extLst>
                    <a:ext uri="{9D8B030D-6E8A-4147-A177-3AD203B41FA5}">
                      <a16:colId xmlns:a16="http://schemas.microsoft.com/office/drawing/2014/main" val="1325845395"/>
                    </a:ext>
                  </a:extLst>
                </a:gridCol>
                <a:gridCol w="1202432">
                  <a:extLst>
                    <a:ext uri="{9D8B030D-6E8A-4147-A177-3AD203B41FA5}">
                      <a16:colId xmlns:a16="http://schemas.microsoft.com/office/drawing/2014/main" val="299123371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56635828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760563815"/>
                    </a:ext>
                  </a:extLst>
                </a:gridCol>
              </a:tblGrid>
              <a:tr h="351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Місце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Прізвище, ім’я, по-батькові, посада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h-індекс у базі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публікацій у базі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посилань у базі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7717436"/>
                  </a:ext>
                </a:extLst>
              </a:tr>
              <a:tr h="351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u="sng" dirty="0" smtClean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Засєкін Д</a:t>
                      </a:r>
                      <a:r>
                        <a:rPr lang="uk-UA" sz="1200" b="1" i="1" u="sng" dirty="0" smtClean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. А.</a:t>
                      </a:r>
                      <a:r>
                        <a:rPr lang="uk-UA" sz="1200" b="1" i="0" dirty="0" smtClean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b="1" i="0" dirty="0" err="1" smtClean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професор</a:t>
                      </a:r>
                      <a:endParaRPr lang="uk-UA" sz="1200" b="1" i="1" dirty="0" smtClean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dirty="0" smtClean="0"/>
                        <a:t>4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9074006"/>
                  </a:ext>
                </a:extLst>
              </a:tr>
              <a:tr h="351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 u="sng" dirty="0" err="1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Слободян</a:t>
                      </a:r>
                      <a:r>
                        <a:rPr lang="ru-RU" sz="1200" b="1" i="1" u="sng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 Р</a:t>
                      </a:r>
                      <a:r>
                        <a:rPr lang="uk-UA" sz="1200" b="1" i="1" u="sng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. О.</a:t>
                      </a:r>
                      <a:r>
                        <a:rPr lang="uk-UA" sz="1200" b="1" i="0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b="1" i="0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</a:t>
                      </a:r>
                      <a:endParaRPr lang="uk-UA" sz="1200" b="1" i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7455585"/>
                  </a:ext>
                </a:extLst>
              </a:tr>
              <a:tr h="351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sng" dirty="0" err="1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Недосєков</a:t>
                      </a:r>
                      <a:r>
                        <a:rPr lang="ru-RU" sz="1200" b="1" i="0" u="sng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 В</a:t>
                      </a:r>
                      <a:r>
                        <a:rPr lang="uk-UA" sz="1200" b="1" i="0" u="sng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.</a:t>
                      </a:r>
                      <a:r>
                        <a:rPr lang="ru-RU" sz="1200" b="1" i="0" u="sng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 В</a:t>
                      </a:r>
                      <a:r>
                        <a:rPr lang="uk-UA" sz="1200" b="1" i="0" u="sng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.</a:t>
                      </a:r>
                      <a:r>
                        <a:rPr lang="uk-UA" sz="1200" b="1" i="0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професор</a:t>
                      </a:r>
                      <a:endParaRPr lang="uk-UA" sz="1200" b="1" i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1404567"/>
                  </a:ext>
                </a:extLst>
              </a:tr>
              <a:tr h="351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sng" dirty="0" err="1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Михальська</a:t>
                      </a:r>
                      <a:r>
                        <a:rPr lang="ru-RU" sz="1200" b="1" i="0" u="sng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 В</a:t>
                      </a:r>
                      <a:r>
                        <a:rPr lang="uk-UA" sz="1200" b="1" i="0" u="sng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.</a:t>
                      </a:r>
                      <a:r>
                        <a:rPr lang="ru-RU" sz="1200" b="1" i="0" u="sng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М</a:t>
                      </a:r>
                      <a:r>
                        <a:rPr lang="uk-UA" sz="1200" b="1" i="0" u="sng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.</a:t>
                      </a:r>
                      <a:r>
                        <a:rPr lang="uk-UA" sz="1200" b="1" i="0" u="sng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uk-UA" sz="1200" b="1" i="0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</a:t>
                      </a:r>
                      <a:endParaRPr lang="uk-UA" sz="1200" b="1" i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0164413"/>
                  </a:ext>
                </a:extLst>
              </a:tr>
              <a:tr h="351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sng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Шевченко Л</a:t>
                      </a:r>
                      <a:r>
                        <a:rPr lang="uk-UA" sz="1200" b="1" i="0" u="sng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.</a:t>
                      </a:r>
                      <a:r>
                        <a:rPr lang="ru-RU" sz="1200" b="1" i="0" u="sng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 В</a:t>
                      </a:r>
                      <a:r>
                        <a:rPr lang="uk-UA" sz="1200" b="1" i="0" u="sng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.</a:t>
                      </a:r>
                      <a:r>
                        <a:rPr lang="ru-RU" sz="1200" b="1" i="0" u="sng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,</a:t>
                      </a:r>
                      <a:r>
                        <a:rPr lang="ru-RU" sz="1200" b="1" i="0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dirty="0" err="1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професор</a:t>
                      </a:r>
                      <a:endParaRPr lang="uk-UA" sz="1200" b="1" i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1606785"/>
                  </a:ext>
                </a:extLst>
              </a:tr>
              <a:tr h="351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uk-UA" sz="1200" b="1" i="0" u="sng" dirty="0" err="1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Харкевич</a:t>
                      </a:r>
                      <a:r>
                        <a:rPr lang="uk-UA" sz="1200" b="1" i="0" u="sng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 Ю.О</a:t>
                      </a:r>
                      <a:r>
                        <a:rPr lang="uk-UA" sz="1200" b="1" i="0" u="sng" dirty="0" smtClean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.</a:t>
                      </a:r>
                      <a:r>
                        <a:rPr lang="uk-UA" sz="1200" b="1" i="0" dirty="0" smtClean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доцент</a:t>
                      </a:r>
                      <a:endParaRPr lang="uk-UA" sz="1200" b="1" i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5971601"/>
                  </a:ext>
                </a:extLst>
              </a:tr>
              <a:tr h="351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sng" dirty="0" err="1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Якубчак</a:t>
                      </a:r>
                      <a:r>
                        <a:rPr lang="ru-RU" sz="1200" b="1" i="0" u="sng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 О</a:t>
                      </a:r>
                      <a:r>
                        <a:rPr lang="uk-UA" sz="1200" b="1" i="0" u="sng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.</a:t>
                      </a:r>
                      <a:r>
                        <a:rPr lang="ru-RU" sz="1200" b="1" i="0" u="sng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 М</a:t>
                      </a:r>
                      <a:r>
                        <a:rPr lang="uk-UA" sz="1200" b="1" i="0" u="sng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.</a:t>
                      </a:r>
                      <a:r>
                        <a:rPr lang="ru-RU" sz="1200" b="1" i="0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b="1" i="0" dirty="0" err="1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професор</a:t>
                      </a:r>
                      <a:endParaRPr lang="uk-UA" sz="1200" b="1" i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3129058"/>
                  </a:ext>
                </a:extLst>
              </a:tr>
              <a:tr h="351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sng" dirty="0" err="1" smtClean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Цвіліховський</a:t>
                      </a:r>
                      <a:r>
                        <a:rPr lang="ru-RU" sz="1200" b="1" i="0" u="sng" dirty="0" smtClean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 М</a:t>
                      </a:r>
                      <a:r>
                        <a:rPr lang="uk-UA" sz="1200" b="1" i="0" u="sng" dirty="0" smtClean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.</a:t>
                      </a:r>
                      <a:r>
                        <a:rPr lang="ru-RU" sz="1200" b="1" i="0" u="sng" dirty="0" smtClean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 І</a:t>
                      </a:r>
                      <a:r>
                        <a:rPr lang="uk-UA" sz="1200" b="1" i="0" u="sng" dirty="0" smtClean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.</a:t>
                      </a:r>
                      <a:r>
                        <a:rPr lang="ru-RU" sz="1200" b="1" i="0" dirty="0" smtClean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проф.,</a:t>
                      </a:r>
                      <a:r>
                        <a:rPr lang="ru-RU" sz="1200" b="1" i="0" baseline="0" dirty="0" smtClean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акад. НААН</a:t>
                      </a:r>
                      <a:endParaRPr lang="uk-UA" sz="1200" b="1" i="1" dirty="0" smtClean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 kern="1200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6344557"/>
                  </a:ext>
                </a:extLst>
              </a:tr>
              <a:tr h="351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uk-UA" sz="1200" b="1" i="0" u="sng" dirty="0" err="1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Галат</a:t>
                      </a:r>
                      <a:r>
                        <a:rPr lang="uk-UA" sz="1200" b="1" i="0" u="sng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 М. В</a:t>
                      </a:r>
                      <a:r>
                        <a:rPr lang="uk-UA" sz="1200" b="1" i="0" u="sng" dirty="0" smtClean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.</a:t>
                      </a:r>
                      <a:r>
                        <a:rPr lang="uk-UA" sz="1200" b="1" i="0" dirty="0" smtClean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uk-UA" sz="1200" b="1" i="0" baseline="0" dirty="0" smtClean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b="1" i="0" dirty="0" smtClean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доцент</a:t>
                      </a:r>
                      <a:endParaRPr lang="uk-UA" sz="1200" b="1" i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2558780"/>
                  </a:ext>
                </a:extLst>
              </a:tr>
              <a:tr h="351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uk-UA" sz="1200" b="1" i="0" u="sng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Грищенко В. А.</a:t>
                      </a:r>
                      <a:r>
                        <a:rPr lang="uk-UA" sz="1200" b="1" i="0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професор</a:t>
                      </a:r>
                      <a:endParaRPr lang="uk-UA" sz="1200" b="1" i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7361378"/>
                  </a:ext>
                </a:extLst>
              </a:tr>
            </a:tbl>
          </a:graphicData>
        </a:graphic>
      </p:graphicFrame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-612576" y="1004300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>
              <a:defRPr/>
            </a:pPr>
            <a:r>
              <a:rPr lang="ru-RU" altLang="uk-UA" sz="1600" b="1" dirty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ТОП-10 ВЧЕНИХ ФАКУЛЬТЕТУ </a:t>
            </a:r>
            <a:r>
              <a:rPr lang="ru-RU" altLang="uk-UA" sz="1600" b="1" dirty="0" smtClean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ЗА </a:t>
            </a:r>
            <a:r>
              <a:rPr lang="ru-RU" altLang="uk-UA" sz="1600" b="1" dirty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ДАНИМИ БАЗИ </a:t>
            </a:r>
            <a:r>
              <a:rPr lang="ru-RU" altLang="uk-UA" sz="1600" b="1" dirty="0">
                <a:solidFill>
                  <a:srgbClr val="FF0000"/>
                </a:solidFill>
                <a:latin typeface="+mn-lt"/>
                <a:ea typeface="+mj-ea"/>
                <a:cs typeface="Times New Roman" pitchFamily="18" charset="0"/>
              </a:rPr>
              <a:t>WEB OF SCIENCE</a:t>
            </a:r>
            <a:endParaRPr kumimoji="0" lang="uk-UA" altLang="uk-UA" sz="16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43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icros\Desktop\ветфак++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296144" cy="107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466163"/>
              </p:ext>
            </p:extLst>
          </p:nvPr>
        </p:nvGraphicFramePr>
        <p:xfrm>
          <a:off x="0" y="1275606"/>
          <a:ext cx="9144000" cy="3960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561">
                  <a:extLst>
                    <a:ext uri="{9D8B030D-6E8A-4147-A177-3AD203B41FA5}">
                      <a16:colId xmlns:a16="http://schemas.microsoft.com/office/drawing/2014/main" val="8623038"/>
                    </a:ext>
                  </a:extLst>
                </a:gridCol>
                <a:gridCol w="3046039">
                  <a:extLst>
                    <a:ext uri="{9D8B030D-6E8A-4147-A177-3AD203B41FA5}">
                      <a16:colId xmlns:a16="http://schemas.microsoft.com/office/drawing/2014/main" val="132584539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99123371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56635828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760563815"/>
                    </a:ext>
                  </a:extLst>
                </a:gridCol>
              </a:tblGrid>
              <a:tr h="4207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Місце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Кафедра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h-індекс у базі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публікацій у базі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посилань у базі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7717436"/>
                  </a:ext>
                </a:extLst>
              </a:tr>
              <a:tr h="4207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 u="none" dirty="0">
                          <a:solidFill>
                            <a:srgbClr val="53813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Кафедра ветеринарної гігієни імені професора А. К. </a:t>
                      </a:r>
                      <a:r>
                        <a:rPr lang="uk-UA" sz="1050" b="1" u="none" dirty="0" err="1">
                          <a:solidFill>
                            <a:srgbClr val="53813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Скороходька</a:t>
                      </a:r>
                      <a:endParaRPr lang="uk-UA" sz="105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53813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53813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uk-UA" sz="1600" dirty="0" smtClean="0">
                          <a:solidFill>
                            <a:srgbClr val="53813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53813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9074006"/>
                  </a:ext>
                </a:extLst>
              </a:tr>
              <a:tr h="4207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 u="non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Кафедра </a:t>
                      </a:r>
                      <a:r>
                        <a:rPr lang="ru-RU" sz="1050" b="1" u="non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фармакології, </a:t>
                      </a:r>
                      <a:r>
                        <a:rPr lang="ru-RU" sz="1050" b="1" u="none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паразитології</a:t>
                      </a:r>
                      <a:r>
                        <a:rPr lang="ru-RU" sz="1050" b="1" u="non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050" b="1" u="none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тропічної</a:t>
                      </a:r>
                      <a:r>
                        <a:rPr lang="ru-RU" sz="1050" b="1" u="non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1" u="none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ветеринарії</a:t>
                      </a:r>
                      <a:endParaRPr lang="uk-UA" sz="105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7455585"/>
                  </a:ext>
                </a:extLst>
              </a:tr>
              <a:tr h="4207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 u="none" dirty="0">
                          <a:solidFill>
                            <a:srgbClr val="ED7D3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Кафедра</a:t>
                      </a:r>
                      <a:r>
                        <a:rPr lang="en-US" sz="1050" b="1" u="none" dirty="0">
                          <a:solidFill>
                            <a:srgbClr val="ED7D3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050" b="1" u="none" dirty="0">
                          <a:solidFill>
                            <a:srgbClr val="ED7D3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епізоотології, мікробіології і вірусології</a:t>
                      </a:r>
                      <a:endParaRPr lang="uk-UA" sz="105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1404567"/>
                  </a:ext>
                </a:extLst>
              </a:tr>
              <a:tr h="4207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Кафедра хірургії і патофізіології ім. акад. І.О. </a:t>
                      </a:r>
                      <a:r>
                        <a:rPr lang="uk-UA" sz="1050" b="1" u="non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Поваженка</a:t>
                      </a:r>
                      <a:endParaRPr lang="uk-UA" sz="1050" b="1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0164413"/>
                  </a:ext>
                </a:extLst>
              </a:tr>
              <a:tr h="4207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Кафедра біохімії і фізіології тварин імені академіка М. Ф. </a:t>
                      </a:r>
                      <a:r>
                        <a:rPr lang="uk-UA" sz="105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Гулого</a:t>
                      </a:r>
                      <a:endParaRPr lang="uk-UA" sz="1050" b="1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1606785"/>
                  </a:ext>
                </a:extLst>
              </a:tr>
              <a:tr h="5021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uk-UA" sz="105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анатомії, гістології і </a:t>
                      </a:r>
                      <a:r>
                        <a:rPr lang="uk-UA" sz="1050" b="1" u="non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патоморфології</a:t>
                      </a:r>
                      <a:r>
                        <a:rPr lang="uk-UA" sz="105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тварин ім. акад. В.Г. </a:t>
                      </a:r>
                      <a:r>
                        <a:rPr lang="uk-UA" sz="1050" b="1" u="non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Касяненка</a:t>
                      </a:r>
                      <a:endParaRPr lang="uk-UA" sz="1050" b="1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5971601"/>
                  </a:ext>
                </a:extLst>
              </a:tr>
              <a:tr h="4207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Кафедра т</a:t>
                      </a:r>
                      <a:r>
                        <a:rPr lang="ru-RU" sz="1050" b="1" u="non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ерапії</a:t>
                      </a:r>
                      <a:r>
                        <a:rPr lang="ru-RU" sz="105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050" b="1" u="non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клінічної</a:t>
                      </a:r>
                      <a:r>
                        <a:rPr lang="ru-RU" sz="105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1" u="non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діагностики</a:t>
                      </a:r>
                      <a:endParaRPr lang="uk-UA" sz="1050" b="1" u="non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3129058"/>
                  </a:ext>
                </a:extLst>
              </a:tr>
              <a:tr h="4207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Кафедра акушерства, </a:t>
                      </a:r>
                      <a:r>
                        <a:rPr lang="ru-RU" sz="1050" b="1" u="non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гінекології</a:t>
                      </a:r>
                      <a:r>
                        <a:rPr lang="ru-RU" sz="105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050" b="1" u="non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біотехнології</a:t>
                      </a:r>
                      <a:r>
                        <a:rPr lang="ru-RU" sz="105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1" u="non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відтворення</a:t>
                      </a:r>
                      <a:r>
                        <a:rPr lang="ru-RU" sz="1050" b="1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1" u="non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тварин</a:t>
                      </a:r>
                      <a:endParaRPr lang="uk-UA" sz="1050" b="1" u="non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050" b="1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6344557"/>
                  </a:ext>
                </a:extLst>
              </a:tr>
            </a:tbl>
          </a:graphicData>
        </a:graphic>
      </p:graphicFrame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-451416" y="992679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>
              <a:defRPr/>
            </a:pPr>
            <a:r>
              <a:rPr lang="ru-RU" altLang="uk-UA" sz="1600" b="1" dirty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РОЗПОДІЛ КАФЕДР ФАКУЛЬТЕТУ </a:t>
            </a:r>
            <a:r>
              <a:rPr lang="ru-RU" altLang="uk-UA" sz="1600" b="1" dirty="0" smtClean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ЗА </a:t>
            </a:r>
            <a:r>
              <a:rPr lang="ru-RU" altLang="uk-UA" sz="1600" b="1" dirty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ДАНИМИ БАЗИ </a:t>
            </a:r>
            <a:r>
              <a:rPr lang="ru-RU" altLang="uk-UA" sz="1600" b="1" dirty="0">
                <a:solidFill>
                  <a:srgbClr val="FF0000"/>
                </a:solidFill>
                <a:latin typeface="+mn-lt"/>
                <a:ea typeface="+mj-ea"/>
                <a:cs typeface="Times New Roman" pitchFamily="18" charset="0"/>
              </a:rPr>
              <a:t>WEB OF SCIENCE</a:t>
            </a:r>
            <a:endParaRPr kumimoji="0" lang="uk-UA" altLang="uk-UA" sz="16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75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icros\Desktop\ветфак++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296144" cy="107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0" y="1275602"/>
          <a:ext cx="9144000" cy="3867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561">
                  <a:extLst>
                    <a:ext uri="{9D8B030D-6E8A-4147-A177-3AD203B41FA5}">
                      <a16:colId xmlns:a16="http://schemas.microsoft.com/office/drawing/2014/main" val="8623038"/>
                    </a:ext>
                  </a:extLst>
                </a:gridCol>
                <a:gridCol w="3672407">
                  <a:extLst>
                    <a:ext uri="{9D8B030D-6E8A-4147-A177-3AD203B41FA5}">
                      <a16:colId xmlns:a16="http://schemas.microsoft.com/office/drawing/2014/main" val="1325845395"/>
                    </a:ext>
                  </a:extLst>
                </a:gridCol>
                <a:gridCol w="1202432">
                  <a:extLst>
                    <a:ext uri="{9D8B030D-6E8A-4147-A177-3AD203B41FA5}">
                      <a16:colId xmlns:a16="http://schemas.microsoft.com/office/drawing/2014/main" val="299123371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56635828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760563815"/>
                    </a:ext>
                  </a:extLst>
                </a:gridCol>
              </a:tblGrid>
              <a:tr h="351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Місце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Прізвище, ім’я, по-батькові, посада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h-індекс у базі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публікацій у базі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посилань у базі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7717436"/>
                  </a:ext>
                </a:extLst>
              </a:tr>
              <a:tr h="351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uk-UA" sz="1400" b="1" i="0" u="none" strike="noStrike" dirty="0" err="1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Трокоз</a:t>
                      </a:r>
                      <a:r>
                        <a:rPr lang="uk-UA" sz="1400" b="1" i="0" u="none" strike="noStrike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 В. О.</a:t>
                      </a:r>
                      <a:r>
                        <a:rPr lang="uk-UA" sz="1400" b="1" i="0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sz="1200" b="1" i="0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професор</a:t>
                      </a:r>
                      <a:endParaRPr lang="uk-UA" sz="1200" b="1" i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759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669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9074006"/>
                  </a:ext>
                </a:extLst>
              </a:tr>
              <a:tr h="351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 err="1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Недосєков</a:t>
                      </a:r>
                      <a:r>
                        <a:rPr lang="ru-RU" sz="1400" b="1" i="0" u="none" strike="noStrike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 В</a:t>
                      </a:r>
                      <a:r>
                        <a:rPr lang="uk-UA" sz="1400" b="1" i="0" u="none" strike="noStrike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.</a:t>
                      </a:r>
                      <a:r>
                        <a:rPr lang="ru-RU" sz="1400" b="1" i="0" u="none" strike="noStrike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 В</a:t>
                      </a:r>
                      <a:r>
                        <a:rPr lang="uk-UA" sz="1400" b="1" i="0" u="none" strike="noStrike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.</a:t>
                      </a:r>
                      <a:r>
                        <a:rPr lang="uk-UA" sz="1400" b="1" i="0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sz="1200" b="1" i="0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професор</a:t>
                      </a:r>
                      <a:endParaRPr lang="uk-UA" sz="1200" b="1" i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215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574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7455585"/>
                  </a:ext>
                </a:extLst>
              </a:tr>
              <a:tr h="351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uk-UA" sz="1400" b="1" i="0" u="none" strike="noStrike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Грищенко В. А.</a:t>
                      </a:r>
                      <a:r>
                        <a:rPr lang="uk-UA" sz="1400" b="1" i="0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sz="1200" b="1" i="0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професор</a:t>
                      </a:r>
                      <a:endParaRPr lang="uk-UA" sz="1200" b="1" i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375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472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1404567"/>
                  </a:ext>
                </a:extLst>
              </a:tr>
              <a:tr h="351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 err="1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Засєкін</a:t>
                      </a:r>
                      <a:r>
                        <a:rPr lang="ru-RU" sz="1400" b="1" i="0" u="none" strike="noStrike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 Д</a:t>
                      </a:r>
                      <a:r>
                        <a:rPr lang="uk-UA" sz="1400" b="1" i="0" u="none" strike="noStrike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.</a:t>
                      </a:r>
                      <a:r>
                        <a:rPr lang="ru-RU" sz="1400" b="1" i="0" u="none" strike="noStrike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 А</a:t>
                      </a:r>
                      <a:r>
                        <a:rPr lang="uk-UA" sz="1400" b="1" i="0" u="none" strike="noStrike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.</a:t>
                      </a:r>
                      <a:r>
                        <a:rPr lang="uk-UA" sz="1400" b="1" i="0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sz="1200" b="1" i="0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200" b="1" i="0" dirty="0" err="1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рофесор</a:t>
                      </a:r>
                      <a:endParaRPr lang="uk-UA" sz="1200" b="1" i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193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411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0164413"/>
                  </a:ext>
                </a:extLst>
              </a:tr>
              <a:tr h="351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Захаренко М</a:t>
                      </a:r>
                      <a:r>
                        <a:rPr lang="uk-UA" sz="1400" b="1" i="0" u="none" strike="noStrike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.</a:t>
                      </a:r>
                      <a:r>
                        <a:rPr lang="ru-RU" sz="1400" b="1" i="0" u="none" strike="noStrike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 О</a:t>
                      </a:r>
                      <a:r>
                        <a:rPr lang="uk-UA" sz="1400" b="1" i="0" u="none" strike="noStrike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.</a:t>
                      </a:r>
                      <a:r>
                        <a:rPr lang="uk-UA" sz="1400" b="1" i="0" u="sng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b="1" i="0" dirty="0" err="1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професор</a:t>
                      </a:r>
                      <a:endParaRPr lang="uk-UA" sz="1200" b="1" i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232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1606785"/>
                  </a:ext>
                </a:extLst>
              </a:tr>
              <a:tr h="351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uk-UA" sz="1400" b="1" i="0" u="none" strike="noStrike" dirty="0" err="1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Мазуркевич</a:t>
                      </a:r>
                      <a:r>
                        <a:rPr lang="uk-UA" sz="1400" b="1" i="0" u="none" strike="noStrike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 А. Й.</a:t>
                      </a:r>
                      <a:r>
                        <a:rPr lang="uk-UA" sz="1400" b="1" i="0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sz="1200" b="1" i="0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професор</a:t>
                      </a:r>
                      <a:endParaRPr lang="uk-UA" sz="1200" b="1" i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446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5971601"/>
                  </a:ext>
                </a:extLst>
              </a:tr>
              <a:tr h="351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uk-UA" sz="1400" b="1" i="0" u="none" strike="noStrike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Сорока Н. М.</a:t>
                      </a:r>
                      <a:r>
                        <a:rPr lang="uk-UA" sz="1400" b="1" i="0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sz="1200" b="1" i="0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професор</a:t>
                      </a:r>
                      <a:endParaRPr lang="uk-UA" sz="1200" b="1" i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381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174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3129058"/>
                  </a:ext>
                </a:extLst>
              </a:tr>
              <a:tr h="351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uk-UA" sz="1400" b="1" i="0" u="none" strike="noStrike" dirty="0" err="1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Цвіліховський</a:t>
                      </a:r>
                      <a:r>
                        <a:rPr lang="uk-UA" sz="1400" b="1" i="0" u="none" strike="noStrike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 М. І.</a:t>
                      </a:r>
                      <a:r>
                        <a:rPr lang="uk-UA" sz="1400" b="1" i="0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sz="1200" b="1" i="0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</a:t>
                      </a:r>
                      <a:r>
                        <a:rPr lang="uk-UA" sz="1200" b="1" i="0" dirty="0" smtClean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 </a:t>
                      </a:r>
                      <a:r>
                        <a:rPr lang="uk-UA" sz="1200" b="1" i="0" dirty="0" err="1" smtClean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акад.НААН</a:t>
                      </a:r>
                      <a:endParaRPr lang="uk-UA" sz="1200" b="1" i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223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375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6344557"/>
                  </a:ext>
                </a:extLst>
              </a:tr>
              <a:tr h="351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 err="1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2"/>
                        </a:rPr>
                        <a:t>Якубчак</a:t>
                      </a:r>
                      <a:r>
                        <a:rPr lang="ru-RU" sz="1400" b="1" i="0" u="none" strike="noStrike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2"/>
                        </a:rPr>
                        <a:t> О</a:t>
                      </a:r>
                      <a:r>
                        <a:rPr lang="uk-UA" sz="1400" b="1" i="0" u="none" strike="noStrike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2"/>
                        </a:rPr>
                        <a:t>.</a:t>
                      </a:r>
                      <a:r>
                        <a:rPr lang="ru-RU" sz="1400" b="1" i="0" u="none" strike="noStrike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2"/>
                        </a:rPr>
                        <a:t>М</a:t>
                      </a:r>
                      <a:r>
                        <a:rPr lang="uk-UA" sz="1200" b="1" i="0" u="none" strike="noStrike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2"/>
                        </a:rPr>
                        <a:t>.</a:t>
                      </a:r>
                      <a:r>
                        <a:rPr lang="ru-RU" sz="1200" b="1" i="0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b="1" i="0" dirty="0" err="1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професор</a:t>
                      </a:r>
                      <a:endParaRPr lang="uk-UA" sz="1200" b="1" i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193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309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2558780"/>
                  </a:ext>
                </a:extLst>
              </a:tr>
              <a:tr h="351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uk-UA" sz="1400" b="1" i="0" u="none" strike="noStrike" dirty="0" err="1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Калачнюк</a:t>
                      </a:r>
                      <a:r>
                        <a:rPr lang="uk-UA" sz="1400" b="1" i="0" u="none" strike="noStrike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 Л.Г.</a:t>
                      </a:r>
                      <a:r>
                        <a:rPr lang="uk-UA" sz="1400" b="1" i="0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uk-UA" sz="1200" b="1" i="0" dirty="0">
                          <a:solidFill>
                            <a:srgbClr val="2E74B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професор</a:t>
                      </a:r>
                      <a:endParaRPr lang="uk-UA" sz="1200" b="1" i="1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166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337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7361378"/>
                  </a:ext>
                </a:extLst>
              </a:tr>
            </a:tbl>
          </a:graphicData>
        </a:graphic>
      </p:graphicFrame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-540568" y="1004300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>
              <a:defRPr/>
            </a:pPr>
            <a:r>
              <a:rPr lang="ru-RU" altLang="uk-UA" sz="1600" b="1" dirty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ТОП-10 ВЧЕНИХ ФАКУЛЬТЕТУ </a:t>
            </a:r>
            <a:r>
              <a:rPr lang="ru-RU" altLang="uk-UA" sz="1600" b="1" dirty="0" smtClean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ЗА </a:t>
            </a:r>
            <a:r>
              <a:rPr lang="ru-RU" altLang="uk-UA" sz="1600" b="1" dirty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ДАНИМИ БАЗИ </a:t>
            </a:r>
            <a:r>
              <a:rPr lang="ru-RU" altLang="uk-UA" sz="1600" b="1" dirty="0">
                <a:solidFill>
                  <a:srgbClr val="FF0000"/>
                </a:solidFill>
                <a:latin typeface="+mn-lt"/>
                <a:ea typeface="+mj-ea"/>
                <a:cs typeface="Times New Roman" pitchFamily="18" charset="0"/>
              </a:rPr>
              <a:t>GOOGLE SCHOLAR</a:t>
            </a:r>
            <a:endParaRPr kumimoji="0" lang="uk-UA" altLang="uk-UA" sz="16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96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icros\Desktop\ветфак++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296144" cy="107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0" y="1275606"/>
          <a:ext cx="9144000" cy="3867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561">
                  <a:extLst>
                    <a:ext uri="{9D8B030D-6E8A-4147-A177-3AD203B41FA5}">
                      <a16:colId xmlns:a16="http://schemas.microsoft.com/office/drawing/2014/main" val="8623038"/>
                    </a:ext>
                  </a:extLst>
                </a:gridCol>
                <a:gridCol w="3046039">
                  <a:extLst>
                    <a:ext uri="{9D8B030D-6E8A-4147-A177-3AD203B41FA5}">
                      <a16:colId xmlns:a16="http://schemas.microsoft.com/office/drawing/2014/main" val="132584539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99123371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56635828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760563815"/>
                    </a:ext>
                  </a:extLst>
                </a:gridCol>
              </a:tblGrid>
              <a:tr h="4218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Місце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Кафедра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h-індекс у базі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публікацій у базі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посилань у базі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7717436"/>
                  </a:ext>
                </a:extLst>
              </a:tr>
              <a:tr h="4218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 u="none" dirty="0">
                          <a:solidFill>
                            <a:srgbClr val="53813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Кафедра біохімії і фізіології тварин імені академіка М. Ф. Гулого</a:t>
                      </a:r>
                      <a:endParaRPr lang="uk-UA" sz="105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(57)      </a:t>
                      </a:r>
                      <a:r>
                        <a:rPr lang="uk-UA" sz="1600" dirty="0" smtClean="0">
                          <a:solidFill>
                            <a:srgbClr val="538135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  <a:endParaRPr lang="uk-U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2137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53813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2288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9074006"/>
                  </a:ext>
                </a:extLst>
              </a:tr>
              <a:tr h="4218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 u="non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Кафедра ветеринарної гігієни імені професора А. К. </a:t>
                      </a:r>
                      <a:r>
                        <a:rPr lang="uk-UA" sz="1050" b="1" u="none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Скороходька</a:t>
                      </a:r>
                      <a:endParaRPr lang="uk-UA" sz="105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(55)      62</a:t>
                      </a:r>
                      <a:endParaRPr lang="uk-U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1194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1473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7455585"/>
                  </a:ext>
                </a:extLst>
              </a:tr>
              <a:tr h="4930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uk-UA" sz="1050" b="1" u="none" dirty="0">
                          <a:solidFill>
                            <a:srgbClr val="ED7D3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 анатомії, гістології і </a:t>
                      </a:r>
                      <a:r>
                        <a:rPr lang="uk-UA" sz="1050" b="1" u="none" dirty="0" err="1">
                          <a:solidFill>
                            <a:srgbClr val="ED7D3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патоморфології</a:t>
                      </a:r>
                      <a:r>
                        <a:rPr lang="uk-UA" sz="1050" b="1" u="none" dirty="0">
                          <a:solidFill>
                            <a:srgbClr val="ED7D3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тварин ім. акад. В.Г. </a:t>
                      </a:r>
                      <a:r>
                        <a:rPr lang="uk-UA" sz="1050" b="1" u="none" dirty="0" err="1">
                          <a:solidFill>
                            <a:srgbClr val="ED7D3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Касяненка</a:t>
                      </a:r>
                      <a:endParaRPr lang="uk-UA" sz="1050" b="1" u="none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(35)      </a:t>
                      </a:r>
                      <a:r>
                        <a:rPr lang="uk-UA" sz="1600" dirty="0" smtClean="0">
                          <a:solidFill>
                            <a:srgbClr val="ED7D3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  <a:endParaRPr lang="uk-U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1146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1658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1404567"/>
                  </a:ext>
                </a:extLst>
              </a:tr>
              <a:tr h="4218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Кафедра </a:t>
                      </a:r>
                      <a:r>
                        <a:rPr lang="ru-RU" sz="105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фармакології, </a:t>
                      </a:r>
                      <a:r>
                        <a:rPr lang="ru-RU" sz="1050" b="1" u="non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паразитології</a:t>
                      </a:r>
                      <a:r>
                        <a:rPr lang="ru-RU" sz="105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050" b="1" u="non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тропічної</a:t>
                      </a:r>
                      <a:r>
                        <a:rPr lang="ru-RU" sz="105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1" u="non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ветеринарії</a:t>
                      </a:r>
                      <a:endParaRPr lang="uk-UA" sz="105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(37)      </a:t>
                      </a:r>
                      <a:r>
                        <a:rPr lang="uk-UA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uk-U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1037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975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0164413"/>
                  </a:ext>
                </a:extLst>
              </a:tr>
              <a:tr h="4218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Кафедра т</a:t>
                      </a:r>
                      <a:r>
                        <a:rPr lang="ru-RU" sz="1050" b="1" u="non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ерапії</a:t>
                      </a:r>
                      <a:r>
                        <a:rPr lang="ru-RU" sz="105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050" b="1" u="non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клінічної</a:t>
                      </a:r>
                      <a:r>
                        <a:rPr lang="ru-RU" sz="105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1" u="non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діагностики</a:t>
                      </a:r>
                      <a:endParaRPr lang="uk-UA" sz="105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(23)      </a:t>
                      </a:r>
                      <a:r>
                        <a:rPr lang="uk-UA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uk-U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1606785"/>
                  </a:ext>
                </a:extLst>
              </a:tr>
              <a:tr h="4218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Кафедра</a:t>
                      </a:r>
                      <a:r>
                        <a:rPr lang="en-US" sz="105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05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епізоотології, мікробіології і вірусології</a:t>
                      </a:r>
                      <a:endParaRPr lang="uk-UA" sz="105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(37)      </a:t>
                      </a:r>
                      <a:r>
                        <a:rPr lang="uk-UA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uk-U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5971601"/>
                  </a:ext>
                </a:extLst>
              </a:tr>
              <a:tr h="4218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Кафедра хірургії і патофізіології ім. акад. І.О. </a:t>
                      </a:r>
                      <a:r>
                        <a:rPr lang="uk-UA" sz="1050" b="1" u="non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Поваженка</a:t>
                      </a:r>
                      <a:endParaRPr lang="uk-UA" sz="105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(24)      </a:t>
                      </a:r>
                      <a:r>
                        <a:rPr lang="uk-UA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uk-U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3129058"/>
                  </a:ext>
                </a:extLst>
              </a:tr>
              <a:tr h="4218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Кафедра акушерства, </a:t>
                      </a:r>
                      <a:r>
                        <a:rPr lang="ru-RU" sz="1050" b="1" u="non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гінекології</a:t>
                      </a:r>
                      <a:r>
                        <a:rPr lang="ru-RU" sz="105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050" b="1" u="non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біотехнології</a:t>
                      </a:r>
                      <a:r>
                        <a:rPr lang="ru-RU" sz="105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1" u="non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відтворення</a:t>
                      </a:r>
                      <a:r>
                        <a:rPr lang="ru-RU" sz="105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1" u="non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тварин</a:t>
                      </a:r>
                      <a:endParaRPr lang="uk-UA" sz="105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(16)      </a:t>
                      </a:r>
                      <a:r>
                        <a:rPr lang="uk-UA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uk-U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6344557"/>
                  </a:ext>
                </a:extLst>
              </a:tr>
            </a:tbl>
          </a:graphicData>
        </a:graphic>
      </p:graphicFrame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-324544" y="999074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>
              <a:defRPr/>
            </a:pPr>
            <a:r>
              <a:rPr lang="ru-RU" altLang="uk-UA" sz="1600" b="1" dirty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РОЗПОДІЛ КАФЕДР ФАКУЛЬТЕТУ </a:t>
            </a:r>
            <a:r>
              <a:rPr lang="ru-RU" altLang="uk-UA" sz="1600" b="1" dirty="0" smtClean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ЗА </a:t>
            </a:r>
            <a:r>
              <a:rPr lang="ru-RU" altLang="uk-UA" sz="1600" b="1" dirty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ДАНИМИ БАЗИ </a:t>
            </a:r>
            <a:r>
              <a:rPr lang="ru-RU" altLang="uk-UA" sz="1600" b="1" dirty="0">
                <a:solidFill>
                  <a:srgbClr val="FF0000"/>
                </a:solidFill>
                <a:latin typeface="+mn-lt"/>
                <a:ea typeface="+mj-ea"/>
                <a:cs typeface="Times New Roman" pitchFamily="18" charset="0"/>
              </a:rPr>
              <a:t>GOOGLE SCHOLAR</a:t>
            </a:r>
            <a:endParaRPr kumimoji="0" lang="uk-UA" altLang="uk-UA" sz="16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32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icros\Desktop\ветфак++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296144" cy="107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-324544" y="1054826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>
              <a:defRPr/>
            </a:pPr>
            <a:r>
              <a:rPr lang="ru-RU" altLang="uk-UA" sz="2400" b="1" noProof="0" dirty="0" err="1" smtClean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Загальна</a:t>
            </a:r>
            <a:r>
              <a:rPr lang="ru-RU" altLang="uk-UA" sz="2400" b="1" noProof="0" dirty="0" smtClean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 </a:t>
            </a:r>
            <a:r>
              <a:rPr lang="ru-RU" altLang="uk-UA" sz="2400" b="1" noProof="0" dirty="0" err="1" smtClean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кількість</a:t>
            </a:r>
            <a:r>
              <a:rPr lang="ru-RU" altLang="uk-UA" sz="2400" b="1" noProof="0" dirty="0" smtClean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 </a:t>
            </a:r>
            <a:r>
              <a:rPr lang="ru-RU" altLang="uk-UA" sz="2400" b="1" noProof="0" dirty="0" err="1" smtClean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публікацій</a:t>
            </a:r>
            <a:r>
              <a:rPr lang="ru-RU" altLang="uk-UA" sz="2400" b="1" noProof="0" dirty="0" smtClean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 у </a:t>
            </a:r>
            <a:r>
              <a:rPr lang="ru-RU" altLang="uk-UA" sz="2400" b="1" noProof="0" dirty="0" err="1" smtClean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наукометричних</a:t>
            </a:r>
            <a:r>
              <a:rPr lang="ru-RU" altLang="uk-UA" sz="2400" b="1" noProof="0" dirty="0" smtClean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 базах </a:t>
            </a:r>
          </a:p>
          <a:p>
            <a:pPr lvl="0" algn="ctr">
              <a:defRPr/>
            </a:pPr>
            <a:r>
              <a:rPr lang="ru-RU" altLang="uk-UA" sz="2400" b="1" noProof="0" dirty="0" smtClean="0">
                <a:solidFill>
                  <a:srgbClr val="FF0000"/>
                </a:solidFill>
                <a:latin typeface="+mn-lt"/>
                <a:ea typeface="+mj-ea"/>
                <a:cs typeface="Times New Roman" pitchFamily="18" charset="0"/>
              </a:rPr>
              <a:t>(на 1.12.2020 р.)</a:t>
            </a:r>
            <a:endParaRPr kumimoji="0" lang="uk-UA" altLang="uk-UA" sz="24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610540" y="1885823"/>
          <a:ext cx="8208916" cy="2414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8">
                  <a:extLst>
                    <a:ext uri="{9D8B030D-6E8A-4147-A177-3AD203B41FA5}">
                      <a16:colId xmlns:a16="http://schemas.microsoft.com/office/drawing/2014/main" val="3037211614"/>
                    </a:ext>
                  </a:extLst>
                </a:gridCol>
                <a:gridCol w="4104458">
                  <a:extLst>
                    <a:ext uri="{9D8B030D-6E8A-4147-A177-3AD203B41FA5}">
                      <a16:colId xmlns:a16="http://schemas.microsoft.com/office/drawing/2014/main" val="2270124687"/>
                    </a:ext>
                  </a:extLst>
                </a:gridCol>
              </a:tblGrid>
              <a:tr h="80470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SCOPUS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128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9337736"/>
                  </a:ext>
                </a:extLst>
              </a:tr>
              <a:tr h="80470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WEB OF SCIENCE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148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1620170"/>
                  </a:ext>
                </a:extLst>
              </a:tr>
              <a:tr h="80470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GOOGLE SCHOLAR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8248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4832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466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C0371DFC-0C90-411C-AC5A-20EC8FC8F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2" y="138560"/>
            <a:ext cx="7673009" cy="8915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 </a:t>
            </a:r>
            <a:br>
              <a:rPr lang="ru-RU" b="1" dirty="0"/>
            </a:br>
            <a:endParaRPr lang="ru-RU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5FCA601D-1FB5-4A54-BA9B-33A787243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852" y="1347614"/>
            <a:ext cx="9152852" cy="3777037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err="1"/>
              <a:t>Всього</a:t>
            </a:r>
            <a:r>
              <a:rPr lang="ru-RU" sz="2000" dirty="0"/>
              <a:t> проведено </a:t>
            </a:r>
            <a:r>
              <a:rPr lang="ru-RU" sz="2000" dirty="0" err="1"/>
              <a:t>засідань</a:t>
            </a:r>
            <a:r>
              <a:rPr lang="ru-RU" sz="2000" dirty="0"/>
              <a:t> НТР - </a:t>
            </a:r>
            <a:r>
              <a:rPr lang="ru-RU" sz="2000" dirty="0">
                <a:solidFill>
                  <a:srgbClr val="FF0000"/>
                </a:solidFill>
              </a:rPr>
              <a:t>14</a:t>
            </a:r>
            <a:r>
              <a:rPr lang="ru-RU" sz="2000" dirty="0"/>
              <a:t>, з них </a:t>
            </a:r>
            <a:r>
              <a:rPr lang="ru-RU" sz="2000" dirty="0">
                <a:solidFill>
                  <a:srgbClr val="FF0000"/>
                </a:solidFill>
              </a:rPr>
              <a:t>11</a:t>
            </a:r>
            <a:r>
              <a:rPr lang="ru-RU" sz="2000" dirty="0"/>
              <a:t>  онлайн.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err="1"/>
              <a:t>Захищено</a:t>
            </a:r>
            <a:r>
              <a:rPr lang="ru-RU" sz="2000" dirty="0"/>
              <a:t> </a:t>
            </a:r>
            <a:r>
              <a:rPr lang="ru-RU" sz="2000" dirty="0" err="1"/>
              <a:t>дисертацій</a:t>
            </a:r>
            <a:r>
              <a:rPr lang="ru-RU" sz="2000" dirty="0"/>
              <a:t> - </a:t>
            </a:r>
            <a:r>
              <a:rPr lang="ru-RU" sz="2000" dirty="0">
                <a:solidFill>
                  <a:srgbClr val="FF0000"/>
                </a:solidFill>
              </a:rPr>
              <a:t>20</a:t>
            </a:r>
            <a:r>
              <a:rPr lang="ru-RU" sz="2000" dirty="0"/>
              <a:t>, </a:t>
            </a:r>
            <a:r>
              <a:rPr lang="ru-RU" sz="2000" dirty="0" err="1"/>
              <a:t>зокрема</a:t>
            </a:r>
            <a:r>
              <a:rPr lang="ru-RU" sz="2000" dirty="0"/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докт</a:t>
            </a:r>
            <a:r>
              <a:rPr lang="ru-RU" sz="2000" dirty="0" smtClean="0">
                <a:solidFill>
                  <a:srgbClr val="FF0000"/>
                </a:solidFill>
              </a:rPr>
              <a:t>. </a:t>
            </a:r>
            <a:r>
              <a:rPr lang="ru-RU" sz="2000" dirty="0" err="1" smtClean="0">
                <a:solidFill>
                  <a:srgbClr val="FF0000"/>
                </a:solidFill>
              </a:rPr>
              <a:t>робіт</a:t>
            </a:r>
            <a:r>
              <a:rPr lang="ru-RU" sz="2000" dirty="0" smtClean="0">
                <a:solidFill>
                  <a:srgbClr val="FF0000"/>
                </a:solidFill>
              </a:rPr>
              <a:t>  – 8, </a:t>
            </a:r>
            <a:r>
              <a:rPr lang="ru-RU" sz="2000" dirty="0" smtClean="0">
                <a:solidFill>
                  <a:schemeClr val="accent1"/>
                </a:solidFill>
              </a:rPr>
              <a:t>канд. </a:t>
            </a:r>
            <a:r>
              <a:rPr lang="ru-RU" sz="2000" dirty="0" err="1" smtClean="0">
                <a:solidFill>
                  <a:schemeClr val="accent1"/>
                </a:solidFill>
              </a:rPr>
              <a:t>робіт</a:t>
            </a:r>
            <a:r>
              <a:rPr lang="ru-RU" sz="2000" dirty="0" smtClean="0">
                <a:solidFill>
                  <a:schemeClr val="accent1"/>
                </a:solidFill>
              </a:rPr>
              <a:t> – 12.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err="1" smtClean="0"/>
              <a:t>Здобувачі</a:t>
            </a:r>
            <a:r>
              <a:rPr lang="ru-RU" sz="2000" dirty="0" smtClean="0"/>
              <a:t> </a:t>
            </a:r>
            <a:r>
              <a:rPr lang="ru-RU" sz="2000" dirty="0" err="1"/>
              <a:t>НУБіП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: </a:t>
            </a:r>
            <a:r>
              <a:rPr lang="ru-RU" sz="2000" dirty="0" err="1" smtClean="0">
                <a:solidFill>
                  <a:srgbClr val="FF0000"/>
                </a:solidFill>
              </a:rPr>
              <a:t>докт</a:t>
            </a:r>
            <a:r>
              <a:rPr lang="ru-RU" sz="2000" dirty="0" smtClean="0">
                <a:solidFill>
                  <a:srgbClr val="FF0000"/>
                </a:solidFill>
              </a:rPr>
              <a:t>. </a:t>
            </a:r>
            <a:r>
              <a:rPr lang="ru-RU" sz="2000" dirty="0" err="1" smtClean="0">
                <a:solidFill>
                  <a:srgbClr val="FF0000"/>
                </a:solidFill>
              </a:rPr>
              <a:t>робіт</a:t>
            </a:r>
            <a:r>
              <a:rPr lang="ru-RU" sz="2000" dirty="0" smtClean="0">
                <a:solidFill>
                  <a:srgbClr val="FF0000"/>
                </a:solidFill>
              </a:rPr>
              <a:t> – 7, </a:t>
            </a:r>
            <a:r>
              <a:rPr lang="ru-RU" sz="2000" dirty="0" smtClean="0">
                <a:solidFill>
                  <a:schemeClr val="accent1"/>
                </a:solidFill>
              </a:rPr>
              <a:t>канд. </a:t>
            </a:r>
            <a:r>
              <a:rPr lang="ru-RU" sz="2000" dirty="0" err="1" smtClean="0">
                <a:solidFill>
                  <a:schemeClr val="accent1"/>
                </a:solidFill>
              </a:rPr>
              <a:t>робіт</a:t>
            </a:r>
            <a:r>
              <a:rPr lang="ru-RU" sz="2000" dirty="0" smtClean="0">
                <a:solidFill>
                  <a:schemeClr val="accent1"/>
                </a:solidFill>
              </a:rPr>
              <a:t> – 8.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err="1" smtClean="0"/>
              <a:t>Здобувачі</a:t>
            </a:r>
            <a:r>
              <a:rPr lang="ru-RU" sz="2000" dirty="0" smtClean="0"/>
              <a:t> </a:t>
            </a:r>
            <a:r>
              <a:rPr lang="ru-RU" sz="2000" dirty="0"/>
              <a:t>з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організацій</a:t>
            </a:r>
            <a:r>
              <a:rPr lang="ru-RU" sz="2000" dirty="0"/>
              <a:t>: </a:t>
            </a:r>
            <a:r>
              <a:rPr lang="ru-RU" sz="2000" dirty="0" err="1" smtClean="0">
                <a:solidFill>
                  <a:srgbClr val="FF0000"/>
                </a:solidFill>
              </a:rPr>
              <a:t>докт</a:t>
            </a:r>
            <a:r>
              <a:rPr lang="ru-RU" sz="2000" dirty="0" smtClean="0">
                <a:solidFill>
                  <a:srgbClr val="FF0000"/>
                </a:solidFill>
              </a:rPr>
              <a:t>. </a:t>
            </a:r>
            <a:r>
              <a:rPr lang="ru-RU" sz="2000" dirty="0" err="1" smtClean="0">
                <a:solidFill>
                  <a:srgbClr val="FF0000"/>
                </a:solidFill>
              </a:rPr>
              <a:t>робіт</a:t>
            </a:r>
            <a:r>
              <a:rPr lang="ru-RU" sz="2000" dirty="0" smtClean="0">
                <a:solidFill>
                  <a:srgbClr val="FF0000"/>
                </a:solidFill>
              </a:rPr>
              <a:t> – 1, </a:t>
            </a:r>
            <a:r>
              <a:rPr lang="ru-RU" sz="2000" dirty="0" smtClean="0">
                <a:solidFill>
                  <a:schemeClr val="accent1"/>
                </a:solidFill>
              </a:rPr>
              <a:t>канд. </a:t>
            </a:r>
            <a:r>
              <a:rPr lang="ru-RU" sz="2000" dirty="0" err="1" smtClean="0">
                <a:solidFill>
                  <a:schemeClr val="accent1"/>
                </a:solidFill>
              </a:rPr>
              <a:t>робіт</a:t>
            </a:r>
            <a:r>
              <a:rPr lang="ru-RU" sz="2000" dirty="0" smtClean="0">
                <a:solidFill>
                  <a:schemeClr val="accent1"/>
                </a:solidFill>
              </a:rPr>
              <a:t> – 4.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err="1" smtClean="0"/>
              <a:t>Заслухано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9</a:t>
            </a:r>
            <a:r>
              <a:rPr lang="ru-RU" sz="2000" dirty="0" smtClean="0"/>
              <a:t> </a:t>
            </a:r>
            <a:r>
              <a:rPr lang="ru-RU" sz="2000" dirty="0" err="1" smtClean="0"/>
              <a:t>планових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питань</a:t>
            </a:r>
            <a:r>
              <a:rPr lang="ru-RU" sz="2000" dirty="0" smtClean="0"/>
              <a:t>.</a:t>
            </a:r>
            <a:endParaRPr lang="ru-RU" sz="2000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i="1" dirty="0" err="1"/>
              <a:t>Присутність</a:t>
            </a:r>
            <a:r>
              <a:rPr lang="ru-RU" sz="2400" i="1" dirty="0"/>
              <a:t> </a:t>
            </a:r>
            <a:r>
              <a:rPr lang="ru-RU" sz="2400" i="1" dirty="0" err="1"/>
              <a:t>членів</a:t>
            </a:r>
            <a:r>
              <a:rPr lang="ru-RU" sz="2400" i="1" dirty="0"/>
              <a:t> НТР на </a:t>
            </a:r>
            <a:r>
              <a:rPr lang="ru-RU" sz="2400" i="1" dirty="0" err="1"/>
              <a:t>засіданнях</a:t>
            </a:r>
            <a:r>
              <a:rPr lang="ru-RU" sz="2400" i="1" dirty="0"/>
              <a:t>  – 95%.</a:t>
            </a:r>
          </a:p>
          <a:p>
            <a:pPr marL="0" indent="0">
              <a:buNone/>
            </a:pPr>
            <a:endParaRPr lang="ru-RU" sz="1800" b="1" dirty="0"/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-8852" y="909213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>
              <a:defRPr/>
            </a:pPr>
            <a:r>
              <a:rPr lang="uk-UA" altLang="uk-UA" sz="3200" b="1" dirty="0" smtClean="0">
                <a:latin typeface="+mn-lt"/>
                <a:ea typeface="+mj-ea"/>
                <a:cs typeface="Times New Roman" pitchFamily="18" charset="0"/>
              </a:rPr>
              <a:t>Робота НТР</a:t>
            </a:r>
            <a:endParaRPr lang="ru-RU" altLang="uk-UA" sz="3200" b="1" noProof="0" dirty="0" smtClean="0">
              <a:latin typeface="+mn-lt"/>
              <a:ea typeface="+mj-ea"/>
              <a:cs typeface="Times New Roman" pitchFamily="18" charset="0"/>
            </a:endParaRPr>
          </a:p>
        </p:txBody>
      </p:sp>
      <p:pic>
        <p:nvPicPr>
          <p:cNvPr id="5" name="Picture 2" descr="C:\Users\Micros\Desktop\ветфак++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296144" cy="107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22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4643452"/>
            <a:ext cx="8929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uk-UA" b="1" dirty="0" smtClean="0">
                <a:solidFill>
                  <a:schemeClr val="bg1"/>
                </a:solidFill>
              </a:rPr>
              <a:t>НДІ </a:t>
            </a:r>
            <a:r>
              <a:rPr lang="uk-UA" b="1" dirty="0" err="1" smtClean="0">
                <a:solidFill>
                  <a:schemeClr val="bg1"/>
                </a:solidFill>
              </a:rPr>
              <a:t>здоров</a:t>
            </a:r>
            <a:r>
              <a:rPr lang="en-US" b="1" dirty="0" smtClean="0">
                <a:solidFill>
                  <a:schemeClr val="bg1"/>
                </a:solidFill>
              </a:rPr>
              <a:t>’</a:t>
            </a:r>
            <a:r>
              <a:rPr lang="ru-RU" b="1" dirty="0" smtClean="0">
                <a:solidFill>
                  <a:schemeClr val="bg1"/>
                </a:solidFill>
              </a:rPr>
              <a:t>я тварин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43056"/>
            <a:ext cx="4572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7B6640"/>
                </a:solidFill>
              </a:rPr>
              <a:t>“</a:t>
            </a:r>
            <a:r>
              <a:rPr lang="uk-UA" sz="2000" b="1" dirty="0" smtClean="0">
                <a:solidFill>
                  <a:srgbClr val="7B6640"/>
                </a:solidFill>
              </a:rPr>
              <a:t>Єдність розвитку освіти, </a:t>
            </a:r>
          </a:p>
          <a:p>
            <a:r>
              <a:rPr lang="uk-UA" sz="2000" b="1" dirty="0" smtClean="0">
                <a:solidFill>
                  <a:srgbClr val="7B6640"/>
                </a:solidFill>
              </a:rPr>
              <a:t>науки і практики є </a:t>
            </a:r>
          </a:p>
          <a:p>
            <a:r>
              <a:rPr lang="uk-UA" sz="2000" b="1" dirty="0" smtClean="0">
                <a:solidFill>
                  <a:srgbClr val="7B6640"/>
                </a:solidFill>
              </a:rPr>
              <a:t>визначальним чинником реформування </a:t>
            </a:r>
          </a:p>
          <a:p>
            <a:r>
              <a:rPr lang="uk-UA" sz="2000" b="1" dirty="0" smtClean="0">
                <a:solidFill>
                  <a:srgbClr val="7B6640"/>
                </a:solidFill>
              </a:rPr>
              <a:t>університетського життя</a:t>
            </a:r>
            <a:r>
              <a:rPr lang="en-US" sz="2000" b="1" dirty="0" smtClean="0">
                <a:solidFill>
                  <a:srgbClr val="7B6640"/>
                </a:solidFill>
              </a:rPr>
              <a:t>”</a:t>
            </a:r>
            <a:r>
              <a:rPr lang="en-US" sz="2000" b="1" i="1" dirty="0" smtClean="0">
                <a:solidFill>
                  <a:srgbClr val="7B66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uk-UA" sz="2000" b="1" i="1" dirty="0" smtClean="0">
              <a:solidFill>
                <a:srgbClr val="7B664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1A577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“</a:t>
            </a:r>
            <a:r>
              <a:rPr lang="ru-RU" b="1" dirty="0" err="1" smtClean="0">
                <a:solidFill>
                  <a:srgbClr val="1A577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Голосіївська</a:t>
            </a:r>
            <a:r>
              <a:rPr lang="ru-RU" b="1" dirty="0" smtClean="0">
                <a:solidFill>
                  <a:srgbClr val="1A577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ініціатива-2020</a:t>
            </a:r>
            <a:r>
              <a:rPr lang="en-US" b="1" dirty="0" smtClean="0">
                <a:solidFill>
                  <a:srgbClr val="1A577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”</a:t>
            </a:r>
            <a:r>
              <a:rPr lang="uk-UA" b="1" dirty="0" smtClean="0">
                <a:solidFill>
                  <a:srgbClr val="1A577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endParaRPr lang="uk-UA" dirty="0">
              <a:solidFill>
                <a:srgbClr val="1A5770"/>
              </a:solidFill>
            </a:endParaRPr>
          </a:p>
        </p:txBody>
      </p:sp>
      <p:pic>
        <p:nvPicPr>
          <p:cNvPr id="8" name="Picture 2" descr="C:\Users\Micros\Desktop\ветфак++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1078"/>
            <a:ext cx="1256513" cy="109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9739" y="878756"/>
            <a:ext cx="4809094" cy="371381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490" y="878756"/>
            <a:ext cx="824129" cy="10988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997" y="872128"/>
            <a:ext cx="834315" cy="11054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072" y="2770326"/>
            <a:ext cx="653609" cy="10296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381" y="2770326"/>
            <a:ext cx="626329" cy="10296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641" y="2770326"/>
            <a:ext cx="648330" cy="102968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583" y="3805072"/>
            <a:ext cx="668344" cy="102304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310" y="3809187"/>
            <a:ext cx="648072" cy="1018931"/>
          </a:xfrm>
          <a:prstGeom prst="rect">
            <a:avLst/>
          </a:prstGeom>
        </p:spPr>
      </p:pic>
      <p:pic>
        <p:nvPicPr>
          <p:cNvPr id="1030" name="Picture 6" descr="C:\Users\Roma\Desktop\Обр мон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83043"/>
            <a:ext cx="3000375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736" y="2770326"/>
            <a:ext cx="602346" cy="102968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39" y="3800006"/>
            <a:ext cx="659945" cy="102811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662" y="3806469"/>
            <a:ext cx="676912" cy="102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1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142908" y="1000114"/>
            <a:ext cx="8229600" cy="4286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sng" strike="noStrike" kern="1200" cap="none" spc="0" normalizeH="0" baseline="0" noProof="0" dirty="0" smtClean="0">
                <a:ln w="11430"/>
                <a:solidFill>
                  <a:srgbClr val="7B664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У 2020 році зараховано:</a:t>
            </a:r>
            <a:endParaRPr kumimoji="0" lang="ru-RU" b="1" i="0" u="sng" strike="noStrike" kern="1200" cap="none" spc="0" normalizeH="0" baseline="0" noProof="0" dirty="0">
              <a:ln w="11430"/>
              <a:solidFill>
                <a:srgbClr val="7B664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395536" y="1419622"/>
            <a:ext cx="8229600" cy="128588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до аспірантури </a:t>
            </a:r>
            <a:r>
              <a:rPr kumimoji="0" lang="uk-UA" b="1" i="0" u="none" strike="noStrike" kern="1200" cap="none" spc="0" normalizeH="0" baseline="0" noProof="0" dirty="0" smtClean="0">
                <a:ln>
                  <a:noFill/>
                </a:ln>
                <a:solidFill>
                  <a:srgbClr val="1A5770"/>
                </a:solidFill>
                <a:effectLst/>
                <a:uLnTx/>
                <a:uFillTx/>
                <a:ea typeface="+mn-ea"/>
                <a:cs typeface="+mn-cs"/>
              </a:rPr>
              <a:t>– 17</a:t>
            </a:r>
            <a:r>
              <a:rPr lang="uk-UA" b="1" dirty="0" smtClean="0">
                <a:solidFill>
                  <a:srgbClr val="1A5770"/>
                </a:solidFill>
              </a:rPr>
              <a:t> осіб, в т.ч.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b="1" i="0" u="none" strike="noStrike" kern="1200" cap="none" spc="0" normalizeH="0" baseline="0" noProof="0" dirty="0" smtClean="0">
                <a:ln>
                  <a:noFill/>
                </a:ln>
                <a:solidFill>
                  <a:srgbClr val="1A5770"/>
                </a:solidFill>
                <a:effectLst/>
                <a:uLnTx/>
                <a:uFillTx/>
                <a:ea typeface="+mn-ea"/>
                <a:cs typeface="+mn-cs"/>
              </a:rPr>
              <a:t>12 – очної форми навчання,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b="1" dirty="0">
                <a:solidFill>
                  <a:srgbClr val="1A5770"/>
                </a:solidFill>
              </a:rPr>
              <a:t>5</a:t>
            </a:r>
            <a:r>
              <a:rPr lang="uk-UA" b="1" dirty="0" smtClean="0">
                <a:solidFill>
                  <a:srgbClr val="1A5770"/>
                </a:solidFill>
              </a:rPr>
              <a:t> – вечірньої (контракт)</a:t>
            </a:r>
            <a:endParaRPr kumimoji="0" lang="uk-UA" b="1" i="0" u="none" strike="noStrike" kern="1200" cap="none" spc="0" normalizeH="0" baseline="0" noProof="0" dirty="0" smtClean="0">
              <a:ln>
                <a:noFill/>
              </a:ln>
              <a:solidFill>
                <a:srgbClr val="1A5770"/>
              </a:solidFill>
              <a:effectLst/>
              <a:uLnTx/>
              <a:uFillTx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b="1" i="0" u="none" strike="noStrike" kern="1200" cap="none" spc="0" normalizeH="0" baseline="0" noProof="0" dirty="0" smtClean="0">
              <a:ln>
                <a:noFill/>
              </a:ln>
              <a:solidFill>
                <a:srgbClr val="1A577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357222" y="2571750"/>
            <a:ext cx="8229600" cy="358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800" b="1" u="sng" dirty="0" smtClean="0">
                <a:ln w="11430"/>
                <a:solidFill>
                  <a:srgbClr val="7B664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Всього навчається:</a:t>
            </a:r>
            <a:endParaRPr lang="ru-RU" sz="1800" b="1" u="sng" dirty="0">
              <a:ln w="11430"/>
              <a:solidFill>
                <a:srgbClr val="7B664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-36512" y="2934908"/>
            <a:ext cx="8229600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>
                <a:solidFill>
                  <a:srgbClr val="1A5770"/>
                </a:solidFill>
              </a:rPr>
              <a:t>в</a:t>
            </a:r>
            <a:r>
              <a:rPr lang="uk-UA" sz="2000" b="1" dirty="0" smtClean="0">
                <a:solidFill>
                  <a:srgbClr val="1A5770"/>
                </a:solidFill>
              </a:rPr>
              <a:t> аспірантурі – </a:t>
            </a:r>
            <a:r>
              <a:rPr lang="uk-UA" sz="1800" b="1" dirty="0" smtClean="0">
                <a:solidFill>
                  <a:srgbClr val="1A5770"/>
                </a:solidFill>
              </a:rPr>
              <a:t>56, в т. ч. очна ф. – 42, вечірня ф. – 9,</a:t>
            </a:r>
          </a:p>
          <a:p>
            <a:pPr marL="0" indent="19050">
              <a:buNone/>
            </a:pPr>
            <a:r>
              <a:rPr lang="uk-UA" sz="1800" b="1" dirty="0" smtClean="0">
                <a:solidFill>
                  <a:srgbClr val="1A5770"/>
                </a:solidFill>
              </a:rPr>
              <a:t>                                      здобувачів - 5</a:t>
            </a:r>
          </a:p>
          <a:p>
            <a:pPr marL="0" indent="19050"/>
            <a:r>
              <a:rPr lang="uk-UA" sz="1800" b="1" dirty="0" smtClean="0">
                <a:solidFill>
                  <a:srgbClr val="1A5770"/>
                </a:solidFill>
              </a:rPr>
              <a:t>     </a:t>
            </a:r>
            <a:r>
              <a:rPr lang="uk-UA" sz="2000" b="1" dirty="0" smtClean="0">
                <a:solidFill>
                  <a:srgbClr val="FF0000"/>
                </a:solidFill>
              </a:rPr>
              <a:t>у докторантурі </a:t>
            </a:r>
            <a:r>
              <a:rPr lang="uk-UA" sz="2000" b="1" dirty="0" smtClean="0">
                <a:solidFill>
                  <a:srgbClr val="1A5770"/>
                </a:solidFill>
              </a:rPr>
              <a:t>– </a:t>
            </a:r>
            <a:r>
              <a:rPr lang="uk-UA" sz="1800" b="1" dirty="0">
                <a:solidFill>
                  <a:srgbClr val="1A5770"/>
                </a:solidFill>
              </a:rPr>
              <a:t>1</a:t>
            </a:r>
            <a:endParaRPr lang="uk-UA" sz="1800" b="1" dirty="0" smtClean="0">
              <a:solidFill>
                <a:srgbClr val="1A577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643452"/>
            <a:ext cx="6979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uk-UA" b="1" dirty="0" smtClean="0">
                <a:solidFill>
                  <a:schemeClr val="bg1"/>
                </a:solidFill>
              </a:rPr>
              <a:t>НДІ здоров</a:t>
            </a:r>
            <a:r>
              <a:rPr lang="en-US" b="1" dirty="0" smtClean="0">
                <a:solidFill>
                  <a:schemeClr val="bg1"/>
                </a:solidFill>
              </a:rPr>
              <a:t>’</a:t>
            </a:r>
            <a:r>
              <a:rPr lang="ru-RU" b="1" dirty="0" smtClean="0">
                <a:solidFill>
                  <a:schemeClr val="bg1"/>
                </a:solidFill>
              </a:rPr>
              <a:t>я тварин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C:\Users\Micros\Desktop\ветфак++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296144" cy="107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H:\37611\22.05.2015\Цвіліховський\4\Фотографії\ВСЕ\навчальний процес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91630"/>
            <a:ext cx="3190311" cy="2122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52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656"/>
          <p:cNvGraphicFramePr>
            <a:graphicFrameLocks noGrp="1"/>
          </p:cNvGraphicFramePr>
          <p:nvPr>
            <p:extLst/>
          </p:nvPr>
        </p:nvGraphicFramePr>
        <p:xfrm>
          <a:off x="6394" y="1448550"/>
          <a:ext cx="9144001" cy="3666348"/>
        </p:xfrm>
        <a:graphic>
          <a:graphicData uri="http://schemas.openxmlformats.org/drawingml/2006/table">
            <a:tbl>
              <a:tblPr/>
              <a:tblGrid>
                <a:gridCol w="1254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5690">
                  <a:extLst>
                    <a:ext uri="{9D8B030D-6E8A-4147-A177-3AD203B41FA5}">
                      <a16:colId xmlns:a16="http://schemas.microsoft.com/office/drawing/2014/main" val="1792871906"/>
                    </a:ext>
                  </a:extLst>
                </a:gridCol>
                <a:gridCol w="3185852">
                  <a:extLst>
                    <a:ext uri="{9D8B030D-6E8A-4147-A177-3AD203B41FA5}">
                      <a16:colId xmlns:a16="http://schemas.microsoft.com/office/drawing/2014/main" val="146492637"/>
                    </a:ext>
                  </a:extLst>
                </a:gridCol>
                <a:gridCol w="1448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27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Спеціальність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5770"/>
                        </a:solidFill>
                        <a:effectLst/>
                        <a:latin typeface="+mn-lt"/>
                      </a:endParaRPr>
                    </a:p>
                  </a:txBody>
                  <a:tcPr marL="91433" marR="91433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Програми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5770"/>
                        </a:solidFill>
                        <a:effectLst/>
                        <a:latin typeface="+mn-lt"/>
                      </a:endParaRPr>
                    </a:p>
                  </a:txBody>
                  <a:tcPr marL="91433" marR="91433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Кафедри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5770"/>
                        </a:solidFill>
                        <a:effectLst/>
                        <a:latin typeface="+mn-lt"/>
                      </a:endParaRPr>
                    </a:p>
                  </a:txBody>
                  <a:tcPr marL="91433" marR="91433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Гаранти</a:t>
                      </a:r>
                    </a:p>
                  </a:txBody>
                  <a:tcPr marL="91433" marR="91433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88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211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Ветеринарна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медицина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1433" marR="91433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Незаразна </a:t>
                      </a:r>
                      <a:r>
                        <a:rPr kumimoji="0" lang="ru-RU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патологія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тварин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1A5770"/>
                        </a:solidFill>
                        <a:effectLst/>
                        <a:latin typeface="+mn-lt"/>
                      </a:endParaRPr>
                    </a:p>
                  </a:txBody>
                  <a:tcPr marL="91433" marR="91433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1. Акушерства…, 2. </a:t>
                      </a:r>
                      <a:r>
                        <a:rPr kumimoji="0" lang="ru-RU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Анатомії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…,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3. </a:t>
                      </a:r>
                      <a:r>
                        <a:rPr kumimoji="0" lang="ru-RU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Терапії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…, 4. </a:t>
                      </a:r>
                      <a:r>
                        <a:rPr kumimoji="0" lang="ru-RU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Фармакології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…,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5. </a:t>
                      </a:r>
                      <a:r>
                        <a:rPr kumimoji="0" lang="ru-RU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Хірургії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1A5770"/>
                        </a:solidFill>
                        <a:effectLst/>
                        <a:latin typeface="+mn-lt"/>
                      </a:endParaRPr>
                    </a:p>
                  </a:txBody>
                  <a:tcPr marL="91433" marR="91433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Грушанська</a:t>
                      </a:r>
                      <a:r>
                        <a:rPr kumimoji="0" lang="uk-U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Н.Г.</a:t>
                      </a:r>
                    </a:p>
                  </a:txBody>
                  <a:tcPr marL="91433" marR="91433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96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2. Заразна </a:t>
                      </a:r>
                      <a:r>
                        <a:rPr kumimoji="0" lang="ru-RU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патологія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тварин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1A5770"/>
                        </a:solidFill>
                        <a:effectLst/>
                        <a:latin typeface="+mn-lt"/>
                      </a:endParaRPr>
                    </a:p>
                  </a:txBody>
                  <a:tcPr marL="91433" marR="91433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Фармакології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…, 2. </a:t>
                      </a:r>
                      <a:r>
                        <a:rPr kumimoji="0" lang="ru-RU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Епізоотології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1A5770"/>
                        </a:solidFill>
                        <a:effectLst/>
                        <a:latin typeface="+mn-lt"/>
                      </a:endParaRPr>
                    </a:p>
                  </a:txBody>
                  <a:tcPr marL="91433" marR="91433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Прус М.П.</a:t>
                      </a:r>
                      <a:endParaRPr kumimoji="0" lang="uk-UA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A57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A57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51730887"/>
                  </a:ext>
                </a:extLst>
              </a:tr>
              <a:tr h="9641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212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Ветер</a:t>
                      </a:r>
                      <a:r>
                        <a:rPr kumimoji="0" lang="uk-U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гігієна, санітарія і експертиза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Гігієна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санітарія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ветсанекспертиза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A57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Ветеринарної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гігієни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marL="91433" marR="91433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Якубчак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О.М.</a:t>
                      </a:r>
                    </a:p>
                  </a:txBody>
                  <a:tcPr marL="91433" marR="91433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4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091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біологія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Біологія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A57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Біохімії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marL="91433" marR="91433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Калачнюк</a:t>
                      </a:r>
                      <a:r>
                        <a:rPr kumimoji="0" lang="uk-U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Л.Г.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A57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67544" y="843558"/>
            <a:ext cx="7289853" cy="43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lnSpc>
                <a:spcPct val="75000"/>
              </a:lnSpc>
            </a:pPr>
            <a:endParaRPr lang="ru-RU" sz="1600" b="1" dirty="0">
              <a:solidFill>
                <a:srgbClr val="7B6640"/>
              </a:solidFill>
            </a:endParaRPr>
          </a:p>
        </p:txBody>
      </p:sp>
      <p:pic>
        <p:nvPicPr>
          <p:cNvPr id="4" name="Picture 2" descr="C:\Users\Micros\Desktop\ветфак++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296144" cy="107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904" y="105460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B6640"/>
                </a:solidFill>
              </a:rPr>
              <a:t>В НДІ </a:t>
            </a:r>
            <a:r>
              <a:rPr lang="ru-RU" sz="2000" b="1" dirty="0" err="1" smtClean="0">
                <a:solidFill>
                  <a:srgbClr val="7B6640"/>
                </a:solidFill>
              </a:rPr>
              <a:t>здійснюється</a:t>
            </a:r>
            <a:r>
              <a:rPr lang="ru-RU" sz="2000" b="1" dirty="0" smtClean="0">
                <a:solidFill>
                  <a:srgbClr val="7B6640"/>
                </a:solidFill>
              </a:rPr>
              <a:t> </a:t>
            </a:r>
            <a:r>
              <a:rPr lang="ru-RU" sz="2000" b="1" dirty="0" err="1" smtClean="0">
                <a:solidFill>
                  <a:srgbClr val="7B6640"/>
                </a:solidFill>
              </a:rPr>
              <a:t>підготовка</a:t>
            </a:r>
            <a:r>
              <a:rPr lang="ru-RU" sz="2000" b="1" dirty="0" smtClean="0">
                <a:solidFill>
                  <a:srgbClr val="7B6640"/>
                </a:solidFill>
              </a:rPr>
              <a:t> </a:t>
            </a:r>
            <a:r>
              <a:rPr lang="ru-RU" sz="2000" b="1" dirty="0" err="1" smtClean="0">
                <a:solidFill>
                  <a:srgbClr val="7B6640"/>
                </a:solidFill>
              </a:rPr>
              <a:t>докторів</a:t>
            </a:r>
            <a:r>
              <a:rPr lang="ru-RU" sz="2000" b="1" dirty="0" smtClean="0">
                <a:solidFill>
                  <a:srgbClr val="7B6640"/>
                </a:solidFill>
              </a:rPr>
              <a:t> </a:t>
            </a:r>
            <a:r>
              <a:rPr lang="ru-RU" sz="2000" b="1" dirty="0" err="1" smtClean="0">
                <a:solidFill>
                  <a:srgbClr val="7B6640"/>
                </a:solidFill>
              </a:rPr>
              <a:t>філософії</a:t>
            </a:r>
            <a:r>
              <a:rPr lang="ru-RU" sz="2000" b="1" dirty="0" smtClean="0">
                <a:solidFill>
                  <a:srgbClr val="7B6640"/>
                </a:solidFill>
              </a:rPr>
              <a:t> за 4 </a:t>
            </a:r>
            <a:r>
              <a:rPr lang="ru-RU" sz="2000" b="1" dirty="0" err="1" smtClean="0">
                <a:solidFill>
                  <a:srgbClr val="7B6640"/>
                </a:solidFill>
              </a:rPr>
              <a:t>осв</a:t>
            </a:r>
            <a:r>
              <a:rPr lang="ru-RU" sz="2000" b="1" dirty="0" smtClean="0">
                <a:solidFill>
                  <a:srgbClr val="7B6640"/>
                </a:solidFill>
              </a:rPr>
              <a:t>.-наук. </a:t>
            </a:r>
            <a:r>
              <a:rPr lang="ru-RU" sz="2000" b="1" dirty="0" err="1" smtClean="0">
                <a:solidFill>
                  <a:srgbClr val="7B6640"/>
                </a:solidFill>
              </a:rPr>
              <a:t>програмами</a:t>
            </a:r>
            <a:r>
              <a:rPr lang="en-US" sz="2000" b="1" dirty="0" smtClean="0">
                <a:solidFill>
                  <a:srgbClr val="7B6640"/>
                </a:solidFill>
              </a:rPr>
              <a:t>:</a:t>
            </a:r>
            <a:endParaRPr lang="uk-UA" sz="2000" dirty="0">
              <a:solidFill>
                <a:srgbClr val="7B66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48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656"/>
          <p:cNvGraphicFramePr>
            <a:graphicFrameLocks noGrp="1"/>
          </p:cNvGraphicFramePr>
          <p:nvPr>
            <p:extLst/>
          </p:nvPr>
        </p:nvGraphicFramePr>
        <p:xfrm>
          <a:off x="214282" y="1820128"/>
          <a:ext cx="4710291" cy="1694780"/>
        </p:xfrm>
        <a:graphic>
          <a:graphicData uri="http://schemas.openxmlformats.org/drawingml/2006/table">
            <a:tbl>
              <a:tblPr/>
              <a:tblGrid>
                <a:gridCol w="1603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6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403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Спецрада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5770"/>
                        </a:solidFill>
                        <a:effectLst/>
                        <a:latin typeface="+mn-lt"/>
                      </a:endParaRPr>
                    </a:p>
                  </a:txBody>
                  <a:tcPr marL="91433" marR="91433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Голова спецради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5770"/>
                        </a:solidFill>
                        <a:effectLst/>
                        <a:latin typeface="+mn-lt"/>
                      </a:endParaRPr>
                    </a:p>
                  </a:txBody>
                  <a:tcPr marL="91433" marR="91433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6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Д 26.004.03</a:t>
                      </a:r>
                      <a:endParaRPr kumimoji="0" lang="ru-RU" sz="15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1433" marR="91433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Костюк В.К., </a:t>
                      </a:r>
                      <a:r>
                        <a:rPr kumimoji="0" lang="uk-UA" sz="15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д.вет.н</a:t>
                      </a:r>
                      <a:r>
                        <a:rPr kumimoji="0" lang="uk-UA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., проф. </a:t>
                      </a:r>
                      <a:r>
                        <a:rPr kumimoji="0" lang="uk-UA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(3+1</a:t>
                      </a:r>
                      <a:r>
                        <a:rPr kumimoji="0" lang="uk-UA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5770"/>
                        </a:solidFill>
                        <a:effectLst/>
                        <a:latin typeface="+mn-lt"/>
                      </a:endParaRPr>
                    </a:p>
                  </a:txBody>
                  <a:tcPr marL="91433" marR="91433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Д 26.004.14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1433" marR="91433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Мазуркевич</a:t>
                      </a:r>
                      <a:r>
                        <a:rPr kumimoji="0" 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 А.Й., </a:t>
                      </a:r>
                      <a:r>
                        <a:rPr kumimoji="0" lang="uk-UA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д.вет.н</a:t>
                      </a:r>
                      <a:r>
                        <a:rPr kumimoji="0" 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., проф. (</a:t>
                      </a:r>
                      <a:r>
                        <a:rPr kumimoji="0" 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4+2</a:t>
                      </a:r>
                      <a:r>
                        <a:rPr kumimoji="0" 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)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5770"/>
                        </a:solidFill>
                        <a:effectLst/>
                        <a:latin typeface="+mn-lt"/>
                      </a:endParaRPr>
                    </a:p>
                  </a:txBody>
                  <a:tcPr marL="91433" marR="91433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 26.004.08</a:t>
                      </a:r>
                      <a:endParaRPr kumimoji="0" lang="ru-RU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Захаренко М.О., </a:t>
                      </a:r>
                      <a:r>
                        <a:rPr kumimoji="0" lang="uk-UA" sz="15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д.б.н</a:t>
                      </a:r>
                      <a:r>
                        <a:rPr kumimoji="0" lang="uk-UA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., проф. (</a:t>
                      </a:r>
                      <a:r>
                        <a:rPr kumimoji="0" lang="uk-UA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0+2</a:t>
                      </a:r>
                      <a:r>
                        <a:rPr kumimoji="0" lang="uk-UA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ru-RU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A57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Picture 32" descr="C:\Documents and Settings\Boiko\Рабочий стол\Біла Церква 30.05.07\P101028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68" y="3214692"/>
            <a:ext cx="1835993" cy="1377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6" descr="C:\Documents and Settings\Boiko\Рабочий стол\Біла Церква 30.05.07\P101009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1928808"/>
            <a:ext cx="1848580" cy="1386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42844" y="1000114"/>
            <a:ext cx="8432861" cy="64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75000"/>
              </a:lnSpc>
            </a:pPr>
            <a:r>
              <a:rPr lang="uk-UA" sz="1600" b="1" dirty="0" smtClean="0">
                <a:solidFill>
                  <a:srgbClr val="7B6640"/>
                </a:solidFill>
              </a:rPr>
              <a:t>Функціонує 3 спеціалізованих вчених ради </a:t>
            </a:r>
          </a:p>
          <a:p>
            <a:pPr eaLnBrk="0" hangingPunct="0">
              <a:lnSpc>
                <a:spcPct val="75000"/>
              </a:lnSpc>
            </a:pPr>
            <a:r>
              <a:rPr lang="uk-UA" sz="1600" b="1" dirty="0" smtClean="0">
                <a:solidFill>
                  <a:srgbClr val="7B6640"/>
                </a:solidFill>
              </a:rPr>
              <a:t>із захисту дисертацій: </a:t>
            </a:r>
          </a:p>
          <a:p>
            <a:pPr eaLnBrk="0" hangingPunct="0">
              <a:lnSpc>
                <a:spcPct val="75000"/>
              </a:lnSpc>
            </a:pPr>
            <a:endParaRPr lang="ru-RU" sz="16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4883" y="5373216"/>
            <a:ext cx="7208819" cy="138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71500" indent="-571500" eaLnBrk="0" hangingPunct="0">
              <a:lnSpc>
                <a:spcPct val="75000"/>
              </a:lnSpc>
              <a:buFont typeface="Wingdings" pitchFamily="2" charset="2"/>
              <a:buChar char="Ø"/>
            </a:pPr>
            <a:endParaRPr lang="uk-UA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eaLnBrk="0" hangingPunct="0">
              <a:lnSpc>
                <a:spcPct val="75000"/>
              </a:lnSpc>
            </a:pP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eaLnBrk="0" hangingPunct="0">
              <a:lnSpc>
                <a:spcPct val="75000"/>
              </a:lnSpc>
            </a:pPr>
            <a:endParaRPr lang="ru-RU" sz="16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1000114"/>
            <a:ext cx="3748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>
                <a:solidFill>
                  <a:srgbClr val="FF0000"/>
                </a:solidFill>
              </a:rPr>
              <a:t>У 2020 р. захищено дисертацій:</a:t>
            </a:r>
            <a:endParaRPr lang="uk-UA" sz="1600" dirty="0">
              <a:solidFill>
                <a:srgbClr val="FF0000"/>
              </a:solidFill>
            </a:endParaRPr>
          </a:p>
          <a:p>
            <a:r>
              <a:rPr lang="uk-UA" sz="1600" b="1" dirty="0">
                <a:solidFill>
                  <a:srgbClr val="FF0000"/>
                </a:solidFill>
              </a:rPr>
              <a:t>7</a:t>
            </a:r>
            <a:r>
              <a:rPr lang="uk-UA" sz="1600" b="1" dirty="0" smtClean="0">
                <a:solidFill>
                  <a:srgbClr val="FF0000"/>
                </a:solidFill>
              </a:rPr>
              <a:t> докторських,</a:t>
            </a:r>
          </a:p>
          <a:p>
            <a:r>
              <a:rPr lang="uk-UA" sz="1600" b="1" dirty="0">
                <a:solidFill>
                  <a:srgbClr val="FF0000"/>
                </a:solidFill>
              </a:rPr>
              <a:t>5</a:t>
            </a:r>
            <a:r>
              <a:rPr lang="uk-UA" sz="1600" b="1" dirty="0" smtClean="0">
                <a:solidFill>
                  <a:srgbClr val="FF0000"/>
                </a:solidFill>
              </a:rPr>
              <a:t> кандидатських</a:t>
            </a:r>
            <a:endParaRPr lang="uk-UA" sz="1600" b="1" dirty="0">
              <a:solidFill>
                <a:srgbClr val="FF0000"/>
              </a:solidFill>
            </a:endParaRPr>
          </a:p>
          <a:p>
            <a:pPr lvl="0"/>
            <a:endParaRPr lang="uk-UA" sz="1600" b="1" dirty="0">
              <a:ln w="11430"/>
              <a:solidFill>
                <a:srgbClr val="1A577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0"/>
            <a:r>
              <a:rPr lang="uk-UA" sz="1600" b="1" dirty="0" smtClean="0">
                <a:solidFill>
                  <a:srgbClr val="FF0000"/>
                </a:solidFill>
              </a:rPr>
              <a:t>                                                        </a:t>
            </a:r>
          </a:p>
        </p:txBody>
      </p:sp>
      <p:pic>
        <p:nvPicPr>
          <p:cNvPr id="10" name="Picture 26" descr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3286130"/>
            <a:ext cx="1781333" cy="1334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14282" y="4643452"/>
            <a:ext cx="6979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uk-UA" b="1" dirty="0" smtClean="0">
                <a:solidFill>
                  <a:schemeClr val="bg1"/>
                </a:solidFill>
              </a:rPr>
              <a:t>НДІ </a:t>
            </a:r>
            <a:r>
              <a:rPr lang="uk-UA" b="1" dirty="0" err="1" smtClean="0">
                <a:solidFill>
                  <a:schemeClr val="bg1"/>
                </a:solidFill>
              </a:rPr>
              <a:t>здоров</a:t>
            </a:r>
            <a:r>
              <a:rPr lang="en-US" b="1" dirty="0" smtClean="0">
                <a:solidFill>
                  <a:schemeClr val="bg1"/>
                </a:solidFill>
              </a:rPr>
              <a:t>’</a:t>
            </a:r>
            <a:r>
              <a:rPr lang="ru-RU" b="1" dirty="0" smtClean="0">
                <a:solidFill>
                  <a:schemeClr val="bg1"/>
                </a:solidFill>
              </a:rPr>
              <a:t>я тварин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C:\Users\Micros\Desktop\ветфак++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296144" cy="107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H:\37611\ДОКУМЕНТИ\2015\Звіт ННІ 2015\Pictures\1_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569" y="1966800"/>
            <a:ext cx="1830390" cy="1236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98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6373" y="1431984"/>
            <a:ext cx="8828115" cy="243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 eaLnBrk="0" fontAlgn="base" hangingPunct="0"/>
            <a:r>
              <a:rPr lang="uk-UA" sz="2800" dirty="0"/>
              <a:t>У </a:t>
            </a:r>
            <a:r>
              <a:rPr lang="uk-UA" sz="2800" dirty="0" smtClean="0"/>
              <a:t>2019-2020 </a:t>
            </a:r>
            <a:r>
              <a:rPr lang="uk-UA" sz="2800" dirty="0"/>
              <a:t>роках </a:t>
            </a:r>
            <a:r>
              <a:rPr lang="uk-UA" sz="2800" dirty="0" smtClean="0"/>
              <a:t>в НУБіП України докторські </a:t>
            </a:r>
            <a:r>
              <a:rPr lang="uk-UA" sz="2800" dirty="0"/>
              <a:t>дисертації захистили наші колеги </a:t>
            </a:r>
            <a:r>
              <a:rPr lang="uk-UA" sz="2800" dirty="0" err="1" smtClean="0">
                <a:solidFill>
                  <a:srgbClr val="C00000"/>
                </a:solidFill>
              </a:rPr>
              <a:t>Грушанська</a:t>
            </a:r>
            <a:r>
              <a:rPr lang="uk-UA" sz="2800" dirty="0">
                <a:solidFill>
                  <a:srgbClr val="C00000"/>
                </a:solidFill>
              </a:rPr>
              <a:t> Н.Г., </a:t>
            </a:r>
            <a:r>
              <a:rPr lang="uk-UA" sz="2800" dirty="0" err="1" smtClean="0">
                <a:solidFill>
                  <a:srgbClr val="C00000"/>
                </a:solidFill>
              </a:rPr>
              <a:t>Дишлюк</a:t>
            </a:r>
            <a:r>
              <a:rPr lang="uk-UA" sz="2800" dirty="0" smtClean="0">
                <a:solidFill>
                  <a:srgbClr val="C00000"/>
                </a:solidFill>
              </a:rPr>
              <a:t> </a:t>
            </a:r>
            <a:r>
              <a:rPr lang="uk-UA" sz="2800" dirty="0">
                <a:solidFill>
                  <a:srgbClr val="C00000"/>
                </a:solidFill>
              </a:rPr>
              <a:t>Н.В., Ковпак В.В., </a:t>
            </a:r>
            <a:r>
              <a:rPr lang="uk-UA" sz="2800" dirty="0" err="1">
                <a:solidFill>
                  <a:srgbClr val="C00000"/>
                </a:solidFill>
              </a:rPr>
              <a:t>Кладницька</a:t>
            </a:r>
            <a:r>
              <a:rPr lang="uk-UA" sz="2800" dirty="0">
                <a:solidFill>
                  <a:srgbClr val="C00000"/>
                </a:solidFill>
              </a:rPr>
              <a:t> Л.В</a:t>
            </a:r>
            <a:r>
              <a:rPr lang="uk-UA" sz="2800" dirty="0" smtClean="0">
                <a:solidFill>
                  <a:srgbClr val="C00000"/>
                </a:solidFill>
              </a:rPr>
              <a:t>., </a:t>
            </a:r>
            <a:r>
              <a:rPr lang="uk-UA" sz="2800" dirty="0" err="1" smtClean="0">
                <a:solidFill>
                  <a:srgbClr val="C00000"/>
                </a:solidFill>
              </a:rPr>
              <a:t>Галат</a:t>
            </a:r>
            <a:r>
              <a:rPr lang="uk-UA" sz="2800" dirty="0" smtClean="0">
                <a:solidFill>
                  <a:srgbClr val="C00000"/>
                </a:solidFill>
              </a:rPr>
              <a:t> М.В., </a:t>
            </a:r>
            <a:r>
              <a:rPr lang="uk-UA" sz="2800" dirty="0" err="1">
                <a:solidFill>
                  <a:srgbClr val="C00000"/>
                </a:solidFill>
              </a:rPr>
              <a:t>Постой</a:t>
            </a:r>
            <a:r>
              <a:rPr lang="uk-UA" sz="2800" dirty="0">
                <a:solidFill>
                  <a:srgbClr val="C00000"/>
                </a:solidFill>
              </a:rPr>
              <a:t> Р.В</a:t>
            </a:r>
            <a:r>
              <a:rPr lang="uk-UA" sz="2800" dirty="0" smtClean="0">
                <a:solidFill>
                  <a:srgbClr val="C00000"/>
                </a:solidFill>
              </a:rPr>
              <a:t>.,</a:t>
            </a:r>
            <a:endParaRPr lang="ru-RU" sz="1600" b="1" dirty="0">
              <a:solidFill>
                <a:srgbClr val="000066"/>
              </a:solidFill>
              <a:latin typeface="Times New Roman" pitchFamily="18" charset="0"/>
            </a:endParaRPr>
          </a:p>
          <a:p>
            <a:pPr algn="just" eaLnBrk="0" fontAlgn="base" hangingPunct="0"/>
            <a:r>
              <a:rPr lang="uk-UA" sz="2800" dirty="0" err="1" smtClean="0">
                <a:solidFill>
                  <a:srgbClr val="C00000"/>
                </a:solidFill>
              </a:rPr>
              <a:t>Журенко</a:t>
            </a:r>
            <a:r>
              <a:rPr lang="uk-UA" sz="2800" dirty="0" smtClean="0">
                <a:solidFill>
                  <a:srgbClr val="C00000"/>
                </a:solidFill>
              </a:rPr>
              <a:t> О.В</a:t>
            </a:r>
            <a:r>
              <a:rPr lang="uk-UA" sz="2800" dirty="0">
                <a:solidFill>
                  <a:srgbClr val="C00000"/>
                </a:solidFill>
              </a:rPr>
              <a:t>., </a:t>
            </a:r>
            <a:r>
              <a:rPr lang="uk-UA" sz="2800" dirty="0" err="1">
                <a:solidFill>
                  <a:srgbClr val="C00000"/>
                </a:solidFill>
              </a:rPr>
              <a:t>Голопура</a:t>
            </a:r>
            <a:r>
              <a:rPr lang="uk-UA" sz="2800" dirty="0">
                <a:solidFill>
                  <a:srgbClr val="C00000"/>
                </a:solidFill>
              </a:rPr>
              <a:t> С.І., </a:t>
            </a:r>
            <a:r>
              <a:rPr lang="uk-UA" sz="2800" dirty="0" err="1" smtClean="0">
                <a:solidFill>
                  <a:srgbClr val="C00000"/>
                </a:solidFill>
              </a:rPr>
              <a:t>Мазуркевич</a:t>
            </a:r>
            <a:r>
              <a:rPr lang="uk-UA" sz="2800" dirty="0" smtClean="0">
                <a:solidFill>
                  <a:srgbClr val="C00000"/>
                </a:solidFill>
              </a:rPr>
              <a:t> </a:t>
            </a:r>
            <a:r>
              <a:rPr lang="uk-UA" sz="2800" dirty="0">
                <a:solidFill>
                  <a:srgbClr val="C00000"/>
                </a:solidFill>
              </a:rPr>
              <a:t>Т</a:t>
            </a:r>
            <a:r>
              <a:rPr lang="uk-UA" sz="2800" dirty="0" smtClean="0">
                <a:solidFill>
                  <a:srgbClr val="C00000"/>
                </a:solidFill>
              </a:rPr>
              <a:t>.А. </a:t>
            </a:r>
            <a:endParaRPr lang="ru-RU" sz="16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4883" y="5373216"/>
            <a:ext cx="7208819" cy="138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71500" indent="-571500" eaLnBrk="0" hangingPunct="0">
              <a:lnSpc>
                <a:spcPct val="75000"/>
              </a:lnSpc>
              <a:buFont typeface="Wingdings" pitchFamily="2" charset="2"/>
              <a:buChar char="Ø"/>
            </a:pPr>
            <a:endParaRPr lang="uk-UA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eaLnBrk="0" hangingPunct="0">
              <a:lnSpc>
                <a:spcPct val="75000"/>
              </a:lnSpc>
            </a:pP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eaLnBrk="0" hangingPunct="0">
              <a:lnSpc>
                <a:spcPct val="75000"/>
              </a:lnSpc>
            </a:pPr>
            <a:endParaRPr lang="ru-RU" sz="16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4643452"/>
            <a:ext cx="6979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uk-UA" b="1" dirty="0" smtClean="0">
                <a:solidFill>
                  <a:schemeClr val="bg1"/>
                </a:solidFill>
              </a:rPr>
              <a:t>НДІ </a:t>
            </a:r>
            <a:r>
              <a:rPr lang="uk-UA" b="1" dirty="0" err="1" smtClean="0">
                <a:solidFill>
                  <a:schemeClr val="bg1"/>
                </a:solidFill>
              </a:rPr>
              <a:t>здоров</a:t>
            </a:r>
            <a:r>
              <a:rPr lang="en-US" b="1" dirty="0" smtClean="0">
                <a:solidFill>
                  <a:schemeClr val="bg1"/>
                </a:solidFill>
              </a:rPr>
              <a:t>’</a:t>
            </a:r>
            <a:r>
              <a:rPr lang="ru-RU" b="1" dirty="0" smtClean="0">
                <a:solidFill>
                  <a:schemeClr val="bg1"/>
                </a:solidFill>
              </a:rPr>
              <a:t>я тварин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C:\Users\Micros\Desktop\ветфак++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296144" cy="107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12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4643452"/>
            <a:ext cx="6979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uk-UA" b="1" dirty="0" smtClean="0">
                <a:solidFill>
                  <a:schemeClr val="bg1"/>
                </a:solidFill>
              </a:rPr>
              <a:t>НДІ </a:t>
            </a:r>
            <a:r>
              <a:rPr lang="uk-UA" b="1" dirty="0" err="1" smtClean="0">
                <a:solidFill>
                  <a:schemeClr val="bg1"/>
                </a:solidFill>
              </a:rPr>
              <a:t>здоров</a:t>
            </a:r>
            <a:r>
              <a:rPr lang="en-US" b="1" dirty="0" smtClean="0">
                <a:solidFill>
                  <a:schemeClr val="bg1"/>
                </a:solidFill>
              </a:rPr>
              <a:t>’</a:t>
            </a:r>
            <a:r>
              <a:rPr lang="ru-RU" b="1" dirty="0" smtClean="0">
                <a:solidFill>
                  <a:schemeClr val="bg1"/>
                </a:solidFill>
              </a:rPr>
              <a:t>я тварин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Micros\Desktop\ветфак++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296144" cy="107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8937193"/>
              </p:ext>
            </p:extLst>
          </p:nvPr>
        </p:nvGraphicFramePr>
        <p:xfrm>
          <a:off x="212050" y="1264731"/>
          <a:ext cx="8822212" cy="318554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92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4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5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0342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1"/>
                          </a:solidFill>
                        </a:rPr>
                        <a:t>Рік захисту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1"/>
                          </a:solidFill>
                        </a:rPr>
                        <a:t>Здобувач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1"/>
                          </a:solidFill>
                        </a:rPr>
                        <a:t>Науковий консультант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5067">
                <a:tc rowSpan="3">
                  <a:txBody>
                    <a:bodyPr/>
                    <a:lstStyle/>
                    <a:p>
                      <a:pPr algn="ctr"/>
                      <a:r>
                        <a:rPr lang="uk-UA" sz="3600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Вальчук</a:t>
                      </a:r>
                      <a:r>
                        <a:rPr lang="uk-UA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О.А.</a:t>
                      </a:r>
                      <a:endParaRPr lang="ru-RU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проф. Любецький В.Й.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5067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Дорощук</a:t>
                      </a:r>
                      <a:r>
                        <a:rPr lang="uk-UA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В.О.</a:t>
                      </a:r>
                      <a:endParaRPr lang="ru-RU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проф. </a:t>
                      </a:r>
                      <a:r>
                        <a:rPr lang="uk-UA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Сухонос</a:t>
                      </a:r>
                      <a:r>
                        <a:rPr lang="uk-UA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В.П.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5067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Кучерук</a:t>
                      </a:r>
                      <a:r>
                        <a:rPr lang="uk-UA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М.Д.</a:t>
                      </a:r>
                      <a:endParaRPr lang="ru-RU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проф. </a:t>
                      </a:r>
                      <a:r>
                        <a:rPr lang="uk-UA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Засєкін</a:t>
                      </a:r>
                      <a:r>
                        <a:rPr lang="uk-UA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Д.А.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365404" y="878373"/>
            <a:ext cx="5976664" cy="38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uk-UA" sz="1500" b="1" kern="0" dirty="0"/>
              <a:t>Потенційні доктори наук </a:t>
            </a:r>
            <a:endParaRPr lang="ru-RU" sz="1500" b="1" kern="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4939015" y="2127545"/>
            <a:ext cx="2945353" cy="121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884368" y="2127545"/>
            <a:ext cx="6329" cy="2454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939015" y="2139702"/>
            <a:ext cx="2534" cy="233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939015" y="2373465"/>
            <a:ext cx="29453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94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icros\Desktop\ветфак++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296144" cy="107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-108520" y="987574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>
              <a:defRPr/>
            </a:pPr>
            <a:r>
              <a:rPr lang="ru-RU" altLang="uk-UA" sz="1600" b="1" dirty="0" err="1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Науковий</a:t>
            </a:r>
            <a:r>
              <a:rPr lang="ru-RU" altLang="uk-UA" sz="1600" b="1" dirty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 </a:t>
            </a:r>
            <a:r>
              <a:rPr lang="ru-RU" altLang="uk-UA" sz="1600" b="1" dirty="0" err="1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доробок</a:t>
            </a:r>
            <a:r>
              <a:rPr lang="ru-RU" altLang="uk-UA" sz="1600" b="1" dirty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 </a:t>
            </a:r>
            <a:r>
              <a:rPr lang="ru-RU" altLang="uk-UA" sz="1600" b="1" dirty="0" err="1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докторів</a:t>
            </a:r>
            <a:r>
              <a:rPr lang="ru-RU" altLang="uk-UA" sz="1600" b="1" dirty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 наук факультету </a:t>
            </a:r>
            <a:r>
              <a:rPr lang="ru-RU" altLang="uk-UA" sz="1600" b="1" dirty="0" err="1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ветеринарної</a:t>
            </a:r>
            <a:r>
              <a:rPr lang="ru-RU" altLang="uk-UA" sz="1600" b="1" dirty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 </a:t>
            </a:r>
            <a:r>
              <a:rPr lang="ru-RU" altLang="uk-UA" sz="1600" b="1" dirty="0" err="1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медицини</a:t>
            </a:r>
            <a:r>
              <a:rPr lang="ru-RU" altLang="uk-UA" sz="1600" b="1" dirty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 з </a:t>
            </a:r>
            <a:r>
              <a:rPr lang="ru-RU" altLang="uk-UA" sz="1600" b="1" dirty="0" err="1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підготовки</a:t>
            </a:r>
            <a:r>
              <a:rPr lang="ru-RU" altLang="uk-UA" sz="1600" b="1" dirty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 </a:t>
            </a:r>
            <a:r>
              <a:rPr lang="ru-RU" altLang="uk-UA" sz="1600" b="1" dirty="0" err="1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кадрів</a:t>
            </a:r>
            <a:r>
              <a:rPr lang="ru-RU" altLang="uk-UA" sz="1600" b="1" dirty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 </a:t>
            </a:r>
            <a:r>
              <a:rPr lang="ru-RU" altLang="uk-UA" sz="1600" b="1" dirty="0" err="1" smtClean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вищої</a:t>
            </a:r>
            <a:r>
              <a:rPr lang="ru-RU" altLang="uk-UA" sz="1600" b="1" dirty="0" smtClean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 </a:t>
            </a:r>
            <a:r>
              <a:rPr lang="ru-RU" altLang="uk-UA" sz="1600" b="1" dirty="0" err="1" smtClean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кваліфікації</a:t>
            </a:r>
            <a:r>
              <a:rPr lang="ru-RU" altLang="uk-UA" sz="1600" b="1" dirty="0" smtClean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 (станом </a:t>
            </a:r>
            <a:r>
              <a:rPr lang="ru-RU" altLang="uk-UA" sz="1600" b="1" dirty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на 01.12.2020 р</a:t>
            </a:r>
            <a:r>
              <a:rPr lang="ru-RU" altLang="uk-UA" sz="1600" b="1" dirty="0" smtClean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.)</a:t>
            </a:r>
            <a:endParaRPr lang="ru-RU" altLang="uk-UA" sz="1600" b="1" dirty="0">
              <a:solidFill>
                <a:srgbClr val="7B6640"/>
              </a:solidFill>
              <a:latin typeface="+mn-lt"/>
              <a:ea typeface="+mj-ea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0" y="1491631"/>
          <a:ext cx="9143999" cy="36518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5005">
                  <a:extLst>
                    <a:ext uri="{9D8B030D-6E8A-4147-A177-3AD203B41FA5}">
                      <a16:colId xmlns:a16="http://schemas.microsoft.com/office/drawing/2014/main" val="1745191512"/>
                    </a:ext>
                  </a:extLst>
                </a:gridCol>
                <a:gridCol w="1722779">
                  <a:extLst>
                    <a:ext uri="{9D8B030D-6E8A-4147-A177-3AD203B41FA5}">
                      <a16:colId xmlns:a16="http://schemas.microsoft.com/office/drawing/2014/main" val="3701084946"/>
                    </a:ext>
                  </a:extLst>
                </a:gridCol>
                <a:gridCol w="2130268">
                  <a:extLst>
                    <a:ext uri="{9D8B030D-6E8A-4147-A177-3AD203B41FA5}">
                      <a16:colId xmlns:a16="http://schemas.microsoft.com/office/drawing/2014/main" val="1022535645"/>
                    </a:ext>
                  </a:extLst>
                </a:gridCol>
                <a:gridCol w="856231">
                  <a:extLst>
                    <a:ext uri="{9D8B030D-6E8A-4147-A177-3AD203B41FA5}">
                      <a16:colId xmlns:a16="http://schemas.microsoft.com/office/drawing/2014/main" val="738963437"/>
                    </a:ext>
                  </a:extLst>
                </a:gridCol>
                <a:gridCol w="905005">
                  <a:extLst>
                    <a:ext uri="{9D8B030D-6E8A-4147-A177-3AD203B41FA5}">
                      <a16:colId xmlns:a16="http://schemas.microsoft.com/office/drawing/2014/main" val="4218334593"/>
                    </a:ext>
                  </a:extLst>
                </a:gridCol>
                <a:gridCol w="838168">
                  <a:extLst>
                    <a:ext uri="{9D8B030D-6E8A-4147-A177-3AD203B41FA5}">
                      <a16:colId xmlns:a16="http://schemas.microsoft.com/office/drawing/2014/main" val="3974226006"/>
                    </a:ext>
                  </a:extLst>
                </a:gridCol>
                <a:gridCol w="838168">
                  <a:extLst>
                    <a:ext uri="{9D8B030D-6E8A-4147-A177-3AD203B41FA5}">
                      <a16:colId xmlns:a16="http://schemas.microsoft.com/office/drawing/2014/main" val="143476874"/>
                    </a:ext>
                  </a:extLst>
                </a:gridCol>
                <a:gridCol w="480832">
                  <a:extLst>
                    <a:ext uri="{9D8B030D-6E8A-4147-A177-3AD203B41FA5}">
                      <a16:colId xmlns:a16="http://schemas.microsoft.com/office/drawing/2014/main" val="281301631"/>
                    </a:ext>
                  </a:extLst>
                </a:gridCol>
                <a:gridCol w="467543">
                  <a:extLst>
                    <a:ext uri="{9D8B030D-6E8A-4147-A177-3AD203B41FA5}">
                      <a16:colId xmlns:a16="http://schemas.microsoft.com/office/drawing/2014/main" val="2364799340"/>
                    </a:ext>
                  </a:extLst>
                </a:gridCol>
              </a:tblGrid>
              <a:tr h="37770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п/п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2" marR="46252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ПІБ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докторів наук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2" marR="46252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Рік захисту докторської дисертації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2" marR="46252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Стаж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доктора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наук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2" marR="46252" marT="0" marB="0" anchor="ctr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Підготовлено </a:t>
                      </a:r>
                      <a:r>
                        <a:rPr lang="uk-UA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д.н</a:t>
                      </a:r>
                      <a:r>
                        <a:rPr lang="uk-UA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і </a:t>
                      </a:r>
                      <a:r>
                        <a:rPr lang="uk-UA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к.н</a:t>
                      </a:r>
                      <a:r>
                        <a:rPr lang="uk-UA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46252" marR="46252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З них працюють у НУБіП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2" marR="46252" marT="0" marB="0" anchor="ctr"/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361094"/>
                  </a:ext>
                </a:extLst>
              </a:tr>
              <a:tr h="30990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Всього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2" marR="46252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у тому числі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2" marR="46252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99302"/>
                  </a:ext>
                </a:extLst>
              </a:tr>
              <a:tr h="22062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err="1">
                          <a:effectLst/>
                        </a:rPr>
                        <a:t>д.н</a:t>
                      </a:r>
                      <a:r>
                        <a:rPr lang="uk-UA" sz="1200" dirty="0">
                          <a:effectLst/>
                        </a:rPr>
                        <a:t>.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2" marR="462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к.н.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2" marR="462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д.н.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2" marR="462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к.н.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2" marR="46252" marT="0" marB="0" anchor="ctr"/>
                </a:tc>
                <a:extLst>
                  <a:ext uri="{0D108BD9-81ED-4DB2-BD59-A6C34878D82A}">
                    <a16:rowId xmlns:a16="http://schemas.microsoft.com/office/drawing/2014/main" val="1467868016"/>
                  </a:ext>
                </a:extLst>
              </a:tr>
              <a:tr h="228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1.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2" marR="462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Рудик С.К.</a:t>
                      </a:r>
                      <a:endParaRPr lang="uk-UA" sz="1100" dirty="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1985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03042342"/>
                  </a:ext>
                </a:extLst>
              </a:tr>
              <a:tr h="228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2.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2" marR="462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 err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Мазуркевич</a:t>
                      </a:r>
                      <a:r>
                        <a:rPr lang="uk-UA" sz="1200" b="1" dirty="0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А.Й.</a:t>
                      </a:r>
                      <a:endParaRPr lang="uk-UA" sz="1100" dirty="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1993</a:t>
                      </a:r>
                      <a:endParaRPr lang="uk-UA" sz="1100" dirty="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04198530"/>
                  </a:ext>
                </a:extLst>
              </a:tr>
              <a:tr h="228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3.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2" marR="462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Цвіліховський М.І.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1998</a:t>
                      </a:r>
                      <a:endParaRPr lang="uk-UA" sz="1100" dirty="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uk-UA" sz="1100" dirty="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uk-UA" sz="1100" dirty="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100" dirty="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 dirty="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25221496"/>
                  </a:ext>
                </a:extLst>
              </a:tr>
              <a:tr h="228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4.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2" marR="462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Карповський В.І.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uk-UA" sz="1100" dirty="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uk-UA" sz="1100" dirty="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 dirty="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 dirty="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17629969"/>
                  </a:ext>
                </a:extLst>
              </a:tr>
              <a:tr h="228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5.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2" marR="462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Хомич В.Т.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1992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 dirty="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 dirty="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27686290"/>
                  </a:ext>
                </a:extLst>
              </a:tr>
              <a:tr h="228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6.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2" marR="462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Захаренко М.О.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1993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 dirty="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 dirty="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15711259"/>
                  </a:ext>
                </a:extLst>
              </a:tr>
              <a:tr h="226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7.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2" marR="462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Недосєков В.В.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2003 (</a:t>
                      </a:r>
                      <a:r>
                        <a:rPr lang="uk-UA" sz="1200" b="1" dirty="0" err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нострифікація</a:t>
                      </a:r>
                      <a:r>
                        <a:rPr lang="uk-UA" sz="1200" b="1" dirty="0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 2009)</a:t>
                      </a:r>
                      <a:endParaRPr lang="uk-UA" sz="1100" dirty="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(11)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 dirty="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6464898"/>
                  </a:ext>
                </a:extLst>
              </a:tr>
              <a:tr h="228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8.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2" marR="462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Скибіцький В.Г.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1994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 dirty="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95834836"/>
                  </a:ext>
                </a:extLst>
              </a:tr>
              <a:tr h="228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9.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2" marR="462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Засєкін Д.А.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2002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 dirty="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79745749"/>
                  </a:ext>
                </a:extLst>
              </a:tr>
              <a:tr h="228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10.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2" marR="462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Сорока Н.М.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2004</a:t>
                      </a:r>
                      <a:endParaRPr lang="uk-UA" sz="1100" dirty="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100" dirty="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47857567"/>
                  </a:ext>
                </a:extLst>
              </a:tr>
              <a:tr h="228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11.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2" marR="462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Борисевич Б.В.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1999</a:t>
                      </a:r>
                      <a:endParaRPr lang="uk-UA" sz="1100" dirty="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 dirty="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77479566"/>
                  </a:ext>
                </a:extLst>
              </a:tr>
              <a:tr h="228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12.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2" marR="462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Прус М.П.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2006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solidFill>
                            <a:srgbClr val="006C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 dirty="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55619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62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icros\Desktop\ветфак++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296144" cy="107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-108520" y="987574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>
              <a:defRPr/>
            </a:pPr>
            <a:r>
              <a:rPr lang="ru-RU" altLang="uk-UA" sz="1600" b="1" dirty="0" err="1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Науковий</a:t>
            </a:r>
            <a:r>
              <a:rPr lang="ru-RU" altLang="uk-UA" sz="1600" b="1" dirty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 </a:t>
            </a:r>
            <a:r>
              <a:rPr lang="ru-RU" altLang="uk-UA" sz="1600" b="1" dirty="0" err="1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доробок</a:t>
            </a:r>
            <a:r>
              <a:rPr lang="ru-RU" altLang="uk-UA" sz="1600" b="1" dirty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 </a:t>
            </a:r>
            <a:r>
              <a:rPr lang="ru-RU" altLang="uk-UA" sz="1600" b="1" dirty="0" err="1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докторів</a:t>
            </a:r>
            <a:r>
              <a:rPr lang="ru-RU" altLang="uk-UA" sz="1600" b="1" dirty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 наук факультету </a:t>
            </a:r>
            <a:r>
              <a:rPr lang="ru-RU" altLang="uk-UA" sz="1600" b="1" dirty="0" err="1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ветеринарної</a:t>
            </a:r>
            <a:r>
              <a:rPr lang="ru-RU" altLang="uk-UA" sz="1600" b="1" dirty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 </a:t>
            </a:r>
            <a:r>
              <a:rPr lang="ru-RU" altLang="uk-UA" sz="1600" b="1" dirty="0" err="1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медицини</a:t>
            </a:r>
            <a:r>
              <a:rPr lang="ru-RU" altLang="uk-UA" sz="1600" b="1" dirty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 з </a:t>
            </a:r>
            <a:r>
              <a:rPr lang="ru-RU" altLang="uk-UA" sz="1600" b="1" dirty="0" err="1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підготовки</a:t>
            </a:r>
            <a:r>
              <a:rPr lang="ru-RU" altLang="uk-UA" sz="1600" b="1" dirty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 </a:t>
            </a:r>
            <a:r>
              <a:rPr lang="ru-RU" altLang="uk-UA" sz="1600" b="1" dirty="0" err="1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кадрів</a:t>
            </a:r>
            <a:r>
              <a:rPr lang="ru-RU" altLang="uk-UA" sz="1600" b="1" dirty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 </a:t>
            </a:r>
            <a:r>
              <a:rPr lang="ru-RU" altLang="uk-UA" sz="1600" b="1" dirty="0" err="1" smtClean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вищої</a:t>
            </a:r>
            <a:r>
              <a:rPr lang="ru-RU" altLang="uk-UA" sz="1600" b="1" dirty="0" smtClean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 </a:t>
            </a:r>
            <a:r>
              <a:rPr lang="ru-RU" altLang="uk-UA" sz="1600" b="1" dirty="0" err="1" smtClean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кваліфікації</a:t>
            </a:r>
            <a:r>
              <a:rPr lang="ru-RU" altLang="uk-UA" sz="1600" b="1" dirty="0" smtClean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 (станом </a:t>
            </a:r>
            <a:r>
              <a:rPr lang="ru-RU" altLang="uk-UA" sz="1600" b="1" dirty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на 01.12.2020 р</a:t>
            </a:r>
            <a:r>
              <a:rPr lang="ru-RU" altLang="uk-UA" sz="1600" b="1" dirty="0" smtClean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.)</a:t>
            </a:r>
            <a:endParaRPr lang="ru-RU" altLang="uk-UA" sz="1600" b="1" dirty="0">
              <a:solidFill>
                <a:srgbClr val="7B6640"/>
              </a:solidFill>
              <a:latin typeface="+mn-lt"/>
              <a:ea typeface="+mj-ea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0" y="1491630"/>
          <a:ext cx="9143999" cy="3651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5005">
                  <a:extLst>
                    <a:ext uri="{9D8B030D-6E8A-4147-A177-3AD203B41FA5}">
                      <a16:colId xmlns:a16="http://schemas.microsoft.com/office/drawing/2014/main" val="1745191512"/>
                    </a:ext>
                  </a:extLst>
                </a:gridCol>
                <a:gridCol w="2382638">
                  <a:extLst>
                    <a:ext uri="{9D8B030D-6E8A-4147-A177-3AD203B41FA5}">
                      <a16:colId xmlns:a16="http://schemas.microsoft.com/office/drawing/2014/main" val="3701084946"/>
                    </a:ext>
                  </a:extLst>
                </a:gridCol>
                <a:gridCol w="1470409">
                  <a:extLst>
                    <a:ext uri="{9D8B030D-6E8A-4147-A177-3AD203B41FA5}">
                      <a16:colId xmlns:a16="http://schemas.microsoft.com/office/drawing/2014/main" val="1022535645"/>
                    </a:ext>
                  </a:extLst>
                </a:gridCol>
                <a:gridCol w="856231">
                  <a:extLst>
                    <a:ext uri="{9D8B030D-6E8A-4147-A177-3AD203B41FA5}">
                      <a16:colId xmlns:a16="http://schemas.microsoft.com/office/drawing/2014/main" val="738963437"/>
                    </a:ext>
                  </a:extLst>
                </a:gridCol>
                <a:gridCol w="905005">
                  <a:extLst>
                    <a:ext uri="{9D8B030D-6E8A-4147-A177-3AD203B41FA5}">
                      <a16:colId xmlns:a16="http://schemas.microsoft.com/office/drawing/2014/main" val="4218334593"/>
                    </a:ext>
                  </a:extLst>
                </a:gridCol>
                <a:gridCol w="838168">
                  <a:extLst>
                    <a:ext uri="{9D8B030D-6E8A-4147-A177-3AD203B41FA5}">
                      <a16:colId xmlns:a16="http://schemas.microsoft.com/office/drawing/2014/main" val="3974226006"/>
                    </a:ext>
                  </a:extLst>
                </a:gridCol>
                <a:gridCol w="838168">
                  <a:extLst>
                    <a:ext uri="{9D8B030D-6E8A-4147-A177-3AD203B41FA5}">
                      <a16:colId xmlns:a16="http://schemas.microsoft.com/office/drawing/2014/main" val="143476874"/>
                    </a:ext>
                  </a:extLst>
                </a:gridCol>
                <a:gridCol w="480832">
                  <a:extLst>
                    <a:ext uri="{9D8B030D-6E8A-4147-A177-3AD203B41FA5}">
                      <a16:colId xmlns:a16="http://schemas.microsoft.com/office/drawing/2014/main" val="281301631"/>
                    </a:ext>
                  </a:extLst>
                </a:gridCol>
                <a:gridCol w="467543">
                  <a:extLst>
                    <a:ext uri="{9D8B030D-6E8A-4147-A177-3AD203B41FA5}">
                      <a16:colId xmlns:a16="http://schemas.microsoft.com/office/drawing/2014/main" val="2364799340"/>
                    </a:ext>
                  </a:extLst>
                </a:gridCol>
              </a:tblGrid>
              <a:tr h="38935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п/п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2" marR="46252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ПІБ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докторів наук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2" marR="46252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Рік захисту докторської дисертації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2" marR="46252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Стаж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доктора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наук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2" marR="46252" marT="0" marB="0" anchor="ctr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Підготовлено </a:t>
                      </a:r>
                      <a:r>
                        <a:rPr lang="uk-UA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д.н</a:t>
                      </a:r>
                      <a:r>
                        <a:rPr lang="uk-UA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і </a:t>
                      </a:r>
                      <a:r>
                        <a:rPr lang="uk-UA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к.н</a:t>
                      </a:r>
                      <a:r>
                        <a:rPr lang="uk-UA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46252" marR="46252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З них працюють у НУБіП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2" marR="46252" marT="0" marB="0" anchor="ctr"/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361094"/>
                  </a:ext>
                </a:extLst>
              </a:tr>
              <a:tr h="31946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Всього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2" marR="46252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у тому числі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2" marR="46252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99302"/>
                  </a:ext>
                </a:extLst>
              </a:tr>
              <a:tr h="22743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err="1">
                          <a:effectLst/>
                        </a:rPr>
                        <a:t>д.н</a:t>
                      </a:r>
                      <a:r>
                        <a:rPr lang="uk-UA" sz="1200" dirty="0">
                          <a:effectLst/>
                        </a:rPr>
                        <a:t>.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2" marR="462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к.н.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2" marR="462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err="1">
                          <a:effectLst/>
                        </a:rPr>
                        <a:t>д.н</a:t>
                      </a:r>
                      <a:r>
                        <a:rPr lang="uk-UA" sz="1200" dirty="0">
                          <a:effectLst/>
                        </a:rPr>
                        <a:t>.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2" marR="462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к.н.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2" marR="46252" marT="0" marB="0" anchor="ctr"/>
                </a:tc>
                <a:extLst>
                  <a:ext uri="{0D108BD9-81ED-4DB2-BD59-A6C34878D82A}">
                    <a16:rowId xmlns:a16="http://schemas.microsoft.com/office/drawing/2014/main" val="1467868016"/>
                  </a:ext>
                </a:extLst>
              </a:tr>
              <a:tr h="22743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Якубчак О.М.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03042342"/>
                  </a:ext>
                </a:extLst>
              </a:tr>
              <a:tr h="22727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Трокоз В.О.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04198530"/>
                  </a:ext>
                </a:extLst>
              </a:tr>
              <a:tr h="22743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Мельник О.П.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25221496"/>
                  </a:ext>
                </a:extLst>
              </a:tr>
              <a:tr h="22743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Ткачук С.А.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17629969"/>
                  </a:ext>
                </a:extLst>
              </a:tr>
              <a:tr h="22743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</a:t>
                      </a:r>
                      <a:endParaRPr lang="uk-UA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Духницький В.Б.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27686290"/>
                  </a:ext>
                </a:extLst>
              </a:tr>
              <a:tr h="22743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Мазур Т.В.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15711259"/>
                  </a:ext>
                </a:extLst>
              </a:tr>
              <a:tr h="21396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Костюк В.К.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86464898"/>
                  </a:ext>
                </a:extLst>
              </a:tr>
              <a:tr h="22743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Сухонос В.П.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2006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95834836"/>
                  </a:ext>
                </a:extLst>
              </a:tr>
              <a:tr h="22743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Томчук</a:t>
                      </a:r>
                      <a:r>
                        <a:rPr lang="uk-UA" sz="1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В.А.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79745749"/>
                  </a:ext>
                </a:extLst>
              </a:tr>
              <a:tr h="22743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Шевченко Л.В.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47857567"/>
                  </a:ext>
                </a:extLst>
              </a:tr>
              <a:tr h="22743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Калачнюк Л.Г.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77479566"/>
                  </a:ext>
                </a:extLst>
              </a:tr>
              <a:tr h="22743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Грищенко В.А.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55619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37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icros\Desktop\ветфак++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296144" cy="107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-108520" y="987574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>
              <a:defRPr/>
            </a:pPr>
            <a:r>
              <a:rPr lang="ru-RU" altLang="uk-UA" sz="1600" b="1" dirty="0" err="1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Науковий</a:t>
            </a:r>
            <a:r>
              <a:rPr lang="ru-RU" altLang="uk-UA" sz="1600" b="1" dirty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 </a:t>
            </a:r>
            <a:r>
              <a:rPr lang="ru-RU" altLang="uk-UA" sz="1600" b="1" dirty="0" err="1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доробок</a:t>
            </a:r>
            <a:r>
              <a:rPr lang="ru-RU" altLang="uk-UA" sz="1600" b="1" dirty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 </a:t>
            </a:r>
            <a:r>
              <a:rPr lang="ru-RU" altLang="uk-UA" sz="1600" b="1" dirty="0" err="1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докторів</a:t>
            </a:r>
            <a:r>
              <a:rPr lang="ru-RU" altLang="uk-UA" sz="1600" b="1" dirty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 наук факультету </a:t>
            </a:r>
            <a:r>
              <a:rPr lang="ru-RU" altLang="uk-UA" sz="1600" b="1" dirty="0" err="1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ветеринарної</a:t>
            </a:r>
            <a:r>
              <a:rPr lang="ru-RU" altLang="uk-UA" sz="1600" b="1" dirty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 </a:t>
            </a:r>
            <a:r>
              <a:rPr lang="ru-RU" altLang="uk-UA" sz="1600" b="1" dirty="0" err="1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медицини</a:t>
            </a:r>
            <a:r>
              <a:rPr lang="ru-RU" altLang="uk-UA" sz="1600" b="1" dirty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 з </a:t>
            </a:r>
            <a:r>
              <a:rPr lang="ru-RU" altLang="uk-UA" sz="1600" b="1" dirty="0" err="1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підготовки</a:t>
            </a:r>
            <a:r>
              <a:rPr lang="ru-RU" altLang="uk-UA" sz="1600" b="1" dirty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 </a:t>
            </a:r>
            <a:r>
              <a:rPr lang="ru-RU" altLang="uk-UA" sz="1600" b="1" dirty="0" err="1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кадрів</a:t>
            </a:r>
            <a:r>
              <a:rPr lang="ru-RU" altLang="uk-UA" sz="1600" b="1" dirty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 </a:t>
            </a:r>
            <a:r>
              <a:rPr lang="ru-RU" altLang="uk-UA" sz="1600" b="1" dirty="0" err="1" smtClean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вищої</a:t>
            </a:r>
            <a:r>
              <a:rPr lang="ru-RU" altLang="uk-UA" sz="1600" b="1" dirty="0" smtClean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 </a:t>
            </a:r>
            <a:r>
              <a:rPr lang="ru-RU" altLang="uk-UA" sz="1600" b="1" dirty="0" err="1" smtClean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кваліфікації</a:t>
            </a:r>
            <a:r>
              <a:rPr lang="ru-RU" altLang="uk-UA" sz="1600" b="1" dirty="0" smtClean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 (станом </a:t>
            </a:r>
            <a:r>
              <a:rPr lang="ru-RU" altLang="uk-UA" sz="1600" b="1" dirty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на 01.12.2020 р</a:t>
            </a:r>
            <a:r>
              <a:rPr lang="ru-RU" altLang="uk-UA" sz="1600" b="1" dirty="0" smtClean="0">
                <a:solidFill>
                  <a:srgbClr val="7B6640"/>
                </a:solidFill>
                <a:latin typeface="+mn-lt"/>
                <a:ea typeface="+mj-ea"/>
                <a:cs typeface="Times New Roman" pitchFamily="18" charset="0"/>
              </a:rPr>
              <a:t>.)</a:t>
            </a:r>
            <a:endParaRPr lang="ru-RU" altLang="uk-UA" sz="1600" b="1" dirty="0">
              <a:solidFill>
                <a:srgbClr val="7B6640"/>
              </a:solidFill>
              <a:latin typeface="+mn-lt"/>
              <a:ea typeface="+mj-ea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372119"/>
              </p:ext>
            </p:extLst>
          </p:nvPr>
        </p:nvGraphicFramePr>
        <p:xfrm>
          <a:off x="0" y="1490958"/>
          <a:ext cx="9143999" cy="36648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5005">
                  <a:extLst>
                    <a:ext uri="{9D8B030D-6E8A-4147-A177-3AD203B41FA5}">
                      <a16:colId xmlns:a16="http://schemas.microsoft.com/office/drawing/2014/main" val="1745191512"/>
                    </a:ext>
                  </a:extLst>
                </a:gridCol>
                <a:gridCol w="2382638">
                  <a:extLst>
                    <a:ext uri="{9D8B030D-6E8A-4147-A177-3AD203B41FA5}">
                      <a16:colId xmlns:a16="http://schemas.microsoft.com/office/drawing/2014/main" val="3701084946"/>
                    </a:ext>
                  </a:extLst>
                </a:gridCol>
                <a:gridCol w="1470409">
                  <a:extLst>
                    <a:ext uri="{9D8B030D-6E8A-4147-A177-3AD203B41FA5}">
                      <a16:colId xmlns:a16="http://schemas.microsoft.com/office/drawing/2014/main" val="1022535645"/>
                    </a:ext>
                  </a:extLst>
                </a:gridCol>
                <a:gridCol w="856231">
                  <a:extLst>
                    <a:ext uri="{9D8B030D-6E8A-4147-A177-3AD203B41FA5}">
                      <a16:colId xmlns:a16="http://schemas.microsoft.com/office/drawing/2014/main" val="738963437"/>
                    </a:ext>
                  </a:extLst>
                </a:gridCol>
                <a:gridCol w="905005">
                  <a:extLst>
                    <a:ext uri="{9D8B030D-6E8A-4147-A177-3AD203B41FA5}">
                      <a16:colId xmlns:a16="http://schemas.microsoft.com/office/drawing/2014/main" val="4218334593"/>
                    </a:ext>
                  </a:extLst>
                </a:gridCol>
                <a:gridCol w="838168">
                  <a:extLst>
                    <a:ext uri="{9D8B030D-6E8A-4147-A177-3AD203B41FA5}">
                      <a16:colId xmlns:a16="http://schemas.microsoft.com/office/drawing/2014/main" val="3974226006"/>
                    </a:ext>
                  </a:extLst>
                </a:gridCol>
                <a:gridCol w="838168">
                  <a:extLst>
                    <a:ext uri="{9D8B030D-6E8A-4147-A177-3AD203B41FA5}">
                      <a16:colId xmlns:a16="http://schemas.microsoft.com/office/drawing/2014/main" val="143476874"/>
                    </a:ext>
                  </a:extLst>
                </a:gridCol>
                <a:gridCol w="480832">
                  <a:extLst>
                    <a:ext uri="{9D8B030D-6E8A-4147-A177-3AD203B41FA5}">
                      <a16:colId xmlns:a16="http://schemas.microsoft.com/office/drawing/2014/main" val="281301631"/>
                    </a:ext>
                  </a:extLst>
                </a:gridCol>
                <a:gridCol w="467543">
                  <a:extLst>
                    <a:ext uri="{9D8B030D-6E8A-4147-A177-3AD203B41FA5}">
                      <a16:colId xmlns:a16="http://schemas.microsoft.com/office/drawing/2014/main" val="2364799340"/>
                    </a:ext>
                  </a:extLst>
                </a:gridCol>
              </a:tblGrid>
              <a:tr h="39784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п/п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2" marR="46252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ПІБ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докторів наук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2" marR="46252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Рік захисту докторської дисертації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2" marR="46252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Стаж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доктора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наук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2" marR="46252" marT="0" marB="0" anchor="ctr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Підготовлено </a:t>
                      </a:r>
                      <a:r>
                        <a:rPr lang="uk-UA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д.н</a:t>
                      </a:r>
                      <a:r>
                        <a:rPr lang="uk-UA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і </a:t>
                      </a:r>
                      <a:r>
                        <a:rPr lang="uk-UA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к.н</a:t>
                      </a:r>
                      <a:r>
                        <a:rPr lang="uk-UA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46252" marR="46252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З них працюють у НУБіП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2" marR="46252" marT="0" marB="0" anchor="ctr"/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361094"/>
                  </a:ext>
                </a:extLst>
              </a:tr>
              <a:tr h="23385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Всього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2" marR="46252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у тому числі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2" marR="46252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99302"/>
                  </a:ext>
                </a:extLst>
              </a:tr>
              <a:tr h="14401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err="1">
                          <a:effectLst/>
                        </a:rPr>
                        <a:t>д.н</a:t>
                      </a:r>
                      <a:r>
                        <a:rPr lang="uk-UA" sz="1200" dirty="0">
                          <a:effectLst/>
                        </a:rPr>
                        <a:t>.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2" marR="462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к.н.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2" marR="462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err="1">
                          <a:effectLst/>
                        </a:rPr>
                        <a:t>д.н</a:t>
                      </a:r>
                      <a:r>
                        <a:rPr lang="uk-UA" sz="1200" dirty="0">
                          <a:effectLst/>
                        </a:rPr>
                        <a:t>.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2" marR="462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к.н.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52" marR="46252" marT="0" marB="0" anchor="ctr"/>
                </a:tc>
                <a:extLst>
                  <a:ext uri="{0D108BD9-81ED-4DB2-BD59-A6C34878D82A}">
                    <a16:rowId xmlns:a16="http://schemas.microsoft.com/office/drawing/2014/main" val="1467868016"/>
                  </a:ext>
                </a:extLst>
              </a:tr>
              <a:tr h="23239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Галат</a:t>
                      </a:r>
                      <a:r>
                        <a:rPr lang="uk-UA" sz="11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М. В.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03042342"/>
                  </a:ext>
                </a:extLst>
              </a:tr>
              <a:tr h="23222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Журенко</a:t>
                      </a:r>
                      <a:r>
                        <a:rPr lang="uk-UA" sz="11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О. В.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04198530"/>
                  </a:ext>
                </a:extLst>
              </a:tr>
              <a:tr h="23239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Голопура С. І.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25221496"/>
                  </a:ext>
                </a:extLst>
              </a:tr>
              <a:tr h="23239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Кладницька</a:t>
                      </a:r>
                      <a:r>
                        <a:rPr lang="uk-UA" sz="11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Л. В.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17629969"/>
                  </a:ext>
                </a:extLst>
              </a:tr>
              <a:tr h="23239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Мазуркевич Т. А.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27686290"/>
                  </a:ext>
                </a:extLst>
              </a:tr>
              <a:tr h="23239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Грушанська Н.Г.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15711259"/>
                  </a:ext>
                </a:extLst>
              </a:tr>
              <a:tr h="21862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Дишлюк Н.В.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86464898"/>
                  </a:ext>
                </a:extLst>
              </a:tr>
              <a:tr h="23239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Ковпак В.В.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95834836"/>
                  </a:ext>
                </a:extLst>
              </a:tr>
              <a:tr h="23239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Малюк М.О.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79745749"/>
                  </a:ext>
                </a:extLst>
              </a:tr>
              <a:tr h="23239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Кліх Л.В.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47857567"/>
                  </a:ext>
                </a:extLst>
              </a:tr>
              <a:tr h="23239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Яблонська О.В.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2004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77479566"/>
                  </a:ext>
                </a:extLst>
              </a:tr>
              <a:tr h="26668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Всього</a:t>
                      </a:r>
                      <a:endParaRPr lang="uk-UA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</a:rPr>
                        <a:t>219</a:t>
                      </a:r>
                      <a:endParaRPr lang="uk-UA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  <a:endParaRPr lang="uk-UA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</a:rPr>
                        <a:t>176</a:t>
                      </a:r>
                      <a:endParaRPr lang="uk-UA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  <a:endParaRPr lang="uk-UA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</a:rPr>
                        <a:t>48</a:t>
                      </a:r>
                      <a:endParaRPr lang="uk-UA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8452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792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339752" y="1131590"/>
            <a:ext cx="39342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uk-UA" b="1" dirty="0">
                <a:solidFill>
                  <a:srgbClr val="FF0000"/>
                </a:solidFill>
              </a:rPr>
              <a:t>ІІ етап Всеукраїнського конкурсу студентських наукових </a:t>
            </a:r>
            <a:r>
              <a:rPr lang="uk-UA" b="1" dirty="0" smtClean="0">
                <a:solidFill>
                  <a:srgbClr val="FF0000"/>
                </a:solidFill>
              </a:rPr>
              <a:t>робіт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uk-UA" b="1" dirty="0" smtClean="0">
              <a:solidFill>
                <a:srgbClr val="FF0000"/>
              </a:solidFill>
            </a:endParaRPr>
          </a:p>
          <a:p>
            <a:pPr marL="514350" lvl="0" indent="-5143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1A5770"/>
                </a:solidFill>
              </a:rPr>
              <a:t>(</a:t>
            </a:r>
            <a:r>
              <a:rPr lang="uk-UA" b="1" dirty="0" smtClean="0">
                <a:solidFill>
                  <a:srgbClr val="1A5770"/>
                </a:solidFill>
              </a:rPr>
              <a:t>м. Одеса):</a:t>
            </a:r>
            <a:endParaRPr lang="uk-UA" b="1" dirty="0">
              <a:solidFill>
                <a:srgbClr val="1A5770"/>
              </a:solidFill>
            </a:endParaRPr>
          </a:p>
          <a:p>
            <a:pPr marL="514350" indent="-5143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uk-UA" b="1" dirty="0">
                <a:solidFill>
                  <a:srgbClr val="1A5770"/>
                </a:solidFill>
              </a:rPr>
              <a:t>вибороли </a:t>
            </a:r>
            <a:r>
              <a:rPr lang="uk-UA" b="1" dirty="0" smtClean="0">
                <a:solidFill>
                  <a:srgbClr val="1A5770"/>
                </a:solidFill>
              </a:rPr>
              <a:t>2 місце за 211 спеціальністю - (</a:t>
            </a:r>
            <a:r>
              <a:rPr lang="uk-UA" b="1" dirty="0" smtClean="0">
                <a:solidFill>
                  <a:srgbClr val="FF0000"/>
                </a:solidFill>
              </a:rPr>
              <a:t>Ярослава </a:t>
            </a:r>
            <a:r>
              <a:rPr lang="uk-UA" b="1" dirty="0">
                <a:solidFill>
                  <a:srgbClr val="FF0000"/>
                </a:solidFill>
              </a:rPr>
              <a:t>Іщенко</a:t>
            </a:r>
            <a:r>
              <a:rPr lang="uk-UA" b="1" dirty="0" smtClean="0">
                <a:solidFill>
                  <a:srgbClr val="1A5770"/>
                </a:solidFill>
              </a:rPr>
              <a:t>, </a:t>
            </a:r>
          </a:p>
          <a:p>
            <a:pPr marL="514350" indent="-5143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uk-UA" b="1" dirty="0" smtClean="0">
                <a:solidFill>
                  <a:srgbClr val="1A5770"/>
                </a:solidFill>
              </a:rPr>
              <a:t>наук. керівник доц. Іщенко В.Д.)</a:t>
            </a:r>
          </a:p>
          <a:p>
            <a:pPr marL="514350" indent="-514350">
              <a:spcBef>
                <a:spcPct val="0"/>
              </a:spcBef>
              <a:buFont typeface="Arial" pitchFamily="34" charset="0"/>
              <a:buChar char="•"/>
              <a:defRPr/>
            </a:pPr>
            <a:endParaRPr lang="uk-UA" b="1" dirty="0" smtClean="0">
              <a:solidFill>
                <a:srgbClr val="1A5770"/>
              </a:solidFill>
            </a:endParaRPr>
          </a:p>
          <a:p>
            <a:pPr marL="514350" indent="-5143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uk-UA" b="1" dirty="0" smtClean="0">
                <a:solidFill>
                  <a:srgbClr val="1A5770"/>
                </a:solidFill>
              </a:rPr>
              <a:t>3 місце за 212 спеціальністю  -</a:t>
            </a:r>
          </a:p>
          <a:p>
            <a:pPr marL="514350" indent="-5143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uk-UA" b="1" dirty="0">
                <a:solidFill>
                  <a:srgbClr val="1A5770"/>
                </a:solidFill>
              </a:rPr>
              <a:t>(</a:t>
            </a:r>
            <a:r>
              <a:rPr lang="uk-UA" b="1" dirty="0">
                <a:solidFill>
                  <a:srgbClr val="FF0000"/>
                </a:solidFill>
              </a:rPr>
              <a:t>Анна </a:t>
            </a:r>
            <a:r>
              <a:rPr lang="uk-UA" b="1" dirty="0" err="1" smtClean="0">
                <a:solidFill>
                  <a:srgbClr val="FF0000"/>
                </a:solidFill>
              </a:rPr>
              <a:t>Панчук</a:t>
            </a:r>
            <a:r>
              <a:rPr lang="uk-UA" b="1" dirty="0" smtClean="0">
                <a:solidFill>
                  <a:srgbClr val="1A5770"/>
                </a:solidFill>
              </a:rPr>
              <a:t>, наук. </a:t>
            </a:r>
            <a:r>
              <a:rPr lang="uk-UA" b="1" dirty="0">
                <a:solidFill>
                  <a:srgbClr val="1A5770"/>
                </a:solidFill>
              </a:rPr>
              <a:t>керівник </a:t>
            </a:r>
            <a:r>
              <a:rPr lang="uk-UA" b="1" dirty="0" smtClean="0">
                <a:solidFill>
                  <a:srgbClr val="1A5770"/>
                </a:solidFill>
              </a:rPr>
              <a:t>доц</a:t>
            </a:r>
            <a:r>
              <a:rPr lang="uk-UA" b="1" dirty="0">
                <a:solidFill>
                  <a:srgbClr val="1A5770"/>
                </a:solidFill>
              </a:rPr>
              <a:t>. </a:t>
            </a:r>
            <a:r>
              <a:rPr lang="uk-UA" b="1" dirty="0" err="1">
                <a:solidFill>
                  <a:srgbClr val="1A5770"/>
                </a:solidFill>
              </a:rPr>
              <a:t>Галабурда</a:t>
            </a:r>
            <a:r>
              <a:rPr lang="uk-UA" b="1" dirty="0">
                <a:solidFill>
                  <a:srgbClr val="1A5770"/>
                </a:solidFill>
              </a:rPr>
              <a:t> М. А</a:t>
            </a:r>
            <a:r>
              <a:rPr lang="uk-UA" b="1" dirty="0" smtClean="0">
                <a:solidFill>
                  <a:srgbClr val="1A5770"/>
                </a:solidFill>
              </a:rPr>
              <a:t>.)</a:t>
            </a:r>
          </a:p>
          <a:p>
            <a:pPr marL="514350" indent="-514350">
              <a:spcBef>
                <a:spcPct val="0"/>
              </a:spcBef>
              <a:buFont typeface="Arial" pitchFamily="34" charset="0"/>
              <a:buChar char="•"/>
              <a:defRPr/>
            </a:pPr>
            <a:endParaRPr lang="uk-UA" b="1" dirty="0">
              <a:solidFill>
                <a:srgbClr val="1A577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9582"/>
            <a:ext cx="2664296" cy="177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4010" y="1059582"/>
            <a:ext cx="2724337" cy="184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74010" y="2978366"/>
            <a:ext cx="2724337" cy="17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906358"/>
            <a:ext cx="2664296" cy="180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Users\Micros\Desktop\ветфак++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296144" cy="107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66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 bwMode="auto">
          <a:xfrm>
            <a:off x="1691680" y="915566"/>
            <a:ext cx="578644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39687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7025" algn="l"/>
                <a:tab pos="396875" algn="ctr"/>
              </a:tabLst>
              <a:defRPr/>
            </a:pPr>
            <a:r>
              <a:rPr kumimoji="0" lang="ru-RU" altLang="uk-UA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7B6640"/>
                </a:solidFill>
                <a:effectLst/>
                <a:uLnTx/>
                <a:uFillTx/>
                <a:latin typeface="+mn-lt"/>
                <a:ea typeface="+mj-ea"/>
                <a:cs typeface="Times New Roman" pitchFamily="18" charset="0"/>
              </a:rPr>
              <a:t>НАУКОВО-ДОСЛІДНА РОБОТА СТУДЕНТІВ</a:t>
            </a:r>
            <a:endParaRPr kumimoji="0" lang="uk-UA" altLang="uk-UA" sz="1600" b="1" u="none" strike="noStrike" kern="1200" cap="none" spc="0" normalizeH="0" baseline="0" noProof="0" dirty="0">
              <a:ln>
                <a:noFill/>
              </a:ln>
              <a:solidFill>
                <a:srgbClr val="7B6640"/>
              </a:solidFill>
              <a:effectLst/>
              <a:uLnTx/>
              <a:uFillTx/>
              <a:latin typeface="+mn-lt"/>
              <a:ea typeface="+mj-ea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366019"/>
              </p:ext>
            </p:extLst>
          </p:nvPr>
        </p:nvGraphicFramePr>
        <p:xfrm>
          <a:off x="154580" y="1289040"/>
          <a:ext cx="8725363" cy="344278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277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36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3658">
                  <a:extLst>
                    <a:ext uri="{9D8B030D-6E8A-4147-A177-3AD203B41FA5}">
                      <a16:colId xmlns:a16="http://schemas.microsoft.com/office/drawing/2014/main" val="465110407"/>
                    </a:ext>
                  </a:extLst>
                </a:gridCol>
                <a:gridCol w="633293">
                  <a:extLst>
                    <a:ext uri="{9D8B030D-6E8A-4147-A177-3AD203B41FA5}">
                      <a16:colId xmlns:a16="http://schemas.microsoft.com/office/drawing/2014/main" val="631119403"/>
                    </a:ext>
                  </a:extLst>
                </a:gridCol>
                <a:gridCol w="6332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6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600" b="1" noProof="0" dirty="0">
                        <a:solidFill>
                          <a:srgbClr val="1A577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1" noProof="0" dirty="0" smtClean="0">
                          <a:solidFill>
                            <a:srgbClr val="1A5770"/>
                          </a:solidFill>
                        </a:rPr>
                        <a:t>2016</a:t>
                      </a:r>
                      <a:endParaRPr lang="uk-UA" sz="1600" b="1" noProof="0" dirty="0">
                        <a:solidFill>
                          <a:srgbClr val="1A577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600" b="1" kern="1200" noProof="0" dirty="0" smtClean="0">
                          <a:solidFill>
                            <a:srgbClr val="1A5770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uk-UA" sz="1600" b="1" kern="1200" noProof="0" dirty="0">
                        <a:solidFill>
                          <a:srgbClr val="1A577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6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2018 </a:t>
                      </a:r>
                      <a:endParaRPr lang="uk-UA" sz="16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6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2019 </a:t>
                      </a:r>
                      <a:endParaRPr lang="uk-UA" sz="16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1" noProof="0" dirty="0" smtClean="0">
                          <a:solidFill>
                            <a:srgbClr val="FF0000"/>
                          </a:solidFill>
                        </a:rPr>
                        <a:t>2020</a:t>
                      </a:r>
                      <a:endParaRPr lang="uk-UA" sz="16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noProof="0" dirty="0" smtClean="0">
                          <a:solidFill>
                            <a:srgbClr val="1A5770"/>
                          </a:solidFill>
                        </a:rPr>
                        <a:t>Всього гуртків</a:t>
                      </a:r>
                      <a:endParaRPr lang="uk-UA" sz="1600" b="1" noProof="0" dirty="0">
                        <a:solidFill>
                          <a:srgbClr val="1A577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1" noProof="0" dirty="0" smtClean="0">
                          <a:solidFill>
                            <a:srgbClr val="1A5770"/>
                          </a:solidFill>
                        </a:rPr>
                        <a:t>32</a:t>
                      </a:r>
                      <a:endParaRPr lang="uk-UA" sz="1600" b="1" noProof="0" dirty="0">
                        <a:solidFill>
                          <a:srgbClr val="1A577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600" b="1" kern="1200" noProof="0" dirty="0" smtClean="0">
                          <a:solidFill>
                            <a:srgbClr val="1A5770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uk-UA" sz="1600" b="1" kern="1200" noProof="0" dirty="0">
                        <a:solidFill>
                          <a:srgbClr val="1A577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6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uk-UA" sz="16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6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uk-UA" sz="16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1" noProof="0" dirty="0" smtClean="0">
                          <a:solidFill>
                            <a:srgbClr val="FF0000"/>
                          </a:solidFill>
                        </a:rPr>
                        <a:t>29</a:t>
                      </a:r>
                      <a:endParaRPr lang="uk-UA" sz="16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noProof="0" dirty="0" smtClean="0">
                          <a:solidFill>
                            <a:srgbClr val="1A5770"/>
                          </a:solidFill>
                          <a:effectLst/>
                        </a:rPr>
                        <a:t>Працювали у наукових </a:t>
                      </a:r>
                      <a:r>
                        <a:rPr lang="uk-UA" sz="1600" b="1" baseline="0" noProof="0" dirty="0" smtClean="0">
                          <a:solidFill>
                            <a:srgbClr val="1A5770"/>
                          </a:solidFill>
                          <a:effectLst/>
                        </a:rPr>
                        <a:t> </a:t>
                      </a:r>
                      <a:r>
                        <a:rPr lang="uk-UA" sz="1600" b="1" noProof="0" dirty="0" smtClean="0">
                          <a:solidFill>
                            <a:srgbClr val="1A5770"/>
                          </a:solidFill>
                          <a:effectLst/>
                        </a:rPr>
                        <a:t>гуртках, </a:t>
                      </a:r>
                      <a:r>
                        <a:rPr lang="uk-UA" sz="1600" b="1" noProof="0" dirty="0" err="1" smtClean="0">
                          <a:solidFill>
                            <a:srgbClr val="1A5770"/>
                          </a:solidFill>
                          <a:effectLst/>
                        </a:rPr>
                        <a:t>чол</a:t>
                      </a:r>
                      <a:r>
                        <a:rPr lang="uk-UA" sz="1600" b="1" noProof="0" dirty="0" smtClean="0">
                          <a:solidFill>
                            <a:srgbClr val="1A5770"/>
                          </a:solidFill>
                          <a:effectLst/>
                        </a:rPr>
                        <a:t>.</a:t>
                      </a:r>
                      <a:endParaRPr lang="uk-UA" sz="1600" b="1" noProof="0" dirty="0">
                        <a:solidFill>
                          <a:srgbClr val="1A577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1" noProof="0" dirty="0" smtClean="0">
                          <a:solidFill>
                            <a:srgbClr val="1A5770"/>
                          </a:solidFill>
                        </a:rPr>
                        <a:t>350</a:t>
                      </a:r>
                      <a:endParaRPr lang="uk-UA" sz="1600" b="1" noProof="0" dirty="0">
                        <a:solidFill>
                          <a:srgbClr val="1A577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600" b="1" kern="1200" noProof="0" dirty="0" smtClean="0">
                          <a:solidFill>
                            <a:srgbClr val="1A5770"/>
                          </a:solidFill>
                          <a:latin typeface="+mn-lt"/>
                          <a:ea typeface="+mn-ea"/>
                          <a:cs typeface="+mn-cs"/>
                        </a:rPr>
                        <a:t>351</a:t>
                      </a:r>
                      <a:endParaRPr lang="uk-UA" sz="1600" b="1" kern="1200" noProof="0" dirty="0">
                        <a:solidFill>
                          <a:srgbClr val="1A577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6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314</a:t>
                      </a:r>
                      <a:endParaRPr lang="uk-UA" sz="16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6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318</a:t>
                      </a:r>
                      <a:endParaRPr lang="uk-UA" sz="16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1" noProof="0" dirty="0" smtClean="0">
                          <a:solidFill>
                            <a:srgbClr val="FF0000"/>
                          </a:solidFill>
                        </a:rPr>
                        <a:t>225</a:t>
                      </a:r>
                      <a:endParaRPr lang="uk-UA" sz="16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noProof="0" dirty="0" smtClean="0">
                          <a:solidFill>
                            <a:srgbClr val="1A5770"/>
                          </a:solidFill>
                          <a:effectLst/>
                        </a:rPr>
                        <a:t>Взяли участь у НДР кафедр, </a:t>
                      </a:r>
                      <a:r>
                        <a:rPr lang="uk-UA" sz="1600" b="1" noProof="0" dirty="0" err="1" smtClean="0">
                          <a:solidFill>
                            <a:srgbClr val="1A5770"/>
                          </a:solidFill>
                          <a:effectLst/>
                        </a:rPr>
                        <a:t>чол</a:t>
                      </a:r>
                      <a:r>
                        <a:rPr lang="uk-UA" sz="1600" b="1" noProof="0" dirty="0" smtClean="0">
                          <a:solidFill>
                            <a:srgbClr val="1A5770"/>
                          </a:solidFill>
                          <a:effectLst/>
                        </a:rPr>
                        <a:t>.</a:t>
                      </a:r>
                      <a:endParaRPr lang="uk-UA" sz="1600" b="1" noProof="0" dirty="0">
                        <a:solidFill>
                          <a:srgbClr val="1A577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1" noProof="0" dirty="0" smtClean="0">
                          <a:solidFill>
                            <a:srgbClr val="1A5770"/>
                          </a:solidFill>
                        </a:rPr>
                        <a:t>49</a:t>
                      </a:r>
                      <a:endParaRPr lang="uk-UA" sz="1600" b="1" noProof="0" dirty="0">
                        <a:solidFill>
                          <a:srgbClr val="1A577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600" b="1" kern="1200" noProof="0" dirty="0" smtClean="0">
                          <a:solidFill>
                            <a:srgbClr val="1A5770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uk-UA" sz="1600" b="1" kern="1200" noProof="0" dirty="0">
                        <a:solidFill>
                          <a:srgbClr val="1A577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6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uk-UA" sz="16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6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uk-UA" sz="16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1" noProof="0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uk-UA" sz="16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noProof="0" dirty="0" smtClean="0">
                          <a:solidFill>
                            <a:srgbClr val="1A5770"/>
                          </a:solidFill>
                          <a:effectLst/>
                        </a:rPr>
                        <a:t>у т. ч. на платній основі, </a:t>
                      </a:r>
                      <a:r>
                        <a:rPr lang="uk-UA" sz="1600" b="1" noProof="0" dirty="0" err="1" smtClean="0">
                          <a:solidFill>
                            <a:srgbClr val="1A5770"/>
                          </a:solidFill>
                          <a:effectLst/>
                        </a:rPr>
                        <a:t>чол</a:t>
                      </a:r>
                      <a:r>
                        <a:rPr lang="uk-UA" sz="1600" b="1" noProof="0" dirty="0" smtClean="0">
                          <a:solidFill>
                            <a:srgbClr val="1A5770"/>
                          </a:solidFill>
                          <a:effectLst/>
                        </a:rPr>
                        <a:t>.</a:t>
                      </a:r>
                      <a:endParaRPr lang="uk-UA" sz="1600" b="1" noProof="0" dirty="0">
                        <a:solidFill>
                          <a:srgbClr val="1A577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1" noProof="0" dirty="0" smtClean="0">
                          <a:solidFill>
                            <a:srgbClr val="1A5770"/>
                          </a:solidFill>
                        </a:rPr>
                        <a:t>8</a:t>
                      </a:r>
                      <a:endParaRPr lang="uk-UA" sz="1600" b="1" noProof="0" dirty="0">
                        <a:solidFill>
                          <a:srgbClr val="1A577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600" b="1" kern="1200" noProof="0" dirty="0" smtClean="0">
                          <a:solidFill>
                            <a:srgbClr val="1A577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uk-UA" sz="1600" b="1" kern="1200" noProof="0" dirty="0">
                        <a:solidFill>
                          <a:srgbClr val="1A577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6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uk-UA" sz="16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6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uk-UA" sz="16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1" noProof="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uk-UA" sz="16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2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noProof="0" dirty="0" smtClean="0">
                          <a:solidFill>
                            <a:srgbClr val="1A5770"/>
                          </a:solidFill>
                          <a:effectLst/>
                        </a:rPr>
                        <a:t>Брали участь у роботі наукових конференцій, </a:t>
                      </a:r>
                      <a:r>
                        <a:rPr lang="uk-UA" sz="1600" b="1" noProof="0" dirty="0" err="1" smtClean="0">
                          <a:solidFill>
                            <a:srgbClr val="1A5770"/>
                          </a:solidFill>
                          <a:effectLst/>
                        </a:rPr>
                        <a:t>чол</a:t>
                      </a:r>
                      <a:r>
                        <a:rPr lang="uk-UA" sz="1600" b="1" noProof="0" dirty="0" smtClean="0">
                          <a:solidFill>
                            <a:srgbClr val="1A5770"/>
                          </a:solidFill>
                          <a:effectLst/>
                        </a:rPr>
                        <a:t>., в </a:t>
                      </a:r>
                      <a:r>
                        <a:rPr lang="uk-UA" sz="1600" b="1" noProof="0" dirty="0" err="1" smtClean="0">
                          <a:solidFill>
                            <a:srgbClr val="1A5770"/>
                          </a:solidFill>
                          <a:effectLst/>
                        </a:rPr>
                        <a:t>т.ч</a:t>
                      </a:r>
                      <a:r>
                        <a:rPr lang="uk-UA" sz="1600" b="1" noProof="0" dirty="0" smtClean="0">
                          <a:solidFill>
                            <a:srgbClr val="1A5770"/>
                          </a:solidFill>
                          <a:effectLst/>
                        </a:rPr>
                        <a:t>.:</a:t>
                      </a:r>
                      <a:endParaRPr lang="uk-UA" sz="1600" b="1" noProof="0" dirty="0">
                        <a:solidFill>
                          <a:srgbClr val="1A577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1" noProof="0" dirty="0" smtClean="0">
                          <a:solidFill>
                            <a:srgbClr val="1A5770"/>
                          </a:solidFill>
                        </a:rPr>
                        <a:t>369</a:t>
                      </a:r>
                      <a:endParaRPr lang="uk-UA" sz="1600" b="1" noProof="0" dirty="0">
                        <a:solidFill>
                          <a:srgbClr val="1A577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600" b="1" kern="1200" noProof="0" dirty="0" smtClean="0">
                          <a:solidFill>
                            <a:srgbClr val="1A5770"/>
                          </a:solidFill>
                          <a:latin typeface="+mn-lt"/>
                          <a:ea typeface="+mn-ea"/>
                          <a:cs typeface="+mn-cs"/>
                        </a:rPr>
                        <a:t>371</a:t>
                      </a:r>
                      <a:endParaRPr lang="uk-UA" sz="1600" b="1" kern="1200" noProof="0" dirty="0">
                        <a:solidFill>
                          <a:srgbClr val="1A577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6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310</a:t>
                      </a:r>
                      <a:endParaRPr lang="uk-UA" sz="16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6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233</a:t>
                      </a:r>
                      <a:endParaRPr lang="uk-UA" sz="16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1" noProof="0" dirty="0" smtClean="0">
                          <a:solidFill>
                            <a:srgbClr val="FF0000"/>
                          </a:solidFill>
                        </a:rPr>
                        <a:t>174</a:t>
                      </a:r>
                      <a:endParaRPr lang="uk-UA" sz="16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4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noProof="0" dirty="0" smtClean="0">
                          <a:solidFill>
                            <a:srgbClr val="1A5770"/>
                          </a:solidFill>
                          <a:effectLst/>
                        </a:rPr>
                        <a:t>                   за кордоном</a:t>
                      </a:r>
                      <a:endParaRPr lang="uk-UA" sz="1600" b="1" noProof="0" dirty="0">
                        <a:solidFill>
                          <a:srgbClr val="1A577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1" noProof="0" dirty="0" smtClean="0">
                          <a:solidFill>
                            <a:srgbClr val="1A5770"/>
                          </a:solidFill>
                        </a:rPr>
                        <a:t>10</a:t>
                      </a:r>
                      <a:endParaRPr lang="uk-UA" sz="1600" b="1" noProof="0" dirty="0">
                        <a:solidFill>
                          <a:srgbClr val="1A577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600" b="1" kern="1200" noProof="0" dirty="0" smtClean="0">
                          <a:solidFill>
                            <a:srgbClr val="1A577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uk-UA" sz="1600" b="1" kern="1200" noProof="0" dirty="0">
                        <a:solidFill>
                          <a:srgbClr val="1A577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6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uk-UA" sz="16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6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uk-UA" sz="16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1" noProof="0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uk-UA" sz="16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noProof="0" dirty="0" smtClean="0">
                          <a:solidFill>
                            <a:srgbClr val="1A5770"/>
                          </a:solidFill>
                          <a:effectLst/>
                        </a:rPr>
                        <a:t>                   в інших вузах       </a:t>
                      </a:r>
                      <a:endParaRPr lang="uk-UA" sz="1600" b="1" noProof="0" dirty="0">
                        <a:solidFill>
                          <a:srgbClr val="1A577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1" noProof="0" dirty="0" smtClean="0">
                          <a:solidFill>
                            <a:srgbClr val="1A5770"/>
                          </a:solidFill>
                        </a:rPr>
                        <a:t>30</a:t>
                      </a:r>
                      <a:endParaRPr lang="uk-UA" sz="1600" b="1" noProof="0" dirty="0">
                        <a:solidFill>
                          <a:srgbClr val="1A577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600" b="1" kern="1200" noProof="0" dirty="0" smtClean="0">
                          <a:solidFill>
                            <a:srgbClr val="1A5770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uk-UA" sz="1600" b="1" kern="1200" noProof="0" dirty="0">
                        <a:solidFill>
                          <a:srgbClr val="1A577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6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uk-UA" sz="16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6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uk-UA" sz="16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1" noProof="0" dirty="0" smtClean="0">
                          <a:solidFill>
                            <a:srgbClr val="FF0000"/>
                          </a:solidFill>
                        </a:rPr>
                        <a:t>76</a:t>
                      </a:r>
                      <a:endParaRPr lang="uk-UA" sz="16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4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noProof="0" dirty="0" smtClean="0">
                          <a:solidFill>
                            <a:srgbClr val="1A5770"/>
                          </a:solidFill>
                          <a:effectLst/>
                        </a:rPr>
                        <a:t>                   НУБіП України</a:t>
                      </a:r>
                      <a:endParaRPr lang="uk-UA" sz="1600" b="1" noProof="0" dirty="0">
                        <a:solidFill>
                          <a:srgbClr val="1A577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1" noProof="0" dirty="0" smtClean="0">
                          <a:solidFill>
                            <a:srgbClr val="1A5770"/>
                          </a:solidFill>
                        </a:rPr>
                        <a:t>339</a:t>
                      </a:r>
                      <a:endParaRPr lang="uk-UA" sz="1600" b="1" noProof="0" dirty="0">
                        <a:solidFill>
                          <a:srgbClr val="1A577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600" b="1" kern="1200" noProof="0" dirty="0" smtClean="0">
                          <a:solidFill>
                            <a:srgbClr val="1A5770"/>
                          </a:solidFill>
                          <a:latin typeface="+mn-lt"/>
                          <a:ea typeface="+mn-ea"/>
                          <a:cs typeface="+mn-cs"/>
                        </a:rPr>
                        <a:t>340</a:t>
                      </a:r>
                      <a:endParaRPr lang="uk-UA" sz="1600" b="1" kern="1200" noProof="0" dirty="0">
                        <a:solidFill>
                          <a:srgbClr val="1A577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6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293</a:t>
                      </a:r>
                      <a:endParaRPr lang="uk-UA" sz="16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600" b="1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216</a:t>
                      </a:r>
                      <a:endParaRPr lang="uk-UA" sz="16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1" noProof="0" dirty="0" smtClean="0">
                          <a:solidFill>
                            <a:srgbClr val="FF0000"/>
                          </a:solidFill>
                        </a:rPr>
                        <a:t>109</a:t>
                      </a:r>
                      <a:endParaRPr lang="uk-UA" sz="16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6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noProof="0" dirty="0" smtClean="0">
                          <a:solidFill>
                            <a:srgbClr val="FF0000"/>
                          </a:solidFill>
                          <a:effectLst/>
                        </a:rPr>
                        <a:t>Мають публікації </a:t>
                      </a:r>
                      <a:endParaRPr lang="uk-UA" sz="16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1" noProof="0" dirty="0" smtClean="0">
                          <a:solidFill>
                            <a:srgbClr val="FF0000"/>
                          </a:solidFill>
                        </a:rPr>
                        <a:t>395</a:t>
                      </a:r>
                      <a:endParaRPr lang="uk-UA" sz="16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1" noProof="0" dirty="0" smtClean="0">
                          <a:solidFill>
                            <a:srgbClr val="FF0000"/>
                          </a:solidFill>
                        </a:rPr>
                        <a:t>379</a:t>
                      </a:r>
                      <a:endParaRPr lang="uk-UA" sz="16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600" b="1" kern="1200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321</a:t>
                      </a:r>
                      <a:endParaRPr lang="uk-UA" sz="1600" b="1" kern="1200" noProof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600" b="1" kern="1200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405</a:t>
                      </a:r>
                      <a:endParaRPr lang="uk-UA" sz="1600" b="1" kern="1200" noProof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1" noProof="0" dirty="0" smtClean="0">
                          <a:solidFill>
                            <a:srgbClr val="FF0000"/>
                          </a:solidFill>
                        </a:rPr>
                        <a:t>112</a:t>
                      </a:r>
                      <a:endParaRPr lang="uk-UA" sz="16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4282" y="4643452"/>
            <a:ext cx="6979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uk-UA" b="1" dirty="0" smtClean="0">
                <a:solidFill>
                  <a:schemeClr val="bg1"/>
                </a:solidFill>
              </a:rPr>
              <a:t>НДІ здоров</a:t>
            </a:r>
            <a:r>
              <a:rPr lang="en-US" b="1" dirty="0" smtClean="0">
                <a:solidFill>
                  <a:schemeClr val="bg1"/>
                </a:solidFill>
              </a:rPr>
              <a:t>’</a:t>
            </a:r>
            <a:r>
              <a:rPr lang="ru-RU" b="1" dirty="0" smtClean="0">
                <a:solidFill>
                  <a:schemeClr val="bg1"/>
                </a:solidFill>
              </a:rPr>
              <a:t>я тварин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Micros\Desktop\ветфак++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1470"/>
            <a:ext cx="1296144" cy="107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2"/>
          <p:cNvSpPr txBox="1">
            <a:spLocks/>
          </p:cNvSpPr>
          <p:nvPr/>
        </p:nvSpPr>
        <p:spPr>
          <a:xfrm>
            <a:off x="81338" y="3667219"/>
            <a:ext cx="1403648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1200" dirty="0" smtClean="0">
                <a:solidFill>
                  <a:schemeClr val="tx2"/>
                </a:solidFill>
              </a:rPr>
              <a:t>Козловська Г.В.</a:t>
            </a:r>
            <a:endParaRPr lang="uk-UA" sz="1200" dirty="0">
              <a:solidFill>
                <a:schemeClr val="tx2"/>
              </a:solidFill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1200" dirty="0">
                <a:solidFill>
                  <a:schemeClr val="tx2"/>
                </a:solidFill>
              </a:rPr>
              <a:t>Секретар НТР</a:t>
            </a:r>
          </a:p>
        </p:txBody>
      </p:sp>
      <p:sp>
        <p:nvSpPr>
          <p:cNvPr id="3" name="Місце для тексту 4"/>
          <p:cNvSpPr txBox="1">
            <a:spLocks/>
          </p:cNvSpPr>
          <p:nvPr/>
        </p:nvSpPr>
        <p:spPr>
          <a:xfrm>
            <a:off x="1222053" y="3657066"/>
            <a:ext cx="1491078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Мазяр</a:t>
            </a: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І.О.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1200" dirty="0">
                <a:solidFill>
                  <a:schemeClr val="tx2"/>
                </a:solidFill>
              </a:rPr>
              <a:t>Помічник</a:t>
            </a: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дир. НДІ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Місце для вмісту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56" y="1779332"/>
            <a:ext cx="799225" cy="1217866"/>
          </a:xfrm>
          <a:prstGeom prst="rect">
            <a:avLst/>
          </a:prstGeom>
        </p:spPr>
      </p:pic>
      <p:pic>
        <p:nvPicPr>
          <p:cNvPr id="8" name="Місце для вмісту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396" y="1779332"/>
            <a:ext cx="806836" cy="1222797"/>
          </a:xfrm>
          <a:prstGeom prst="rect">
            <a:avLst/>
          </a:prstGeom>
        </p:spPr>
      </p:pic>
      <p:sp>
        <p:nvSpPr>
          <p:cNvPr id="9" name="Місце для тексту 2"/>
          <p:cNvSpPr txBox="1">
            <a:spLocks/>
          </p:cNvSpPr>
          <p:nvPr/>
        </p:nvSpPr>
        <p:spPr>
          <a:xfrm>
            <a:off x="4995778" y="3524565"/>
            <a:ext cx="11452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1200" dirty="0" err="1" smtClean="0">
                <a:solidFill>
                  <a:schemeClr val="tx2"/>
                </a:solidFill>
              </a:rPr>
              <a:t>Сердюков</a:t>
            </a:r>
            <a:r>
              <a:rPr lang="uk-UA" sz="1200" dirty="0" smtClean="0">
                <a:solidFill>
                  <a:schemeClr val="tx2"/>
                </a:solidFill>
              </a:rPr>
              <a:t> Я.К.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Заст. дир. НДІ</a:t>
            </a:r>
          </a:p>
        </p:txBody>
      </p:sp>
      <p:sp>
        <p:nvSpPr>
          <p:cNvPr id="10" name="Місце для тексту 2"/>
          <p:cNvSpPr txBox="1">
            <a:spLocks/>
          </p:cNvSpPr>
          <p:nvPr/>
        </p:nvSpPr>
        <p:spPr>
          <a:xfrm>
            <a:off x="6264020" y="3523665"/>
            <a:ext cx="124515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1200" noProof="0" dirty="0" smtClean="0">
                <a:solidFill>
                  <a:schemeClr val="tx2"/>
                </a:solidFill>
              </a:rPr>
              <a:t>Димко Р.О.</a:t>
            </a:r>
            <a:endParaRPr kumimoji="0" lang="uk-UA" sz="12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1200" dirty="0" smtClean="0">
                <a:solidFill>
                  <a:schemeClr val="tx2"/>
                </a:solidFill>
              </a:rPr>
              <a:t>Голова РМВ</a:t>
            </a:r>
            <a:endParaRPr kumimoji="0" lang="uk-UA" sz="12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1" name="Місце для тексту 2"/>
          <p:cNvSpPr txBox="1">
            <a:spLocks/>
          </p:cNvSpPr>
          <p:nvPr/>
        </p:nvSpPr>
        <p:spPr>
          <a:xfrm>
            <a:off x="7494253" y="3523665"/>
            <a:ext cx="1075909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1200" dirty="0" smtClean="0">
                <a:solidFill>
                  <a:schemeClr val="tx2"/>
                </a:solidFill>
              </a:rPr>
              <a:t>Гончар В</a:t>
            </a:r>
            <a:r>
              <a:rPr lang="uk-UA" sz="1200" noProof="0" dirty="0" smtClean="0">
                <a:solidFill>
                  <a:schemeClr val="tx2"/>
                </a:solidFill>
              </a:rPr>
              <a:t>.</a:t>
            </a:r>
            <a:r>
              <a:rPr lang="uk-UA" sz="1200" dirty="0" smtClean="0">
                <a:solidFill>
                  <a:schemeClr val="tx2"/>
                </a:solidFill>
              </a:rPr>
              <a:t>В.</a:t>
            </a:r>
            <a:endParaRPr kumimoji="0" lang="uk-UA" sz="12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1200" dirty="0" smtClean="0">
                <a:solidFill>
                  <a:schemeClr val="tx2"/>
                </a:solidFill>
              </a:rPr>
              <a:t>Голова РА</a:t>
            </a:r>
            <a:endParaRPr kumimoji="0" lang="uk-UA" sz="12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1000100" y="1000114"/>
            <a:ext cx="7372344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</a:t>
            </a:r>
            <a:r>
              <a:rPr kumimoji="0" lang="uk-UA" sz="2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омічники</a:t>
            </a:r>
            <a:r>
              <a:rPr kumimoji="0" lang="uk-UA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директора НДІ здоров</a:t>
            </a: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’</a:t>
            </a:r>
            <a:r>
              <a:rPr kumimoji="0" lang="uk-UA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 тварин</a:t>
            </a: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4643452"/>
            <a:ext cx="8929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uk-UA" b="1" dirty="0" smtClean="0">
                <a:solidFill>
                  <a:schemeClr val="bg1"/>
                </a:solidFill>
              </a:rPr>
              <a:t>НДІ </a:t>
            </a:r>
            <a:r>
              <a:rPr lang="uk-UA" b="1" dirty="0" err="1" smtClean="0">
                <a:solidFill>
                  <a:schemeClr val="bg1"/>
                </a:solidFill>
              </a:rPr>
              <a:t>здоров</a:t>
            </a:r>
            <a:r>
              <a:rPr lang="en-US" b="1" dirty="0" smtClean="0">
                <a:solidFill>
                  <a:schemeClr val="bg1"/>
                </a:solidFill>
              </a:rPr>
              <a:t>’</a:t>
            </a:r>
            <a:r>
              <a:rPr lang="ru-RU" b="1" dirty="0" smtClean="0">
                <a:solidFill>
                  <a:schemeClr val="bg1"/>
                </a:solidFill>
              </a:rPr>
              <a:t>я тварин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Місце для тексту 2"/>
          <p:cNvSpPr txBox="1">
            <a:spLocks/>
          </p:cNvSpPr>
          <p:nvPr/>
        </p:nvSpPr>
        <p:spPr>
          <a:xfrm>
            <a:off x="2509694" y="3657066"/>
            <a:ext cx="1403648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1200" dirty="0" err="1" smtClean="0">
                <a:solidFill>
                  <a:schemeClr val="tx2"/>
                </a:solidFill>
              </a:rPr>
              <a:t>Грушанська</a:t>
            </a:r>
            <a:r>
              <a:rPr kumimoji="0" lang="uk-UA" sz="1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Н.Г.</a:t>
            </a:r>
            <a:endParaRPr kumimoji="0" lang="uk-UA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1200" dirty="0" smtClean="0">
                <a:solidFill>
                  <a:schemeClr val="tx2"/>
                </a:solidFill>
              </a:rPr>
              <a:t>Заст. голови</a:t>
            </a: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НТР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8" name="Місце для тексту 2"/>
          <p:cNvSpPr txBox="1">
            <a:spLocks/>
          </p:cNvSpPr>
          <p:nvPr/>
        </p:nvSpPr>
        <p:spPr>
          <a:xfrm>
            <a:off x="3792762" y="3523665"/>
            <a:ext cx="11452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1200" dirty="0" err="1" smtClean="0">
                <a:solidFill>
                  <a:schemeClr val="tx2"/>
                </a:solidFill>
              </a:rPr>
              <a:t>Трокоз</a:t>
            </a:r>
            <a:r>
              <a:rPr lang="uk-UA" sz="1200" dirty="0" smtClean="0">
                <a:solidFill>
                  <a:schemeClr val="tx2"/>
                </a:solidFill>
              </a:rPr>
              <a:t> В.О.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Заст. дир. НДІ</a:t>
            </a:r>
          </a:p>
        </p:txBody>
      </p:sp>
      <p:pic>
        <p:nvPicPr>
          <p:cNvPr id="19" name="Picture 2" descr="C:\Users\Micros\Desktop\ветфак++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0"/>
            <a:ext cx="1368152" cy="113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19" y="1781389"/>
            <a:ext cx="816370" cy="12207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166" y="1774110"/>
            <a:ext cx="794106" cy="121786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33" y="1781389"/>
            <a:ext cx="909257" cy="122073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939" y="1774110"/>
            <a:ext cx="825424" cy="121786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9170" y="1781389"/>
            <a:ext cx="853351" cy="1210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2040" y="2067694"/>
            <a:ext cx="49728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uk-UA" sz="4800" b="1" dirty="0" smtClean="0">
                <a:solidFill>
                  <a:srgbClr val="7B6640"/>
                </a:solidFill>
              </a:rPr>
              <a:t>Плани на 2021 рік</a:t>
            </a:r>
            <a:endParaRPr lang="ru-RU" sz="4800" b="1" dirty="0">
              <a:solidFill>
                <a:srgbClr val="7B664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4643452"/>
            <a:ext cx="6979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uk-UA" b="1" dirty="0" smtClean="0">
                <a:solidFill>
                  <a:schemeClr val="bg1"/>
                </a:solidFill>
              </a:rPr>
              <a:t>НДІ </a:t>
            </a:r>
            <a:r>
              <a:rPr lang="uk-UA" b="1" dirty="0" err="1" smtClean="0">
                <a:solidFill>
                  <a:schemeClr val="bg1"/>
                </a:solidFill>
              </a:rPr>
              <a:t>здоров</a:t>
            </a:r>
            <a:r>
              <a:rPr lang="en-US" b="1" dirty="0" smtClean="0">
                <a:solidFill>
                  <a:schemeClr val="bg1"/>
                </a:solidFill>
              </a:rPr>
              <a:t>’</a:t>
            </a:r>
            <a:r>
              <a:rPr lang="ru-RU" b="1" dirty="0" smtClean="0">
                <a:solidFill>
                  <a:schemeClr val="bg1"/>
                </a:solidFill>
              </a:rPr>
              <a:t>я тварин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Micros\Desktop\ветфак++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296144" cy="107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6512" y="987574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Arial" pitchFamily="34" charset="0"/>
              <a:buChar char="•"/>
            </a:pPr>
            <a:r>
              <a:rPr lang="uk-UA" b="1" dirty="0" smtClean="0">
                <a:solidFill>
                  <a:srgbClr val="FF0000"/>
                </a:solidFill>
              </a:rPr>
              <a:t>Продовжити </a:t>
            </a:r>
            <a:r>
              <a:rPr lang="uk-UA" b="1" dirty="0">
                <a:solidFill>
                  <a:srgbClr val="FF0000"/>
                </a:solidFill>
              </a:rPr>
              <a:t>реалізацію плану заходів стосовно 100-річного ювілею ФВМ.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uk-UA" b="1" dirty="0">
                <a:solidFill>
                  <a:srgbClr val="1A5770"/>
                </a:solidFill>
              </a:rPr>
              <a:t>Завершити у 2021 році видання </a:t>
            </a:r>
            <a:r>
              <a:rPr lang="uk-UA" b="1" dirty="0">
                <a:solidFill>
                  <a:srgbClr val="FF0000"/>
                </a:solidFill>
              </a:rPr>
              <a:t>Історичного нарису факультету </a:t>
            </a:r>
            <a:r>
              <a:rPr lang="uk-UA" b="1" dirty="0" err="1">
                <a:solidFill>
                  <a:srgbClr val="FF0000"/>
                </a:solidFill>
              </a:rPr>
              <a:t>ветмедицини</a:t>
            </a:r>
            <a:r>
              <a:rPr lang="uk-UA" b="1" dirty="0">
                <a:solidFill>
                  <a:srgbClr val="1A5770"/>
                </a:solidFill>
              </a:rPr>
              <a:t>, присвяченого 100-річчю ФВМ.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uk-UA" b="1" dirty="0">
                <a:solidFill>
                  <a:srgbClr val="1A5770"/>
                </a:solidFill>
              </a:rPr>
              <a:t>Провести </a:t>
            </a:r>
            <a:r>
              <a:rPr lang="uk-UA" b="1" dirty="0">
                <a:solidFill>
                  <a:srgbClr val="FF0000"/>
                </a:solidFill>
              </a:rPr>
              <a:t>об</a:t>
            </a:r>
            <a:r>
              <a:rPr lang="en-US" b="1" dirty="0">
                <a:solidFill>
                  <a:srgbClr val="FF0000"/>
                </a:solidFill>
              </a:rPr>
              <a:t>’</a:t>
            </a:r>
            <a:r>
              <a:rPr lang="uk-UA" b="1" dirty="0" err="1">
                <a:solidFill>
                  <a:srgbClr val="FF0000"/>
                </a:solidFill>
              </a:rPr>
              <a:t>єднуючі</a:t>
            </a:r>
            <a:r>
              <a:rPr lang="uk-UA" b="1" dirty="0">
                <a:solidFill>
                  <a:srgbClr val="FF0000"/>
                </a:solidFill>
              </a:rPr>
              <a:t> збори </a:t>
            </a:r>
            <a:r>
              <a:rPr lang="uk-UA" b="1" dirty="0">
                <a:solidFill>
                  <a:srgbClr val="1A5770"/>
                </a:solidFill>
              </a:rPr>
              <a:t>Ради молодих вчених ФВМ та РМВ УЛЯБП АПК. Постійно опікуватися їх роботою, залучати до роботи в НДІ здоров’я тварин їх керівників, заслуховувати звіти, реагувати на пропозиції тощо.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uk-UA" b="1" dirty="0" smtClean="0">
                <a:solidFill>
                  <a:srgbClr val="1A5770"/>
                </a:solidFill>
              </a:rPr>
              <a:t>Колективам </a:t>
            </a:r>
            <a:r>
              <a:rPr lang="uk-UA" b="1" dirty="0">
                <a:solidFill>
                  <a:srgbClr val="1A5770"/>
                </a:solidFill>
              </a:rPr>
              <a:t>кафедр факультету продовжити цілеспрямовану роботу стосовно наукової видавничої діяльності, кількість опублікованих статей у збірниках праць, що мають індекс цитування, повинна скласти </a:t>
            </a:r>
            <a:r>
              <a:rPr lang="uk-UA" b="1" dirty="0">
                <a:solidFill>
                  <a:srgbClr val="FF0000"/>
                </a:solidFill>
              </a:rPr>
              <a:t>не менше 60.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uk-UA" b="1" dirty="0">
                <a:solidFill>
                  <a:srgbClr val="1A5770"/>
                </a:solidFill>
              </a:rPr>
              <a:t>Створити при ННВ Клінічний центр «</a:t>
            </a:r>
            <a:r>
              <a:rPr lang="uk-UA" b="1" dirty="0" err="1">
                <a:solidFill>
                  <a:srgbClr val="1A5770"/>
                </a:solidFill>
              </a:rPr>
              <a:t>Ветмедсервіс</a:t>
            </a:r>
            <a:r>
              <a:rPr lang="uk-UA" b="1" dirty="0" smtClean="0">
                <a:solidFill>
                  <a:srgbClr val="1A5770"/>
                </a:solidFill>
              </a:rPr>
              <a:t>» </a:t>
            </a:r>
            <a:r>
              <a:rPr lang="uk-UA" b="1" dirty="0" smtClean="0">
                <a:solidFill>
                  <a:srgbClr val="FF0000"/>
                </a:solidFill>
              </a:rPr>
              <a:t>діагност. відділ ендоскопії</a:t>
            </a:r>
            <a:r>
              <a:rPr lang="uk-UA" b="1" dirty="0" smtClean="0">
                <a:solidFill>
                  <a:srgbClr val="1A5770"/>
                </a:solidFill>
              </a:rPr>
              <a:t>, а при Центрі клітин. </a:t>
            </a:r>
            <a:r>
              <a:rPr lang="uk-UA" b="1" dirty="0" err="1">
                <a:solidFill>
                  <a:srgbClr val="1A5770"/>
                </a:solidFill>
              </a:rPr>
              <a:t>т</a:t>
            </a:r>
            <a:r>
              <a:rPr lang="uk-UA" b="1" dirty="0" err="1" smtClean="0">
                <a:solidFill>
                  <a:srgbClr val="1A5770"/>
                </a:solidFill>
              </a:rPr>
              <a:t>ехнол</a:t>
            </a:r>
            <a:r>
              <a:rPr lang="uk-UA" b="1" dirty="0" smtClean="0">
                <a:solidFill>
                  <a:srgbClr val="1A5770"/>
                </a:solidFill>
              </a:rPr>
              <a:t>. -</a:t>
            </a:r>
            <a:r>
              <a:rPr lang="uk-UA" b="1" dirty="0" smtClean="0">
                <a:solidFill>
                  <a:srgbClr val="FF0000"/>
                </a:solidFill>
              </a:rPr>
              <a:t>спеціалізований </a:t>
            </a:r>
            <a:r>
              <a:rPr lang="uk-UA" b="1" dirty="0">
                <a:solidFill>
                  <a:srgbClr val="FF0000"/>
                </a:solidFill>
              </a:rPr>
              <a:t>кабінет терапії стовбуровими клітинами</a:t>
            </a:r>
            <a:r>
              <a:rPr lang="uk-UA" b="1" dirty="0">
                <a:solidFill>
                  <a:srgbClr val="1A5770"/>
                </a:solidFill>
              </a:rPr>
              <a:t>. Висвітлювати </a:t>
            </a:r>
            <a:r>
              <a:rPr lang="uk-UA" b="1" dirty="0" smtClean="0">
                <a:solidFill>
                  <a:srgbClr val="1A5770"/>
                </a:solidFill>
              </a:rPr>
              <a:t>окремо </a:t>
            </a:r>
            <a:r>
              <a:rPr lang="uk-UA" b="1" dirty="0">
                <a:solidFill>
                  <a:srgbClr val="1A5770"/>
                </a:solidFill>
              </a:rPr>
              <a:t>зароблені кошти </a:t>
            </a:r>
            <a:r>
              <a:rPr lang="uk-UA" b="1" dirty="0" smtClean="0">
                <a:solidFill>
                  <a:srgbClr val="1A5770"/>
                </a:solidFill>
              </a:rPr>
              <a:t>лабораторіями</a:t>
            </a:r>
            <a:r>
              <a:rPr lang="uk-UA" b="1" dirty="0" smtClean="0">
                <a:solidFill>
                  <a:srgbClr val="1A5770"/>
                </a:solidFill>
              </a:rPr>
              <a:t>, що дотичні до клінічного Центру.</a:t>
            </a:r>
            <a:endParaRPr lang="uk-UA" b="1" dirty="0">
              <a:solidFill>
                <a:srgbClr val="1A577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659982"/>
            <a:ext cx="6979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uk-UA" b="1" dirty="0" smtClean="0">
                <a:solidFill>
                  <a:schemeClr val="bg1"/>
                </a:solidFill>
              </a:rPr>
              <a:t>НДІ здоров</a:t>
            </a:r>
            <a:r>
              <a:rPr lang="en-US" b="1" dirty="0" smtClean="0">
                <a:solidFill>
                  <a:schemeClr val="bg1"/>
                </a:solidFill>
              </a:rPr>
              <a:t>’</a:t>
            </a:r>
            <a:r>
              <a:rPr lang="ru-RU" b="1" dirty="0" smtClean="0">
                <a:solidFill>
                  <a:schemeClr val="bg1"/>
                </a:solidFill>
              </a:rPr>
              <a:t>я тварин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Micros\Desktop\ветфак++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296144" cy="107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62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4643452"/>
            <a:ext cx="6979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uk-UA" b="1" dirty="0" smtClean="0">
                <a:solidFill>
                  <a:schemeClr val="bg1"/>
                </a:solidFill>
              </a:rPr>
              <a:t>НДІ </a:t>
            </a:r>
            <a:r>
              <a:rPr lang="uk-UA" b="1" dirty="0" err="1" smtClean="0">
                <a:solidFill>
                  <a:schemeClr val="bg1"/>
                </a:solidFill>
              </a:rPr>
              <a:t>здоров</a:t>
            </a:r>
            <a:r>
              <a:rPr lang="en-US" b="1" dirty="0" smtClean="0">
                <a:solidFill>
                  <a:schemeClr val="bg1"/>
                </a:solidFill>
              </a:rPr>
              <a:t>’</a:t>
            </a:r>
            <a:r>
              <a:rPr lang="ru-RU" b="1" dirty="0" smtClean="0">
                <a:solidFill>
                  <a:schemeClr val="bg1"/>
                </a:solidFill>
              </a:rPr>
              <a:t>я тварин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Micros\Desktop\ветфак++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296144" cy="107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040969"/>
            <a:ext cx="91440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uk-UA" sz="1600" b="1" dirty="0">
                <a:solidFill>
                  <a:srgbClr val="1A5770"/>
                </a:solidFill>
              </a:rPr>
              <a:t>Отримати щонайменше </a:t>
            </a:r>
            <a:r>
              <a:rPr lang="uk-UA" sz="1600" b="1" dirty="0">
                <a:solidFill>
                  <a:srgbClr val="FF0000"/>
                </a:solidFill>
              </a:rPr>
              <a:t>5</a:t>
            </a:r>
            <a:r>
              <a:rPr lang="uk-UA" sz="1600" b="1" dirty="0">
                <a:solidFill>
                  <a:srgbClr val="1A5770"/>
                </a:solidFill>
              </a:rPr>
              <a:t> наукових Міжнародних Грантів, активізувати роботу по відкриттю нових НДР як за рахунок держбюджетного, так і  госпрозрахункового фінансування. </a:t>
            </a:r>
            <a:r>
              <a:rPr lang="uk-UA" sz="1600" b="1" dirty="0" smtClean="0">
                <a:solidFill>
                  <a:srgbClr val="1A5770"/>
                </a:solidFill>
              </a:rPr>
              <a:t>Виконати наказ ректора по наповненню спецфонду</a:t>
            </a:r>
            <a:r>
              <a:rPr lang="uk-UA" sz="1600" b="1" dirty="0">
                <a:solidFill>
                  <a:srgbClr val="1A5770"/>
                </a:solidFill>
              </a:rPr>
              <a:t>. Створити ініціативну групу </a:t>
            </a:r>
            <a:r>
              <a:rPr lang="uk-UA" sz="1600" b="1" dirty="0">
                <a:solidFill>
                  <a:srgbClr val="FF0000"/>
                </a:solidFill>
              </a:rPr>
              <a:t>з пошуку Грантових можливостей </a:t>
            </a:r>
            <a:r>
              <a:rPr lang="uk-UA" sz="1600" b="1" dirty="0">
                <a:solidFill>
                  <a:srgbClr val="1A5770"/>
                </a:solidFill>
              </a:rPr>
              <a:t>та вчасно доводити інформацію до НПП факультету</a:t>
            </a:r>
            <a:r>
              <a:rPr lang="uk-UA" sz="1600" b="1" dirty="0" smtClean="0">
                <a:solidFill>
                  <a:srgbClr val="1A5770"/>
                </a:solidFill>
              </a:rPr>
              <a:t>.</a:t>
            </a:r>
            <a:endParaRPr lang="uk-UA" sz="1600" b="1" dirty="0">
              <a:solidFill>
                <a:srgbClr val="1A5770"/>
              </a:solidFill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uk-UA" sz="1600" b="1" dirty="0" smtClean="0">
                <a:solidFill>
                  <a:srgbClr val="1A5770"/>
                </a:solidFill>
              </a:rPr>
              <a:t>Продовжити у 2021 році позитивні напрацювання НДІ здоров’я тварин щодо спільної НДР кафедр ФВМ і лабораторій ІВМ, НААН України, інших наукових підрозділів, в т. ч. зарубіжних. Створити </a:t>
            </a:r>
            <a:r>
              <a:rPr lang="uk-UA" sz="1600" b="1" dirty="0" smtClean="0">
                <a:solidFill>
                  <a:srgbClr val="FF0000"/>
                </a:solidFill>
              </a:rPr>
              <a:t>2</a:t>
            </a:r>
            <a:r>
              <a:rPr lang="uk-UA" sz="1600" b="1" dirty="0" smtClean="0">
                <a:solidFill>
                  <a:srgbClr val="1A5770"/>
                </a:solidFill>
              </a:rPr>
              <a:t> філії кафедр на  виробництві.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uk-UA" sz="1600" b="1" dirty="0">
                <a:solidFill>
                  <a:srgbClr val="1A5770"/>
                </a:solidFill>
              </a:rPr>
              <a:t>Сприяти оновленню робочих місць науковцям факультету (придбання нових меблів, комп’ютерної техніки, реактивів тощо).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uk-UA" sz="1600" b="1" dirty="0" smtClean="0">
                <a:solidFill>
                  <a:srgbClr val="1A5770"/>
                </a:solidFill>
              </a:rPr>
              <a:t>Спонукати </a:t>
            </a:r>
            <a:r>
              <a:rPr lang="uk-UA" sz="1600" b="1" dirty="0">
                <a:solidFill>
                  <a:srgbClr val="1A5770"/>
                </a:solidFill>
              </a:rPr>
              <a:t>молодь, колективи кафедр щодо пошуку та участі у наукових Грантах, тренінгах-семінарах, стажування у наукових Центрах розвинутих країн тощо</a:t>
            </a:r>
            <a:r>
              <a:rPr lang="uk-UA" sz="1600" b="1" dirty="0" smtClean="0">
                <a:solidFill>
                  <a:srgbClr val="1A5770"/>
                </a:solidFill>
              </a:rPr>
              <a:t>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uk-UA" sz="1600" b="1" dirty="0" smtClean="0">
                <a:solidFill>
                  <a:srgbClr val="1A5770"/>
                </a:solidFill>
              </a:rPr>
              <a:t>Щорічно (двічі на рік) оновлювати публікації у </a:t>
            </a:r>
            <a:r>
              <a:rPr lang="uk-UA" sz="1600" b="1" dirty="0" err="1" smtClean="0">
                <a:solidFill>
                  <a:srgbClr val="1A5770"/>
                </a:solidFill>
              </a:rPr>
              <a:t>наукометричних</a:t>
            </a:r>
            <a:r>
              <a:rPr lang="uk-UA" sz="1600" b="1" dirty="0" smtClean="0">
                <a:solidFill>
                  <a:srgbClr val="1A5770"/>
                </a:solidFill>
              </a:rPr>
              <a:t> базах, що розміщені на сайтах кафедр та НДІ.</a:t>
            </a:r>
          </a:p>
          <a:p>
            <a:pPr marL="514350" indent="-514350">
              <a:buFont typeface="Arial" pitchFamily="34" charset="0"/>
              <a:buChar char="•"/>
            </a:pPr>
            <a:endParaRPr lang="uk-UA" b="1" dirty="0">
              <a:solidFill>
                <a:srgbClr val="1A5770"/>
              </a:solidFill>
            </a:endParaRPr>
          </a:p>
          <a:p>
            <a:pPr marL="514350" indent="-514350">
              <a:buFont typeface="Arial" pitchFamily="34" charset="0"/>
              <a:buChar char="•"/>
            </a:pPr>
            <a:endParaRPr lang="uk-UA" b="1" dirty="0" smtClean="0">
              <a:solidFill>
                <a:srgbClr val="1A57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47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2214560"/>
            <a:ext cx="3391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smtClean="0">
                <a:solidFill>
                  <a:srgbClr val="7B6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uk-UA" sz="3200">
              <a:solidFill>
                <a:srgbClr val="7B664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4643452"/>
            <a:ext cx="6979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uk-UA" b="1" dirty="0" smtClean="0">
                <a:solidFill>
                  <a:schemeClr val="bg1"/>
                </a:solidFill>
              </a:rPr>
              <a:t>НДІ </a:t>
            </a:r>
            <a:r>
              <a:rPr lang="uk-UA" b="1" dirty="0" err="1" smtClean="0">
                <a:solidFill>
                  <a:schemeClr val="bg1"/>
                </a:solidFill>
              </a:rPr>
              <a:t>здоров</a:t>
            </a:r>
            <a:r>
              <a:rPr lang="en-US" b="1" dirty="0" smtClean="0">
                <a:solidFill>
                  <a:schemeClr val="bg1"/>
                </a:solidFill>
              </a:rPr>
              <a:t>’</a:t>
            </a:r>
            <a:r>
              <a:rPr lang="ru-RU" b="1" dirty="0" smtClean="0">
                <a:solidFill>
                  <a:schemeClr val="bg1"/>
                </a:solidFill>
              </a:rPr>
              <a:t>я тварин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Micros\Desktop\ветфак++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296144" cy="107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107504" y="754809"/>
            <a:ext cx="7992888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smtClean="0">
                <a:ln w="11430"/>
                <a:solidFill>
                  <a:srgbClr val="7B664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Кадровий потенціал</a:t>
            </a:r>
            <a:endParaRPr kumimoji="0" lang="uk-UA" sz="3200" b="1" i="0" u="none" strike="noStrike" kern="1200" cap="none" spc="0" normalizeH="0" baseline="0" noProof="0" dirty="0">
              <a:ln w="11430"/>
              <a:solidFill>
                <a:srgbClr val="7B664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Group 61"/>
          <p:cNvGraphicFramePr>
            <a:graphicFrameLocks noGrp="1"/>
          </p:cNvGraphicFramePr>
          <p:nvPr>
            <p:extLst/>
          </p:nvPr>
        </p:nvGraphicFramePr>
        <p:xfrm>
          <a:off x="246200" y="1288184"/>
          <a:ext cx="7111882" cy="2665566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tx2"/>
                  </a:outerShdw>
                </a:effectLst>
              </a:tblPr>
              <a:tblGrid>
                <a:gridCol w="3133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771575882"/>
                    </a:ext>
                  </a:extLst>
                </a:gridCol>
                <a:gridCol w="793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46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2036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Показник</a:t>
                      </a: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CDCAD8">
                            <a:alpha val="76999"/>
                          </a:srgb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2016</a:t>
                      </a: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CDCAD8">
                            <a:alpha val="76999"/>
                          </a:srgb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2017</a:t>
                      </a: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CDCAD8">
                            <a:alpha val="76999"/>
                          </a:srgb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2018</a:t>
                      </a: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CDCAD8">
                            <a:alpha val="76999"/>
                          </a:srgb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2019</a:t>
                      </a: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CDCAD8">
                            <a:alpha val="76999"/>
                          </a:srgbClr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uk-UA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2020</a:t>
                      </a:r>
                      <a:endParaRPr kumimoji="0" lang="uk-UA" sz="15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CDCAD8">
                            <a:alpha val="76999"/>
                          </a:srgb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uk-UA" sz="2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Arial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Всього</a:t>
                      </a:r>
                      <a:endParaRPr kumimoji="0" lang="ru-RU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CDCAD8">
                            <a:alpha val="76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у НДР</a:t>
                      </a:r>
                      <a:endParaRPr kumimoji="0" lang="uk-UA" sz="15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5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Загальна чисельність НПП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CDCAD8">
                            <a:alpha val="76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116</a:t>
                      </a:r>
                      <a:endParaRPr kumimoji="0" lang="ru-RU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CDCAD8">
                            <a:alpha val="76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109</a:t>
                      </a:r>
                      <a:endParaRPr kumimoji="0" lang="ru-RU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CDCAD8">
                            <a:alpha val="76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108</a:t>
                      </a:r>
                      <a:endParaRPr kumimoji="0" lang="ru-RU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CDCAD8">
                            <a:alpha val="76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110</a:t>
                      </a:r>
                      <a:endParaRPr kumimoji="0" lang="ru-RU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CDCAD8">
                            <a:alpha val="76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FF0000"/>
                          </a:solidFill>
                        </a:rPr>
                        <a:t>109</a:t>
                      </a:r>
                      <a:endParaRPr lang="uk-UA" dirty="0">
                        <a:solidFill>
                          <a:srgbClr val="FF0000"/>
                        </a:solidFill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CDCAD8">
                            <a:alpha val="76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68</a:t>
                      </a:r>
                      <a:endParaRPr kumimoji="0" lang="uk-UA" sz="15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   - в </a:t>
                      </a:r>
                      <a:r>
                        <a:rPr kumimoji="0" 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т.ч. докторів наук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CDCAD8">
                            <a:alpha val="76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28</a:t>
                      </a:r>
                      <a:endParaRPr kumimoji="0" lang="ru-RU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CDCAD8">
                            <a:alpha val="76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29</a:t>
                      </a:r>
                      <a:endParaRPr kumimoji="0" lang="ru-RU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CDCAD8">
                            <a:alpha val="76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27</a:t>
                      </a:r>
                      <a:endParaRPr kumimoji="0" lang="ru-RU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CDCAD8">
                            <a:alpha val="76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30</a:t>
                      </a:r>
                      <a:endParaRPr kumimoji="0" lang="ru-RU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CDCAD8">
                            <a:alpha val="76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rgbClr val="FF0000"/>
                          </a:solidFill>
                        </a:rPr>
                        <a:t>35</a:t>
                      </a:r>
                      <a:endParaRPr lang="uk-UA" sz="1100" dirty="0"/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CDCAD8">
                            <a:alpha val="76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18</a:t>
                      </a:r>
                      <a:endParaRPr kumimoji="0" lang="uk-UA" sz="15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8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Кандидатів наук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CDCAD8">
                            <a:alpha val="76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81</a:t>
                      </a: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CDCAD8">
                            <a:alpha val="76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75</a:t>
                      </a: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CDCAD8">
                            <a:alpha val="76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76</a:t>
                      </a: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CDCAD8">
                            <a:alpha val="76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76</a:t>
                      </a: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CDCAD8">
                            <a:alpha val="76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rgbClr val="FF0000"/>
                          </a:solidFill>
                        </a:rPr>
                        <a:t>69</a:t>
                      </a:r>
                      <a:endParaRPr lang="uk-UA" sz="1100" dirty="0"/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CDCAD8">
                            <a:alpha val="76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44</a:t>
                      </a:r>
                      <a:endParaRPr kumimoji="0" lang="uk-UA" sz="15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37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Наукові </a:t>
                      </a:r>
                      <a:r>
                        <a:rPr kumimoji="0" lang="uk-UA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співр</a:t>
                      </a:r>
                      <a:r>
                        <a:rPr kumimoji="0" 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. без ступеня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CDCAD8">
                            <a:alpha val="76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7</a:t>
                      </a:r>
                      <a:endParaRPr kumimoji="0" lang="ru-RU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CDCAD8">
                            <a:alpha val="76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5</a:t>
                      </a:r>
                      <a:endParaRPr kumimoji="0" lang="ru-RU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CDCAD8">
                            <a:alpha val="76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5</a:t>
                      </a:r>
                      <a:endParaRPr kumimoji="0" lang="ru-RU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CDCAD8">
                            <a:alpha val="76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4</a:t>
                      </a:r>
                      <a:endParaRPr kumimoji="0" lang="ru-RU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CDCAD8">
                            <a:alpha val="76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uk-UA" sz="1100" dirty="0"/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CDCAD8">
                            <a:alpha val="76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6</a:t>
                      </a:r>
                      <a:endParaRPr kumimoji="0" lang="uk-UA" sz="15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Picture 52" descr="G:\for PPT 2010\ll\vet surgary (2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2285998"/>
            <a:ext cx="1585149" cy="1188862"/>
          </a:xfrm>
          <a:prstGeom prst="roundRect">
            <a:avLst>
              <a:gd name="adj" fmla="val 8594"/>
            </a:avLst>
          </a:prstGeom>
          <a:gradFill>
            <a:gsLst>
              <a:gs pos="0">
                <a:schemeClr val="tx2"/>
              </a:gs>
              <a:gs pos="100000">
                <a:srgbClr val="CDCAD8">
                  <a:alpha val="76999"/>
                </a:srgbClr>
              </a:gs>
            </a:gsLst>
            <a:lin ang="5400000" scaled="1"/>
          </a:gra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282" y="4643452"/>
            <a:ext cx="6979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uk-UA" b="1" dirty="0" smtClean="0">
                <a:solidFill>
                  <a:schemeClr val="bg1"/>
                </a:solidFill>
              </a:rPr>
              <a:t>НДІ здоров</a:t>
            </a:r>
            <a:r>
              <a:rPr lang="en-US" b="1" dirty="0" smtClean="0">
                <a:solidFill>
                  <a:schemeClr val="bg1"/>
                </a:solidFill>
              </a:rPr>
              <a:t>’</a:t>
            </a:r>
            <a:r>
              <a:rPr lang="ru-RU" b="1" dirty="0" smtClean="0">
                <a:solidFill>
                  <a:schemeClr val="bg1"/>
                </a:solidFill>
              </a:rPr>
              <a:t>я тварин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58082" y="3429006"/>
            <a:ext cx="1643074" cy="12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C:\Users\Valchuk\Desktop\для Бачинського\DSCN092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58082" y="1000114"/>
            <a:ext cx="1688505" cy="1313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icros\Desktop\ветфак++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0"/>
            <a:ext cx="1368152" cy="113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91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picture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4812" y="928676"/>
            <a:ext cx="2389188" cy="188119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</p:pic>
      <p:pic>
        <p:nvPicPr>
          <p:cNvPr id="6" name="Picture 39" descr="D:\Звіт ННІ 2008\ВИКОРИСТАНЕ\Петренко\DSC021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1892" y="2643188"/>
            <a:ext cx="2372108" cy="1944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14282" y="843558"/>
            <a:ext cx="77867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7B6640"/>
                </a:solidFill>
                <a:cs typeface="Times New Roman" pitchFamily="18" charset="0"/>
              </a:rPr>
              <a:t>Наукові підрозділи НДІ здоров’я тварин </a:t>
            </a:r>
          </a:p>
          <a:p>
            <a:r>
              <a:rPr lang="uk-UA" sz="2800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uk-UA" sz="2800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</a:br>
            <a:endParaRPr lang="uk-UA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643452"/>
            <a:ext cx="8929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uk-UA" b="1" dirty="0" smtClean="0">
                <a:solidFill>
                  <a:schemeClr val="bg1"/>
                </a:solidFill>
              </a:rPr>
              <a:t>НДІ </a:t>
            </a:r>
            <a:r>
              <a:rPr lang="uk-UA" b="1" dirty="0" err="1" smtClean="0">
                <a:solidFill>
                  <a:schemeClr val="bg1"/>
                </a:solidFill>
              </a:rPr>
              <a:t>здоров</a:t>
            </a:r>
            <a:r>
              <a:rPr lang="en-US" b="1" dirty="0" smtClean="0">
                <a:solidFill>
                  <a:schemeClr val="bg1"/>
                </a:solidFill>
              </a:rPr>
              <a:t>’</a:t>
            </a:r>
            <a:r>
              <a:rPr lang="ru-RU" b="1" dirty="0" smtClean="0">
                <a:solidFill>
                  <a:schemeClr val="bg1"/>
                </a:solidFill>
              </a:rPr>
              <a:t>я тварин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C:\Users\Micros\Desktop\ветфак++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0"/>
            <a:ext cx="1368152" cy="113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371157"/>
              </p:ext>
            </p:extLst>
          </p:nvPr>
        </p:nvGraphicFramePr>
        <p:xfrm>
          <a:off x="263828" y="1276194"/>
          <a:ext cx="6180380" cy="312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6725">
                  <a:extLst>
                    <a:ext uri="{9D8B030D-6E8A-4147-A177-3AD203B41FA5}">
                      <a16:colId xmlns:a16="http://schemas.microsoft.com/office/drawing/2014/main" val="666847116"/>
                    </a:ext>
                  </a:extLst>
                </a:gridCol>
                <a:gridCol w="1541487">
                  <a:extLst>
                    <a:ext uri="{9D8B030D-6E8A-4147-A177-3AD203B41FA5}">
                      <a16:colId xmlns:a16="http://schemas.microsoft.com/office/drawing/2014/main" val="66342017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560425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2019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2020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213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uk-UA" sz="1400" b="1" dirty="0" smtClean="0">
                          <a:solidFill>
                            <a:srgbClr val="1A5770"/>
                          </a:solidFill>
                          <a:cs typeface="Times New Roman" pitchFamily="18" charset="0"/>
                        </a:rPr>
                        <a:t>Центр </a:t>
                      </a:r>
                      <a:r>
                        <a:rPr lang="uk-UA" sz="1400" b="1" dirty="0" err="1" smtClean="0">
                          <a:solidFill>
                            <a:srgbClr val="1A5770"/>
                          </a:solidFill>
                          <a:cs typeface="Times New Roman" pitchFamily="18" charset="0"/>
                        </a:rPr>
                        <a:t>колект</a:t>
                      </a:r>
                      <a:r>
                        <a:rPr lang="uk-UA" sz="1400" b="1" dirty="0" smtClean="0">
                          <a:solidFill>
                            <a:srgbClr val="1A5770"/>
                          </a:solidFill>
                          <a:cs typeface="Times New Roman" pitchFamily="18" charset="0"/>
                        </a:rPr>
                        <a:t>. </a:t>
                      </a:r>
                      <a:r>
                        <a:rPr lang="uk-UA" sz="1400" b="1" dirty="0" err="1" smtClean="0">
                          <a:solidFill>
                            <a:srgbClr val="1A5770"/>
                          </a:solidFill>
                          <a:cs typeface="Times New Roman" pitchFamily="18" charset="0"/>
                        </a:rPr>
                        <a:t>корист</a:t>
                      </a:r>
                      <a:r>
                        <a:rPr lang="uk-UA" sz="1400" b="1" dirty="0" smtClean="0">
                          <a:solidFill>
                            <a:srgbClr val="1A5770"/>
                          </a:solidFill>
                          <a:cs typeface="Times New Roman" pitchFamily="18" charset="0"/>
                        </a:rPr>
                        <a:t>. наук. </a:t>
                      </a:r>
                      <a:r>
                        <a:rPr lang="uk-UA" sz="1400" b="1" dirty="0" err="1" smtClean="0">
                          <a:solidFill>
                            <a:srgbClr val="1A5770"/>
                          </a:solidFill>
                          <a:cs typeface="Times New Roman" pitchFamily="18" charset="0"/>
                        </a:rPr>
                        <a:t>облад</a:t>
                      </a:r>
                      <a:r>
                        <a:rPr lang="uk-UA" sz="1400" b="1" dirty="0" smtClean="0">
                          <a:solidFill>
                            <a:srgbClr val="1A5770"/>
                          </a:solidFill>
                          <a:cs typeface="Times New Roman" pitchFamily="18" charset="0"/>
                        </a:rPr>
                        <a:t>.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uk-UA" sz="1400" b="1" baseline="0" dirty="0" smtClean="0">
                          <a:solidFill>
                            <a:srgbClr val="1A5770"/>
                          </a:solidFill>
                          <a:cs typeface="Times New Roman" pitchFamily="18" charset="0"/>
                        </a:rPr>
                        <a:t>з </a:t>
                      </a:r>
                      <a:r>
                        <a:rPr lang="uk-UA" sz="1400" b="1" dirty="0" smtClean="0">
                          <a:solidFill>
                            <a:srgbClr val="1A5770"/>
                          </a:solidFill>
                          <a:cs typeface="Times New Roman" pitchFamily="18" charset="0"/>
                        </a:rPr>
                        <a:t>новітніх </a:t>
                      </a:r>
                      <a:r>
                        <a:rPr lang="uk-UA" sz="1400" b="1" dirty="0" err="1" smtClean="0">
                          <a:solidFill>
                            <a:srgbClr val="1A5770"/>
                          </a:solidFill>
                          <a:cs typeface="Times New Roman" pitchFamily="18" charset="0"/>
                        </a:rPr>
                        <a:t>агротехнологій</a:t>
                      </a:r>
                      <a:r>
                        <a:rPr lang="uk-UA" sz="1400" b="1" dirty="0" smtClean="0">
                          <a:solidFill>
                            <a:srgbClr val="1A5770"/>
                          </a:solidFill>
                          <a:cs typeface="Times New Roman" pitchFamily="18" charset="0"/>
                        </a:rPr>
                        <a:t> (</a:t>
                      </a:r>
                      <a:r>
                        <a:rPr lang="uk-UA" sz="1400" b="1" dirty="0" err="1" smtClean="0">
                          <a:solidFill>
                            <a:srgbClr val="1A5770"/>
                          </a:solidFill>
                          <a:cs typeface="Times New Roman" pitchFamily="18" charset="0"/>
                        </a:rPr>
                        <a:t>Укр</a:t>
                      </a:r>
                      <a:r>
                        <a:rPr lang="uk-UA" sz="1400" b="1" dirty="0" smtClean="0">
                          <a:solidFill>
                            <a:srgbClr val="1A5770"/>
                          </a:solidFill>
                          <a:cs typeface="Times New Roman" pitchFamily="18" charset="0"/>
                        </a:rPr>
                        <a:t>. </a:t>
                      </a:r>
                      <a:r>
                        <a:rPr lang="uk-UA" sz="1400" b="1" dirty="0" err="1" smtClean="0">
                          <a:solidFill>
                            <a:srgbClr val="1A5770"/>
                          </a:solidFill>
                          <a:cs typeface="Times New Roman" pitchFamily="18" charset="0"/>
                        </a:rPr>
                        <a:t>лаб</a:t>
                      </a:r>
                      <a:r>
                        <a:rPr lang="uk-UA" sz="1400" b="1" dirty="0" smtClean="0">
                          <a:solidFill>
                            <a:srgbClr val="1A5770"/>
                          </a:solidFill>
                          <a:cs typeface="Times New Roman" pitchFamily="18" charset="0"/>
                        </a:rPr>
                        <a:t>. </a:t>
                      </a:r>
                      <a:r>
                        <a:rPr lang="uk-UA" sz="1400" b="1" dirty="0" err="1" smtClean="0">
                          <a:solidFill>
                            <a:srgbClr val="1A5770"/>
                          </a:solidFill>
                          <a:cs typeface="Times New Roman" pitchFamily="18" charset="0"/>
                        </a:rPr>
                        <a:t>здоров</a:t>
                      </a:r>
                      <a:r>
                        <a:rPr lang="en-US" sz="1400" b="1" dirty="0" smtClean="0">
                          <a:solidFill>
                            <a:srgbClr val="1A5770"/>
                          </a:solidFill>
                          <a:cs typeface="Times New Roman" pitchFamily="18" charset="0"/>
                        </a:rPr>
                        <a:t>’</a:t>
                      </a:r>
                      <a:r>
                        <a:rPr lang="uk-UA" sz="1400" b="1" dirty="0" smtClean="0">
                          <a:solidFill>
                            <a:srgbClr val="1A5770"/>
                          </a:solidFill>
                          <a:cs typeface="Times New Roman" pitchFamily="18" charset="0"/>
                        </a:rPr>
                        <a:t>я тварин)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697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 smtClean="0">
                          <a:solidFill>
                            <a:srgbClr val="1A5770"/>
                          </a:solidFill>
                          <a:cs typeface="Times New Roman" pitchFamily="18" charset="0"/>
                        </a:rPr>
                        <a:t>навчально-наукові лабораторії   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8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001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 smtClean="0">
                          <a:solidFill>
                            <a:srgbClr val="1A5770"/>
                          </a:solidFill>
                          <a:cs typeface="Times New Roman" pitchFamily="18" charset="0"/>
                        </a:rPr>
                        <a:t>проблемні науково-дослідні лабораторії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820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 smtClean="0">
                          <a:solidFill>
                            <a:srgbClr val="1A5770"/>
                          </a:solidFill>
                          <a:cs typeface="Times New Roman" pitchFamily="18" charset="0"/>
                        </a:rPr>
                        <a:t>науково-дослідні лабораторії          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843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 smtClean="0">
                          <a:solidFill>
                            <a:srgbClr val="1A5770"/>
                          </a:solidFill>
                          <a:cs typeface="Times New Roman" pitchFamily="18" charset="0"/>
                        </a:rPr>
                        <a:t>ННВЛ                                                   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630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 smtClean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Всього   </a:t>
                      </a:r>
                      <a:r>
                        <a:rPr lang="uk-UA" sz="1400" b="1" dirty="0" smtClean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                                                                    </a:t>
                      </a:r>
                      <a:endParaRPr lang="uk-UA" sz="1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  <a:endParaRPr lang="uk-UA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4644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Белый мрамор"/>
          <p:cNvSpPr>
            <a:spLocks noChangeArrowheads="1"/>
          </p:cNvSpPr>
          <p:nvPr/>
        </p:nvSpPr>
        <p:spPr bwMode="auto">
          <a:xfrm>
            <a:off x="785786" y="928676"/>
            <a:ext cx="700089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75000"/>
              </a:lnSpc>
            </a:pPr>
            <a:r>
              <a:rPr lang="uk-UA" sz="3200" b="1" dirty="0">
                <a:ln w="11430"/>
                <a:solidFill>
                  <a:srgbClr val="7B664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Кількість наукових </a:t>
            </a:r>
            <a:r>
              <a:rPr lang="uk-UA" sz="3200" b="1" dirty="0" smtClean="0">
                <a:ln w="11430"/>
                <a:solidFill>
                  <a:srgbClr val="7B664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тем</a:t>
            </a:r>
            <a:endParaRPr lang="ru-RU" sz="3200" b="1" dirty="0">
              <a:ln w="11430"/>
              <a:solidFill>
                <a:srgbClr val="7B664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Group 2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757437"/>
              </p:ext>
            </p:extLst>
          </p:nvPr>
        </p:nvGraphicFramePr>
        <p:xfrm>
          <a:off x="1123886" y="1380635"/>
          <a:ext cx="6324693" cy="1799736"/>
        </p:xfrm>
        <a:graphic>
          <a:graphicData uri="http://schemas.openxmlformats.org/drawingml/2006/table">
            <a:tbl>
              <a:tblPr/>
              <a:tblGrid>
                <a:gridCol w="2186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91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2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2310">
                  <a:extLst>
                    <a:ext uri="{9D8B030D-6E8A-4147-A177-3AD203B41FA5}">
                      <a16:colId xmlns:a16="http://schemas.microsoft.com/office/drawing/2014/main" val="3655048868"/>
                    </a:ext>
                  </a:extLst>
                </a:gridCol>
                <a:gridCol w="8753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42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Роки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kumimoji="0" lang="ru-RU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A57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</a:t>
                      </a:r>
                      <a:r>
                        <a:rPr kumimoji="0" lang="en-US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ru-RU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A57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kumimoji="0" lang="ru-RU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A57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kumimoji="0" lang="ru-RU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A57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 Бюджетне фінансування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577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kumimoji="0" lang="ru-RU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A57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ru-RU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A57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ru-RU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A57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kumimoji="0" lang="ru-RU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A57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0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Госпдоговірні теми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1A577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A57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ru-RU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A57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ru-RU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A57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ru-RU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A57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35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Ініціативні теми 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577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  <a:endParaRPr kumimoji="0" lang="ru-RU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A57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kumimoji="0" lang="ru-RU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A57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uk-UA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ru-RU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A57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uk-UA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kumimoji="0" lang="ru-RU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A57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uk-UA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12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Всього наукових тем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  <a:endParaRPr kumimoji="0" lang="ru-RU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A57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kumimoji="0" lang="ru-RU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A57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uk-UA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ru-RU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A57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kumimoji="0" lang="ru-RU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A57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Picture 22" descr="picture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143254"/>
            <a:ext cx="2424793" cy="1410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8" descr="picture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214692"/>
            <a:ext cx="2357454" cy="1500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0" descr="picture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3143254"/>
            <a:ext cx="2437918" cy="1534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14282" y="4643452"/>
            <a:ext cx="6979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uk-UA" b="1" dirty="0" smtClean="0">
                <a:solidFill>
                  <a:schemeClr val="bg1"/>
                </a:solidFill>
              </a:rPr>
              <a:t>НДІ </a:t>
            </a:r>
            <a:r>
              <a:rPr lang="uk-UA" b="1" dirty="0" err="1" smtClean="0">
                <a:solidFill>
                  <a:schemeClr val="bg1"/>
                </a:solidFill>
              </a:rPr>
              <a:t>здоров</a:t>
            </a:r>
            <a:r>
              <a:rPr lang="en-US" b="1" dirty="0" smtClean="0">
                <a:solidFill>
                  <a:schemeClr val="bg1"/>
                </a:solidFill>
              </a:rPr>
              <a:t>’</a:t>
            </a:r>
            <a:r>
              <a:rPr lang="ru-RU" b="1" dirty="0" smtClean="0">
                <a:solidFill>
                  <a:schemeClr val="bg1"/>
                </a:solidFill>
              </a:rPr>
              <a:t>я тварин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C:\Users\Micros\Desktop\ветфак++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0"/>
            <a:ext cx="1368152" cy="113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181890"/>
              </p:ext>
            </p:extLst>
          </p:nvPr>
        </p:nvGraphicFramePr>
        <p:xfrm>
          <a:off x="664819" y="1524267"/>
          <a:ext cx="5149236" cy="30129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7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2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628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Роки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Обсяг</a:t>
                      </a:r>
                      <a:r>
                        <a:rPr lang="uk-UA" sz="2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фінансування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33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rgbClr val="1A5770"/>
                          </a:solidFill>
                          <a:effectLst/>
                        </a:rPr>
                        <a:t>1275,02</a:t>
                      </a:r>
                      <a:r>
                        <a:rPr lang="uk-UA" sz="2400" baseline="0" dirty="0" smtClean="0">
                          <a:solidFill>
                            <a:srgbClr val="1A5770"/>
                          </a:solidFill>
                          <a:effectLst/>
                        </a:rPr>
                        <a:t> тис. грн.</a:t>
                      </a:r>
                      <a:endParaRPr lang="ru-RU" sz="2400" dirty="0">
                        <a:solidFill>
                          <a:srgbClr val="1A577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33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ru-RU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1609</a:t>
                      </a:r>
                      <a:r>
                        <a:rPr lang="uk-UA" sz="2400" kern="120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,301 тис. грн.</a:t>
                      </a:r>
                      <a:endParaRPr lang="ru-RU" sz="2400" kern="1200" dirty="0">
                        <a:solidFill>
                          <a:srgbClr val="1A57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33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</a:t>
                      </a:r>
                      <a:r>
                        <a:rPr lang="uk-UA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uk-UA" sz="2400" kern="120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914,136 тис. грн.</a:t>
                      </a:r>
                      <a:endParaRPr lang="ru-RU" sz="2400" kern="1200" dirty="0">
                        <a:solidFill>
                          <a:srgbClr val="1A57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33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</a:t>
                      </a:r>
                      <a:r>
                        <a:rPr lang="uk-UA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400" kern="120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2781,9 тис. грн.</a:t>
                      </a:r>
                      <a:endParaRPr lang="ru-RU" sz="2400" kern="1200" dirty="0">
                        <a:solidFill>
                          <a:srgbClr val="1A57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33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uk-UA" sz="2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2440,0 </a:t>
                      </a:r>
                      <a:r>
                        <a:rPr lang="uk-UA" sz="24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тис. грн.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4631221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36182" y="996011"/>
            <a:ext cx="4644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7B6640"/>
                </a:solidFill>
                <a:cs typeface="Times New Roman" pitchFamily="18" charset="0"/>
              </a:rPr>
              <a:t>Фінансування НДР за кошти держбюджету</a:t>
            </a:r>
            <a:endParaRPr lang="uk-UA" dirty="0">
              <a:solidFill>
                <a:srgbClr val="7B664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643452"/>
            <a:ext cx="6979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uk-UA" b="1" dirty="0" smtClean="0">
                <a:solidFill>
                  <a:schemeClr val="bg1"/>
                </a:solidFill>
              </a:rPr>
              <a:t>НДІ </a:t>
            </a:r>
            <a:r>
              <a:rPr lang="uk-UA" b="1" dirty="0" err="1" smtClean="0">
                <a:solidFill>
                  <a:schemeClr val="bg1"/>
                </a:solidFill>
              </a:rPr>
              <a:t>здоров</a:t>
            </a:r>
            <a:r>
              <a:rPr lang="en-US" b="1" dirty="0" smtClean="0">
                <a:solidFill>
                  <a:schemeClr val="bg1"/>
                </a:solidFill>
              </a:rPr>
              <a:t>’</a:t>
            </a:r>
            <a:r>
              <a:rPr lang="ru-RU" b="1" dirty="0" smtClean="0">
                <a:solidFill>
                  <a:schemeClr val="bg1"/>
                </a:solidFill>
              </a:rPr>
              <a:t>я тварин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Micros\Desktop\ветфак++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0"/>
            <a:ext cx="1368152" cy="113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92294"/>
            <a:ext cx="2999791" cy="3346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915566"/>
            <a:ext cx="74163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 smtClean="0">
                <a:solidFill>
                  <a:srgbClr val="7B6640"/>
                </a:solidFill>
                <a:cs typeface="Times New Roman" pitchFamily="18" charset="0"/>
              </a:rPr>
              <a:t>Надходження коштів (реальне) від діяльності підрозділів ФВМ у 2020 р., тис. </a:t>
            </a:r>
            <a:r>
              <a:rPr lang="uk-UA" sz="1600" b="1" dirty="0" err="1" smtClean="0">
                <a:solidFill>
                  <a:srgbClr val="7B6640"/>
                </a:solidFill>
                <a:cs typeface="Times New Roman" pitchFamily="18" charset="0"/>
              </a:rPr>
              <a:t>грн</a:t>
            </a:r>
            <a:endParaRPr lang="uk-UA" sz="1600" dirty="0">
              <a:solidFill>
                <a:srgbClr val="7B664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4643452"/>
            <a:ext cx="6979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uk-UA" b="1" dirty="0" smtClean="0">
                <a:solidFill>
                  <a:schemeClr val="bg1"/>
                </a:solidFill>
              </a:rPr>
              <a:t>НДІ </a:t>
            </a:r>
            <a:r>
              <a:rPr lang="uk-UA" b="1" noProof="1" smtClean="0">
                <a:solidFill>
                  <a:schemeClr val="bg1"/>
                </a:solidFill>
              </a:rPr>
              <a:t>здоров</a:t>
            </a:r>
            <a:r>
              <a:rPr lang="en-US" b="1" dirty="0" smtClean="0">
                <a:solidFill>
                  <a:schemeClr val="bg1"/>
                </a:solidFill>
              </a:rPr>
              <a:t>’</a:t>
            </a:r>
            <a:r>
              <a:rPr lang="ru-RU" b="1" dirty="0" smtClean="0">
                <a:solidFill>
                  <a:schemeClr val="bg1"/>
                </a:solidFill>
              </a:rPr>
              <a:t>я тварин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539131"/>
              </p:ext>
            </p:extLst>
          </p:nvPr>
        </p:nvGraphicFramePr>
        <p:xfrm>
          <a:off x="5073" y="1249659"/>
          <a:ext cx="8743390" cy="3914379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60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1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2203760327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1500" b="1" dirty="0" smtClean="0">
                          <a:effectLst/>
                          <a:latin typeface="+mn-lt"/>
                        </a:rPr>
                        <a:t>№ п/</a:t>
                      </a:r>
                      <a:r>
                        <a:rPr lang="uk-UA" sz="1500" b="1" dirty="0" err="1" smtClean="0">
                          <a:effectLst/>
                          <a:latin typeface="+mn-lt"/>
                        </a:rPr>
                        <a:t>п</a:t>
                      </a:r>
                      <a:endParaRPr lang="uk-UA" sz="1500" b="1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1500" b="1" noProof="0" dirty="0" smtClean="0">
                          <a:effectLst/>
                          <a:latin typeface="+mn-lt"/>
                        </a:rPr>
                        <a:t>Підрозділ</a:t>
                      </a:r>
                      <a:endParaRPr lang="uk-UA" sz="1500" b="1" noProof="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2976245" algn="l"/>
                        </a:tabLst>
                      </a:pPr>
                      <a:r>
                        <a:rPr lang="uk-UA" sz="1500" b="1" noProof="0" dirty="0" smtClean="0">
                          <a:effectLst/>
                          <a:latin typeface="+mn-lt"/>
                        </a:rPr>
                        <a:t>2018</a:t>
                      </a:r>
                      <a:endParaRPr lang="uk-UA" sz="1500" b="1" noProof="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2976245" algn="l"/>
                        </a:tabLst>
                      </a:pPr>
                      <a:r>
                        <a:rPr lang="uk-UA" sz="1500" b="1" kern="1200" noProof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uk-UA" sz="1500" b="1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2976245" algn="l"/>
                        </a:tabLst>
                      </a:pPr>
                      <a:r>
                        <a:rPr lang="uk-UA" sz="1800" b="1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uk-UA" sz="1800" b="1" noProof="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36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noProof="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Центр</a:t>
                      </a:r>
                      <a:r>
                        <a:rPr lang="uk-UA" sz="1600" b="1" kern="1200" baseline="0" noProof="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колективного користування науковим обладнанням</a:t>
                      </a:r>
                      <a:endParaRPr lang="uk-UA" sz="1600" b="1" kern="1200" noProof="0" dirty="0">
                        <a:solidFill>
                          <a:srgbClr val="1A57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600" b="1" noProof="0" dirty="0">
                        <a:solidFill>
                          <a:srgbClr val="1A577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noProof="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988,45</a:t>
                      </a:r>
                      <a:endParaRPr lang="uk-UA" sz="1600" b="1" kern="1200" noProof="0" dirty="0">
                        <a:solidFill>
                          <a:srgbClr val="1A57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uk-UA" sz="1800" b="1" noProof="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36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noProof="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ННВЦ </a:t>
                      </a:r>
                      <a:r>
                        <a:rPr lang="uk-UA" sz="1600" b="1" kern="1200" noProof="0" dirty="0" err="1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“Ветмедсервіс”</a:t>
                      </a:r>
                      <a:endParaRPr lang="uk-UA" sz="1600" b="1" kern="1200" noProof="0" dirty="0">
                        <a:solidFill>
                          <a:srgbClr val="1A57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noProof="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420,5</a:t>
                      </a:r>
                      <a:endParaRPr lang="uk-UA" sz="1600" b="1" noProof="0" dirty="0">
                        <a:solidFill>
                          <a:srgbClr val="1A577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noProof="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650,0</a:t>
                      </a:r>
                      <a:endParaRPr lang="uk-UA" sz="1600" b="1" kern="1200" noProof="0" dirty="0">
                        <a:solidFill>
                          <a:srgbClr val="1A57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590,0</a:t>
                      </a:r>
                      <a:endParaRPr lang="uk-UA" sz="1800" b="1" noProof="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36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uk-UA" sz="1600" b="1" dirty="0">
                        <a:solidFill>
                          <a:srgbClr val="1A577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noProof="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ННВЛ</a:t>
                      </a:r>
                      <a:r>
                        <a:rPr lang="uk-UA" sz="1600" b="1" baseline="0" noProof="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uk-UA" sz="1600" b="1" baseline="0" noProof="0" dirty="0" err="1" smtClean="0"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інф</a:t>
                      </a:r>
                      <a:r>
                        <a:rPr lang="uk-UA" sz="1600" b="1" baseline="0" noProof="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. техн. у </a:t>
                      </a:r>
                      <a:r>
                        <a:rPr lang="uk-UA" sz="1600" b="1" baseline="0" noProof="0" dirty="0" err="1" smtClean="0"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вет</a:t>
                      </a:r>
                      <a:r>
                        <a:rPr lang="uk-UA" sz="1600" b="1" baseline="0" noProof="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. медицині</a:t>
                      </a:r>
                      <a:endParaRPr lang="uk-UA" sz="1600" b="1" noProof="0" dirty="0">
                        <a:solidFill>
                          <a:srgbClr val="1A577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noProof="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14,0</a:t>
                      </a:r>
                      <a:endParaRPr lang="uk-UA" sz="1600" b="1" noProof="0" dirty="0">
                        <a:solidFill>
                          <a:srgbClr val="1A577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noProof="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15,0</a:t>
                      </a:r>
                      <a:endParaRPr lang="uk-UA" sz="1600" b="1" kern="1200" noProof="0" dirty="0">
                        <a:solidFill>
                          <a:srgbClr val="1A57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15,0</a:t>
                      </a:r>
                      <a:endParaRPr lang="uk-UA" sz="1800" b="1" noProof="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3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uk-UA" sz="1600" b="1" dirty="0">
                        <a:solidFill>
                          <a:srgbClr val="1A577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noProof="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Комерційна</a:t>
                      </a:r>
                      <a:r>
                        <a:rPr lang="uk-UA" sz="1600" b="1" baseline="0" noProof="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 аспірантура , спецради </a:t>
                      </a:r>
                      <a:r>
                        <a:rPr lang="uk-UA" sz="1600" b="1" baseline="0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(22,6+48,3 тис. грн.)</a:t>
                      </a:r>
                      <a:endParaRPr lang="uk-UA" sz="1600" b="1" noProof="0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noProof="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</a:t>
                      </a:r>
                      <a:r>
                        <a:rPr lang="uk-UA" sz="1600" b="1" kern="1200" noProof="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b="1" kern="1200" noProof="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825</a:t>
                      </a:r>
                      <a:endParaRPr lang="uk-UA" sz="1600" b="1" kern="1200" noProof="0" dirty="0">
                        <a:solidFill>
                          <a:srgbClr val="1A57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noProof="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195,0</a:t>
                      </a:r>
                      <a:endParaRPr lang="uk-UA" sz="1600" b="1" kern="1200" noProof="0" dirty="0">
                        <a:solidFill>
                          <a:srgbClr val="1A57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70,9</a:t>
                      </a:r>
                      <a:endParaRPr lang="uk-UA" sz="1800" b="1" kern="1200" noProof="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3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uk-UA" sz="1600" b="1" dirty="0">
                        <a:solidFill>
                          <a:srgbClr val="1A577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noProof="0" dirty="0" err="1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Госптеми</a:t>
                      </a:r>
                      <a:r>
                        <a:rPr lang="uk-UA" sz="1600" b="1" kern="1200" noProof="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noProof="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noProof="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197,0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33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uk-UA" sz="1600" b="1" dirty="0">
                        <a:solidFill>
                          <a:srgbClr val="1A577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noProof="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Модуль Жана Моне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noProof="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noProof="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306,0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2216444"/>
                  </a:ext>
                </a:extLst>
              </a:tr>
              <a:tr h="2733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uk-UA" sz="1600" b="1" dirty="0">
                        <a:solidFill>
                          <a:srgbClr val="1A577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noProof="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Видавнича діяльність</a:t>
                      </a:r>
                      <a:endParaRPr lang="uk-UA" sz="1600" b="1" noProof="0" dirty="0">
                        <a:solidFill>
                          <a:srgbClr val="1A577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noProof="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noProof="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40,5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33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uk-UA" sz="1600" b="1" dirty="0">
                        <a:solidFill>
                          <a:srgbClr val="1A577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noProof="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ФПК,</a:t>
                      </a:r>
                      <a:r>
                        <a:rPr lang="uk-UA" sz="1600" b="1" baseline="0" noProof="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 комерційна складова</a:t>
                      </a:r>
                      <a:endParaRPr lang="uk-UA" sz="1600" b="1" noProof="0" dirty="0">
                        <a:solidFill>
                          <a:srgbClr val="1A577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noProof="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375,0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noProof="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465,2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329,0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72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1600" b="1" dirty="0" smtClean="0">
                        <a:solidFill>
                          <a:srgbClr val="1A577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noProof="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Благодійні</a:t>
                      </a:r>
                      <a:r>
                        <a:rPr lang="uk-UA" sz="1600" b="1" baseline="0" noProof="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 внески через БФ </a:t>
                      </a:r>
                      <a:r>
                        <a:rPr lang="uk-UA" sz="1600" b="1" baseline="0" noProof="0" dirty="0" err="1" smtClean="0"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“Голосіївська</a:t>
                      </a:r>
                      <a:r>
                        <a:rPr lang="uk-UA" sz="1600" b="1" baseline="0" noProof="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 ініціатива – 2020”</a:t>
                      </a:r>
                      <a:endParaRPr lang="uk-UA" sz="1600" b="1" noProof="0" dirty="0" smtClean="0">
                        <a:solidFill>
                          <a:srgbClr val="1A577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noProof="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</a:rPr>
                        <a:t>95,354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noProof="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211,115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126,74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1A577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Всього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kern="1200" noProof="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2000" b="1" kern="1200" noProof="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  <a:r>
                        <a:rPr lang="uk-UA" sz="2000" b="1" kern="1200" noProof="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2000" b="1" kern="1200" noProof="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704</a:t>
                      </a:r>
                      <a:endParaRPr lang="uk-UA" sz="2000" b="1" kern="1200" noProof="0" dirty="0">
                        <a:solidFill>
                          <a:srgbClr val="1A57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kern="1200" noProof="0" dirty="0" smtClean="0">
                          <a:solidFill>
                            <a:srgbClr val="1A57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2595,965</a:t>
                      </a:r>
                      <a:endParaRPr lang="uk-UA" sz="2000" b="1" kern="1200" noProof="0" dirty="0">
                        <a:solidFill>
                          <a:srgbClr val="1A577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kern="1200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1675,14</a:t>
                      </a:r>
                      <a:endParaRPr lang="uk-UA" sz="2000" b="1" kern="1200" noProof="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2" descr="C:\Users\Micros\Desktop\ветфак++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296144" cy="107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17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843808" y="933552"/>
            <a:ext cx="4248472" cy="35912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7B6640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КІЛЬКІСТЬ КОНФЕРЕНЦІЙ ТА СЕМІНАРІВ</a:t>
            </a:r>
            <a:endParaRPr kumimoji="0" lang="uk-UA" sz="1600" b="1" u="none" strike="noStrike" kern="1200" cap="none" spc="0" normalizeH="0" baseline="0" noProof="0" dirty="0">
              <a:ln>
                <a:noFill/>
              </a:ln>
              <a:solidFill>
                <a:srgbClr val="7B6640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467544" y="1292681"/>
          <a:ext cx="7958118" cy="3352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80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3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3103">
                  <a:extLst>
                    <a:ext uri="{9D8B030D-6E8A-4147-A177-3AD203B41FA5}">
                      <a16:colId xmlns:a16="http://schemas.microsoft.com/office/drawing/2014/main" val="457333662"/>
                    </a:ext>
                  </a:extLst>
                </a:gridCol>
                <a:gridCol w="722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3342">
                  <a:extLst>
                    <a:ext uri="{9D8B030D-6E8A-4147-A177-3AD203B41FA5}">
                      <a16:colId xmlns:a16="http://schemas.microsoft.com/office/drawing/2014/main" val="3715942480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600" b="1" dirty="0" smtClean="0">
                        <a:solidFill>
                          <a:srgbClr val="7B664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dirty="0" smtClean="0">
                          <a:solidFill>
                            <a:srgbClr val="7B6640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dirty="0" smtClean="0">
                          <a:solidFill>
                            <a:srgbClr val="7B6640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dirty="0" smtClean="0">
                          <a:solidFill>
                            <a:srgbClr val="7B6640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dirty="0" smtClean="0">
                          <a:solidFill>
                            <a:srgbClr val="7B6640"/>
                          </a:solidFill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 smtClean="0">
                          <a:solidFill>
                            <a:srgbClr val="FF0000"/>
                          </a:solidFill>
                        </a:rPr>
                        <a:t>2020</a:t>
                      </a: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dirty="0" smtClean="0">
                          <a:solidFill>
                            <a:srgbClr val="1A5770"/>
                          </a:solidFill>
                        </a:rPr>
                        <a:t>Міжнародні та всеукраїнські конференції</a:t>
                      </a:r>
                      <a:r>
                        <a:rPr lang="ru-RU" sz="1600" b="0" dirty="0" smtClean="0">
                          <a:solidFill>
                            <a:srgbClr val="1A5770"/>
                          </a:solidFill>
                        </a:rPr>
                        <a:t>		</a:t>
                      </a:r>
                      <a:endParaRPr lang="uk-UA" sz="1600" b="0" dirty="0">
                        <a:solidFill>
                          <a:srgbClr val="1A577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600" b="0" kern="1200" dirty="0" smtClean="0">
                          <a:solidFill>
                            <a:srgbClr val="1A577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uk-UA" sz="1600" b="0" kern="1200" dirty="0">
                        <a:solidFill>
                          <a:srgbClr val="1A577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kern="1200" dirty="0" smtClean="0">
                          <a:solidFill>
                            <a:srgbClr val="1A577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uk-UA" sz="1600" b="0" kern="1200" dirty="0">
                        <a:solidFill>
                          <a:srgbClr val="1A577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kern="1200" dirty="0" smtClean="0">
                          <a:solidFill>
                            <a:srgbClr val="1A577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uk-UA" sz="1600" b="0" kern="1200" dirty="0">
                        <a:solidFill>
                          <a:srgbClr val="1A577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kern="1200" dirty="0" smtClean="0">
                          <a:solidFill>
                            <a:srgbClr val="1A5770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uk-UA" sz="1600" b="0" kern="1200" dirty="0">
                        <a:solidFill>
                          <a:srgbClr val="1A577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uk-UA" sz="18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noProof="0" dirty="0" smtClean="0">
                          <a:solidFill>
                            <a:srgbClr val="7B6640"/>
                          </a:solidFill>
                        </a:rPr>
                        <a:t>Семінари</a:t>
                      </a:r>
                      <a:r>
                        <a:rPr lang="uk-UA" sz="1600" b="1" dirty="0" smtClean="0">
                          <a:solidFill>
                            <a:srgbClr val="7B6640"/>
                          </a:solidFill>
                        </a:rPr>
                        <a:t>, проведені на базі факультету</a:t>
                      </a: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kern="1200" dirty="0" smtClean="0">
                          <a:solidFill>
                            <a:srgbClr val="1A5770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kern="1200" dirty="0" smtClean="0">
                          <a:solidFill>
                            <a:srgbClr val="1A577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kern="1200" dirty="0" smtClean="0">
                          <a:solidFill>
                            <a:srgbClr val="1A5770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kern="1200" dirty="0" smtClean="0">
                          <a:solidFill>
                            <a:srgbClr val="1A5770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 smtClean="0">
                          <a:solidFill>
                            <a:schemeClr val="tx1"/>
                          </a:solidFill>
                        </a:rPr>
                        <a:t>Кількість штатних НПП, що брали участь у роботі конференцій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uk-UA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600" b="0" kern="1200" dirty="0" smtClean="0">
                        <a:solidFill>
                          <a:srgbClr val="1A577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600" b="0" kern="1200" dirty="0" smtClean="0">
                        <a:solidFill>
                          <a:srgbClr val="1A577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600" b="0" kern="1200" dirty="0" smtClean="0">
                        <a:solidFill>
                          <a:srgbClr val="1A577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600" b="0" kern="1200" dirty="0" smtClean="0">
                        <a:solidFill>
                          <a:srgbClr val="1A577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1A5770"/>
                          </a:solidFill>
                        </a:rPr>
                        <a:t>- </a:t>
                      </a:r>
                      <a:r>
                        <a:rPr lang="uk-UA" sz="1600" b="0" dirty="0" smtClean="0">
                          <a:solidFill>
                            <a:srgbClr val="1A5770"/>
                          </a:solidFill>
                        </a:rPr>
                        <a:t>в Україні</a:t>
                      </a:r>
                      <a:endParaRPr lang="uk-UA" sz="1600" b="0" dirty="0">
                        <a:solidFill>
                          <a:srgbClr val="1A577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600" b="0" kern="1200" dirty="0" smtClean="0">
                          <a:solidFill>
                            <a:srgbClr val="1A5770"/>
                          </a:solidFill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  <a:endParaRPr lang="uk-UA" sz="1600" b="0" kern="1200" dirty="0">
                        <a:solidFill>
                          <a:srgbClr val="1A577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kern="1200" dirty="0" smtClean="0">
                          <a:solidFill>
                            <a:srgbClr val="1A5770"/>
                          </a:solidFill>
                          <a:latin typeface="+mn-lt"/>
                          <a:ea typeface="+mn-ea"/>
                          <a:cs typeface="+mn-cs"/>
                        </a:rPr>
                        <a:t>158</a:t>
                      </a:r>
                      <a:endParaRPr lang="uk-UA" sz="1600" b="0" kern="1200" dirty="0">
                        <a:solidFill>
                          <a:srgbClr val="1A577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kern="1200" dirty="0" smtClean="0">
                          <a:solidFill>
                            <a:srgbClr val="1A5770"/>
                          </a:solidFill>
                          <a:latin typeface="+mn-lt"/>
                          <a:ea typeface="+mn-ea"/>
                          <a:cs typeface="+mn-cs"/>
                        </a:rPr>
                        <a:t>193</a:t>
                      </a:r>
                      <a:endParaRPr lang="uk-UA" sz="1600" b="0" kern="1200" dirty="0">
                        <a:solidFill>
                          <a:srgbClr val="1A577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kern="1200" dirty="0" smtClean="0">
                          <a:solidFill>
                            <a:srgbClr val="1A5770"/>
                          </a:solidFill>
                          <a:latin typeface="+mn-lt"/>
                          <a:ea typeface="+mn-ea"/>
                          <a:cs typeface="+mn-cs"/>
                        </a:rPr>
                        <a:t>278</a:t>
                      </a:r>
                      <a:endParaRPr lang="uk-UA" sz="1600" b="0" kern="1200" dirty="0">
                        <a:solidFill>
                          <a:srgbClr val="1A577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dirty="0" smtClean="0">
                          <a:solidFill>
                            <a:srgbClr val="FF0000"/>
                          </a:solidFill>
                        </a:rPr>
                        <a:t>187</a:t>
                      </a:r>
                      <a:endParaRPr lang="uk-UA" sz="18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r>
                        <a:rPr lang="uk-UA" sz="1600" b="0" dirty="0" smtClean="0">
                          <a:solidFill>
                            <a:srgbClr val="1A5770"/>
                          </a:solidFill>
                        </a:rPr>
                        <a:t>-</a:t>
                      </a:r>
                      <a:r>
                        <a:rPr lang="uk-UA" sz="1600" b="0" baseline="0" dirty="0" smtClean="0">
                          <a:solidFill>
                            <a:srgbClr val="1A5770"/>
                          </a:solidFill>
                        </a:rPr>
                        <a:t> д</a:t>
                      </a:r>
                      <a:r>
                        <a:rPr lang="uk-UA" sz="1600" b="0" dirty="0" smtClean="0">
                          <a:solidFill>
                            <a:srgbClr val="1A5770"/>
                          </a:solidFill>
                        </a:rPr>
                        <a:t>алеке</a:t>
                      </a:r>
                      <a:r>
                        <a:rPr lang="uk-UA" sz="1600" b="0" baseline="0" dirty="0" smtClean="0">
                          <a:solidFill>
                            <a:srgbClr val="1A5770"/>
                          </a:solidFill>
                        </a:rPr>
                        <a:t> зарубіжжя</a:t>
                      </a:r>
                      <a:endParaRPr lang="uk-UA" sz="1600" b="0" dirty="0">
                        <a:solidFill>
                          <a:srgbClr val="1A577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600" b="0" kern="1200" dirty="0" smtClean="0">
                          <a:solidFill>
                            <a:srgbClr val="1A5770"/>
                          </a:solidFill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  <a:endParaRPr lang="uk-UA" sz="1600" b="0" kern="1200" dirty="0">
                        <a:solidFill>
                          <a:srgbClr val="1A577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kern="1200" dirty="0" smtClean="0">
                          <a:solidFill>
                            <a:srgbClr val="1A577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uk-UA" sz="1600" b="0" kern="1200" dirty="0">
                        <a:solidFill>
                          <a:srgbClr val="1A577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kern="1200" dirty="0" smtClean="0">
                          <a:solidFill>
                            <a:srgbClr val="1A5770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uk-UA" sz="1600" b="0" kern="1200" dirty="0">
                        <a:solidFill>
                          <a:srgbClr val="1A577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kern="1200" dirty="0" smtClean="0">
                          <a:solidFill>
                            <a:srgbClr val="1A5770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uk-UA" sz="1600" b="0" kern="1200" dirty="0">
                        <a:solidFill>
                          <a:srgbClr val="1A577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uk-UA" sz="18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r>
                        <a:rPr lang="uk-UA" sz="1600" b="0" dirty="0" smtClean="0">
                          <a:solidFill>
                            <a:srgbClr val="1A5770"/>
                          </a:solidFill>
                        </a:rPr>
                        <a:t>- близьке зарубіжжя</a:t>
                      </a:r>
                      <a:endParaRPr lang="uk-UA" sz="1600" b="0" dirty="0">
                        <a:solidFill>
                          <a:srgbClr val="1A577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600" b="0" kern="1200" dirty="0" smtClean="0">
                          <a:solidFill>
                            <a:srgbClr val="1A5770"/>
                          </a:solidFill>
                          <a:latin typeface="+mn-lt"/>
                          <a:ea typeface="+mn-ea"/>
                          <a:cs typeface="+mn-cs"/>
                        </a:rPr>
                        <a:t>213</a:t>
                      </a:r>
                      <a:endParaRPr lang="uk-UA" sz="1600" b="0" kern="1200" dirty="0">
                        <a:solidFill>
                          <a:srgbClr val="1A577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kern="1200" dirty="0" smtClean="0">
                          <a:solidFill>
                            <a:srgbClr val="1A5770"/>
                          </a:solidFill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  <a:endParaRPr lang="uk-UA" sz="1600" b="0" kern="1200" dirty="0">
                        <a:solidFill>
                          <a:srgbClr val="1A577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kern="1200" dirty="0" smtClean="0">
                          <a:solidFill>
                            <a:srgbClr val="1A5770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  <a:endParaRPr lang="uk-UA" sz="1600" b="0" kern="1200" dirty="0">
                        <a:solidFill>
                          <a:srgbClr val="1A577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kern="1200" dirty="0" smtClean="0">
                          <a:solidFill>
                            <a:srgbClr val="1A5770"/>
                          </a:solidFill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  <a:endParaRPr lang="uk-UA" sz="1600" b="0" kern="1200" dirty="0">
                        <a:solidFill>
                          <a:srgbClr val="1A577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dirty="0" smtClean="0">
                          <a:solidFill>
                            <a:srgbClr val="FF0000"/>
                          </a:solidFill>
                        </a:rPr>
                        <a:t>56</a:t>
                      </a:r>
                      <a:endParaRPr lang="uk-UA" sz="18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rgbClr val="FF0000"/>
                          </a:solidFill>
                        </a:rPr>
                        <a:t>ВСЬОГО</a:t>
                      </a:r>
                      <a:endParaRPr lang="uk-UA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dirty="0" smtClean="0">
                          <a:solidFill>
                            <a:srgbClr val="7B6640"/>
                          </a:solidFill>
                          <a:latin typeface="+mn-lt"/>
                          <a:ea typeface="+mn-ea"/>
                          <a:cs typeface="+mn-cs"/>
                        </a:rPr>
                        <a:t>399</a:t>
                      </a:r>
                      <a:endParaRPr lang="uk-UA" sz="1600" b="1" kern="1200" dirty="0">
                        <a:solidFill>
                          <a:srgbClr val="7B66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dirty="0" smtClean="0">
                          <a:solidFill>
                            <a:srgbClr val="7B6640"/>
                          </a:solidFill>
                          <a:latin typeface="+mn-lt"/>
                          <a:ea typeface="+mn-ea"/>
                          <a:cs typeface="+mn-cs"/>
                        </a:rPr>
                        <a:t>243</a:t>
                      </a:r>
                      <a:endParaRPr lang="uk-UA" sz="1600" b="1" kern="1200" dirty="0">
                        <a:solidFill>
                          <a:srgbClr val="7B66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dirty="0" smtClean="0">
                          <a:solidFill>
                            <a:srgbClr val="7B6640"/>
                          </a:solidFill>
                          <a:latin typeface="+mn-lt"/>
                          <a:ea typeface="+mn-ea"/>
                          <a:cs typeface="+mn-cs"/>
                        </a:rPr>
                        <a:t>236</a:t>
                      </a:r>
                      <a:endParaRPr lang="uk-UA" sz="1600" b="1" kern="1200" dirty="0">
                        <a:solidFill>
                          <a:srgbClr val="7B66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dirty="0" smtClean="0">
                          <a:solidFill>
                            <a:srgbClr val="7B6640"/>
                          </a:solidFill>
                          <a:latin typeface="+mn-lt"/>
                          <a:ea typeface="+mn-ea"/>
                          <a:cs typeface="+mn-cs"/>
                        </a:rPr>
                        <a:t>361</a:t>
                      </a:r>
                      <a:endParaRPr lang="uk-UA" sz="1600" b="1" kern="1200" dirty="0">
                        <a:solidFill>
                          <a:srgbClr val="7B66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258</a:t>
                      </a:r>
                      <a:endParaRPr lang="uk-UA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14282" y="4643452"/>
            <a:ext cx="6979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uk-UA" b="1" dirty="0" smtClean="0">
                <a:solidFill>
                  <a:schemeClr val="bg1"/>
                </a:solidFill>
              </a:rPr>
              <a:t>НДІ здоров</a:t>
            </a:r>
            <a:r>
              <a:rPr lang="en-US" b="1" dirty="0" smtClean="0">
                <a:solidFill>
                  <a:schemeClr val="bg1"/>
                </a:solidFill>
              </a:rPr>
              <a:t>’</a:t>
            </a:r>
            <a:r>
              <a:rPr lang="ru-RU" b="1" dirty="0" smtClean="0">
                <a:solidFill>
                  <a:schemeClr val="bg1"/>
                </a:solidFill>
              </a:rPr>
              <a:t>я тварин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Micros\Desktop\ветфак++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296144" cy="107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47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kern="1200" cap="none" spc="0" normalizeH="0" baseline="0" noProof="0" dirty="0" smtClean="0">
            <a:ln>
              <a:noFill/>
            </a:ln>
            <a:solidFill>
              <a:srgbClr val="376092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3294</TotalTime>
  <Words>2929</Words>
  <Application>Microsoft Office PowerPoint</Application>
  <PresentationFormat>Экран (16:9)</PresentationFormat>
  <Paragraphs>1242</Paragraphs>
  <Slides>33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Calibri</vt:lpstr>
      <vt:lpstr>Times New Roman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Droopio</dc:creator>
  <cp:lastModifiedBy>NDI</cp:lastModifiedBy>
  <cp:revision>311</cp:revision>
  <cp:lastPrinted>2020-12-17T14:10:46Z</cp:lastPrinted>
  <dcterms:created xsi:type="dcterms:W3CDTF">2015-12-18T19:15:50Z</dcterms:created>
  <dcterms:modified xsi:type="dcterms:W3CDTF">2020-12-18T10:55:16Z</dcterms:modified>
</cp:coreProperties>
</file>