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148"/>
    <a:srgbClr val="3F689E"/>
    <a:srgbClr val="E9E9E9"/>
    <a:srgbClr val="C4E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36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9E41DD-9CD6-4CF3-B7F5-2D25697A7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7E83F-DFFB-4415-92D5-842189E18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DECF88-7C36-480D-847A-767421891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E0B623-1A89-4395-87D9-02B78821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96D4-E407-4D86-8D44-70A3081BBF67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23CF3-8163-4D49-9FDE-CB25B091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51B509-15DA-470D-8CF2-C96AD5B4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7DFA-B4FF-415F-8C82-01C8E49DA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59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DAF78-088D-4E6F-B5FD-A835341F5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B63194-D639-4A68-8E57-DC414D62D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0A0559-3748-427B-BE71-87F82AED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96D4-E407-4D86-8D44-70A3081BBF67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F211F3-F64A-4337-80F9-1726B29BD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5D9ACF-45B9-4B49-BFD5-AFEFDA0B4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7DFA-B4FF-415F-8C82-01C8E49DA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4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D1CC48-9265-4514-B16F-57B5E1937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75F435-55DD-4ABE-BEF7-AB01950DE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EF3F39-98E5-466D-9ED2-712F8983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96D4-E407-4D86-8D44-70A3081BBF67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B63CD9-7A2D-4E7E-946A-77D2311E8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E7B37B-5473-4BE0-8E5A-5902A2257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7DFA-B4FF-415F-8C82-01C8E49DA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25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3BD0A-6E99-4273-91BA-818DA44E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67826A-5EBF-407C-865F-3D3920C21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0565F-132D-4F09-B811-FE8AA0006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96D4-E407-4D86-8D44-70A3081BBF67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B1C602-D6D4-4FAA-AD83-8E80899C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85D28-039A-47D9-B98D-F4C41A10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7DFA-B4FF-415F-8C82-01C8E49DA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64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F408B-AAB8-46AF-9A4B-2C0634AC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07485C-4F7F-4CED-A39D-16E2D4CA4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A220-01D4-4347-BF32-CF15B061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96D4-E407-4D86-8D44-70A3081BBF67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F7BB5F-6F22-42A5-8024-19CB8700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0ED616-B566-4804-9811-A19A7A9D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7DFA-B4FF-415F-8C82-01C8E49DA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50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9EF82-FC06-4BD2-AF21-57B39FCB3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3DB700-9ED7-420B-92A4-55C6AAFBE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474BF6-736C-49D3-B5C6-A0CB2C603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928E33-294A-4E6E-AF27-25EC52E44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96D4-E407-4D86-8D44-70A3081BBF67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289EDF-BF07-4E22-A63B-F8E9FC99D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7389E6-9592-4C70-A06A-B2CAB3F0C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7DFA-B4FF-415F-8C82-01C8E49DA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26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8FEA8-F497-4344-A69F-EFE8D3791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C25B6F-9F00-433A-B76B-C93F79C5F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3CF58A-D0EB-4EE0-B507-8CBE6A2E1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A96BE4-B778-4EC1-BFCC-5EE6171F9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E10259-ECFD-4A03-8757-EDB34F6BE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8E2449-8808-42E4-937B-FDD41E8E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96D4-E407-4D86-8D44-70A3081BBF67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CF3641-AD6A-4258-9A14-4C347221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307205-C1EA-475E-BC3E-7700F994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7DFA-B4FF-415F-8C82-01C8E49DA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7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76C74-3F51-40C3-9C75-81D7BD0D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7093D99-44F0-498F-8BCF-63B5ECE7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96D4-E407-4D86-8D44-70A3081BBF67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454E79-7646-47B6-B6F2-67B7181BC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91B094-1863-4D8C-823A-3A4855708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7DFA-B4FF-415F-8C82-01C8E49DA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31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A2D66A-33CB-4DC0-945D-5ED9F219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96D4-E407-4D86-8D44-70A3081BBF67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930F4A-93E7-4901-902E-AF71FFD85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991613-5520-4BA5-9E62-D526F148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7DFA-B4FF-415F-8C82-01C8E49DA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05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FA068-0C08-4104-85BA-D476E5651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7FAD3-203F-4186-9037-2365FF196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F5CD8D-7985-46E7-BE8F-46E020B3B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72997D-1B5F-4B4C-86D6-A226E02B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96D4-E407-4D86-8D44-70A3081BBF67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6B4151-C2DA-4AA0-B2F8-0AD28936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646B96-CC9B-4CFA-B15C-BD1AAA4C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7DFA-B4FF-415F-8C82-01C8E49DA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54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15EB5-F995-435F-B1BE-3258FB32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36A451-0866-468F-8484-7836F9DDA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648584-D387-4CB8-A3AF-E51F3B012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434E8C-B00E-436A-8E30-A919690C4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96D4-E407-4D86-8D44-70A3081BBF67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388F64-2F99-4C33-9939-0137FD19D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DF6BF9-C838-463F-8F65-B63BB5B6E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7DFA-B4FF-415F-8C82-01C8E49DA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8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B6E135-EB35-4C2D-ADC7-CCC03224AF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76CD0-EC59-486D-B6FC-6BAF593F7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0DB29B-553E-4048-939D-413D49D2F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BC2A2B-9DA7-4ADA-B62A-04B1893328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196D4-E407-4D86-8D44-70A3081BBF67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5470D8-3A16-48BA-B893-7975BFDF4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F6742A-3B96-4172-9377-291EF3041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67DFA-B4FF-415F-8C82-01C8E49DA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3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chohlikd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nstagram.com/child_of_socialis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7048" y="157932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sz="8800" dirty="0" smtClean="0">
                <a:ln w="3175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B2148"/>
                    </a:gs>
                    <a:gs pos="50000">
                      <a:srgbClr val="3F689E"/>
                    </a:gs>
                    <a:gs pos="100000">
                      <a:srgbClr val="E9E9E9"/>
                    </a:gs>
                  </a:gsLst>
                  <a:lin ang="81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thur Gothic" panose="02000400000000000000" pitchFamily="2" charset="0"/>
              </a:rPr>
              <a:t>АВТОБУСНИЙ ПАРК №7</a:t>
            </a:r>
            <a:endParaRPr lang="ru-RU" sz="8800" dirty="0">
              <a:ln w="3175">
                <a:solidFill>
                  <a:schemeClr val="tx1"/>
                </a:solidFill>
              </a:ln>
              <a:gradFill flip="none" rotWithShape="1">
                <a:gsLst>
                  <a:gs pos="0">
                    <a:srgbClr val="0B2148"/>
                  </a:gs>
                  <a:gs pos="50000">
                    <a:srgbClr val="3F689E"/>
                  </a:gs>
                  <a:gs pos="100000">
                    <a:srgbClr val="E9E9E9"/>
                  </a:gs>
                </a:gsLst>
                <a:lin ang="8100000" scaled="1"/>
                <a:tileRect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thur Gothic" panose="020004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83981"/>
            <a:ext cx="4062046" cy="165576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 факультету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онструювання 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изайну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-го курсу групи БЦ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-2004</a:t>
            </a:r>
          </a:p>
          <a:p>
            <a:pPr algn="l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Чохленко Дмитро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горович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813" y="3608919"/>
            <a:ext cx="5019605" cy="334803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3883878" y="3876797"/>
            <a:ext cx="460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“</a:t>
            </a:r>
            <a:r>
              <a:rPr lang="ru-RU" sz="1600" dirty="0" smtClean="0"/>
              <a:t>Величезний</a:t>
            </a:r>
            <a:r>
              <a:rPr lang="ru-RU" sz="1600" dirty="0"/>
              <a:t>, мовчазний, подібно </a:t>
            </a:r>
            <a:r>
              <a:rPr lang="uk-UA" sz="1600" dirty="0" smtClean="0"/>
              <a:t>кораблю</a:t>
            </a:r>
            <a:r>
              <a:rPr lang="ru-RU" sz="1600" dirty="0" smtClean="0"/>
              <a:t>, </a:t>
            </a:r>
            <a:r>
              <a:rPr lang="ru-RU" sz="1600" dirty="0"/>
              <a:t>що завис у </a:t>
            </a:r>
            <a:r>
              <a:rPr lang="ru-RU" sz="1600" dirty="0" smtClean="0"/>
              <a:t>космосі, </a:t>
            </a:r>
            <a:r>
              <a:rPr lang="ru-RU" sz="1600" dirty="0"/>
              <a:t>стоїть цілий парк </a:t>
            </a:r>
            <a:r>
              <a:rPr lang="ru-RU" sz="1600" dirty="0" smtClean="0"/>
              <a:t>автобусів…</a:t>
            </a:r>
            <a:r>
              <a:rPr lang="en-US" sz="1600" dirty="0" smtClean="0"/>
              <a:t>”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0060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2577" y="1122363"/>
            <a:ext cx="9144000" cy="2387600"/>
          </a:xfrm>
        </p:spPr>
        <p:txBody>
          <a:bodyPr>
            <a:normAutofit/>
          </a:bodyPr>
          <a:lstStyle/>
          <a:p>
            <a:r>
              <a:rPr lang="uk-UA" sz="8800" dirty="0" smtClean="0">
                <a:ln w="3175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B2148"/>
                    </a:gs>
                    <a:gs pos="50000">
                      <a:srgbClr val="3F689E"/>
                    </a:gs>
                    <a:gs pos="100000">
                      <a:srgbClr val="E9E9E9"/>
                    </a:gs>
                  </a:gsLst>
                  <a:lin ang="81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bas Neue Regular" panose="00000500000000000000" pitchFamily="2" charset="-52"/>
              </a:rPr>
              <a:t>ДЯКУЮ ЗА УВАГУ!</a:t>
            </a:r>
            <a:endParaRPr lang="ru-RU" sz="8800" dirty="0">
              <a:ln w="3175">
                <a:solidFill>
                  <a:schemeClr val="tx1"/>
                </a:solidFill>
              </a:ln>
              <a:gradFill flip="none" rotWithShape="1">
                <a:gsLst>
                  <a:gs pos="0">
                    <a:srgbClr val="0B2148"/>
                  </a:gs>
                  <a:gs pos="50000">
                    <a:srgbClr val="3F689E"/>
                  </a:gs>
                  <a:gs pos="100000">
                    <a:srgbClr val="E9E9E9"/>
                  </a:gs>
                </a:gsLst>
                <a:lin ang="8100000" scaled="1"/>
                <a:tileRect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ebas Neue Regular" panose="00000500000000000000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83981"/>
            <a:ext cx="4062046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Чохленко Д.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</a:p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chohlikd@gmail.com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+380956297793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813" y="3608919"/>
            <a:ext cx="5019605" cy="334803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3988653" y="3316532"/>
            <a:ext cx="46002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Основним інформаційним джерелом цієї презентації була </a:t>
            </a:r>
            <a:r>
              <a:rPr lang="en-US" sz="1600" dirty="0" smtClean="0"/>
              <a:t>INSTAGRAM-</a:t>
            </a:r>
            <a:r>
              <a:rPr lang="uk-UA" sz="1600" dirty="0" smtClean="0"/>
              <a:t>сторінка </a:t>
            </a:r>
          </a:p>
          <a:p>
            <a:pPr algn="ctr"/>
            <a:endParaRPr lang="uk-UA" sz="1600" dirty="0"/>
          </a:p>
          <a:p>
            <a:pPr algn="ctr"/>
            <a:r>
              <a:rPr lang="en-US" sz="2000" b="1" dirty="0" smtClean="0">
                <a:hlinkClick r:id="rId4"/>
              </a:rPr>
              <a:t>@child_of_socialism</a:t>
            </a:r>
            <a:endParaRPr lang="uk-UA" sz="2000" b="1" dirty="0" smtClean="0"/>
          </a:p>
          <a:p>
            <a:pPr algn="ctr"/>
            <a:endParaRPr lang="uk-UA" sz="1600" dirty="0"/>
          </a:p>
          <a:p>
            <a:pPr algn="ctr"/>
            <a:r>
              <a:rPr lang="uk-UA" sz="1600" dirty="0" smtClean="0"/>
              <a:t>ПІДПИСУЙТЕСЬ, ЯКЩО ЦІКАВИТЕСЬ РАДЯНСЬКИМ МОДЕРНІЗМОМ!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3659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813" y="3608919"/>
            <a:ext cx="5019605" cy="334803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TextBox 6"/>
          <p:cNvSpPr txBox="1"/>
          <p:nvPr/>
        </p:nvSpPr>
        <p:spPr>
          <a:xfrm>
            <a:off x="316523" y="668215"/>
            <a:ext cx="8098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n>
                  <a:solidFill>
                    <a:srgbClr val="3F689E"/>
                  </a:solidFill>
                </a:ln>
                <a:solidFill>
                  <a:srgbClr val="0B2148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leway SemiBold" panose="020B0703030101060003" pitchFamily="34" charset="-52"/>
              </a:rPr>
              <a:t>Чому я обрав саме цю будівлю для своєї презентації?</a:t>
            </a:r>
            <a:endParaRPr lang="ru-RU" sz="2400" dirty="0">
              <a:ln>
                <a:solidFill>
                  <a:srgbClr val="3F689E"/>
                </a:solidFill>
              </a:ln>
              <a:solidFill>
                <a:srgbClr val="0B2148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Raleway SemiBold" panose="020B0703030101060003" pitchFamily="3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523" y="3608919"/>
            <a:ext cx="265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n>
                  <a:solidFill>
                    <a:srgbClr val="3F689E"/>
                  </a:solidFill>
                </a:ln>
                <a:solidFill>
                  <a:srgbClr val="0B2148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leway SemiBold" panose="020B0703030101060003" pitchFamily="34" charset="-52"/>
              </a:rPr>
              <a:t>Де знаходиться?</a:t>
            </a:r>
            <a:endParaRPr lang="ru-RU" sz="2400" dirty="0">
              <a:ln>
                <a:solidFill>
                  <a:srgbClr val="3F689E"/>
                </a:solidFill>
              </a:ln>
              <a:solidFill>
                <a:srgbClr val="0B2148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Raleway SemiBold" panose="020B0703030101060003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" y="4157054"/>
            <a:ext cx="3446986" cy="2392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63509" y="5810959"/>
            <a:ext cx="22445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М. Київ</a:t>
            </a:r>
          </a:p>
          <a:p>
            <a:r>
              <a:rPr lang="uk-UA" sz="14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Дарницький район</a:t>
            </a:r>
          </a:p>
          <a:p>
            <a:r>
              <a:rPr lang="uk-UA" sz="14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Вул. Борисп</a:t>
            </a:r>
            <a:r>
              <a:rPr lang="uk-UA" sz="1400" dirty="0">
                <a:latin typeface="Gotham Pro" panose="02000503040000020004" pitchFamily="2" charset="0"/>
                <a:cs typeface="Gotham Pro" panose="02000503040000020004" pitchFamily="2" charset="0"/>
              </a:rPr>
              <a:t>і</a:t>
            </a:r>
            <a:r>
              <a:rPr lang="uk-UA" sz="14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льська, 15</a:t>
            </a:r>
            <a:endParaRPr lang="ru-RU" sz="14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" y="1283242"/>
            <a:ext cx="3820479" cy="2172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137002" y="2783785"/>
            <a:ext cx="2605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Через своє захоплення</a:t>
            </a:r>
          </a:p>
          <a:p>
            <a:r>
              <a:rPr lang="uk-UA" sz="14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Радянською архітектурою</a:t>
            </a:r>
            <a:endParaRPr lang="ru-RU" sz="14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234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4000851"/>
            <a:ext cx="4114800" cy="273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813" y="3608919"/>
            <a:ext cx="5019605" cy="334803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TextBox 8"/>
          <p:cNvSpPr txBox="1"/>
          <p:nvPr/>
        </p:nvSpPr>
        <p:spPr>
          <a:xfrm>
            <a:off x="4440115" y="395654"/>
            <a:ext cx="5003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n>
                  <a:solidFill>
                    <a:srgbClr val="3F689E"/>
                  </a:solidFill>
                </a:ln>
                <a:solidFill>
                  <a:srgbClr val="0B2148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leway SemiBold" panose="020B0703030101060003" pitchFamily="34" charset="-52"/>
              </a:rPr>
              <a:t>ЗАГАЛЬНА ІНФОРМАЦІЯ</a:t>
            </a:r>
            <a:endParaRPr lang="ru-RU" sz="3200" dirty="0">
              <a:ln>
                <a:solidFill>
                  <a:srgbClr val="3F689E"/>
                </a:solidFill>
              </a:ln>
              <a:solidFill>
                <a:srgbClr val="0B2148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Raleway SemiBold" panose="020B0703030101060003" pitchFamily="34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44" y="1161526"/>
            <a:ext cx="3727574" cy="281388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38" y="3975415"/>
            <a:ext cx="3717646" cy="2784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440115" y="1169871"/>
            <a:ext cx="683748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Роки будівництва</a:t>
            </a:r>
            <a:r>
              <a:rPr lang="en-US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: </a:t>
            </a:r>
            <a:r>
              <a:rPr lang="uk-UA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1965-1973 рр.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600" dirty="0" smtClean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Архітектурний стиль</a:t>
            </a:r>
            <a:r>
              <a:rPr lang="en-US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: </a:t>
            </a:r>
            <a:r>
              <a:rPr lang="uk-UA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Радянський модернізм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600" dirty="0" smtClean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В парку працювало близько 2000 чоловік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600" dirty="0" smtClean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Кожного дня від автопарку відправлялося близько 70 рейсів в різні куточки СРСР, і навіть за кордон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600" dirty="0" smtClean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Припинив свою роботу з розпадом СРСР</a:t>
            </a:r>
            <a:endParaRPr lang="ru-RU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862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0115" y="395654"/>
            <a:ext cx="5143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n>
                  <a:solidFill>
                    <a:srgbClr val="3F689E"/>
                  </a:solidFill>
                </a:ln>
                <a:solidFill>
                  <a:srgbClr val="0B2148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leway SemiBold" panose="020B0703030101060003" pitchFamily="34" charset="-52"/>
              </a:rPr>
              <a:t>ТЕХНОЛОГІЯ БУДІВНИЦТВА</a:t>
            </a:r>
            <a:endParaRPr lang="ru-RU" sz="3200" dirty="0">
              <a:ln>
                <a:solidFill>
                  <a:srgbClr val="3F689E"/>
                </a:solidFill>
              </a:ln>
              <a:solidFill>
                <a:srgbClr val="0B2148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Raleway SemiBold" panose="020B0703030101060003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813" y="3608919"/>
            <a:ext cx="5019605" cy="334803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7" y="3984002"/>
            <a:ext cx="3360982" cy="2533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86" y="3984001"/>
            <a:ext cx="3786757" cy="2533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310361" y="6517341"/>
            <a:ext cx="1768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Схема автопарку</a:t>
            </a:r>
            <a:endParaRPr lang="ru-RU" sz="14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0115" y="1472872"/>
            <a:ext cx="68374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В</a:t>
            </a: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ід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центральної вежі-опори (висота 18 м) до країв натягнули 84 ванта і закріпили на них залізобетонні плити. Діаметр - більше 160 м. Така конструкція створювала в автопарку купу вільного простору площею 20 тис. </a:t>
            </a: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кв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. м. Майже 550 автобусів можна було зручно </a:t>
            </a: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розмістити в парку одночасно,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і ті могли вільно пересуватися по </a:t>
            </a: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ньому. Також, замість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звичайного скла там стоять загартовані скляні трубки, через них світло падає дуже м'яко.</a:t>
            </a:r>
          </a:p>
        </p:txBody>
      </p:sp>
    </p:spTree>
    <p:extLst>
      <p:ext uri="{BB962C8B-B14F-4D97-AF65-F5344CB8AC3E}">
        <p14:creationId xmlns:p14="http://schemas.microsoft.com/office/powerpoint/2010/main" val="2785790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813" y="3608919"/>
            <a:ext cx="5019605" cy="334803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4440115" y="395654"/>
            <a:ext cx="5161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n>
                  <a:solidFill>
                    <a:srgbClr val="3F689E"/>
                  </a:solidFill>
                </a:ln>
                <a:solidFill>
                  <a:srgbClr val="0B2148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leway SemiBold" panose="020B0703030101060003" pitchFamily="34" charset="-52"/>
              </a:rPr>
              <a:t>АДМІНІСТРАТИВНА БУДІВЛЯ</a:t>
            </a:r>
            <a:endParaRPr lang="ru-RU" sz="3200" dirty="0">
              <a:ln>
                <a:solidFill>
                  <a:srgbClr val="3F689E"/>
                </a:solidFill>
              </a:ln>
              <a:solidFill>
                <a:srgbClr val="0B2148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Raleway SemiBold" panose="020B0703030101060003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0" y="3931766"/>
            <a:ext cx="3603122" cy="270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15" y="3931766"/>
            <a:ext cx="3623641" cy="270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440115" y="1472872"/>
            <a:ext cx="68374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Gotham Pro" panose="02000503040000020004" pitchFamily="2" charset="0"/>
                <a:cs typeface="Gotham Pro" panose="02000503040000020004" pitchFamily="2" charset="0"/>
              </a:rPr>
              <a:t>Дев'ятиповерховий</a:t>
            </a: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 будинок,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що знаходиться поряд з будівлею парку, </a:t>
            </a: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який поєднувався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зі стоянкою підземним переходом.</a:t>
            </a:r>
          </a:p>
          <a:p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На його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фасаді </a:t>
            </a: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Ви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побачите прекрасну стрічку барельєфа. На ній зображені сюжети про людину </a:t>
            </a: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і про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місце автомобіля в нашому житті - від ролі у Великій Вітчизняній війні до мирних днів освоєння науки і роботи над розвитком </a:t>
            </a: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автомобілей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в майбутньому. А між кожним із сюжетів художники зобразили логотипи радянських автомобільних </a:t>
            </a: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заводів 🚙</a:t>
            </a:r>
            <a:endParaRPr lang="ru-RU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118" y="701272"/>
            <a:ext cx="3323025" cy="2492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0927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813" y="3608919"/>
            <a:ext cx="5019605" cy="334803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4440115" y="395654"/>
            <a:ext cx="5231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n>
                  <a:solidFill>
                    <a:srgbClr val="3F689E"/>
                  </a:solidFill>
                </a:ln>
                <a:solidFill>
                  <a:srgbClr val="0B2148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leway SemiBold" panose="020B0703030101060003" pitchFamily="34" charset="-52"/>
              </a:rPr>
              <a:t>ІНТЕР</a:t>
            </a:r>
            <a:r>
              <a:rPr lang="en-US" sz="3200" dirty="0" smtClean="0">
                <a:ln>
                  <a:solidFill>
                    <a:srgbClr val="3F689E"/>
                  </a:solidFill>
                </a:ln>
                <a:solidFill>
                  <a:srgbClr val="0B2148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leway SemiBold" panose="020B0703030101060003" pitchFamily="34" charset="-52"/>
              </a:rPr>
              <a:t>’</a:t>
            </a:r>
            <a:r>
              <a:rPr lang="uk-UA" sz="3200" dirty="0" smtClean="0">
                <a:ln>
                  <a:solidFill>
                    <a:srgbClr val="3F689E"/>
                  </a:solidFill>
                </a:ln>
                <a:solidFill>
                  <a:srgbClr val="0B2148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leway SemiBold" panose="020B0703030101060003" pitchFamily="34" charset="-52"/>
              </a:rPr>
              <a:t>ЄР АДМІНІСТРАТИВНОЇ БУДІВЛІ</a:t>
            </a:r>
            <a:endParaRPr lang="ru-RU" sz="3200" dirty="0">
              <a:ln>
                <a:solidFill>
                  <a:srgbClr val="3F689E"/>
                </a:solidFill>
              </a:ln>
              <a:solidFill>
                <a:srgbClr val="0B2148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Raleway SemiBold" panose="020B0703030101060003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19" y="2924799"/>
            <a:ext cx="5607992" cy="375735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4440115" y="1965314"/>
            <a:ext cx="6837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Вестибюль зустрічав працівників з головного входу великим барельєфом на стіні. На ньому зобразили міста світу, куди </a:t>
            </a: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їздили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автобуси цього парку, </a:t>
            </a: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прямо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від Москви до Берліна.</a:t>
            </a:r>
          </a:p>
        </p:txBody>
      </p:sp>
    </p:spTree>
    <p:extLst>
      <p:ext uri="{BB962C8B-B14F-4D97-AF65-F5344CB8AC3E}">
        <p14:creationId xmlns:p14="http://schemas.microsoft.com/office/powerpoint/2010/main" val="222744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1" y="4000851"/>
            <a:ext cx="4086780" cy="273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813" y="3608919"/>
            <a:ext cx="5019605" cy="334803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5943600" y="395654"/>
            <a:ext cx="2116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n>
                  <a:solidFill>
                    <a:srgbClr val="3F689E"/>
                  </a:solidFill>
                </a:ln>
                <a:solidFill>
                  <a:srgbClr val="0B2148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leway SemiBold" panose="020B0703030101060003" pitchFamily="34" charset="-52"/>
              </a:rPr>
              <a:t>ЗАНЕПАД</a:t>
            </a:r>
            <a:endParaRPr lang="ru-RU" sz="3200" dirty="0">
              <a:ln>
                <a:solidFill>
                  <a:srgbClr val="3F689E"/>
                </a:solidFill>
              </a:ln>
              <a:solidFill>
                <a:srgbClr val="0B2148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Raleway SemiBold" panose="020B0703030101060003" pitchFamily="34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28" y="4000851"/>
            <a:ext cx="4008880" cy="273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440115" y="1169871"/>
            <a:ext cx="6837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1991 р. - велике </a:t>
            </a:r>
            <a:r>
              <a:rPr lang="uk-UA" sz="1600" dirty="0">
                <a:latin typeface="Gotham Pro" panose="02000503040000020004" pitchFamily="2" charset="0"/>
                <a:cs typeface="Gotham Pro" panose="02000503040000020004" pitchFamily="2" charset="0"/>
              </a:rPr>
              <a:t>соціалістичне підприємство, яке вимагає великих капіталовкладень, не вписується в ринкову економіку</a:t>
            </a:r>
            <a:r>
              <a:rPr lang="uk-UA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2015 р. – підприємство повністю </a:t>
            </a:r>
            <a:r>
              <a:rPr lang="uk-UA" sz="1600" dirty="0">
                <a:latin typeface="Gotham Pro" panose="02000503040000020004" pitchFamily="2" charset="0"/>
                <a:cs typeface="Gotham Pro" panose="02000503040000020004" pitchFamily="2" charset="0"/>
              </a:rPr>
              <a:t>припиняє свою </a:t>
            </a:r>
            <a:r>
              <a:rPr lang="uk-UA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роботу</a:t>
            </a:r>
            <a:r>
              <a:rPr lang="uk-UA" sz="1600" dirty="0"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uk-UA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і </a:t>
            </a:r>
            <a:r>
              <a:rPr lang="uk-UA" sz="1600" dirty="0">
                <a:latin typeface="Gotham Pro" panose="02000503040000020004" pitchFamily="2" charset="0"/>
                <a:cs typeface="Gotham Pro" panose="02000503040000020004" pitchFamily="2" charset="0"/>
              </a:rPr>
              <a:t>перетворюється на </a:t>
            </a:r>
            <a:r>
              <a:rPr lang="uk-UA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звалище.</a:t>
            </a:r>
            <a:endParaRPr lang="ru-RU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550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813" y="3608919"/>
            <a:ext cx="5019605" cy="334803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5020407" y="395654"/>
            <a:ext cx="4176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n>
                  <a:solidFill>
                    <a:srgbClr val="3F689E"/>
                  </a:solidFill>
                </a:ln>
                <a:solidFill>
                  <a:srgbClr val="0B2148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leway SemiBold" panose="020B0703030101060003" pitchFamily="34" charset="-52"/>
              </a:rPr>
              <a:t>ЯКІ ПЕРСПЕКТИВИ?</a:t>
            </a:r>
            <a:endParaRPr lang="ru-RU" sz="3200" dirty="0">
              <a:ln>
                <a:solidFill>
                  <a:srgbClr val="3F689E"/>
                </a:solidFill>
              </a:ln>
              <a:solidFill>
                <a:srgbClr val="0B2148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Raleway SemiBold" panose="020B0703030101060003" pitchFamily="34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57" y="3574552"/>
            <a:ext cx="6123354" cy="3107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440115" y="1169871"/>
            <a:ext cx="6837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Ніяких. На засіданні депутатів </a:t>
            </a: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міської ради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в </a:t>
            </a: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2019 році,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йшлося про використання землі в звичних для столиці цілях - для будівництва житлових будинків.</a:t>
            </a:r>
          </a:p>
        </p:txBody>
      </p:sp>
    </p:spTree>
    <p:extLst>
      <p:ext uri="{BB962C8B-B14F-4D97-AF65-F5344CB8AC3E}">
        <p14:creationId xmlns:p14="http://schemas.microsoft.com/office/powerpoint/2010/main" val="934814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813" y="3608919"/>
            <a:ext cx="5019605" cy="334803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5073161" y="395654"/>
            <a:ext cx="4035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n>
                  <a:solidFill>
                    <a:srgbClr val="3F689E"/>
                  </a:solidFill>
                </a:ln>
                <a:solidFill>
                  <a:srgbClr val="0B2148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leway SemiBold" panose="020B0703030101060003" pitchFamily="34" charset="-52"/>
              </a:rPr>
              <a:t>ОСОБИСТА ДУМКА</a:t>
            </a:r>
            <a:endParaRPr lang="ru-RU" sz="3200" dirty="0">
              <a:ln>
                <a:solidFill>
                  <a:srgbClr val="3F689E"/>
                </a:solidFill>
              </a:ln>
              <a:solidFill>
                <a:srgbClr val="0B2148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Raleway SemiBold" panose="020B0703030101060003" pitchFamily="34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46" y="3281420"/>
            <a:ext cx="4628094" cy="3471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440115" y="1169871"/>
            <a:ext cx="68374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Мені здається, що історія з </a:t>
            </a:r>
            <a:r>
              <a:rPr lang="ru-RU" sz="1600" dirty="0" err="1">
                <a:latin typeface="Gotham Pro" panose="02000503040000020004" pitchFamily="2" charset="0"/>
                <a:cs typeface="Gotham Pro" panose="02000503040000020004" pitchFamily="2" charset="0"/>
              </a:rPr>
              <a:t>АТП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№7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відображає нинішні реалії, коли люди шукають вигоду у всьому, не думаючи про глобальні цілі людства. </a:t>
            </a:r>
            <a:endParaRPr lang="ru-RU" sz="1600" dirty="0" smtClean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Як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я і говорив на початку, я обожнюю архітектуру </a:t>
            </a: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періоду СРСР,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і вважаю, що </a:t>
            </a: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людям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потрібно </a:t>
            </a:r>
            <a:r>
              <a:rPr lang="ru-RU" sz="16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розповідати про цю сферу, </a:t>
            </a: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тому що багато хто не бачить унікальні архітектурні об'єкти прямо під носом.</a:t>
            </a:r>
          </a:p>
        </p:txBody>
      </p:sp>
    </p:spTree>
    <p:extLst>
      <p:ext uri="{BB962C8B-B14F-4D97-AF65-F5344CB8AC3E}">
        <p14:creationId xmlns:p14="http://schemas.microsoft.com/office/powerpoint/2010/main" val="3637333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D1224097-77E0-4A2E-AE72-187341F8FF15}" vid="{189F39B5-F4B9-4AB3-8A3B-B3DCD86C250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575</TotalTime>
  <Words>460</Words>
  <Application>Microsoft Office PowerPoint</Application>
  <PresentationFormat>Широкоэкранный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Arthur Gothic</vt:lpstr>
      <vt:lpstr>Bebas Neue Regular</vt:lpstr>
      <vt:lpstr>Calibri</vt:lpstr>
      <vt:lpstr>Calibri Light</vt:lpstr>
      <vt:lpstr>Gotham Pro</vt:lpstr>
      <vt:lpstr>Raleway SemiBold</vt:lpstr>
      <vt:lpstr>Times New Roman</vt:lpstr>
      <vt:lpstr>Theme3</vt:lpstr>
      <vt:lpstr>АВТОБУСНИЙ ПАРК №7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Банний Олександр Олександрович</cp:lastModifiedBy>
  <cp:revision>27</cp:revision>
  <dcterms:created xsi:type="dcterms:W3CDTF">2020-11-21T15:05:23Z</dcterms:created>
  <dcterms:modified xsi:type="dcterms:W3CDTF">2021-01-04T20:24:50Z</dcterms:modified>
</cp:coreProperties>
</file>