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6"/>
  </p:notesMasterIdLst>
  <p:sldIdLst>
    <p:sldId id="284" r:id="rId2"/>
    <p:sldId id="273" r:id="rId3"/>
    <p:sldId id="328" r:id="rId4"/>
    <p:sldId id="334" r:id="rId5"/>
    <p:sldId id="335" r:id="rId6"/>
    <p:sldId id="325" r:id="rId7"/>
    <p:sldId id="329" r:id="rId8"/>
    <p:sldId id="331" r:id="rId9"/>
    <p:sldId id="337" r:id="rId10"/>
    <p:sldId id="327" r:id="rId11"/>
    <p:sldId id="336" r:id="rId12"/>
    <p:sldId id="332" r:id="rId13"/>
    <p:sldId id="330" r:id="rId14"/>
    <p:sldId id="277" r:id="rId15"/>
    <p:sldId id="313" r:id="rId16"/>
    <p:sldId id="318" r:id="rId17"/>
    <p:sldId id="319" r:id="rId18"/>
    <p:sldId id="320" r:id="rId19"/>
    <p:sldId id="321" r:id="rId20"/>
    <p:sldId id="322" r:id="rId21"/>
    <p:sldId id="323" r:id="rId22"/>
    <p:sldId id="288" r:id="rId23"/>
    <p:sldId id="312" r:id="rId24"/>
    <p:sldId id="30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8"/>
    <a:srgbClr val="06665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65" autoAdjust="0"/>
  </p:normalViewPr>
  <p:slideViewPr>
    <p:cSldViewPr>
      <p:cViewPr>
        <p:scale>
          <a:sx n="66" d="100"/>
          <a:sy n="66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7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93CA-234F-4874-A21E-193CFF9D275E}" type="datetimeFigureOut">
              <a:rPr lang="uk-UA" smtClean="0"/>
              <a:pPr/>
              <a:t>08.05.2018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A852-A06D-4370-A72A-67BB87F948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02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A852-A06D-4370-A72A-67BB87F948DB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64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7D0A5-408D-40B0-8AE8-46FCEEC52FA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4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АЦІОНАЛЬНИЙ УНІВЕРИСТЕТ БІОРЕСУРСІВ</a:t>
            </a:r>
            <a:b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ПРИРОДОКОРИСТУВАННЯ УКРАЇНИ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Кафедра конструювання машин і обладнання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ЗВІТ ПРО ДІЯЛЬНІСТЬ НАУКОВОГО ГУРТКА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 2017 – 2018 НАВЧАЛЬНИЙ РІК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013176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Доповідач: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магістр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Кульпін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Руслан Анатолійович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Керівники: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д.т.н., проф. Ловейкін Вячеслав Сергійович,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д.т.н.,  проф. Ромасевич Юрій Олександрович.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214554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Гурток: ДИНАМІКА МАШИН</a:t>
            </a: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142852"/>
            <a:ext cx="8031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</a:rPr>
              <a:t>ВІДВІДАННЯ СПЕЦІАЛІЗОВАНИХ ВИСТАВОК</a:t>
            </a:r>
            <a:endParaRPr lang="ru-RU" sz="2000" b="1" dirty="0" smtClean="0">
              <a:latin typeface="Times New Roman" pitchFamily="18" charset="0"/>
            </a:endParaRPr>
          </a:p>
        </p:txBody>
      </p:sp>
      <p:pic>
        <p:nvPicPr>
          <p:cNvPr id="41986" name="Picture 2" descr="https://nubip.edu.ua/sites/default/files/u132/img_3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642918"/>
            <a:ext cx="3857652" cy="2732504"/>
          </a:xfrm>
          <a:prstGeom prst="rect">
            <a:avLst/>
          </a:prstGeom>
          <a:noFill/>
        </p:spPr>
      </p:pic>
      <p:pic>
        <p:nvPicPr>
          <p:cNvPr id="41988" name="Picture 4" descr="https://nubip.edu.ua/sites/default/files/u132/img_3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3786182" cy="2839637"/>
          </a:xfrm>
          <a:prstGeom prst="rect">
            <a:avLst/>
          </a:prstGeom>
          <a:noFill/>
        </p:spPr>
      </p:pic>
      <p:pic>
        <p:nvPicPr>
          <p:cNvPr id="41994" name="Picture 10" descr="https://nubip.edu.ua/sites/default/files/u132/img_3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3314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AutoShape 2" descr="https://nubip.edu.ua/sites/default/files/u107/%D0%9E%D0%BB%D0%B5%D0%BA%D1%81%D0%B0%D0%BD%D0%B4%D1%80%20%D0%91%D0%B0%D0%BD%D0%BD%D0%B8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nubip.edu.ua/sites/default/files/u18/img_4915.jpg"/>
          <p:cNvSpPr>
            <a:spLocks noChangeAspect="1" noChangeArrowheads="1"/>
          </p:cNvSpPr>
          <p:nvPr/>
        </p:nvSpPr>
        <p:spPr bwMode="auto">
          <a:xfrm>
            <a:off x="155575" y="-1943100"/>
            <a:ext cx="6096000" cy="4057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nubip.edu.ua/sites/default/files/u18/img_4915.jpg"/>
          <p:cNvSpPr>
            <a:spLocks noChangeAspect="1" noChangeArrowheads="1"/>
          </p:cNvSpPr>
          <p:nvPr/>
        </p:nvSpPr>
        <p:spPr bwMode="auto">
          <a:xfrm>
            <a:off x="155575" y="-1943100"/>
            <a:ext cx="6096000" cy="4057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Documents and Settings\Computer\Рабочий стол\img_4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500175"/>
            <a:ext cx="5790096" cy="385765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5720" y="28572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Член гуртка - п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ризер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відбіркового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конкурсу 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 Engineering Future»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Приходько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Павло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відвідав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авіабудівні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заводи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Boeing»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США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nubip.edu.ua/sites/default/files/u18/img_44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57628"/>
            <a:ext cx="4071966" cy="2712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7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826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Гуртківці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пройшли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літній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Мехатроніка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машинобудуванні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Documents and Settings\ÐÐ¾Ð¼Ð¿\Ð Ð°Ð±Ð¾ÑÐ¸Ð¹ ÑÑÐ¾Ð»\20170623_100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571612"/>
            <a:ext cx="5908115" cy="4286280"/>
          </a:xfrm>
          <a:prstGeom prst="rect">
            <a:avLst/>
          </a:prstGeom>
          <a:noFill/>
        </p:spPr>
      </p:pic>
      <p:pic>
        <p:nvPicPr>
          <p:cNvPr id="47108" name="Picture 4" descr="C:\Documents and Settings\ÐÐ¾Ð¼Ð¿\Ð Ð°Ð±Ð¾ÑÐ¸Ð¹ ÑÑÐ¾Ð»\20170623_174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4214842" cy="3001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773" y="278092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ДОСЛІДЖЕННЯ ДИНАМІКИ СТРІЧКОВОГО КОНВЕЄРА ТА ОПТИМІЗАЦІЯ РЕЖИМУ ЙОГО РУХУ</a:t>
            </a:r>
            <a:endParaRPr lang="ru-RU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48570"/>
            <a:ext cx="8031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</a:rPr>
              <a:t>РЕЗУЛЬТАТИ РОБОТИ НАУКОВОГО ГУРТКА  </a:t>
            </a:r>
            <a:endParaRPr lang="ru-RU" sz="2000" b="1" dirty="0" smtClean="0"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78736"/>
              </p:ext>
            </p:extLst>
          </p:nvPr>
        </p:nvGraphicFramePr>
        <p:xfrm>
          <a:off x="198198" y="548680"/>
          <a:ext cx="8747603" cy="250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Visio" r:id="rId4" imgW="7106194" imgH="2009358" progId="Visio.Drawing.11">
                  <p:embed/>
                </p:oleObj>
              </mc:Choice>
              <mc:Fallback>
                <p:oleObj name="Visio" r:id="rId4" imgW="7106194" imgH="2009358" progId="Visio.Drawing.11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98" y="548680"/>
                        <a:ext cx="8747603" cy="2503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3251" y="2924944"/>
            <a:ext cx="8963380" cy="22179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/>
              <a:t>Рис. </a:t>
            </a:r>
            <a:r>
              <a:rPr lang="uk-UA" sz="2400" dirty="0"/>
              <a:t>1</a:t>
            </a:r>
            <a:r>
              <a:rPr lang="uk-UA" sz="2400" dirty="0" smtClean="0"/>
              <a:t>. </a:t>
            </a:r>
            <a:r>
              <a:rPr lang="uk-UA" sz="2400" dirty="0" err="1" smtClean="0"/>
              <a:t>Чотиримасова</a:t>
            </a:r>
            <a:r>
              <a:rPr lang="uk-UA" sz="2400" dirty="0" smtClean="0"/>
              <a:t> динамічна модель стрічкового конвеєра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1689" y="4227635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Математична модель динаміки руху стрічкового конвеєра</a:t>
            </a:r>
            <a:endParaRPr lang="ru-RU" sz="24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289973"/>
              </p:ext>
            </p:extLst>
          </p:nvPr>
        </p:nvGraphicFramePr>
        <p:xfrm>
          <a:off x="3976024" y="3717032"/>
          <a:ext cx="4739380" cy="19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r:id="rId6" imgW="2616200" imgH="1016000" progId="Equation.3">
                  <p:embed/>
                </p:oleObj>
              </mc:Choice>
              <mc:Fallback>
                <p:oleObj r:id="rId6" imgW="2616200" imgH="10160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024" y="3717032"/>
                        <a:ext cx="4739380" cy="195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018275" y="580825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Точка над символом означає диференціювання за часом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56026"/>
            <a:ext cx="86439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НАУКОВА ДІЯЛЬНІСТЬ ГУРТКА 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0032" y="360912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err="1"/>
              <a:t>Динамічна</a:t>
            </a:r>
            <a:r>
              <a:rPr lang="ru-RU" u="sng" dirty="0"/>
              <a:t> </a:t>
            </a:r>
            <a:r>
              <a:rPr lang="ru-RU" u="sng" dirty="0" err="1"/>
              <a:t>складова</a:t>
            </a:r>
            <a:r>
              <a:rPr lang="ru-RU" u="sng" dirty="0"/>
              <a:t> </a:t>
            </a:r>
            <a:r>
              <a:rPr lang="ru-RU" u="sng" dirty="0" err="1"/>
              <a:t>зусилля</a:t>
            </a:r>
            <a:r>
              <a:rPr lang="ru-RU" u="sng" dirty="0"/>
              <a:t> у </a:t>
            </a:r>
            <a:r>
              <a:rPr lang="ru-RU" u="sng" dirty="0" err="1"/>
              <a:t>клинопасовій</a:t>
            </a:r>
            <a:r>
              <a:rPr lang="ru-RU" u="sng" dirty="0"/>
              <a:t> </a:t>
            </a:r>
            <a:r>
              <a:rPr lang="ru-RU" u="sng" dirty="0" err="1"/>
              <a:t>передачі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67380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err="1"/>
              <a:t>Динамічна</a:t>
            </a:r>
            <a:r>
              <a:rPr lang="ru-RU" u="sng" dirty="0"/>
              <a:t> </a:t>
            </a:r>
            <a:r>
              <a:rPr lang="ru-RU" u="sng" dirty="0" err="1"/>
              <a:t>складова</a:t>
            </a:r>
            <a:r>
              <a:rPr lang="ru-RU" u="sng" dirty="0"/>
              <a:t> </a:t>
            </a:r>
            <a:r>
              <a:rPr lang="ru-RU" u="sng" dirty="0" err="1"/>
              <a:t>зусилля</a:t>
            </a:r>
            <a:r>
              <a:rPr lang="ru-RU" u="sng" dirty="0"/>
              <a:t> у </a:t>
            </a:r>
            <a:r>
              <a:rPr lang="ru-RU" u="sng" dirty="0" err="1"/>
              <a:t>стрічці</a:t>
            </a:r>
            <a:endParaRPr lang="ru-RU" u="sng" dirty="0"/>
          </a:p>
        </p:txBody>
      </p:sp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97" y="1052735"/>
            <a:ext cx="4536504" cy="22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5"/>
            <a:ext cx="4176464" cy="251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143108" y="1340768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Коефіцієнт динамічності</a:t>
            </a:r>
            <a:r>
              <a:rPr lang="ru-RU" dirty="0" smtClean="0"/>
              <a:t> – 8,35 </a:t>
            </a:r>
            <a:endParaRPr lang="uk-UA" b="1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6463018" y="1340768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Коефіцієнт динамічності</a:t>
            </a:r>
            <a:r>
              <a:rPr lang="ru-RU" dirty="0" smtClean="0"/>
              <a:t> – 7,13 </a:t>
            </a:r>
            <a:endParaRPr lang="uk-UA" b="1" dirty="0" smtClean="0"/>
          </a:p>
        </p:txBody>
      </p:sp>
      <p:pic>
        <p:nvPicPr>
          <p:cNvPr id="24" name="Рисунок 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814849"/>
            <a:ext cx="4824536" cy="257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071670" y="4354305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Коефіцієнт динамічності</a:t>
            </a:r>
            <a:r>
              <a:rPr lang="ru-RU" dirty="0" smtClean="0"/>
              <a:t> – 10,07 </a:t>
            </a:r>
            <a:endParaRPr lang="uk-UA" b="1" dirty="0" smtClean="0"/>
          </a:p>
        </p:txBody>
      </p:sp>
      <p:pic>
        <p:nvPicPr>
          <p:cNvPr id="26" name="Рисунок 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0309" y="3803909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247925" y="3425677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err="1" smtClean="0"/>
              <a:t>Швидкість</a:t>
            </a:r>
            <a:r>
              <a:rPr lang="ru-RU" u="sng" dirty="0" smtClean="0"/>
              <a:t> </a:t>
            </a:r>
            <a:r>
              <a:rPr lang="ru-RU" u="sng" dirty="0" err="1" smtClean="0"/>
              <a:t>руху</a:t>
            </a:r>
            <a:r>
              <a:rPr lang="ru-RU" u="sng" dirty="0" smtClean="0"/>
              <a:t> </a:t>
            </a:r>
            <a:r>
              <a:rPr lang="ru-RU" u="sng" dirty="0" err="1" smtClean="0"/>
              <a:t>стрічки</a:t>
            </a:r>
            <a:endParaRPr lang="ru-RU" u="sng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53244" y="6235465"/>
            <a:ext cx="7869560" cy="692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ГРАФІКИ ХАРАКТЕРИСТИК СТРІЧКОВОГО КОНВЕЄРА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ПРЯМОМУ ПУСКУ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1991" y="3286725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err="1"/>
              <a:t>Електромагнітний</a:t>
            </a:r>
            <a:r>
              <a:rPr lang="ru-RU" u="sng" dirty="0"/>
              <a:t> момент </a:t>
            </a:r>
            <a:r>
              <a:rPr lang="ru-RU" u="sng" dirty="0" err="1"/>
              <a:t>двигуна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5336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116632"/>
            <a:ext cx="7869560" cy="432048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ОПТИМІЗАЦІЙНОЇ ЗАДАЧІ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866" y="1203420"/>
            <a:ext cx="1540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/>
              <a:t>КРИТЕРІЙ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928802"/>
            <a:ext cx="2577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/>
              <a:t>КРАЙОВІ УМОВИ:</a:t>
            </a:r>
            <a:endParaRPr lang="ru-RU" sz="20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071934" y="4143380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1691680" y="764704"/>
          <a:ext cx="721375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Формула" r:id="rId3" imgW="3403600" imgH="584200" progId="Equation.3">
                  <p:embed/>
                </p:oleObj>
              </mc:Choice>
              <mc:Fallback>
                <p:oleObj name="Формула" r:id="rId3" imgW="3403600" imgH="584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764704"/>
                        <a:ext cx="7213756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323528" y="2276872"/>
          <a:ext cx="3677396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Формула" r:id="rId5" imgW="2463800" imgH="2997200" progId="Equation.3">
                  <p:embed/>
                </p:oleObj>
              </mc:Choice>
              <mc:Fallback>
                <p:oleObj name="Формула" r:id="rId5" imgW="2463800" imgH="299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76872"/>
                        <a:ext cx="3677396" cy="4464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0" name="Object 36"/>
          <p:cNvGraphicFramePr>
            <a:graphicFrameLocks noChangeAspect="1"/>
          </p:cNvGraphicFramePr>
          <p:nvPr/>
        </p:nvGraphicFramePr>
        <p:xfrm>
          <a:off x="4860032" y="2708920"/>
          <a:ext cx="4027599" cy="3283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Формула" r:id="rId7" imgW="2336800" imgH="1930400" progId="Equation.3">
                  <p:embed/>
                </p:oleObj>
              </mc:Choice>
              <mc:Fallback>
                <p:oleObj name="Формула" r:id="rId7" imgW="2336800" imgH="1930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708920"/>
                        <a:ext cx="4027599" cy="3283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635896" y="548680"/>
            <a:ext cx="1866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/>
              <a:t>режим пуску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984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996" y="707199"/>
            <a:ext cx="27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Рівняння Ейлера-Пуассона: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6818" y="2341855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Характеристичне рівняння :</a:t>
            </a:r>
            <a:endParaRPr lang="ru-RU" sz="2400" dirty="0"/>
          </a:p>
        </p:txBody>
      </p:sp>
      <p:sp>
        <p:nvSpPr>
          <p:cNvPr id="4" name="Rectangle 3"/>
          <p:cNvSpPr/>
          <p:nvPr/>
        </p:nvSpPr>
        <p:spPr>
          <a:xfrm>
            <a:off x="179512" y="5938096"/>
            <a:ext cx="8710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Отримане алгебраїчне рівняння шостого степеня</a:t>
            </a:r>
            <a:r>
              <a:rPr lang="en-US" sz="2000" dirty="0" smtClean="0"/>
              <a:t>, </a:t>
            </a:r>
            <a:r>
              <a:rPr lang="uk-UA" sz="2000" dirty="0" smtClean="0"/>
              <a:t>тому </a:t>
            </a:r>
            <a:r>
              <a:rPr lang="uk-UA" sz="2000" dirty="0" err="1" smtClean="0"/>
              <a:t>розв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язок</a:t>
            </a:r>
            <a:r>
              <a:rPr lang="uk-UA" sz="2000" dirty="0" smtClean="0"/>
              <a:t> його неможливий </a:t>
            </a:r>
            <a:endParaRPr lang="en-US" sz="2000" dirty="0"/>
          </a:p>
        </p:txBody>
      </p:sp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4139952" y="692696"/>
          <a:ext cx="3600400" cy="111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Формула" r:id="rId4" imgW="1435100" imgH="444500" progId="Equation.3">
                  <p:embed/>
                </p:oleObj>
              </mc:Choice>
              <mc:Fallback>
                <p:oleObj name="Формула" r:id="rId4" imgW="1435100" imgH="444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692696"/>
                        <a:ext cx="3600400" cy="11134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Object 18"/>
          <p:cNvGraphicFramePr>
            <a:graphicFrameLocks noChangeAspect="1"/>
          </p:cNvGraphicFramePr>
          <p:nvPr/>
        </p:nvGraphicFramePr>
        <p:xfrm>
          <a:off x="4644008" y="2276872"/>
          <a:ext cx="2232248" cy="11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Формула" r:id="rId6" imgW="799753" imgH="431613" progId="Equation.3">
                  <p:embed/>
                </p:oleObj>
              </mc:Choice>
              <mc:Fallback>
                <p:oleObj name="Формула" r:id="rId6" imgW="799753" imgH="431613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276872"/>
                        <a:ext cx="2232248" cy="118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15616" y="4005064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Заміна</a:t>
            </a:r>
            <a:r>
              <a:rPr lang="ru-RU" sz="2400" dirty="0" smtClean="0"/>
              <a:t> </a:t>
            </a:r>
            <a:r>
              <a:rPr lang="en-US" sz="2400" i="1" dirty="0" smtClean="0"/>
              <a:t>p</a:t>
            </a:r>
            <a:r>
              <a:rPr lang="ru-RU" sz="2400" i="1" baseline="30000" dirty="0" smtClean="0"/>
              <a:t>2</a:t>
            </a:r>
            <a:r>
              <a:rPr lang="ru-RU" sz="2400" dirty="0" smtClean="0"/>
              <a:t>=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4788024" y="4437112"/>
          <a:ext cx="196835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Формула" r:id="rId8" imgW="723586" imgH="431613" progId="Equation.3">
                  <p:embed/>
                </p:oleObj>
              </mc:Choice>
              <mc:Fallback>
                <p:oleObj name="Формула" r:id="rId8" imgW="723586" imgH="431613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437112"/>
                        <a:ext cx="1968357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5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59832" y="304800"/>
            <a:ext cx="341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u="sng" dirty="0" smtClean="0"/>
              <a:t>Метод </a:t>
            </a:r>
            <a:r>
              <a:rPr lang="uk-UA" sz="2800" b="1" u="sng" dirty="0" err="1" smtClean="0"/>
              <a:t>коллокацій</a:t>
            </a:r>
            <a:endParaRPr lang="en-US" sz="2800" b="1" u="sng" dirty="0"/>
          </a:p>
        </p:txBody>
      </p:sp>
      <p:sp>
        <p:nvSpPr>
          <p:cNvPr id="22530" name="Rectangle 22529"/>
          <p:cNvSpPr/>
          <p:nvPr/>
        </p:nvSpPr>
        <p:spPr>
          <a:xfrm>
            <a:off x="323528" y="4675783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/>
              <a:t>Вимога</a:t>
            </a:r>
            <a:r>
              <a:rPr lang="ru-RU" sz="2200" dirty="0" smtClean="0"/>
              <a:t> </a:t>
            </a:r>
            <a:r>
              <a:rPr lang="ru-RU" sz="2200" dirty="0" err="1" smtClean="0"/>
              <a:t>рівності</a:t>
            </a:r>
            <a:r>
              <a:rPr lang="ru-RU" sz="2200" dirty="0" smtClean="0"/>
              <a:t> нулю невязки у точках </a:t>
            </a:r>
            <a:r>
              <a:rPr lang="ru-RU" sz="2200" dirty="0" err="1" smtClean="0"/>
              <a:t>коллокації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математично</a:t>
            </a:r>
            <a:r>
              <a:rPr lang="ru-RU" sz="2200" dirty="0" smtClean="0"/>
              <a:t> </a:t>
            </a:r>
            <a:r>
              <a:rPr lang="ru-RU" sz="2200" dirty="0" err="1"/>
              <a:t>записується</a:t>
            </a:r>
            <a:r>
              <a:rPr lang="ru-RU" sz="2200" dirty="0"/>
              <a:t> у </a:t>
            </a:r>
            <a:r>
              <a:rPr lang="ru-RU" sz="2200" dirty="0" err="1"/>
              <a:t>вигляді</a:t>
            </a:r>
            <a:r>
              <a:rPr lang="ru-RU" sz="2200" dirty="0"/>
              <a:t> </a:t>
            </a:r>
            <a:r>
              <a:rPr lang="ru-RU" sz="2200" dirty="0" err="1"/>
              <a:t>системи</a:t>
            </a:r>
            <a:r>
              <a:rPr lang="ru-RU" sz="2200" dirty="0"/>
              <a:t> </a:t>
            </a:r>
            <a:r>
              <a:rPr lang="ru-RU" sz="2200" dirty="0" err="1"/>
              <a:t>алгебраїчних</a:t>
            </a:r>
            <a:r>
              <a:rPr lang="ru-RU" sz="2200" dirty="0"/>
              <a:t> </a:t>
            </a:r>
            <a:r>
              <a:rPr lang="ru-RU" sz="2200" dirty="0" err="1"/>
              <a:t>рівнянь</a:t>
            </a:r>
            <a:r>
              <a:rPr lang="ru-RU" sz="2200" dirty="0"/>
              <a:t>:</a:t>
            </a:r>
            <a:endParaRPr lang="en-US" sz="2200" dirty="0"/>
          </a:p>
        </p:txBody>
      </p:sp>
      <p:pic>
        <p:nvPicPr>
          <p:cNvPr id="22554" name="Picture 26" descr="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971600" y="836712"/>
          <a:ext cx="7056784" cy="3580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Формула" r:id="rId4" imgW="4127500" imgH="2159000" progId="Equation.3">
                  <p:embed/>
                </p:oleObj>
              </mc:Choice>
              <mc:Fallback>
                <p:oleObj name="Формула" r:id="rId4" imgW="4127500" imgH="2159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836712"/>
                        <a:ext cx="7056784" cy="3580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2987824" y="5661248"/>
          <a:ext cx="2628148" cy="808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Формула" r:id="rId6" imgW="901309" imgH="330057" progId="Equation.3">
                  <p:embed/>
                </p:oleObj>
              </mc:Choice>
              <mc:Fallback>
                <p:oleObj name="Формула" r:id="rId6" imgW="901309" imgH="330057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661248"/>
                        <a:ext cx="2628148" cy="8089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24128" y="5733256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n</a:t>
            </a:r>
            <a:r>
              <a:rPr lang="ru-RU" sz="2400" i="1" dirty="0" smtClean="0"/>
              <a:t>=</a:t>
            </a:r>
            <a:r>
              <a:rPr lang="uk-UA" sz="2400" dirty="0" smtClean="0"/>
              <a:t>5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90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548679"/>
            <a:ext cx="388843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7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84983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5877271"/>
            <a:ext cx="7869560" cy="6927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ГРАФІКИ ХАРАКТЕРИСТИК СТРІЧКОВОГО КОНВЕЄРА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ОПТИМАЛЬНОМУ ПУСКУ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0813" y="302830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50813" y="302830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50813" y="302830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55775" y="732257"/>
            <a:ext cx="3312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err="1" smtClean="0"/>
              <a:t>Динамічна</a:t>
            </a:r>
            <a:r>
              <a:rPr lang="ru-RU" u="sng" dirty="0" smtClean="0"/>
              <a:t> </a:t>
            </a:r>
            <a:r>
              <a:rPr lang="ru-RU" u="sng" dirty="0" err="1" smtClean="0"/>
              <a:t>складова</a:t>
            </a:r>
            <a:r>
              <a:rPr lang="ru-RU" u="sng" dirty="0" smtClean="0"/>
              <a:t> </a:t>
            </a:r>
            <a:r>
              <a:rPr lang="ru-RU" u="sng" dirty="0" err="1" smtClean="0"/>
              <a:t>зусилля</a:t>
            </a:r>
            <a:r>
              <a:rPr lang="ru-RU" u="sng" dirty="0" smtClean="0"/>
              <a:t> у </a:t>
            </a:r>
            <a:r>
              <a:rPr lang="ru-RU" u="sng" dirty="0" err="1" smtClean="0"/>
              <a:t>клинопасовій</a:t>
            </a:r>
            <a:r>
              <a:rPr lang="ru-RU" u="sng" dirty="0" smtClean="0"/>
              <a:t> </a:t>
            </a:r>
            <a:r>
              <a:rPr lang="ru-RU" u="sng" dirty="0" err="1" smtClean="0"/>
              <a:t>передачі</a:t>
            </a:r>
            <a:endParaRPr lang="ru-RU" u="sng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54718" y="347716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err="1" smtClean="0"/>
              <a:t>Електромагнітний</a:t>
            </a:r>
            <a:r>
              <a:rPr lang="ru-RU" u="sng" dirty="0" smtClean="0"/>
              <a:t> момент </a:t>
            </a:r>
            <a:r>
              <a:rPr lang="ru-RU" u="sng" dirty="0" err="1" smtClean="0"/>
              <a:t>двигуна</a:t>
            </a:r>
            <a:endParaRPr lang="ru-RU" u="sng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88225" y="4515779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err="1" smtClean="0"/>
              <a:t>Швидкість</a:t>
            </a:r>
            <a:r>
              <a:rPr lang="ru-RU" u="sng" dirty="0" smtClean="0"/>
              <a:t> </a:t>
            </a:r>
            <a:r>
              <a:rPr lang="ru-RU" u="sng" dirty="0" err="1" smtClean="0"/>
              <a:t>руху</a:t>
            </a:r>
            <a:r>
              <a:rPr lang="ru-RU" u="sng" dirty="0" smtClean="0"/>
              <a:t> </a:t>
            </a:r>
            <a:r>
              <a:rPr lang="ru-RU" u="sng" dirty="0" err="1" smtClean="0"/>
              <a:t>стрічки</a:t>
            </a:r>
            <a:endParaRPr lang="ru-RU" u="sng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732258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err="1" smtClean="0"/>
              <a:t>Динамічна</a:t>
            </a:r>
            <a:r>
              <a:rPr lang="ru-RU" u="sng" dirty="0" smtClean="0"/>
              <a:t> </a:t>
            </a:r>
            <a:r>
              <a:rPr lang="ru-RU" u="sng" dirty="0" err="1" smtClean="0"/>
              <a:t>складова</a:t>
            </a:r>
            <a:r>
              <a:rPr lang="ru-RU" u="sng" dirty="0" smtClean="0"/>
              <a:t> </a:t>
            </a:r>
            <a:r>
              <a:rPr lang="ru-RU" u="sng" dirty="0" err="1" smtClean="0"/>
              <a:t>зусилля</a:t>
            </a:r>
            <a:r>
              <a:rPr lang="ru-RU" u="sng" dirty="0" smtClean="0"/>
              <a:t> у </a:t>
            </a:r>
            <a:r>
              <a:rPr lang="ru-RU" u="sng" dirty="0" err="1" smtClean="0"/>
              <a:t>стрічці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6054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14246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</a:rPr>
              <a:t>СПИСОК УЧАСНИКІВ НАУКОВОГО ГУРТКА</a:t>
            </a:r>
            <a:endParaRPr lang="ru-RU" sz="2000" b="1" dirty="0" smtClean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95532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</a:rPr>
              <a:t>ПУБЛІКАЦІЇ НАУКОВОГО  ГУРТКА</a:t>
            </a:r>
          </a:p>
          <a:p>
            <a:pPr algn="ctr"/>
            <a:endParaRPr lang="uk-UA" sz="800" b="1" dirty="0" smtClean="0">
              <a:latin typeface="Times New Roman" pitchFamily="18" charset="0"/>
            </a:endParaRPr>
          </a:p>
          <a:p>
            <a:pPr algn="ctr"/>
            <a:r>
              <a:rPr lang="uk-UA" sz="2000" b="1" dirty="0" smtClean="0">
                <a:latin typeface="Times New Roman" pitchFamily="18" charset="0"/>
              </a:rPr>
              <a:t>За 2017 – 2018 навчальний рік опубліковано:</a:t>
            </a:r>
            <a:endParaRPr lang="ru-RU" sz="2000" b="1" dirty="0" smtClean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803017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+mj-lt"/>
              <a:buAutoNum type="arabicPeriod"/>
            </a:pPr>
            <a:r>
              <a:rPr lang="uk-UA" sz="2000" b="1" dirty="0" smtClean="0">
                <a:latin typeface="Times New Roman" pitchFamily="18" charset="0"/>
              </a:rPr>
              <a:t>Науменко </a:t>
            </a:r>
            <a:r>
              <a:rPr lang="uk-UA" sz="2000" b="1" dirty="0">
                <a:latin typeface="Times New Roman" pitchFamily="18" charset="0"/>
              </a:rPr>
              <a:t>Петро </a:t>
            </a:r>
            <a:r>
              <a:rPr lang="uk-UA" sz="2000" b="1" dirty="0" smtClean="0">
                <a:latin typeface="Times New Roman" pitchFamily="18" charset="0"/>
              </a:rPr>
              <a:t>–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ГМаш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1601</a:t>
            </a:r>
            <a:r>
              <a:rPr lang="uk-UA" sz="2000" b="1" dirty="0" smtClean="0">
                <a:latin typeface="Times New Roman" pitchFamily="18" charset="0"/>
              </a:rPr>
              <a:t>;</a:t>
            </a:r>
          </a:p>
          <a:p>
            <a:pPr indent="449263" algn="just">
              <a:buFont typeface="+mj-lt"/>
              <a:buAutoNum type="arabicPeriod"/>
            </a:pPr>
            <a:r>
              <a:rPr lang="uk-UA" sz="2000" b="1" dirty="0" smtClean="0">
                <a:latin typeface="Times New Roman" pitchFamily="18" charset="0"/>
              </a:rPr>
              <a:t>Балабан </a:t>
            </a:r>
            <a:r>
              <a:rPr lang="uk-UA" sz="2000" b="1" dirty="0">
                <a:latin typeface="Times New Roman" pitchFamily="18" charset="0"/>
              </a:rPr>
              <a:t>Андрій – МОБ </a:t>
            </a:r>
            <a:r>
              <a:rPr lang="uk-UA" sz="2000" b="1" dirty="0" smtClean="0">
                <a:latin typeface="Times New Roman" pitchFamily="18" charset="0"/>
              </a:rPr>
              <a:t>1701;</a:t>
            </a:r>
            <a:endParaRPr lang="uk-UA" sz="2000" b="1" dirty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eriod"/>
            </a:pPr>
            <a:r>
              <a:rPr lang="uk-UA" sz="2000" b="1" dirty="0" smtClean="0">
                <a:latin typeface="Times New Roman" pitchFamily="18" charset="0"/>
              </a:rPr>
              <a:t>Кулінський Валерій – МОБ 1601;</a:t>
            </a:r>
          </a:p>
          <a:p>
            <a:pPr indent="449263" algn="just">
              <a:buFont typeface="+mj-lt"/>
              <a:buAutoNum type="arabicPeriod"/>
            </a:pPr>
            <a:r>
              <a:rPr lang="uk-UA" sz="2000" b="1" dirty="0" err="1" smtClean="0">
                <a:latin typeface="Times New Roman" pitchFamily="18" charset="0"/>
              </a:rPr>
              <a:t>Богатько</a:t>
            </a:r>
            <a:r>
              <a:rPr lang="uk-UA" sz="2000" b="1" dirty="0" smtClean="0">
                <a:latin typeface="Times New Roman" pitchFamily="18" charset="0"/>
              </a:rPr>
              <a:t> Андріан – МОБ 1701;</a:t>
            </a:r>
            <a:endParaRPr lang="uk-UA" sz="2000" b="1" dirty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eriod"/>
            </a:pPr>
            <a:r>
              <a:rPr lang="uk-UA" sz="2000" b="1" dirty="0" smtClean="0">
                <a:latin typeface="Times New Roman" pitchFamily="18" charset="0"/>
              </a:rPr>
              <a:t>Кузнюк Давид – МОБ 1601;</a:t>
            </a:r>
          </a:p>
          <a:p>
            <a:pPr indent="449263" algn="just">
              <a:buFont typeface="+mj-lt"/>
              <a:buAutoNum type="arabicPeriod"/>
            </a:pPr>
            <a:r>
              <a:rPr lang="uk-UA" sz="2000" b="1" dirty="0" err="1" smtClean="0">
                <a:latin typeface="Times New Roman" pitchFamily="18" charset="0"/>
              </a:rPr>
              <a:t>Кульпін</a:t>
            </a:r>
            <a:r>
              <a:rPr lang="uk-UA" sz="2000" b="1" dirty="0" smtClean="0">
                <a:latin typeface="Times New Roman" pitchFamily="18" charset="0"/>
              </a:rPr>
              <a:t> Руслан – МОБ 1601;</a:t>
            </a:r>
          </a:p>
          <a:p>
            <a:pPr indent="449263" algn="just">
              <a:buFont typeface="+mj-lt"/>
              <a:buAutoNum type="arabicPeriod"/>
            </a:pPr>
            <a:r>
              <a:rPr lang="uk-UA" sz="2000" b="1" dirty="0" smtClean="0">
                <a:latin typeface="Times New Roman" pitchFamily="18" charset="0"/>
              </a:rPr>
              <a:t>Приходько Павло – МОБ 1702;</a:t>
            </a:r>
          </a:p>
          <a:p>
            <a:pPr indent="449263" algn="just">
              <a:buFont typeface="+mj-lt"/>
              <a:buAutoNum type="arabicPeriod"/>
            </a:pPr>
            <a:r>
              <a:rPr lang="uk-UA" sz="2000" b="1" dirty="0" smtClean="0">
                <a:latin typeface="Times New Roman" pitchFamily="18" charset="0"/>
              </a:rPr>
              <a:t>Гарбуз Руслан – </a:t>
            </a:r>
            <a:r>
              <a:rPr lang="uk-UA" sz="2000" b="1" dirty="0" err="1" smtClean="0">
                <a:latin typeface="Times New Roman" pitchFamily="18" charset="0"/>
              </a:rPr>
              <a:t>Маш</a:t>
            </a:r>
            <a:r>
              <a:rPr lang="uk-UA" sz="2000" b="1" dirty="0" smtClean="0">
                <a:latin typeface="Times New Roman" pitchFamily="18" charset="0"/>
              </a:rPr>
              <a:t> 1701;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748767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Arial" pitchFamily="34" charset="0"/>
              <a:buChar char="•"/>
            </a:pPr>
            <a:r>
              <a:rPr lang="uk-UA" sz="2000" b="1" dirty="0" smtClean="0">
                <a:latin typeface="Times New Roman" pitchFamily="18" charset="0"/>
              </a:rPr>
              <a:t>14 </a:t>
            </a:r>
            <a:r>
              <a:rPr lang="uk-UA" sz="2000" b="1" dirty="0">
                <a:latin typeface="Times New Roman" pitchFamily="18" charset="0"/>
              </a:rPr>
              <a:t>–  </a:t>
            </a:r>
            <a:r>
              <a:rPr lang="uk-UA" sz="2000" b="1" dirty="0" smtClean="0">
                <a:latin typeface="Times New Roman" pitchFamily="18" charset="0"/>
              </a:rPr>
              <a:t>тез доповідей;</a:t>
            </a:r>
          </a:p>
          <a:p>
            <a:pPr indent="449263" algn="just">
              <a:buFont typeface="Arial" pitchFamily="34" charset="0"/>
              <a:buChar char="•"/>
            </a:pPr>
            <a:r>
              <a:rPr lang="uk-UA" sz="2000" b="1" dirty="0" smtClean="0">
                <a:latin typeface="Times New Roman" pitchFamily="18" charset="0"/>
              </a:rPr>
              <a:t>3 </a:t>
            </a:r>
            <a:r>
              <a:rPr lang="uk-UA" sz="2000" b="1" dirty="0">
                <a:latin typeface="Times New Roman" pitchFamily="18" charset="0"/>
              </a:rPr>
              <a:t>– </a:t>
            </a:r>
            <a:r>
              <a:rPr lang="uk-UA" sz="2000" b="1" dirty="0" smtClean="0">
                <a:latin typeface="Times New Roman" pitchFamily="18" charset="0"/>
              </a:rPr>
              <a:t>наукові статті у фахових виданнях України;</a:t>
            </a:r>
          </a:p>
          <a:p>
            <a:pPr indent="449263" algn="just">
              <a:buFont typeface="Arial" pitchFamily="34" charset="0"/>
              <a:buChar char="•"/>
            </a:pPr>
            <a:r>
              <a:rPr lang="uk-UA" sz="2000" b="1" dirty="0" smtClean="0">
                <a:latin typeface="Times New Roman" pitchFamily="18" charset="0"/>
              </a:rPr>
              <a:t>1 стаття у виданні іншої держави.</a:t>
            </a:r>
          </a:p>
          <a:p>
            <a:pPr indent="449263" algn="just"/>
            <a:endParaRPr lang="uk-UA" sz="2000" b="1" dirty="0" smtClean="0">
              <a:latin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7158" y="3643314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052736"/>
          <a:ext cx="8352928" cy="5550264"/>
        </p:xfrm>
        <a:graphic>
          <a:graphicData uri="http://schemas.openxmlformats.org/drawingml/2006/table">
            <a:tbl>
              <a:tblPr/>
              <a:tblGrid>
                <a:gridCol w="4752528"/>
                <a:gridCol w="1224136"/>
                <a:gridCol w="2376264"/>
              </a:tblGrid>
              <a:tr h="580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Найменування показника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Величина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Зменшення у порівнянні з прямим пуском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Коефіцієнт динамічності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клинопасової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 передачі </a:t>
                      </a:r>
                      <a:r>
                        <a:rPr lang="uk-UA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uk-UA" sz="16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клинопас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4,55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у 1,83 рази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Коефіцієнт динамічності стрічки у місці її набігання на приводний барабан </a:t>
                      </a:r>
                      <a:r>
                        <a:rPr lang="uk-UA" sz="1600" i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uk-UA" sz="1600" i="1" baseline="-25000">
                          <a:latin typeface="Times New Roman"/>
                          <a:ea typeface="Times New Roman"/>
                          <a:cs typeface="Times New Roman"/>
                        </a:rPr>
                        <a:t>стріч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4,59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у 1,55 рази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Кратність максимального струму двигуна </a:t>
                      </a: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600" i="1" baseline="-2500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5,19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на 5,2 %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Кратність максимальної потужності двигуна </a:t>
                      </a:r>
                      <a:r>
                        <a:rPr lang="uk-UA" sz="1600" i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uk-UA" sz="1600" i="1" baseline="-2500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1,15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у 4,76 рази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Кратність максимального моменту двигуна </a:t>
                      </a:r>
                      <a:r>
                        <a:rPr lang="uk-UA" sz="1600" i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uk-UA" sz="1600" i="1" baseline="-25000">
                          <a:latin typeface="Times New Roman"/>
                          <a:ea typeface="Times New Roman"/>
                          <a:cs typeface="Times New Roman"/>
                        </a:rPr>
                        <a:t>двиг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4,13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у 2,44 рази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Середньоінтегральне значення моменту приводу </a:t>
                      </a: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uk-UA" sz="1600" i="1" baseline="-25000">
                          <a:latin typeface="Times New Roman"/>
                          <a:ea typeface="Times New Roman"/>
                          <a:cs typeface="Times New Roman"/>
                        </a:rPr>
                        <a:t>прив.інт</a:t>
                      </a: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, Нм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596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у 1,62 рази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Середньоінтегральне значення зусилля у клинопасовій передачі </a:t>
                      </a: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uk-UA" sz="1600" i="1" baseline="-25000">
                          <a:latin typeface="Times New Roman"/>
                          <a:ea typeface="Times New Roman"/>
                          <a:cs typeface="Times New Roman"/>
                        </a:rPr>
                        <a:t>клинопас.інт</a:t>
                      </a: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, Н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158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у 1,54 рази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Середньоінтегральне значення зусилля у стрічці </a:t>
                      </a: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uk-UA" sz="1600" i="1" baseline="-25000">
                          <a:latin typeface="Times New Roman"/>
                          <a:ea typeface="Times New Roman"/>
                          <a:cs typeface="Times New Roman"/>
                        </a:rPr>
                        <a:t>стріч.інт</a:t>
                      </a: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, Н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2987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у 1,50 рази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-1" y="12196"/>
            <a:ext cx="9144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 оціночних показників для режиму оптимального пуску стрічкового конвеєра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97566" cy="43204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ГРАФІКИ ЕНЕРГЕТИЧНИХ ХАРАКТЕРИСТИК КОНВЕЄРА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40080" y="48119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ПРИ ОПТИМАЛЬНОМУ ПУСКУ КОНВЕ</a:t>
            </a:r>
            <a:r>
              <a:rPr lang="uk-UA" dirty="0" smtClean="0"/>
              <a:t>Є</a:t>
            </a:r>
            <a:r>
              <a:rPr lang="ru-RU" dirty="0" smtClean="0"/>
              <a:t>РА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797152"/>
            <a:ext cx="3709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 ПРЯМОМУ ПУСКУ КОНВЕ</a:t>
            </a:r>
            <a:r>
              <a:rPr lang="uk-UA" dirty="0" smtClean="0"/>
              <a:t>Є</a:t>
            </a:r>
            <a:r>
              <a:rPr lang="ru-RU" dirty="0" smtClean="0"/>
              <a:t>РА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5661248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ЗА РАХУНОК ЗМЕНШЕННЯ ЗМІННИХ ЕЛЕКТРИЧНИХ ВТРАТ ЕНЕРГОЕФЕКТИВНІСТЬ ПРОЦЕСУ ПУСКУ КОНВЕЄРА ЗНАЧНО ПІДВИЩУЄТЬСЯ </a:t>
            </a:r>
            <a:endParaRPr lang="ru-RU" b="1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332" y="764704"/>
            <a:ext cx="42281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424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5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(сектор наукових розробок)  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037049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Дослідження динаміки машин та механізмів (</a:t>
            </a:r>
            <a:r>
              <a:rPr lang="ru-RU" sz="2400" b="1" dirty="0" smtClean="0">
                <a:latin typeface="Times New Roman" pitchFamily="18" charset="0"/>
              </a:rPr>
              <a:t>стр</a:t>
            </a:r>
            <a:r>
              <a:rPr lang="uk-UA" sz="2400" b="1" dirty="0" smtClean="0">
                <a:latin typeface="Times New Roman" pitchFamily="18" charset="0"/>
              </a:rPr>
              <a:t>ічкові конвеєри, ковшові елеватори, скребкові конвеєри, мостові та баштові крани).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 smtClean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Проведення параметричної оптимізації вищевказаних механізмів (визначення оптимальних параметрів демпферних блоків, канатних барабанів, підвісок та інших елементів).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 smtClean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Постановка та розв'язок задач оптимального керування рухом машин та механізмів із використанням варіаційного числення та прямих варіаційних методів.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 smtClean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Аналіз отриманих результатів та встановлення рекомендацій стосовно їх практичної реалізації.</a:t>
            </a:r>
            <a:endParaRPr lang="ru-RU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(організаційний сектор)  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34373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Залучення до гуртка талановитої і активної молоді.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 Участь студентів гуртка в конкурсах наукових робіт, олімпіадах та грантах.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Пропагування результатів власних наукових досліджень.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Налагодження та розвиток зв'язків із студентами і вченими з інших вишів, наукових установ і організацій.</a:t>
            </a:r>
            <a:endParaRPr lang="ru-RU" sz="28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43182"/>
            <a:ext cx="914400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8313" y="1528393"/>
            <a:ext cx="316852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314078"/>
            <a:ext cx="3374950" cy="504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3" y="904160"/>
            <a:ext cx="3448200" cy="48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371" y="1099764"/>
            <a:ext cx="3095491" cy="4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000496" y="214290"/>
            <a:ext cx="1652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</a:rPr>
              <a:t>Публікації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354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321870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857620" y="214290"/>
            <a:ext cx="1652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</a:rPr>
              <a:t>Публікації</a:t>
            </a:r>
            <a:endParaRPr lang="uk-UA" sz="24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332911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 descr="F:\My Scientific Publications\2017\Статті і тези\+Буд_мастер_КЛАС\Збірник і програма\8888888_012.jpg"/>
          <p:cNvPicPr>
            <a:picLocks noChangeAspect="1" noChangeArrowheads="1"/>
          </p:cNvPicPr>
          <p:nvPr/>
        </p:nvPicPr>
        <p:blipFill>
          <a:blip r:embed="rId4" cstate="print"/>
          <a:srcRect r="51125"/>
          <a:stretch>
            <a:fillRect/>
          </a:stretch>
        </p:blipFill>
        <p:spPr bwMode="auto">
          <a:xfrm>
            <a:off x="6143636" y="2357430"/>
            <a:ext cx="2689226" cy="3991950"/>
          </a:xfrm>
          <a:prstGeom prst="rect">
            <a:avLst/>
          </a:prstGeom>
          <a:noFill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071546"/>
            <a:ext cx="3214710" cy="449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14290"/>
            <a:ext cx="5236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</a:rPr>
              <a:t>Публікація у виданні іншої держави</a:t>
            </a:r>
            <a:endParaRPr lang="uk-UA" sz="24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00108"/>
            <a:ext cx="366476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463790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6050" y="71414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Науково-практичні конференції, в яких прийняли участь гуртківці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2786082" cy="364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 descr="F:\НАУКОВА РОБОТА КД\Конференції КД\2018\72 студентська\фото\Изображение 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357298"/>
            <a:ext cx="3071834" cy="2042453"/>
          </a:xfrm>
          <a:prstGeom prst="rect">
            <a:avLst/>
          </a:prstGeom>
          <a:noFill/>
        </p:spPr>
      </p:pic>
      <p:pic>
        <p:nvPicPr>
          <p:cNvPr id="33796" name="Picture 4" descr="https://nubip.edu.ua/sites/default/files/20180222_103936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571876"/>
            <a:ext cx="4143404" cy="3107553"/>
          </a:xfrm>
          <a:prstGeom prst="rect">
            <a:avLst/>
          </a:prstGeom>
          <a:noFill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86190"/>
            <a:ext cx="235745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 descr="F:\НАУКОВА РОБОТА КД\Конференції КД\2018\72 студентська\фото\Изображение 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428736"/>
            <a:ext cx="242889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4285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Всеукраїнський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конкурс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студентських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Галузеве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машинобудування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аграрно-лісового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транспортного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)”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(12 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Харківський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технічний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Петра Василенка)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nubip.edu.ua/sites/default/files/u132/p80412-10303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72" y="3573016"/>
            <a:ext cx="4000507" cy="3000380"/>
          </a:xfrm>
          <a:prstGeom prst="rect">
            <a:avLst/>
          </a:prstGeom>
          <a:noFill/>
        </p:spPr>
      </p:pic>
      <p:pic>
        <p:nvPicPr>
          <p:cNvPr id="44036" name="Picture 4" descr="https://nubip.edu.ua/sites/default/files/u132/p80412-121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960" y="3596980"/>
            <a:ext cx="4000496" cy="30003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27784" y="1198493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2 місце</a:t>
            </a:r>
            <a:endParaRPr lang="uk-UA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1198493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3 місце</a:t>
            </a:r>
            <a:endParaRPr lang="uk-UA" sz="3600" dirty="0"/>
          </a:p>
        </p:txBody>
      </p:sp>
      <p:pic>
        <p:nvPicPr>
          <p:cNvPr id="13316" name="Picture 4" descr="https://nubip.edu.ua/sites/default/files/u18/dsc_7713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31" y="1775392"/>
            <a:ext cx="3890649" cy="2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nubip.edu.ua/sites/default/files/u18/dsc_7704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775392"/>
            <a:ext cx="3817792" cy="25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Всеукраїнський конкурс студентських наукових робіт зі спеціальності «Галузеве машинобудування (Підйомно-транспортні, дорожні, будівельні, меліоративні машини і обладнання)»</a:t>
            </a:r>
            <a:b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(27 березня, Київський національний університет будівництва і архітектури )</a:t>
            </a:r>
            <a:endParaRPr lang="uk-UA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 descr="https://nubip.edu.ua/sites/default/files/u132/03-27-2018_103932_m2ts-0-00-09-215.jpg"/>
          <p:cNvPicPr>
            <a:picLocks noChangeAspect="1" noChangeArrowheads="1"/>
          </p:cNvPicPr>
          <p:nvPr/>
        </p:nvPicPr>
        <p:blipFill rotWithShape="1">
          <a:blip r:embed="rId2" cstate="print"/>
          <a:srcRect l="7323" r="15703"/>
          <a:stretch/>
        </p:blipFill>
        <p:spPr bwMode="auto">
          <a:xfrm>
            <a:off x="395536" y="4193662"/>
            <a:ext cx="3323772" cy="2428892"/>
          </a:xfrm>
          <a:prstGeom prst="rect">
            <a:avLst/>
          </a:prstGeom>
          <a:noFill/>
        </p:spPr>
      </p:pic>
      <p:pic>
        <p:nvPicPr>
          <p:cNvPr id="46082" name="Picture 2" descr="https://nubip.edu.ua/sites/default/files/u132/img_2715.jpg"/>
          <p:cNvPicPr>
            <a:picLocks noChangeAspect="1" noChangeArrowheads="1"/>
          </p:cNvPicPr>
          <p:nvPr/>
        </p:nvPicPr>
        <p:blipFill rotWithShape="1">
          <a:blip r:embed="rId3" cstate="print"/>
          <a:srcRect l="16473" t="7933" r="11050" b="6988"/>
          <a:stretch/>
        </p:blipFill>
        <p:spPr bwMode="auto">
          <a:xfrm>
            <a:off x="611560" y="1714590"/>
            <a:ext cx="3730171" cy="29173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1844824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2 місце</a:t>
            </a:r>
            <a:endParaRPr lang="uk-UA" sz="3600" dirty="0"/>
          </a:p>
        </p:txBody>
      </p:sp>
      <p:pic>
        <p:nvPicPr>
          <p:cNvPr id="14340" name="Picture 4" descr="https://nubip.edu.ua/sites/default/files/u18/dsc_7703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92" y="2996952"/>
            <a:ext cx="525260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nubip.edu.ua/sites/default/files/u132/30689286_1596232463825831_51668980513940439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7" y="1556792"/>
            <a:ext cx="5970189" cy="40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Другий етап студентської олімпіади зі спеціальності</a:t>
            </a:r>
            <a:b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«Машини та обладнання сільськогосподарського виробництва»</a:t>
            </a:r>
            <a:b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(11 квітня, </a:t>
            </a:r>
            <a:r>
              <a:rPr lang="uk-UA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Центральноукраїнський</a:t>
            </a: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національний технічний університет )</a:t>
            </a:r>
            <a:endParaRPr lang="uk-UA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nubip.edu.ua/sites/default/files/u18/dsc_7689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926858" cy="32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56325" y="2385379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місце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7117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2991</TotalTime>
  <Words>663</Words>
  <Application>Microsoft Office PowerPoint</Application>
  <PresentationFormat>Экран (4:3)</PresentationFormat>
  <Paragraphs>130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Поток</vt:lpstr>
      <vt:lpstr>Visio</vt:lpstr>
      <vt:lpstr>Microsoft Equation 3.0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Всеукраїнський конкурс студентських наукових робіт зі спеціальності «Галузеве машинобудування (Підйомно-транспортні, дорожні, будівельні, меліоративні машини і обладнання)» (27 березня, Київський національний університет будівництва і архітектури )</vt:lpstr>
      <vt:lpstr>Другий етап студентської олімпіади зі спеціальності «Машини та обладнання сільськогосподарського виробництва» (11 квітня, Центральноукраїнський національний технічний університет )</vt:lpstr>
      <vt:lpstr>Презентация PowerPoint</vt:lpstr>
      <vt:lpstr>Презентация PowerPoint</vt:lpstr>
      <vt:lpstr>Гуртківці пройшли навчання в літній школі „Мехатроніка в машинобудуванні”</vt:lpstr>
      <vt:lpstr>Презентация PowerPoint</vt:lpstr>
      <vt:lpstr>Презентация PowerPoint</vt:lpstr>
      <vt:lpstr>Презентация PowerPoint</vt:lpstr>
      <vt:lpstr>ПОСТАНОВКА ОПТИМІЗАЦІЙНОЇ ЗАДАЧІ</vt:lpstr>
      <vt:lpstr>Презентация PowerPoint</vt:lpstr>
      <vt:lpstr>Презентация PowerPoint</vt:lpstr>
      <vt:lpstr>ГРАФІКИ ХАРАКТЕРИСТИК СТРІЧКОВОГО КОНВЕЄРА ПРИ ОПТИМАЛЬНОМУ ПУСКУ</vt:lpstr>
      <vt:lpstr>Презентация PowerPoint</vt:lpstr>
      <vt:lpstr>ГРАФІКИ ЕНЕРГЕТИЧНИХ ХАРАКТЕРИСТИК КОНВЕЄРА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  Національний університет біоресурсів і природокористування України  Кафедра тракторів і автомобілів      Тендеції і заономірності в номінальних потужностях і частотах обертання колінчатих валів дизелів сучасних МЕЗ           </dc:title>
  <dc:creator>Alexey</dc:creator>
  <cp:lastModifiedBy>1</cp:lastModifiedBy>
  <cp:revision>324</cp:revision>
  <dcterms:created xsi:type="dcterms:W3CDTF">2015-03-22T16:57:24Z</dcterms:created>
  <dcterms:modified xsi:type="dcterms:W3CDTF">2018-05-08T10:27:40Z</dcterms:modified>
</cp:coreProperties>
</file>