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4"/>
  </p:notesMasterIdLst>
  <p:sldIdLst>
    <p:sldId id="284" r:id="rId2"/>
    <p:sldId id="273" r:id="rId3"/>
    <p:sldId id="341" r:id="rId4"/>
    <p:sldId id="325" r:id="rId5"/>
    <p:sldId id="339" r:id="rId6"/>
    <p:sldId id="340" r:id="rId7"/>
    <p:sldId id="331" r:id="rId8"/>
    <p:sldId id="327" r:id="rId9"/>
    <p:sldId id="338" r:id="rId10"/>
    <p:sldId id="337" r:id="rId11"/>
    <p:sldId id="330" r:id="rId12"/>
    <p:sldId id="277" r:id="rId13"/>
    <p:sldId id="342" r:id="rId14"/>
    <p:sldId id="344" r:id="rId15"/>
    <p:sldId id="347" r:id="rId16"/>
    <p:sldId id="345" r:id="rId17"/>
    <p:sldId id="348" r:id="rId18"/>
    <p:sldId id="346" r:id="rId19"/>
    <p:sldId id="323" r:id="rId20"/>
    <p:sldId id="288" r:id="rId21"/>
    <p:sldId id="312" r:id="rId22"/>
    <p:sldId id="30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8"/>
    <a:srgbClr val="06665D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65" autoAdjust="0"/>
  </p:normalViewPr>
  <p:slideViewPr>
    <p:cSldViewPr>
      <p:cViewPr>
        <p:scale>
          <a:sx n="75" d="100"/>
          <a:sy n="75" d="100"/>
        </p:scale>
        <p:origin x="-1152" y="294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17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393CA-234F-4874-A21E-193CFF9D275E}" type="datetimeFigureOut">
              <a:rPr lang="uk-UA" smtClean="0"/>
              <a:pPr/>
              <a:t>20.04.2019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BA852-A06D-4370-A72A-67BB87F948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02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BA852-A06D-4370-A72A-67BB87F948DB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64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42860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АЦІОНАЛЬНИЙ УНІВЕРИСТЕТ БІОРЕСУРСІВ</a:t>
            </a:r>
            <a:b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І ПРИРОДОКОРИСТУВАННЯ УКРАЇНИ</a:t>
            </a:r>
            <a:endParaRPr lang="uk-UA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500174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Кафедра конструювання машин і обладнання</a:t>
            </a:r>
            <a:endParaRPr lang="uk-UA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071810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ЗВІТ ПРО ДІЯЛЬНІСТЬ НАУКОВОГО ГУРТКА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 2018 – 2019 НАВЧАЛЬНИЙ РІК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5013176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Доповідач: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магістр Гарбуз Руслан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Керівники: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д.т.н., проф.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Ловейкін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Вячеслав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д.т.н.,  проф.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Ромасевич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Юрій.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2214554"/>
            <a:ext cx="635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Гурток: ДИНАМІКА МАШИН</a:t>
            </a:r>
            <a:endParaRPr lang="uk-U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42852"/>
            <a:ext cx="8031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</a:rPr>
              <a:t>ВІДВІДАННЯ МАШИНОБУДІВНИХ ПІДПРИЄМСТВ</a:t>
            </a:r>
            <a:endParaRPr lang="ru-RU" sz="2000" b="1" dirty="0" smtClean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29256" y="785794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 </a:t>
            </a:r>
            <a:r>
              <a:rPr lang="ru-RU" sz="2400" b="1" dirty="0" err="1" smtClean="0"/>
              <a:t>конструкторському</a:t>
            </a:r>
            <a:r>
              <a:rPr lang="ru-RU" sz="2400" b="1" dirty="0" smtClean="0"/>
              <a:t> бюро ПАТ „</a:t>
            </a:r>
            <a:r>
              <a:rPr lang="ru-RU" sz="2400" b="1" dirty="0" err="1" smtClean="0"/>
              <a:t>Ельворті</a:t>
            </a:r>
            <a:r>
              <a:rPr lang="ru-RU" sz="2400" b="1" dirty="0" smtClean="0"/>
              <a:t>”</a:t>
            </a:r>
            <a:endParaRPr lang="uk-UA" sz="2400" b="1" dirty="0"/>
          </a:p>
        </p:txBody>
      </p:sp>
      <p:pic>
        <p:nvPicPr>
          <p:cNvPr id="40962" name="Picture 2" descr="https://nubip.edu.ua/sites/default/files/u132/19.jpg"/>
          <p:cNvPicPr>
            <a:picLocks noChangeAspect="1" noChangeArrowheads="1"/>
          </p:cNvPicPr>
          <p:nvPr/>
        </p:nvPicPr>
        <p:blipFill>
          <a:blip r:embed="rId2" cstate="print"/>
          <a:srcRect t="23077" b="5769"/>
          <a:stretch>
            <a:fillRect/>
          </a:stretch>
        </p:blipFill>
        <p:spPr bwMode="auto">
          <a:xfrm>
            <a:off x="357158" y="642918"/>
            <a:ext cx="4953035" cy="2643206"/>
          </a:xfrm>
          <a:prstGeom prst="rect">
            <a:avLst/>
          </a:prstGeom>
          <a:noFill/>
        </p:spPr>
      </p:pic>
      <p:pic>
        <p:nvPicPr>
          <p:cNvPr id="40968" name="Picture 8" descr="https://nubip.edu.ua/sites/default/files/u132/35.jpg"/>
          <p:cNvPicPr>
            <a:picLocks noChangeAspect="1" noChangeArrowheads="1"/>
          </p:cNvPicPr>
          <p:nvPr/>
        </p:nvPicPr>
        <p:blipFill>
          <a:blip r:embed="rId3" cstate="print"/>
          <a:srcRect t="17526" r="1786" b="18189"/>
          <a:stretch>
            <a:fillRect/>
          </a:stretch>
        </p:blipFill>
        <p:spPr bwMode="auto">
          <a:xfrm>
            <a:off x="4214810" y="2571744"/>
            <a:ext cx="3929090" cy="19288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4572008"/>
            <a:ext cx="3929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На </a:t>
            </a:r>
            <a:r>
              <a:rPr lang="ru-RU" sz="2400" b="1" dirty="0" err="1" smtClean="0"/>
              <a:t>виробничих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ділянках</a:t>
            </a:r>
            <a:r>
              <a:rPr lang="ru-RU" sz="2400" b="1" dirty="0" smtClean="0"/>
              <a:t> ПАТ „</a:t>
            </a:r>
            <a:r>
              <a:rPr lang="ru-RU" sz="2400" b="1" dirty="0" err="1" smtClean="0"/>
              <a:t>Ельворті</a:t>
            </a:r>
            <a:r>
              <a:rPr lang="ru-RU" sz="2400" b="1" dirty="0" smtClean="0"/>
              <a:t>”</a:t>
            </a:r>
            <a:endParaRPr lang="uk-UA" sz="2400" b="1" dirty="0"/>
          </a:p>
        </p:txBody>
      </p:sp>
      <p:pic>
        <p:nvPicPr>
          <p:cNvPr id="50178" name="Picture 2" descr="https://nubip.edu.ua/sites/default/files/u132/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620909"/>
            <a:ext cx="3857652" cy="2165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773" y="2780928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СИНТЕЗ ОПТИМАЛЬНИХ ПАРАМЕТРІВ ЧАСТОТНО-КЕРОВАНОГО ПУСКУ СТРІЧКОВОГО КОНВЕЄРА</a:t>
            </a:r>
            <a:endParaRPr lang="ru-RU" sz="24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51" y="3212976"/>
            <a:ext cx="8963380" cy="5956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i="1" dirty="0" smtClean="0"/>
              <a:t>Рис. </a:t>
            </a:r>
            <a:r>
              <a:rPr lang="uk-UA" sz="2400" i="1" dirty="0"/>
              <a:t>1</a:t>
            </a:r>
            <a:r>
              <a:rPr lang="uk-UA" sz="2400" i="1" dirty="0" smtClean="0"/>
              <a:t>. Динамічна модель стрічкового </a:t>
            </a:r>
            <a:r>
              <a:rPr lang="uk-UA" sz="2400" i="1" dirty="0" smtClean="0"/>
              <a:t>конвеєра</a:t>
            </a:r>
            <a:endParaRPr lang="ru-RU" sz="2400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84801"/>
              </p:ext>
            </p:extLst>
          </p:nvPr>
        </p:nvGraphicFramePr>
        <p:xfrm>
          <a:off x="156900" y="188640"/>
          <a:ext cx="8809731" cy="2944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Visio" r:id="rId4" imgW="7775637" imgH="2477581" progId="Visio.Drawing.11">
                  <p:embed/>
                </p:oleObj>
              </mc:Choice>
              <mc:Fallback>
                <p:oleObj name="Visio" r:id="rId4" imgW="7775637" imgH="247758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00" y="188640"/>
                        <a:ext cx="8809731" cy="29441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23528" y="3789040"/>
            <a:ext cx="8499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 err="1"/>
              <a:t>М</a:t>
            </a:r>
            <a:r>
              <a:rPr lang="ru-RU" sz="1500" i="1" baseline="-25000" dirty="0" err="1"/>
              <a:t>п</a:t>
            </a:r>
            <a:r>
              <a:rPr lang="ru-RU" sz="1500" i="1" dirty="0"/>
              <a:t>. – </a:t>
            </a:r>
            <a:r>
              <a:rPr lang="ru-RU" sz="1500" i="1" dirty="0" err="1"/>
              <a:t>зведений</a:t>
            </a:r>
            <a:r>
              <a:rPr lang="ru-RU" sz="1500" i="1" dirty="0"/>
              <a:t> момент приводу; М</a:t>
            </a:r>
            <a:r>
              <a:rPr lang="ru-RU" sz="1500" i="1" baseline="-25000" dirty="0"/>
              <a:t>оп1.</a:t>
            </a:r>
            <a:r>
              <a:rPr lang="ru-RU" sz="1500" i="1" dirty="0"/>
              <a:t> та М</a:t>
            </a:r>
            <a:r>
              <a:rPr lang="ru-RU" sz="1500" i="1" baseline="-25000" dirty="0"/>
              <a:t>оп2</a:t>
            </a:r>
            <a:r>
              <a:rPr lang="ru-RU" sz="1500" i="1" dirty="0"/>
              <a:t>. – </a:t>
            </a:r>
            <a:r>
              <a:rPr lang="ru-RU" sz="1500" i="1" dirty="0" err="1"/>
              <a:t>зведені</a:t>
            </a:r>
            <a:r>
              <a:rPr lang="ru-RU" sz="1500" i="1" dirty="0"/>
              <a:t> </a:t>
            </a:r>
            <a:r>
              <a:rPr lang="ru-RU" sz="1500" i="1" dirty="0" err="1"/>
              <a:t>моменти</a:t>
            </a:r>
            <a:r>
              <a:rPr lang="ru-RU" sz="1500" i="1" dirty="0"/>
              <a:t> опору приводного та натяжного </a:t>
            </a:r>
            <a:r>
              <a:rPr lang="ru-RU" sz="1500" i="1" dirty="0" err="1"/>
              <a:t>барабанів</a:t>
            </a:r>
            <a:r>
              <a:rPr lang="ru-RU" sz="1500" i="1" dirty="0"/>
              <a:t> </a:t>
            </a:r>
            <a:r>
              <a:rPr lang="ru-RU" sz="1500" i="1" dirty="0" err="1"/>
              <a:t>відповідно</a:t>
            </a:r>
            <a:r>
              <a:rPr lang="ru-RU" sz="1500" i="1" dirty="0"/>
              <a:t>; </a:t>
            </a:r>
            <a:r>
              <a:rPr lang="ru-RU" sz="1500" i="1" dirty="0" err="1"/>
              <a:t>с</a:t>
            </a:r>
            <a:r>
              <a:rPr lang="ru-RU" sz="1500" i="1" baseline="-25000" dirty="0" err="1"/>
              <a:t>пр</a:t>
            </a:r>
            <a:r>
              <a:rPr lang="ru-RU" sz="1500" i="1" dirty="0"/>
              <a:t> – </a:t>
            </a:r>
            <a:r>
              <a:rPr lang="ru-RU" sz="1500" i="1" dirty="0" err="1"/>
              <a:t>зведений</a:t>
            </a:r>
            <a:r>
              <a:rPr lang="ru-RU" sz="1500" i="1" dirty="0"/>
              <a:t> </a:t>
            </a:r>
            <a:r>
              <a:rPr lang="ru-RU" sz="1500" i="1" dirty="0" err="1"/>
              <a:t>коефіцієнт</a:t>
            </a:r>
            <a:r>
              <a:rPr lang="ru-RU" sz="1500" i="1" dirty="0"/>
              <a:t> </a:t>
            </a:r>
            <a:r>
              <a:rPr lang="ru-RU" sz="1500" i="1" dirty="0" err="1"/>
              <a:t>крутильної</a:t>
            </a:r>
            <a:r>
              <a:rPr lang="ru-RU" sz="1500" i="1" dirty="0"/>
              <a:t> </a:t>
            </a:r>
            <a:r>
              <a:rPr lang="ru-RU" sz="1500" i="1" dirty="0" err="1"/>
              <a:t>жорсткості</a:t>
            </a:r>
            <a:r>
              <a:rPr lang="ru-RU" sz="1500" i="1" dirty="0"/>
              <a:t> приводу; </a:t>
            </a:r>
            <a:r>
              <a:rPr lang="en-US" sz="1500" i="1" dirty="0"/>
              <a:t>b</a:t>
            </a:r>
            <a:r>
              <a:rPr lang="ru-RU" sz="1500" i="1" baseline="-25000" dirty="0" err="1"/>
              <a:t>пр</a:t>
            </a:r>
            <a:r>
              <a:rPr lang="ru-RU" sz="1500" i="1" dirty="0"/>
              <a:t> – </a:t>
            </a:r>
            <a:r>
              <a:rPr lang="ru-RU" sz="1500" i="1" dirty="0" err="1"/>
              <a:t>зведений</a:t>
            </a:r>
            <a:r>
              <a:rPr lang="ru-RU" sz="1500" i="1" dirty="0"/>
              <a:t> </a:t>
            </a:r>
            <a:r>
              <a:rPr lang="ru-RU" sz="1500" i="1" dirty="0" err="1"/>
              <a:t>коефіцієнт</a:t>
            </a:r>
            <a:r>
              <a:rPr lang="ru-RU" sz="1500" i="1" dirty="0"/>
              <a:t> </a:t>
            </a:r>
            <a:r>
              <a:rPr lang="ru-RU" sz="1500" i="1" dirty="0" err="1"/>
              <a:t>дисипації</a:t>
            </a:r>
            <a:r>
              <a:rPr lang="ru-RU" sz="1500" i="1" dirty="0"/>
              <a:t> приводу; </a:t>
            </a:r>
            <a:r>
              <a:rPr lang="en-US" sz="1500" i="1" dirty="0"/>
              <a:t>R</a:t>
            </a:r>
            <a:r>
              <a:rPr lang="ru-RU" sz="1500" i="1" baseline="-25000" dirty="0" err="1"/>
              <a:t>б.п</a:t>
            </a:r>
            <a:r>
              <a:rPr lang="ru-RU" sz="1500" i="1" dirty="0"/>
              <a:t>. та </a:t>
            </a:r>
            <a:r>
              <a:rPr lang="en-US" sz="1500" i="1" dirty="0"/>
              <a:t>R</a:t>
            </a:r>
            <a:r>
              <a:rPr lang="ru-RU" sz="1500" i="1" baseline="-25000" dirty="0" err="1"/>
              <a:t>б.н</a:t>
            </a:r>
            <a:r>
              <a:rPr lang="ru-RU" sz="1500" i="1" dirty="0"/>
              <a:t>. – </a:t>
            </a:r>
            <a:r>
              <a:rPr lang="ru-RU" sz="1500" i="1" dirty="0" err="1"/>
              <a:t>радіуси</a:t>
            </a:r>
            <a:r>
              <a:rPr lang="ru-RU" sz="1500" i="1" dirty="0"/>
              <a:t> приводного та натяжного </a:t>
            </a:r>
            <a:r>
              <a:rPr lang="ru-RU" sz="1500" i="1" dirty="0" err="1"/>
              <a:t>барабанів</a:t>
            </a:r>
            <a:r>
              <a:rPr lang="ru-RU" sz="1500" i="1" dirty="0"/>
              <a:t> </a:t>
            </a:r>
            <a:r>
              <a:rPr lang="ru-RU" sz="1500" i="1" dirty="0" err="1"/>
              <a:t>відповідно</a:t>
            </a:r>
            <a:r>
              <a:rPr lang="ru-RU" sz="1500" i="1" dirty="0"/>
              <a:t>; </a:t>
            </a:r>
            <a:r>
              <a:rPr lang="en-US" sz="1500" i="1" dirty="0"/>
              <a:t>J</a:t>
            </a:r>
            <a:r>
              <a:rPr lang="ru-RU" sz="1500" i="1" baseline="-25000" dirty="0"/>
              <a:t>п</a:t>
            </a:r>
            <a:r>
              <a:rPr lang="ru-RU" sz="1500" i="1" dirty="0"/>
              <a:t>., </a:t>
            </a:r>
            <a:r>
              <a:rPr lang="en-US" sz="1500" i="1" dirty="0"/>
              <a:t>J</a:t>
            </a:r>
            <a:r>
              <a:rPr lang="ru-RU" sz="1500" i="1" baseline="-25000" dirty="0" err="1"/>
              <a:t>б.п</a:t>
            </a:r>
            <a:r>
              <a:rPr lang="ru-RU" sz="1500" i="1" dirty="0"/>
              <a:t>., </a:t>
            </a:r>
            <a:r>
              <a:rPr lang="en-US" sz="1500" i="1" dirty="0"/>
              <a:t>J</a:t>
            </a:r>
            <a:r>
              <a:rPr lang="ru-RU" sz="1500" i="1" baseline="-25000" dirty="0" err="1"/>
              <a:t>б.н</a:t>
            </a:r>
            <a:r>
              <a:rPr lang="ru-RU" sz="1500" i="1" dirty="0"/>
              <a:t>. – </a:t>
            </a:r>
            <a:r>
              <a:rPr lang="ru-RU" sz="1500" i="1" dirty="0" err="1"/>
              <a:t>зведені</a:t>
            </a:r>
            <a:r>
              <a:rPr lang="ru-RU" sz="1500" i="1" dirty="0"/>
              <a:t> </a:t>
            </a:r>
            <a:r>
              <a:rPr lang="ru-RU" sz="1500" i="1" dirty="0" err="1"/>
              <a:t>моменти</a:t>
            </a:r>
            <a:r>
              <a:rPr lang="ru-RU" sz="1500" i="1" dirty="0"/>
              <a:t> </a:t>
            </a:r>
            <a:r>
              <a:rPr lang="ru-RU" sz="1500" i="1" dirty="0" err="1"/>
              <a:t>інерції</a:t>
            </a:r>
            <a:r>
              <a:rPr lang="ru-RU" sz="1500" i="1" dirty="0"/>
              <a:t> приводу, приводного та натяжного </a:t>
            </a:r>
            <a:r>
              <a:rPr lang="ru-RU" sz="1500" i="1" dirty="0" err="1"/>
              <a:t>барабанів</a:t>
            </a:r>
            <a:r>
              <a:rPr lang="ru-RU" sz="1500" i="1" dirty="0"/>
              <a:t> </a:t>
            </a:r>
            <a:r>
              <a:rPr lang="ru-RU" sz="1500" i="1" dirty="0" err="1"/>
              <a:t>відповідно</a:t>
            </a:r>
            <a:r>
              <a:rPr lang="ru-RU" sz="1500" i="1" dirty="0"/>
              <a:t>; </a:t>
            </a:r>
            <a:r>
              <a:rPr lang="en-US" sz="1500" i="1" dirty="0"/>
              <a:t>m</a:t>
            </a:r>
            <a:r>
              <a:rPr lang="ru-RU" sz="1500" i="1" baseline="-25000" dirty="0"/>
              <a:t>р</a:t>
            </a:r>
            <a:r>
              <a:rPr lang="en-US" sz="1500" i="1" baseline="-25000" dirty="0"/>
              <a:t>i</a:t>
            </a:r>
            <a:r>
              <a:rPr lang="en-US" sz="1500" i="1" dirty="0"/>
              <a:t> – </a:t>
            </a:r>
            <a:r>
              <a:rPr lang="ru-RU" sz="1500" i="1" dirty="0"/>
              <a:t>і-та </a:t>
            </a:r>
            <a:r>
              <a:rPr lang="ru-RU" sz="1500" i="1" dirty="0" err="1"/>
              <a:t>зведена</a:t>
            </a:r>
            <a:r>
              <a:rPr lang="ru-RU" sz="1500" i="1" dirty="0"/>
              <a:t> </a:t>
            </a:r>
            <a:r>
              <a:rPr lang="ru-RU" sz="1500" i="1" dirty="0" err="1"/>
              <a:t>маса</a:t>
            </a:r>
            <a:r>
              <a:rPr lang="ru-RU" sz="1500" i="1" dirty="0"/>
              <a:t> </a:t>
            </a:r>
            <a:r>
              <a:rPr lang="ru-RU" sz="1500" i="1" dirty="0" err="1"/>
              <a:t>робочої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 </a:t>
            </a:r>
            <a:r>
              <a:rPr lang="ru-RU" sz="1500" i="1" dirty="0" err="1"/>
              <a:t>із</a:t>
            </a:r>
            <a:r>
              <a:rPr lang="ru-RU" sz="1500" i="1" dirty="0"/>
              <a:t> </a:t>
            </a:r>
            <a:r>
              <a:rPr lang="ru-RU" sz="1500" i="1" dirty="0" err="1"/>
              <a:t>вантажем</a:t>
            </a:r>
            <a:r>
              <a:rPr lang="ru-RU" sz="1500" i="1" dirty="0"/>
              <a:t>; </a:t>
            </a:r>
            <a:r>
              <a:rPr lang="en-US" sz="1500" i="1" dirty="0"/>
              <a:t>m</a:t>
            </a:r>
            <a:r>
              <a:rPr lang="ru-RU" sz="1500" i="1" baseline="-25000" dirty="0"/>
              <a:t>х</a:t>
            </a:r>
            <a:r>
              <a:rPr lang="en-US" sz="1500" i="1" baseline="-25000" dirty="0"/>
              <a:t>j</a:t>
            </a:r>
            <a:r>
              <a:rPr lang="en-US" sz="1500" i="1" dirty="0"/>
              <a:t> – j-</a:t>
            </a:r>
            <a:r>
              <a:rPr lang="ru-RU" sz="1500" i="1" dirty="0"/>
              <a:t>та </a:t>
            </a:r>
            <a:r>
              <a:rPr lang="ru-RU" sz="1500" i="1" dirty="0" err="1"/>
              <a:t>зведена</a:t>
            </a:r>
            <a:r>
              <a:rPr lang="ru-RU" sz="1500" i="1" dirty="0"/>
              <a:t> </a:t>
            </a:r>
            <a:r>
              <a:rPr lang="ru-RU" sz="1500" i="1" dirty="0" err="1"/>
              <a:t>маса</a:t>
            </a:r>
            <a:r>
              <a:rPr lang="ru-RU" sz="1500" i="1" dirty="0"/>
              <a:t> </a:t>
            </a:r>
            <a:r>
              <a:rPr lang="ru-RU" sz="1500" i="1" dirty="0" err="1"/>
              <a:t>холостої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транспортера; </a:t>
            </a:r>
            <a:r>
              <a:rPr lang="en-US" sz="1500" i="1" dirty="0"/>
              <a:t>n – </a:t>
            </a:r>
            <a:r>
              <a:rPr lang="ru-RU" sz="1500" i="1" dirty="0" err="1"/>
              <a:t>кількість</a:t>
            </a:r>
            <a:r>
              <a:rPr lang="ru-RU" sz="1500" i="1" dirty="0"/>
              <a:t> </a:t>
            </a:r>
            <a:r>
              <a:rPr lang="ru-RU" sz="1500" i="1" dirty="0" err="1"/>
              <a:t>зведених</a:t>
            </a:r>
            <a:r>
              <a:rPr lang="ru-RU" sz="1500" i="1" dirty="0"/>
              <a:t> </a:t>
            </a:r>
            <a:r>
              <a:rPr lang="ru-RU" sz="1500" i="1" dirty="0" err="1"/>
              <a:t>мас</a:t>
            </a:r>
            <a:r>
              <a:rPr lang="ru-RU" sz="1500" i="1" dirty="0"/>
              <a:t> </a:t>
            </a:r>
            <a:r>
              <a:rPr lang="ru-RU" sz="1500" i="1" dirty="0" err="1"/>
              <a:t>робочої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транспортера; </a:t>
            </a:r>
            <a:r>
              <a:rPr lang="en-US" sz="1500" i="1" dirty="0"/>
              <a:t>k – </a:t>
            </a:r>
            <a:r>
              <a:rPr lang="ru-RU" sz="1500" i="1" dirty="0" err="1"/>
              <a:t>кількість</a:t>
            </a:r>
            <a:r>
              <a:rPr lang="ru-RU" sz="1500" i="1" dirty="0"/>
              <a:t> </a:t>
            </a:r>
            <a:r>
              <a:rPr lang="ru-RU" sz="1500" i="1" dirty="0" err="1"/>
              <a:t>зведених</a:t>
            </a:r>
            <a:r>
              <a:rPr lang="ru-RU" sz="1500" i="1" dirty="0"/>
              <a:t> </a:t>
            </a:r>
            <a:r>
              <a:rPr lang="ru-RU" sz="1500" i="1" dirty="0" err="1"/>
              <a:t>мас</a:t>
            </a:r>
            <a:r>
              <a:rPr lang="ru-RU" sz="1500" i="1" dirty="0"/>
              <a:t> </a:t>
            </a:r>
            <a:r>
              <a:rPr lang="ru-RU" sz="1500" i="1" dirty="0" err="1"/>
              <a:t>холостої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транспортера; с</a:t>
            </a:r>
            <a:r>
              <a:rPr lang="ru-RU" sz="1500" i="1" baseline="-25000" dirty="0"/>
              <a:t>р</a:t>
            </a:r>
            <a:r>
              <a:rPr lang="en-US" sz="1500" i="1" baseline="-25000" dirty="0"/>
              <a:t>i</a:t>
            </a:r>
            <a:r>
              <a:rPr lang="en-US" sz="1500" i="1" dirty="0"/>
              <a:t> </a:t>
            </a:r>
            <a:r>
              <a:rPr lang="ru-RU" sz="1500" i="1" dirty="0"/>
              <a:t>та </a:t>
            </a:r>
            <a:r>
              <a:rPr lang="en-US" sz="1500" i="1" dirty="0"/>
              <a:t>b</a:t>
            </a:r>
            <a:r>
              <a:rPr lang="ru-RU" sz="1500" i="1" baseline="-25000" dirty="0"/>
              <a:t>р</a:t>
            </a:r>
            <a:r>
              <a:rPr lang="en-US" sz="1500" i="1" baseline="-25000" dirty="0"/>
              <a:t>i</a:t>
            </a:r>
            <a:r>
              <a:rPr lang="en-US" sz="1500" i="1" dirty="0"/>
              <a:t> – </a:t>
            </a:r>
            <a:r>
              <a:rPr lang="ru-RU" sz="1500" i="1" dirty="0"/>
              <a:t>і-</a:t>
            </a:r>
            <a:r>
              <a:rPr lang="ru-RU" sz="1500" i="1" dirty="0" err="1"/>
              <a:t>ті</a:t>
            </a:r>
            <a:r>
              <a:rPr lang="ru-RU" sz="1500" i="1" dirty="0"/>
              <a:t> </a:t>
            </a:r>
            <a:r>
              <a:rPr lang="ru-RU" sz="1500" i="1" dirty="0" err="1"/>
              <a:t>зведені</a:t>
            </a:r>
            <a:r>
              <a:rPr lang="ru-RU" sz="1500" i="1" dirty="0"/>
              <a:t> </a:t>
            </a:r>
            <a:r>
              <a:rPr lang="ru-RU" sz="1500" i="1" dirty="0" err="1"/>
              <a:t>коефіцієнти</a:t>
            </a:r>
            <a:r>
              <a:rPr lang="ru-RU" sz="1500" i="1" dirty="0"/>
              <a:t> </a:t>
            </a:r>
            <a:r>
              <a:rPr lang="ru-RU" sz="1500" i="1" dirty="0" err="1"/>
              <a:t>жорсткості</a:t>
            </a:r>
            <a:r>
              <a:rPr lang="ru-RU" sz="1500" i="1" dirty="0"/>
              <a:t> та </a:t>
            </a:r>
            <a:r>
              <a:rPr lang="ru-RU" sz="1500" i="1" dirty="0" err="1"/>
              <a:t>дисипації</a:t>
            </a:r>
            <a:r>
              <a:rPr lang="ru-RU" sz="1500" i="1" dirty="0"/>
              <a:t> </a:t>
            </a:r>
            <a:r>
              <a:rPr lang="ru-RU" sz="1500" i="1" dirty="0" err="1"/>
              <a:t>робочої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 </a:t>
            </a:r>
            <a:r>
              <a:rPr lang="ru-RU" sz="1500" i="1" dirty="0" err="1"/>
              <a:t>відповідно</a:t>
            </a:r>
            <a:r>
              <a:rPr lang="ru-RU" sz="1500" i="1" dirty="0"/>
              <a:t>; </a:t>
            </a:r>
            <a:r>
              <a:rPr lang="ru-RU" sz="1500" i="1" dirty="0" err="1"/>
              <a:t>с</a:t>
            </a:r>
            <a:r>
              <a:rPr lang="ru-RU" sz="1500" i="1" baseline="-25000" dirty="0" err="1"/>
              <a:t>х</a:t>
            </a:r>
            <a:r>
              <a:rPr lang="en-US" sz="1500" i="1" baseline="-25000" dirty="0"/>
              <a:t>j</a:t>
            </a:r>
            <a:r>
              <a:rPr lang="en-US" sz="1500" i="1" dirty="0"/>
              <a:t> </a:t>
            </a:r>
            <a:r>
              <a:rPr lang="ru-RU" sz="1500" i="1" dirty="0"/>
              <a:t>та </a:t>
            </a:r>
            <a:r>
              <a:rPr lang="en-US" sz="1500" i="1" dirty="0"/>
              <a:t>b</a:t>
            </a:r>
            <a:r>
              <a:rPr lang="ru-RU" sz="1500" i="1" baseline="-25000" dirty="0"/>
              <a:t>х</a:t>
            </a:r>
            <a:r>
              <a:rPr lang="en-US" sz="1500" i="1" baseline="-25000" dirty="0"/>
              <a:t>j</a:t>
            </a:r>
            <a:r>
              <a:rPr lang="en-US" sz="1500" i="1" dirty="0"/>
              <a:t> – j-</a:t>
            </a:r>
            <a:r>
              <a:rPr lang="ru-RU" sz="1500" i="1" dirty="0" err="1"/>
              <a:t>ті</a:t>
            </a:r>
            <a:r>
              <a:rPr lang="ru-RU" sz="1500" i="1" dirty="0"/>
              <a:t> </a:t>
            </a:r>
            <a:r>
              <a:rPr lang="ru-RU" sz="1500" i="1" dirty="0" err="1"/>
              <a:t>зведені</a:t>
            </a:r>
            <a:r>
              <a:rPr lang="ru-RU" sz="1500" i="1" dirty="0"/>
              <a:t> </a:t>
            </a:r>
            <a:r>
              <a:rPr lang="ru-RU" sz="1500" i="1" dirty="0" err="1"/>
              <a:t>коефіцієнти</a:t>
            </a:r>
            <a:r>
              <a:rPr lang="ru-RU" sz="1500" i="1" dirty="0"/>
              <a:t> </a:t>
            </a:r>
            <a:r>
              <a:rPr lang="ru-RU" sz="1500" i="1" dirty="0" err="1"/>
              <a:t>жорсткості</a:t>
            </a:r>
            <a:r>
              <a:rPr lang="ru-RU" sz="1500" i="1" dirty="0"/>
              <a:t> та </a:t>
            </a:r>
            <a:r>
              <a:rPr lang="ru-RU" sz="1500" i="1" dirty="0" err="1"/>
              <a:t>дисипації</a:t>
            </a:r>
            <a:r>
              <a:rPr lang="ru-RU" sz="1500" i="1" dirty="0"/>
              <a:t> </a:t>
            </a:r>
            <a:r>
              <a:rPr lang="ru-RU" sz="1500" i="1" dirty="0" err="1"/>
              <a:t>холостої</a:t>
            </a:r>
            <a:r>
              <a:rPr lang="ru-RU" sz="1500" i="1" dirty="0"/>
              <a:t> </a:t>
            </a:r>
            <a:r>
              <a:rPr lang="ru-RU" sz="1500" i="1" dirty="0" err="1"/>
              <a:t>гілки</a:t>
            </a:r>
            <a:r>
              <a:rPr lang="ru-RU" sz="1500" i="1" dirty="0"/>
              <a:t> транспортера </a:t>
            </a:r>
            <a:r>
              <a:rPr lang="ru-RU" sz="1500" i="1" dirty="0" err="1"/>
              <a:t>відповідно</a:t>
            </a:r>
            <a:r>
              <a:rPr lang="ru-RU" sz="1500" i="1" dirty="0"/>
              <a:t>;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pi</a:t>
            </a:r>
            <a:r>
              <a:rPr lang="en-US" sz="1500" i="1" dirty="0"/>
              <a:t> </a:t>
            </a:r>
            <a:r>
              <a:rPr lang="ru-RU" sz="1500" i="1" dirty="0"/>
              <a:t>та </a:t>
            </a:r>
            <a:r>
              <a:rPr lang="en-US" sz="1500" i="1" dirty="0"/>
              <a:t>W</a:t>
            </a:r>
            <a:r>
              <a:rPr lang="ru-RU" sz="1500" i="1" baseline="-25000" dirty="0"/>
              <a:t>х</a:t>
            </a:r>
            <a:r>
              <a:rPr lang="en-US" sz="1500" i="1" baseline="-25000" dirty="0"/>
              <a:t>j</a:t>
            </a:r>
            <a:r>
              <a:rPr lang="en-US" sz="1500" i="1" dirty="0"/>
              <a:t> – </a:t>
            </a:r>
            <a:r>
              <a:rPr lang="ru-RU" sz="1500" i="1" dirty="0"/>
              <a:t>і-та та </a:t>
            </a:r>
            <a:r>
              <a:rPr lang="en-US" sz="1500" i="1" dirty="0"/>
              <a:t>j-</a:t>
            </a:r>
            <a:r>
              <a:rPr lang="ru-RU" sz="1500" i="1" dirty="0"/>
              <a:t>та </a:t>
            </a:r>
            <a:r>
              <a:rPr lang="ru-RU" sz="1500" i="1" dirty="0" err="1"/>
              <a:t>зведені</a:t>
            </a:r>
            <a:r>
              <a:rPr lang="ru-RU" sz="1500" i="1" dirty="0"/>
              <a:t> </a:t>
            </a:r>
            <a:r>
              <a:rPr lang="ru-RU" sz="1500" i="1" dirty="0" err="1"/>
              <a:t>сили</a:t>
            </a:r>
            <a:r>
              <a:rPr lang="ru-RU" sz="1500" i="1" dirty="0"/>
              <a:t> </a:t>
            </a:r>
            <a:r>
              <a:rPr lang="ru-RU" sz="1500" i="1" dirty="0" err="1"/>
              <a:t>тертя</a:t>
            </a:r>
            <a:r>
              <a:rPr lang="ru-RU" sz="1500" i="1" dirty="0"/>
              <a:t> </a:t>
            </a:r>
            <a:r>
              <a:rPr lang="ru-RU" sz="1500" i="1" dirty="0" err="1"/>
              <a:t>від</a:t>
            </a:r>
            <a:r>
              <a:rPr lang="ru-RU" sz="1500" i="1" dirty="0"/>
              <a:t> </a:t>
            </a:r>
            <a:r>
              <a:rPr lang="ru-RU" sz="1500" i="1" dirty="0" err="1"/>
              <a:t>обертання</a:t>
            </a:r>
            <a:r>
              <a:rPr lang="ru-RU" sz="1500" i="1" dirty="0"/>
              <a:t> </a:t>
            </a:r>
            <a:r>
              <a:rPr lang="ru-RU" sz="1500" i="1" dirty="0" err="1"/>
              <a:t>підтримуючих</a:t>
            </a:r>
            <a:r>
              <a:rPr lang="ru-RU" sz="1500" i="1" dirty="0"/>
              <a:t> </a:t>
            </a:r>
            <a:r>
              <a:rPr lang="ru-RU" sz="1500" i="1" dirty="0" err="1"/>
              <a:t>роликів</a:t>
            </a:r>
            <a:r>
              <a:rPr lang="ru-RU" sz="1500" i="1" dirty="0"/>
              <a:t> (</a:t>
            </a:r>
            <a:r>
              <a:rPr lang="ru-RU" sz="1500" i="1" dirty="0" err="1"/>
              <a:t>сили</a:t>
            </a:r>
            <a:r>
              <a:rPr lang="ru-RU" sz="1500" i="1" dirty="0"/>
              <a:t>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pi</a:t>
            </a:r>
            <a:r>
              <a:rPr lang="en-US" sz="1500" i="1" dirty="0"/>
              <a:t> </a:t>
            </a:r>
            <a:r>
              <a:rPr lang="ru-RU" sz="1500" i="1" dirty="0"/>
              <a:t>та </a:t>
            </a:r>
            <a:r>
              <a:rPr lang="en-US" sz="1500" i="1" dirty="0"/>
              <a:t>W</a:t>
            </a:r>
            <a:r>
              <a:rPr lang="ru-RU" sz="1500" i="1" baseline="-25000" dirty="0"/>
              <a:t>х</a:t>
            </a:r>
            <a:r>
              <a:rPr lang="en-US" sz="1500" i="1" baseline="-25000" dirty="0"/>
              <a:t>j</a:t>
            </a:r>
            <a:r>
              <a:rPr lang="en-US" sz="1500" i="1" dirty="0"/>
              <a:t> </a:t>
            </a:r>
            <a:r>
              <a:rPr lang="ru-RU" sz="1500" i="1" dirty="0" err="1"/>
              <a:t>прикладені</a:t>
            </a:r>
            <a:r>
              <a:rPr lang="ru-RU" sz="1500" i="1" dirty="0"/>
              <a:t> не до </a:t>
            </a:r>
            <a:r>
              <a:rPr lang="ru-RU" sz="1500" i="1" dirty="0" err="1"/>
              <a:t>всіх</a:t>
            </a:r>
            <a:r>
              <a:rPr lang="ru-RU" sz="1500" i="1" dirty="0"/>
              <a:t> </a:t>
            </a:r>
            <a:r>
              <a:rPr lang="ru-RU" sz="1500" i="1" dirty="0" err="1"/>
              <a:t>приведених</a:t>
            </a:r>
            <a:r>
              <a:rPr lang="ru-RU" sz="1500" i="1" dirty="0"/>
              <a:t> </a:t>
            </a:r>
            <a:r>
              <a:rPr lang="ru-RU" sz="1500" i="1" dirty="0" err="1"/>
              <a:t>мас</a:t>
            </a:r>
            <a:r>
              <a:rPr lang="ru-RU" sz="1500" i="1" dirty="0"/>
              <a:t>, а </a:t>
            </a:r>
            <a:r>
              <a:rPr lang="ru-RU" sz="1500" i="1" dirty="0" err="1"/>
              <a:t>лише</a:t>
            </a:r>
            <a:r>
              <a:rPr lang="ru-RU" sz="1500" i="1" dirty="0"/>
              <a:t> до тих, </a:t>
            </a:r>
            <a:r>
              <a:rPr lang="ru-RU" sz="1500" i="1" dirty="0" err="1"/>
              <a:t>які</a:t>
            </a:r>
            <a:r>
              <a:rPr lang="ru-RU" sz="1500" i="1" dirty="0"/>
              <a:t> </a:t>
            </a:r>
            <a:r>
              <a:rPr lang="ru-RU" sz="1500" i="1" dirty="0" err="1"/>
              <a:t>взаємодіють</a:t>
            </a:r>
            <a:r>
              <a:rPr lang="ru-RU" sz="1500" i="1" dirty="0"/>
              <a:t> з </a:t>
            </a:r>
            <a:r>
              <a:rPr lang="ru-RU" sz="1500" i="1" dirty="0" err="1"/>
              <a:t>підтримуючими</a:t>
            </a:r>
            <a:r>
              <a:rPr lang="ru-RU" sz="1500" i="1" dirty="0"/>
              <a:t> роликами).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11410"/>
              </p:ext>
            </p:extLst>
          </p:nvPr>
        </p:nvGraphicFramePr>
        <p:xfrm>
          <a:off x="251520" y="207882"/>
          <a:ext cx="4752528" cy="639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Формула" r:id="rId3" imgW="3543120" imgH="5638680" progId="Equation.3">
                  <p:embed/>
                </p:oleObj>
              </mc:Choice>
              <mc:Fallback>
                <p:oleObj name="Формула" r:id="rId3" imgW="3543120" imgH="56386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07882"/>
                        <a:ext cx="4752528" cy="63995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5104060" y="2060848"/>
            <a:ext cx="3635896" cy="34563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i="1" dirty="0" smtClean="0"/>
              <a:t>Математична модель </a:t>
            </a:r>
            <a:r>
              <a:rPr lang="uk-UA" sz="2400" i="1" dirty="0" smtClean="0"/>
              <a:t>стрічкового </a:t>
            </a:r>
            <a:r>
              <a:rPr lang="uk-UA" sz="2400" i="1" dirty="0" smtClean="0"/>
              <a:t>конвеєра – рівняння руху окремих елементів динамічної моделі конвеєра. Інтегрування </a:t>
            </a:r>
            <a:r>
              <a:rPr lang="uk-UA" sz="2400" i="1" dirty="0" err="1" smtClean="0"/>
              <a:t>ріврнянь</a:t>
            </a:r>
            <a:r>
              <a:rPr lang="uk-UA" sz="2400" i="1" dirty="0" smtClean="0"/>
              <a:t> руху виконувалось методом </a:t>
            </a:r>
            <a:r>
              <a:rPr lang="uk-UA" sz="2400" i="1" dirty="0" err="1" smtClean="0"/>
              <a:t>Рунге-Кутта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85066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620688"/>
            <a:ext cx="8064896" cy="1553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i="1" dirty="0" smtClean="0"/>
              <a:t>Математичну модель </a:t>
            </a:r>
            <a:r>
              <a:rPr lang="uk-UA" sz="2800" i="1" dirty="0" smtClean="0"/>
              <a:t>стрічкового </a:t>
            </a:r>
            <a:r>
              <a:rPr lang="uk-UA" sz="2800" i="1" dirty="0" smtClean="0"/>
              <a:t>конвеєра ми представили у вигляді </a:t>
            </a:r>
          </a:p>
          <a:p>
            <a:r>
              <a:rPr lang="en-US" sz="2800" i="1" dirty="0" smtClean="0"/>
              <a:t>MISO-</a:t>
            </a:r>
            <a:r>
              <a:rPr lang="ru-RU" sz="2800" i="1" dirty="0" err="1" smtClean="0"/>
              <a:t>функц</a:t>
            </a:r>
            <a:r>
              <a:rPr lang="uk-UA" sz="2800" i="1" dirty="0" err="1" smtClean="0"/>
              <a:t>ії</a:t>
            </a:r>
            <a:r>
              <a:rPr lang="uk-UA" sz="2800" i="1" dirty="0" smtClean="0"/>
              <a:t> (</a:t>
            </a:r>
            <a:r>
              <a:rPr lang="en-US" sz="2800" i="1" dirty="0" smtClean="0"/>
              <a:t>multi in-single out</a:t>
            </a:r>
            <a:r>
              <a:rPr lang="uk-UA" sz="2800" i="1" dirty="0" smtClean="0"/>
              <a:t>)</a:t>
            </a:r>
            <a:endParaRPr lang="ru-RU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744416" y="3212976"/>
            <a:ext cx="2376264" cy="1877437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4400" dirty="0" smtClean="0"/>
              <a:t>MISO</a:t>
            </a:r>
            <a:endParaRPr lang="uk-UA" sz="4400" dirty="0" smtClean="0"/>
          </a:p>
          <a:p>
            <a:pPr algn="ctr"/>
            <a:endParaRPr lang="ru-RU" sz="36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131840" y="3356992"/>
            <a:ext cx="6845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1676" y="2774538"/>
            <a:ext cx="29001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/>
              <a:t>Тривал</a:t>
            </a:r>
            <a:r>
              <a:rPr lang="uk-UA" sz="2200" dirty="0" err="1" smtClean="0"/>
              <a:t>ість</a:t>
            </a:r>
            <a:r>
              <a:rPr lang="uk-UA" sz="2200" dirty="0" smtClean="0"/>
              <a:t> наростання частоти напруги живлення двигуна </a:t>
            </a:r>
            <a:r>
              <a:rPr lang="en-US" sz="2200" b="1" i="1" dirty="0"/>
              <a:t>t</a:t>
            </a:r>
            <a:r>
              <a:rPr lang="ru-RU" sz="2200" b="1" i="1" baseline="-25000" dirty="0" err="1"/>
              <a:t>розг</a:t>
            </a:r>
            <a:endParaRPr lang="ru-RU" sz="22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293096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Початкова </a:t>
            </a:r>
            <a:r>
              <a:rPr lang="ru-RU" sz="2200" dirty="0" err="1" smtClean="0"/>
              <a:t>напруга</a:t>
            </a:r>
            <a:r>
              <a:rPr lang="ru-RU" sz="2200" dirty="0" smtClean="0"/>
              <a:t> </a:t>
            </a:r>
            <a:r>
              <a:rPr lang="ru-RU" sz="2200" dirty="0" err="1" smtClean="0"/>
              <a:t>живлення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двигуна</a:t>
            </a:r>
            <a:r>
              <a:rPr lang="ru-RU" sz="2200" dirty="0" smtClean="0"/>
              <a:t> </a:t>
            </a:r>
            <a:r>
              <a:rPr lang="en-US" sz="2200" b="1" i="1" dirty="0"/>
              <a:t>U</a:t>
            </a:r>
            <a:r>
              <a:rPr lang="en-US" sz="2200" b="1" i="1" baseline="-25000" dirty="0"/>
              <a:t>0</a:t>
            </a:r>
            <a:endParaRPr lang="ru-RU" sz="2200" b="1" i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131840" y="4509121"/>
            <a:ext cx="6845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3422610"/>
            <a:ext cx="2339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/>
              <a:t>Втрати</a:t>
            </a:r>
            <a:r>
              <a:rPr lang="ru-RU" sz="2200" dirty="0" smtClean="0"/>
              <a:t> </a:t>
            </a:r>
            <a:r>
              <a:rPr lang="ru-RU" sz="2200" dirty="0" err="1" smtClean="0"/>
              <a:t>енерг</a:t>
            </a:r>
            <a:r>
              <a:rPr lang="uk-UA" sz="2200" dirty="0" err="1" smtClean="0"/>
              <a:t>ії</a:t>
            </a:r>
            <a:r>
              <a:rPr lang="uk-UA" sz="2200" dirty="0" smtClean="0"/>
              <a:t> у приводі </a:t>
            </a:r>
            <a:r>
              <a:rPr lang="uk-UA" sz="2200" dirty="0" err="1" smtClean="0"/>
              <a:t>протягому</a:t>
            </a:r>
            <a:r>
              <a:rPr lang="uk-UA" sz="2200" dirty="0" smtClean="0"/>
              <a:t> пуску конвеєра </a:t>
            </a:r>
            <a:r>
              <a:rPr lang="en-US" sz="2200" b="1" dirty="0"/>
              <a:t>Δ</a:t>
            </a:r>
            <a:r>
              <a:rPr lang="uk-UA" sz="2200" b="1" i="1" dirty="0"/>
              <a:t>Е</a:t>
            </a:r>
            <a:endParaRPr lang="ru-RU" sz="2200" b="1" i="1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6048672" y="3974599"/>
            <a:ext cx="6115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8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954303"/>
              </p:ext>
            </p:extLst>
          </p:nvPr>
        </p:nvGraphicFramePr>
        <p:xfrm>
          <a:off x="684700" y="2132856"/>
          <a:ext cx="7992888" cy="3688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4576"/>
                <a:gridCol w="2808312"/>
              </a:tblGrid>
              <a:tr h="551311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effectLst/>
                        </a:rPr>
                        <a:t>Найменування параметра або характеристики</a:t>
                      </a:r>
                      <a:endParaRPr lang="ru-RU" sz="22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>
                          <a:effectLst/>
                        </a:rPr>
                        <a:t>Параметр або характеристика</a:t>
                      </a:r>
                      <a:endParaRPr lang="ru-RU" sz="22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</a:tr>
              <a:tr h="330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Марка конвеєра</a:t>
                      </a:r>
                      <a:endParaRPr lang="ru-RU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КЛ 100-45-4-500-1П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1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Тип технічного засобу</a:t>
                      </a:r>
                      <a:endParaRPr lang="ru-RU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стаціонарний одноопераційний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Продуктивність, т/год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100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Довжина транспортування, м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45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Ширина стрічки, мм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500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Номінальна швидкість стрічки, м/с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1,6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1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Споживана потужність електродвигунів, кВт</a:t>
                      </a:r>
                      <a:endParaRPr lang="ru-RU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3,98</a:t>
                      </a:r>
                      <a:endParaRPr lang="ru-RU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929034"/>
            <a:ext cx="85712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Технічні характеристики стрічкового конвеєра КЛ, який використаний</a:t>
            </a:r>
            <a:r>
              <a:rPr kumimoji="0" lang="uk-UA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у розрахунках</a:t>
            </a:r>
            <a:endParaRPr kumimoji="0" lang="uk-UA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61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16632"/>
            <a:ext cx="8640959" cy="9361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i="1" dirty="0" smtClean="0"/>
              <a:t>Для оптимізації енерговитрат конвеєра під час пуску використано метод </a:t>
            </a:r>
            <a:r>
              <a:rPr lang="en-US" sz="2800" i="1" dirty="0" smtClean="0"/>
              <a:t>Cuckoo Search (</a:t>
            </a:r>
            <a:r>
              <a:rPr lang="ru-RU" sz="2800" i="1" dirty="0" err="1" smtClean="0"/>
              <a:t>зозулиний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пошук</a:t>
            </a:r>
            <a:r>
              <a:rPr lang="en-US" sz="2800" i="1" dirty="0" smtClean="0"/>
              <a:t>)</a:t>
            </a:r>
            <a:endParaRPr lang="ru-RU" sz="2800" i="1" dirty="0"/>
          </a:p>
        </p:txBody>
      </p:sp>
      <p:pic>
        <p:nvPicPr>
          <p:cNvPr id="3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3" y="1196752"/>
            <a:ext cx="8188200" cy="272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 b="20595"/>
          <a:stretch/>
        </p:blipFill>
        <p:spPr bwMode="auto">
          <a:xfrm>
            <a:off x="865179" y="4221088"/>
            <a:ext cx="629910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29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98561"/>
            <a:ext cx="5328592" cy="594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4" y="260648"/>
            <a:ext cx="8784976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i="1" dirty="0" smtClean="0"/>
              <a:t>Метод </a:t>
            </a:r>
            <a:r>
              <a:rPr lang="en-US" sz="2800" i="1" dirty="0" smtClean="0"/>
              <a:t>Cuckoo Search </a:t>
            </a:r>
            <a:r>
              <a:rPr lang="uk-UA" sz="2800" i="1" dirty="0" smtClean="0"/>
              <a:t>запропонований </a:t>
            </a:r>
            <a:r>
              <a:rPr lang="uk-UA" sz="2800" i="1" dirty="0" err="1" smtClean="0"/>
              <a:t>Янгом</a:t>
            </a:r>
            <a:r>
              <a:rPr lang="uk-UA" sz="2800" i="1" dirty="0" smtClean="0"/>
              <a:t> та </a:t>
            </a:r>
            <a:r>
              <a:rPr lang="uk-UA" sz="2800" i="1" dirty="0" err="1" smtClean="0"/>
              <a:t>Дебом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956848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5436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15615" y="116632"/>
            <a:ext cx="6399659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i="1" dirty="0" smtClean="0"/>
              <a:t>Алгоритм </a:t>
            </a:r>
            <a:r>
              <a:rPr lang="en-US" sz="2800" i="1" dirty="0" smtClean="0"/>
              <a:t>Cuckoo Search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2278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3746"/>
            <a:ext cx="8397566" cy="4320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РОБОТИ АЛГОРИТМУК ПО ОПТИМІЗАЦІЇ ЕНЕРГОЕФЕКТИВНСОТІ ПУСКУ КОВЕЄРА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5290623"/>
            <a:ext cx="84296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700" b="1" dirty="0" smtClean="0"/>
              <a:t>У результаті роботи алгоритму отримано наступні дані: початкове значення напруги </a:t>
            </a:r>
            <a:r>
              <a:rPr lang="uk-UA" sz="1700" b="1" dirty="0" smtClean="0"/>
              <a:t>живлення </a:t>
            </a:r>
            <a:r>
              <a:rPr lang="en-US" sz="1600" b="1" i="1" dirty="0" smtClean="0"/>
              <a:t>U</a:t>
            </a:r>
            <a:r>
              <a:rPr lang="en-US" sz="1600" b="1" i="1" baseline="-25000" dirty="0" smtClean="0"/>
              <a:t>0</a:t>
            </a:r>
            <a:r>
              <a:rPr lang="ru-RU" sz="1600" b="1" i="1" baseline="-25000" smtClean="0"/>
              <a:t> </a:t>
            </a:r>
            <a:r>
              <a:rPr lang="uk-UA" sz="1700" b="1" smtClean="0"/>
              <a:t>рівне </a:t>
            </a:r>
            <a:r>
              <a:rPr lang="uk-UA" sz="1700" b="1" dirty="0" smtClean="0"/>
              <a:t>номінальній напрузі, а тривалість </a:t>
            </a:r>
            <a:r>
              <a:rPr lang="uk-UA" sz="1700" b="1" dirty="0" smtClean="0"/>
              <a:t>наростання напруги </a:t>
            </a:r>
            <a:r>
              <a:rPr lang="uk-UA" sz="1700" b="1" dirty="0" err="1" smtClean="0"/>
              <a:t>живдення</a:t>
            </a:r>
            <a:r>
              <a:rPr lang="uk-UA" sz="1700" b="1" dirty="0" smtClean="0"/>
              <a:t> </a:t>
            </a:r>
            <a:r>
              <a:rPr lang="en-US" sz="1600" b="1" i="1" dirty="0"/>
              <a:t>t</a:t>
            </a:r>
            <a:r>
              <a:rPr lang="ru-RU" sz="1600" b="1" i="1" baseline="-25000" dirty="0" err="1"/>
              <a:t>розг</a:t>
            </a:r>
            <a:r>
              <a:rPr lang="uk-UA" sz="1700" b="1" dirty="0" smtClean="0"/>
              <a:t> рівна  </a:t>
            </a:r>
            <a:r>
              <a:rPr lang="uk-UA" sz="1700" b="1" dirty="0" smtClean="0"/>
              <a:t>0,12 </a:t>
            </a:r>
            <a:r>
              <a:rPr lang="uk-UA" sz="1700" b="1" dirty="0" err="1" smtClean="0"/>
              <a:t>сек</a:t>
            </a:r>
            <a:r>
              <a:rPr lang="uk-UA" sz="1700" b="1" dirty="0" smtClean="0"/>
              <a:t> – для лінійної характеристики пуску і 0,14 </a:t>
            </a:r>
            <a:r>
              <a:rPr lang="uk-UA" sz="1700" b="1" dirty="0" err="1" smtClean="0"/>
              <a:t>сек</a:t>
            </a:r>
            <a:r>
              <a:rPr lang="uk-UA" sz="1700" b="1" dirty="0" smtClean="0"/>
              <a:t> – для S-подібної </a:t>
            </a:r>
            <a:r>
              <a:rPr lang="uk-UA" sz="1700" b="1" dirty="0" smtClean="0"/>
              <a:t>характеристики.</a:t>
            </a:r>
            <a:endParaRPr lang="uk-UA" sz="17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36305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/>
              <a:t>Енерговтрати</a:t>
            </a:r>
            <a:r>
              <a:rPr lang="uk-UA" dirty="0" smtClean="0"/>
              <a:t> при пуску конвеєра в процесі виконання алгоритму оптимізації для характеристики наростання частоти напруги живлення</a:t>
            </a:r>
            <a:endParaRPr lang="uk-UA" dirty="0"/>
          </a:p>
        </p:txBody>
      </p:sp>
      <p:pic>
        <p:nvPicPr>
          <p:cNvPr id="18" name="Рисунок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928670"/>
            <a:ext cx="3714776" cy="3143272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3857652" cy="300039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285984" y="1357298"/>
            <a:ext cx="2000264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Лінійна характеристика</a:t>
            </a:r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72264" y="1357298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S-</a:t>
            </a:r>
            <a:r>
              <a:rPr lang="uk-UA" dirty="0" smtClean="0"/>
              <a:t>подібна характеристика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35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42874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</a:rPr>
              <a:t>СПИСОК УЧАСНИКІВ НАУКОВОГО ГУРТКА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602644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</a:rPr>
              <a:t>ПУБЛІКАЦІЇ НАУКОВОГО  ГУРТКА</a:t>
            </a:r>
          </a:p>
          <a:p>
            <a:pPr algn="ctr"/>
            <a:endParaRPr lang="uk-UA" sz="900" b="1" dirty="0" smtClean="0">
              <a:latin typeface="Times New Roman" pitchFamily="18" charset="0"/>
            </a:endParaRPr>
          </a:p>
          <a:p>
            <a:pPr algn="ctr"/>
            <a:r>
              <a:rPr lang="uk-UA" sz="2400" b="1" dirty="0" smtClean="0">
                <a:latin typeface="Times New Roman" pitchFamily="18" charset="0"/>
              </a:rPr>
              <a:t>За 2018 – 2019 навчальний рік опубліковано 17 тез доповідей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500174"/>
            <a:ext cx="6786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buFont typeface="+mj-lt"/>
              <a:buAutoNum type="arabicPeriod"/>
            </a:pPr>
            <a:r>
              <a:rPr lang="uk-UA" sz="2400" b="1" dirty="0" smtClean="0">
                <a:latin typeface="Times New Roman" pitchFamily="18" charset="0"/>
              </a:rPr>
              <a:t>Приходько Павло – МОБ </a:t>
            </a:r>
            <a:r>
              <a:rPr lang="uk-UA" sz="2400" b="1" dirty="0" smtClean="0">
                <a:latin typeface="Times New Roman" pitchFamily="18" charset="0"/>
              </a:rPr>
              <a:t>1701;</a:t>
            </a: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eriod"/>
            </a:pPr>
            <a:r>
              <a:rPr lang="uk-UA" sz="2400" b="1" dirty="0" smtClean="0">
                <a:latin typeface="Times New Roman" pitchFamily="18" charset="0"/>
              </a:rPr>
              <a:t>Гарбуз Руслан – </a:t>
            </a:r>
            <a:r>
              <a:rPr lang="uk-UA" sz="2400" b="1" dirty="0" smtClean="0">
                <a:latin typeface="Times New Roman" pitchFamily="18" charset="0"/>
              </a:rPr>
              <a:t>МОБ 1802;</a:t>
            </a: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eriod"/>
            </a:pPr>
            <a:r>
              <a:rPr lang="uk-UA" sz="2400" b="1" dirty="0" err="1" smtClean="0">
                <a:latin typeface="Times New Roman" pitchFamily="18" charset="0"/>
              </a:rPr>
              <a:t>Сопрук</a:t>
            </a:r>
            <a:r>
              <a:rPr lang="uk-UA" sz="2400" b="1" dirty="0" smtClean="0">
                <a:latin typeface="Times New Roman" pitchFamily="18" charset="0"/>
              </a:rPr>
              <a:t> Павло  </a:t>
            </a:r>
            <a:r>
              <a:rPr lang="uk-UA" sz="2400" b="1" dirty="0" smtClean="0">
                <a:latin typeface="Times New Roman" pitchFamily="18" charset="0"/>
              </a:rPr>
              <a:t>– ;</a:t>
            </a: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eriod"/>
            </a:pPr>
            <a:r>
              <a:rPr lang="uk-UA" sz="2400" b="1" dirty="0" smtClean="0">
                <a:latin typeface="Times New Roman" pitchFamily="18" charset="0"/>
              </a:rPr>
              <a:t>Кіру Михайло – </a:t>
            </a:r>
            <a:r>
              <a:rPr lang="uk-UA" sz="2400" b="1" dirty="0">
                <a:latin typeface="Times New Roman" pitchFamily="18" charset="0"/>
              </a:rPr>
              <a:t>МОБ 1802;</a:t>
            </a: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eriod"/>
            </a:pPr>
            <a:r>
              <a:rPr lang="uk-UA" sz="2400" b="1" dirty="0" smtClean="0">
                <a:latin typeface="Times New Roman" pitchFamily="18" charset="0"/>
              </a:rPr>
              <a:t>Макаров Олександр – ОЛК </a:t>
            </a:r>
            <a:r>
              <a:rPr lang="uk-UA" sz="2400" b="1" dirty="0" smtClean="0">
                <a:latin typeface="Times New Roman" pitchFamily="18" charset="0"/>
              </a:rPr>
              <a:t>1803;</a:t>
            </a: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eriod"/>
            </a:pPr>
            <a:r>
              <a:rPr lang="uk-UA" sz="2400" b="1" dirty="0" err="1" smtClean="0">
                <a:latin typeface="Times New Roman" pitchFamily="18" charset="0"/>
              </a:rPr>
              <a:t>Буджак</a:t>
            </a:r>
            <a:r>
              <a:rPr lang="uk-UA" sz="2400" b="1" dirty="0" smtClean="0">
                <a:latin typeface="Times New Roman" pitchFamily="18" charset="0"/>
              </a:rPr>
              <a:t> Микола – ОЛК </a:t>
            </a:r>
            <a:r>
              <a:rPr lang="uk-UA" sz="2400" b="1" dirty="0" smtClean="0">
                <a:latin typeface="Times New Roman" pitchFamily="18" charset="0"/>
              </a:rPr>
              <a:t>1803</a:t>
            </a:r>
            <a:endParaRPr lang="uk-UA" sz="2400" b="1" dirty="0" smtClean="0">
              <a:latin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7158" y="3929066"/>
            <a:ext cx="835824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0034" y="99932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</a:rPr>
              <a:t>СТРАТЕГІЯ РОЗВИТКУ  НАУКОВОГО ГУРТКА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</a:rPr>
              <a:t>(сектор наукових розробок)  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1037049"/>
            <a:ext cx="8572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buFont typeface="+mj-lt"/>
              <a:buAutoNum type="arabicParenR"/>
            </a:pPr>
            <a:r>
              <a:rPr lang="uk-UA" sz="2400" b="1" dirty="0" smtClean="0">
                <a:latin typeface="Times New Roman" pitchFamily="18" charset="0"/>
              </a:rPr>
              <a:t>Дослідження динаміки машин та механізмів (</a:t>
            </a:r>
            <a:r>
              <a:rPr lang="ru-RU" sz="2400" b="1" dirty="0" smtClean="0">
                <a:latin typeface="Times New Roman" pitchFamily="18" charset="0"/>
              </a:rPr>
              <a:t>стр</a:t>
            </a:r>
            <a:r>
              <a:rPr lang="uk-UA" sz="2400" b="1" dirty="0" smtClean="0">
                <a:latin typeface="Times New Roman" pitchFamily="18" charset="0"/>
              </a:rPr>
              <a:t>ічкові конвеєри, ковшові елеватори, скребкові конвеєри, мостові та баштові крани).</a:t>
            </a:r>
          </a:p>
          <a:p>
            <a:pPr indent="449263" algn="just">
              <a:buFont typeface="+mj-lt"/>
              <a:buAutoNum type="arabicParenR"/>
            </a:pP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arenR"/>
            </a:pPr>
            <a:r>
              <a:rPr lang="uk-UA" sz="2400" b="1" dirty="0" smtClean="0">
                <a:latin typeface="Times New Roman" pitchFamily="18" charset="0"/>
              </a:rPr>
              <a:t>Проведення параметричної оптимізації вищевказаних механізмів (визначення оптимальних параметрів демпферних блоків, канатних барабанів, підвісок та інших елементів).</a:t>
            </a:r>
          </a:p>
          <a:p>
            <a:pPr indent="449263" algn="just">
              <a:buFont typeface="+mj-lt"/>
              <a:buAutoNum type="arabicParenR"/>
            </a:pP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arenR"/>
            </a:pPr>
            <a:r>
              <a:rPr lang="uk-UA" sz="2400" b="1" dirty="0" smtClean="0">
                <a:latin typeface="Times New Roman" pitchFamily="18" charset="0"/>
              </a:rPr>
              <a:t>Постановка та розв'язок задач оптимального керування рухом машин та механізмів із використанням варіаційного числення та прямих варіаційних методів.</a:t>
            </a:r>
          </a:p>
          <a:p>
            <a:pPr indent="449263" algn="just">
              <a:buFont typeface="+mj-lt"/>
              <a:buAutoNum type="arabicParenR"/>
            </a:pPr>
            <a:endParaRPr lang="uk-UA" sz="2400" b="1" dirty="0" smtClean="0">
              <a:latin typeface="Times New Roman" pitchFamily="18" charset="0"/>
            </a:endParaRPr>
          </a:p>
          <a:p>
            <a:pPr indent="449263" algn="just">
              <a:buFont typeface="+mj-lt"/>
              <a:buAutoNum type="arabicParenR"/>
            </a:pPr>
            <a:r>
              <a:rPr lang="uk-UA" sz="2400" b="1" dirty="0" smtClean="0">
                <a:latin typeface="Times New Roman" pitchFamily="18" charset="0"/>
              </a:rPr>
              <a:t>Аналіз отриманих результатів та встановлення рекомендацій стосовно їх практичної реалізації.</a:t>
            </a:r>
            <a:endParaRPr lang="ru-RU" sz="24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99932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</a:rPr>
              <a:t>СТРАТЕГІЯ РОЗВИТКУ  НАУКОВОГО ГУРТКА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</a:rPr>
              <a:t>(організаційний сектор)  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334373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sz="2800" b="1" dirty="0" smtClean="0">
                <a:latin typeface="Times New Roman" pitchFamily="18" charset="0"/>
              </a:rPr>
              <a:t> Залучення до гуртка талановитої і активної молоді.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uk-UA" sz="2800" b="1" dirty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2800" b="1" dirty="0" smtClean="0">
                <a:latin typeface="Times New Roman" pitchFamily="18" charset="0"/>
              </a:rPr>
              <a:t>  Участь студентів гуртка в конкурсах наукових робіт, олімпіадах та грантах.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uk-UA" sz="2800" b="1" dirty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2800" b="1" dirty="0" smtClean="0">
                <a:latin typeface="Times New Roman" pitchFamily="18" charset="0"/>
              </a:rPr>
              <a:t> Пропагування результатів власних наукових досліджень.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uk-UA" sz="2800" b="1" dirty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2800" b="1" dirty="0" smtClean="0">
                <a:latin typeface="Times New Roman" pitchFamily="18" charset="0"/>
              </a:rPr>
              <a:t> Налагодження та розвиток зв'язків із студентами і вченими з інших вишів, наукових установ і організацій.</a:t>
            </a:r>
            <a:endParaRPr lang="ru-RU" sz="2800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43182"/>
            <a:ext cx="9144000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1. Магістратура\Диплом\Конкурс\My\Ред\1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1662247"/>
            <a:ext cx="3137676" cy="4838588"/>
          </a:xfrm>
          <a:prstGeom prst="rect">
            <a:avLst/>
          </a:prstGeom>
          <a:noFill/>
        </p:spPr>
      </p:pic>
      <p:pic>
        <p:nvPicPr>
          <p:cNvPr id="5" name="Рисунок 4" descr="1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3052751" cy="4440088"/>
          </a:xfrm>
          <a:prstGeom prst="rect">
            <a:avLst/>
          </a:prstGeom>
        </p:spPr>
      </p:pic>
      <p:pic>
        <p:nvPicPr>
          <p:cNvPr id="8" name="Picture 1" descr="D:\1. Магістратура\Диплом\Конкурс\My\Ред\2.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4884" y="1873613"/>
            <a:ext cx="3154834" cy="4698659"/>
          </a:xfrm>
          <a:prstGeom prst="rect">
            <a:avLst/>
          </a:prstGeom>
          <a:noFill/>
        </p:spPr>
      </p:pic>
      <p:pic>
        <p:nvPicPr>
          <p:cNvPr id="9" name="Рисунок 8" descr="2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5777" y="1357298"/>
            <a:ext cx="3215903" cy="46936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9058" y="609881"/>
            <a:ext cx="1652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</a:rPr>
              <a:t>Публікації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3522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71414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Науково-практичні конференції, в яких прийняли участь гуртківці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nubip.edu.ua/sites/default/files/u132/img_20190327_144845.jpg"/>
          <p:cNvPicPr>
            <a:picLocks noChangeAspect="1" noChangeArrowheads="1"/>
          </p:cNvPicPr>
          <p:nvPr/>
        </p:nvPicPr>
        <p:blipFill>
          <a:blip r:embed="rId2" cstate="print"/>
          <a:srcRect t="22599"/>
          <a:stretch>
            <a:fillRect/>
          </a:stretch>
        </p:blipFill>
        <p:spPr bwMode="auto">
          <a:xfrm>
            <a:off x="4429124" y="4143380"/>
            <a:ext cx="4430199" cy="2571769"/>
          </a:xfrm>
          <a:prstGeom prst="rect">
            <a:avLst/>
          </a:prstGeom>
          <a:noFill/>
        </p:spPr>
      </p:pic>
      <p:pic>
        <p:nvPicPr>
          <p:cNvPr id="16388" name="Picture 4" descr="https://nubip.edu.ua/sites/default/files/img_4965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54" y="928670"/>
            <a:ext cx="4643438" cy="30956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1334990"/>
            <a:ext cx="37861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VI </a:t>
            </a:r>
            <a:r>
              <a:rPr lang="ru-RU" b="1" dirty="0" err="1" smtClean="0"/>
              <a:t>Міжнародна</a:t>
            </a:r>
            <a:r>
              <a:rPr lang="ru-RU" b="1" dirty="0" smtClean="0"/>
              <a:t> </a:t>
            </a:r>
            <a:r>
              <a:rPr lang="ru-RU" b="1" dirty="0" err="1" smtClean="0"/>
              <a:t>науково-технічна</a:t>
            </a:r>
            <a:r>
              <a:rPr lang="ru-RU" b="1" dirty="0" smtClean="0"/>
              <a:t> </a:t>
            </a:r>
            <a:r>
              <a:rPr lang="ru-RU" b="1" dirty="0" err="1" smtClean="0"/>
              <a:t>конференція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нагоди112-ї </a:t>
            </a:r>
            <a:r>
              <a:rPr lang="ru-RU" b="1" dirty="0" err="1" smtClean="0"/>
              <a:t>річниці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дня </a:t>
            </a:r>
            <a:r>
              <a:rPr lang="ru-RU" b="1" dirty="0" err="1" smtClean="0"/>
              <a:t>народження</a:t>
            </a:r>
            <a:r>
              <a:rPr lang="ru-RU" b="1" dirty="0" smtClean="0"/>
              <a:t> доктора </a:t>
            </a:r>
            <a:r>
              <a:rPr lang="ru-RU" b="1" dirty="0" err="1" smtClean="0"/>
              <a:t>технічних</a:t>
            </a:r>
            <a:r>
              <a:rPr lang="ru-RU" b="1" dirty="0" smtClean="0"/>
              <a:t> наук, </a:t>
            </a:r>
            <a:r>
              <a:rPr lang="ru-RU" b="1" dirty="0" err="1" smtClean="0"/>
              <a:t>професора</a:t>
            </a:r>
            <a:r>
              <a:rPr lang="ru-RU" b="1" dirty="0" smtClean="0"/>
              <a:t>, </a:t>
            </a:r>
            <a:r>
              <a:rPr lang="ru-RU" b="1" dirty="0" err="1" smtClean="0"/>
              <a:t>члена-кореспондента</a:t>
            </a:r>
            <a:r>
              <a:rPr lang="ru-RU" b="1" dirty="0" smtClean="0"/>
              <a:t> ВАСГНІЛ, </a:t>
            </a:r>
            <a:r>
              <a:rPr lang="ru-RU" b="1" dirty="0" err="1" smtClean="0"/>
              <a:t>віце-президента</a:t>
            </a:r>
            <a:r>
              <a:rPr lang="ru-RU" b="1" dirty="0" smtClean="0"/>
              <a:t> УАСГН КРАМАРОВА </a:t>
            </a:r>
            <a:r>
              <a:rPr lang="ru-RU" b="1" dirty="0" err="1" smtClean="0"/>
              <a:t>Володимира</a:t>
            </a:r>
            <a:r>
              <a:rPr lang="ru-RU" b="1" dirty="0" smtClean="0"/>
              <a:t> </a:t>
            </a:r>
            <a:r>
              <a:rPr lang="ru-RU" b="1" dirty="0" err="1" smtClean="0"/>
              <a:t>Савовича</a:t>
            </a:r>
            <a:endParaRPr lang="uk-UA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76" y="4398071"/>
            <a:ext cx="4071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73-а всеукраїнська науково-практична студентська конференція «Наукові здобутки </a:t>
            </a:r>
            <a:r>
              <a:rPr lang="ru-RU" b="1" dirty="0" err="1" smtClean="0"/>
              <a:t>студентів</a:t>
            </a:r>
            <a:r>
              <a:rPr lang="ru-RU" b="1" dirty="0" smtClean="0"/>
              <a:t> у </a:t>
            </a:r>
            <a:r>
              <a:rPr lang="ru-RU" b="1" dirty="0" err="1" smtClean="0"/>
              <a:t>дослідженнях</a:t>
            </a:r>
            <a:r>
              <a:rPr lang="ru-RU" b="1" dirty="0" smtClean="0"/>
              <a:t> </a:t>
            </a:r>
            <a:r>
              <a:rPr lang="ru-RU" b="1" dirty="0" err="1" smtClean="0"/>
              <a:t>технічних</a:t>
            </a:r>
            <a:r>
              <a:rPr lang="ru-RU" b="1" dirty="0" smtClean="0"/>
              <a:t> та </a:t>
            </a:r>
            <a:r>
              <a:rPr lang="uk-UA" b="1" dirty="0" smtClean="0"/>
              <a:t>біоенергетичних систем природокористування: конструювання та дизайн»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71414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Програми наукових конференцій в яких прийняли участь гуртківці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79611"/>
            <a:ext cx="3801744" cy="50852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56463"/>
            <a:ext cx="3643338" cy="50300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71414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Програми наукових конференцій в яких прийняли участь гуртківці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175672"/>
            <a:ext cx="3857652" cy="53251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3"/>
            <a:ext cx="3952499" cy="53674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28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студентських наукових робіт зі спеціальності «Галузеве машинобудування (Підйомно-транспортні, дорожні, будівельні, меліоративні машини і обладнання)»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(26 березня, Київський національний університет будівництва і архітектури )</a:t>
            </a:r>
            <a:endParaRPr lang="uk-UA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428736"/>
            <a:ext cx="164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2 місце</a:t>
            </a:r>
            <a:endParaRPr lang="uk-UA" sz="3600" dirty="0"/>
          </a:p>
        </p:txBody>
      </p:sp>
      <p:pic>
        <p:nvPicPr>
          <p:cNvPr id="14338" name="Picture 2" descr="https://nubip.edu.ua/sites/default/files/u132/diplom_prihodko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00174"/>
            <a:ext cx="3621478" cy="5072098"/>
          </a:xfrm>
          <a:prstGeom prst="rect">
            <a:avLst/>
          </a:prstGeom>
          <a:noFill/>
        </p:spPr>
      </p:pic>
      <p:pic>
        <p:nvPicPr>
          <p:cNvPr id="3" name="Picture 4" descr="https://nubip.edu.ua/sites/default/files/u132/img_20190326_13042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85720" y="1643050"/>
            <a:ext cx="3048021" cy="2286016"/>
          </a:xfrm>
          <a:prstGeom prst="rect">
            <a:avLst/>
          </a:prstGeom>
          <a:noFill/>
        </p:spPr>
      </p:pic>
      <p:pic>
        <p:nvPicPr>
          <p:cNvPr id="14342" name="Picture 6" descr="https://nubip.edu.ua/sites/default/files/u132/img_20190326_164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714752"/>
            <a:ext cx="3786246" cy="2839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42852"/>
            <a:ext cx="8031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</a:rPr>
              <a:t>ВІДВІДАННЯ СПЕЦІАЛІЗОВАНИХ ВИСТАВОК</a:t>
            </a:r>
            <a:endParaRPr lang="ru-RU" sz="2000" b="1" dirty="0" smtClean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6110607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АГРОЕКСПО-2018</a:t>
            </a:r>
            <a:endParaRPr lang="uk-UA" sz="2400" b="1" dirty="0"/>
          </a:p>
        </p:txBody>
      </p:sp>
      <p:pic>
        <p:nvPicPr>
          <p:cNvPr id="40964" name="Picture 4" descr="https://nubip.edu.ua/sites/default/files/u132/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018099"/>
            <a:ext cx="4929222" cy="3696917"/>
          </a:xfrm>
          <a:prstGeom prst="rect">
            <a:avLst/>
          </a:prstGeom>
          <a:noFill/>
        </p:spPr>
      </p:pic>
      <p:pic>
        <p:nvPicPr>
          <p:cNvPr id="40966" name="Picture 6" descr="https://nubip.edu.ua/sites/default/files/u132/15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03653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42852"/>
            <a:ext cx="8031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</a:rPr>
              <a:t>ВІДВІДАННЯ СПЕЦІАЛІЗОВАНИХ ВИСТАВОК</a:t>
            </a:r>
            <a:endParaRPr lang="ru-RU" sz="2000" b="1" dirty="0" smtClean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6143644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ІНТЕРАГРО-2018</a:t>
            </a:r>
            <a:endParaRPr lang="uk-UA" sz="2400" b="1" dirty="0"/>
          </a:p>
        </p:txBody>
      </p:sp>
      <p:pic>
        <p:nvPicPr>
          <p:cNvPr id="49154" name="Picture 2" descr="https://nubip.edu.ua/sites/default/files/u132/img_3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13" y="785794"/>
            <a:ext cx="6977111" cy="5232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3248</TotalTime>
  <Words>773</Words>
  <Application>Microsoft Office PowerPoint</Application>
  <PresentationFormat>Экран (4:3)</PresentationFormat>
  <Paragraphs>92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Поток</vt:lpstr>
      <vt:lpstr>Microsoft Visio Drawing</vt:lpstr>
      <vt:lpstr>Microsoft Equation 3.0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Всеукраїнський конкурс студентських наукових робіт зі спеціальності «Галузеве машинобудування (Підйомно-транспортні, дорожні, будівельні, меліоративні машини і обладнання)» (26 березня, Київський національний університет будівництва і архітектури 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 РОБОТИ АЛГОРИТМУК ПО ОПТИМІЗАЦІЇ ЕНЕРГОЕФЕКТИВНСОТІ ПУСКУ КОВЕЄРА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Кабінет Міністрів України  Національний університет біоресурсів і природокористування України  Кафедра тракторів і автомобілів      Тендеції і заономірності в номінальних потужностях і частотах обертання колінчатих валів дизелів сучасних МЕЗ           </dc:title>
  <dc:creator>Alexey</dc:creator>
  <cp:lastModifiedBy>1</cp:lastModifiedBy>
  <cp:revision>357</cp:revision>
  <dcterms:created xsi:type="dcterms:W3CDTF">2015-03-22T16:57:24Z</dcterms:created>
  <dcterms:modified xsi:type="dcterms:W3CDTF">2019-04-20T09:56:27Z</dcterms:modified>
</cp:coreProperties>
</file>