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7772400" cy="1755626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cs typeface="Aharoni" pitchFamily="2" charset="-79"/>
              </a:rPr>
              <a:t>Конструювання машин</a:t>
            </a:r>
            <a:endParaRPr lang="ru-RU" sz="5400" b="1" dirty="0">
              <a:solidFill>
                <a:schemeClr val="accent3">
                  <a:lumMod val="20000"/>
                  <a:lumOff val="80000"/>
                </a:schemeClr>
              </a:solidFill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725144"/>
            <a:ext cx="4032448" cy="1656184"/>
          </a:xfrm>
        </p:spPr>
        <p:txBody>
          <a:bodyPr>
            <a:normAutofit/>
          </a:bodyPr>
          <a:lstStyle/>
          <a:p>
            <a:pPr algn="l"/>
            <a:r>
              <a:rPr lang="uk-UA" sz="2400" dirty="0" smtClean="0">
                <a:solidFill>
                  <a:schemeClr val="tx1"/>
                </a:solidFill>
              </a:rPr>
              <a:t>Керівники гуртка</a:t>
            </a:r>
            <a:r>
              <a:rPr lang="en-US" sz="2400" dirty="0" smtClean="0">
                <a:solidFill>
                  <a:schemeClr val="tx1"/>
                </a:solidFill>
              </a:rPr>
              <a:t>: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доц. </a:t>
            </a:r>
            <a:r>
              <a:rPr lang="ru-RU" sz="2400" dirty="0" err="1" smtClean="0">
                <a:solidFill>
                  <a:schemeClr val="tx1"/>
                </a:solidFill>
              </a:rPr>
              <a:t>Рибалко</a:t>
            </a:r>
            <a:r>
              <a:rPr lang="ru-RU" sz="2400" dirty="0" smtClean="0">
                <a:solidFill>
                  <a:schemeClr val="tx1"/>
                </a:solidFill>
              </a:rPr>
              <a:t> В.М.</a:t>
            </a:r>
          </a:p>
          <a:p>
            <a:pPr algn="l"/>
            <a:r>
              <a:rPr lang="ru-RU" sz="2400" dirty="0" err="1" smtClean="0">
                <a:solidFill>
                  <a:schemeClr val="tx1"/>
                </a:solidFill>
              </a:rPr>
              <a:t>с</a:t>
            </a:r>
            <a:r>
              <a:rPr lang="ru-RU" sz="2400" dirty="0" err="1" smtClean="0">
                <a:solidFill>
                  <a:schemeClr val="tx1"/>
                </a:solidFill>
              </a:rPr>
              <a:t>тарш.викл</a:t>
            </a:r>
            <a:r>
              <a:rPr lang="ru-RU" sz="2400" dirty="0" smtClean="0">
                <a:solidFill>
                  <a:schemeClr val="tx1"/>
                </a:solidFill>
              </a:rPr>
              <a:t>. </a:t>
            </a:r>
            <a:r>
              <a:rPr lang="ru-RU" sz="2400" dirty="0" err="1" smtClean="0">
                <a:solidFill>
                  <a:schemeClr val="tx1"/>
                </a:solidFill>
              </a:rPr>
              <a:t>Матухно</a:t>
            </a:r>
            <a:r>
              <a:rPr lang="ru-RU" sz="2400" dirty="0" smtClean="0">
                <a:solidFill>
                  <a:schemeClr val="tx1"/>
                </a:solidFill>
              </a:rPr>
              <a:t> Н.В.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   </a:t>
            </a:r>
            <a:r>
              <a:rPr lang="en-US" dirty="0" smtClean="0"/>
              <a:t>    </a:t>
            </a:r>
            <a:r>
              <a:rPr lang="uk-UA" dirty="0" smtClean="0"/>
              <a:t>Наукова спрямованість гуртка-вивчення конструкції, дослідження роботи, розрахунок та конструювання вузлів і деталей с/г машин.</a:t>
            </a:r>
          </a:p>
          <a:p>
            <a:pPr>
              <a:buNone/>
            </a:pPr>
            <a:r>
              <a:rPr lang="uk-UA" dirty="0" smtClean="0"/>
              <a:t> </a:t>
            </a:r>
            <a:r>
              <a:rPr lang="uk-UA" dirty="0" smtClean="0"/>
              <a:t>   </a:t>
            </a:r>
            <a:r>
              <a:rPr lang="en-US" dirty="0" smtClean="0"/>
              <a:t>    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</a:t>
            </a:r>
            <a:r>
              <a:rPr lang="uk-UA" dirty="0" smtClean="0"/>
              <a:t>До складу гуртка входить 18 студентів.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Досягнуті </a:t>
            </a:r>
            <a:r>
              <a:rPr lang="uk-UA" dirty="0" smtClean="0"/>
              <a:t>результати</a:t>
            </a:r>
            <a:r>
              <a:rPr lang="en-US" dirty="0" smtClean="0"/>
              <a:t>: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Кількість  тез доповідей членів гуртка-9</a:t>
            </a:r>
            <a:r>
              <a:rPr lang="en-US" dirty="0" smtClean="0"/>
              <a:t>;</a:t>
            </a:r>
            <a:endParaRPr lang="uk-UA" dirty="0" smtClean="0"/>
          </a:p>
          <a:p>
            <a:r>
              <a:rPr lang="uk-UA" dirty="0" smtClean="0"/>
              <a:t>Кількість патентів на корисну модель –</a:t>
            </a:r>
          </a:p>
          <a:p>
            <a:pPr>
              <a:buNone/>
            </a:pPr>
            <a:r>
              <a:rPr lang="uk-UA" dirty="0" smtClean="0"/>
              <a:t>3 (підготовлено)</a:t>
            </a:r>
            <a:r>
              <a:rPr lang="en-US" dirty="0" smtClean="0"/>
              <a:t>;</a:t>
            </a:r>
            <a:endParaRPr lang="uk-UA" dirty="0" smtClean="0"/>
          </a:p>
          <a:p>
            <a:r>
              <a:rPr lang="uk-UA" dirty="0" smtClean="0"/>
              <a:t>Виступів студентів учасників гуртка у виставках, форумах, фестивалях-2</a:t>
            </a:r>
            <a:r>
              <a:rPr lang="en-US" dirty="0" smtClean="0"/>
              <a:t>;</a:t>
            </a:r>
            <a:endParaRPr lang="uk-UA" dirty="0" smtClean="0"/>
          </a:p>
          <a:p>
            <a:r>
              <a:rPr lang="uk-UA" dirty="0" smtClean="0"/>
              <a:t>Кількість студентів-учасників гуртка в Міжнародних та Всеукраїнських наукових студентських олімпіадах-2</a:t>
            </a:r>
            <a:r>
              <a:rPr lang="en-US" dirty="0" smtClean="0"/>
              <a:t>;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888888_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404664"/>
            <a:ext cx="8500066" cy="6048672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88888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99618"/>
            <a:ext cx="4752528" cy="6574775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22114"/>
          </a:xfrm>
        </p:spPr>
        <p:txBody>
          <a:bodyPr>
            <a:noAutofit/>
          </a:bodyPr>
          <a:lstStyle/>
          <a:p>
            <a:pPr algn="ctr"/>
            <a:r>
              <a:rPr lang="uk-UA" sz="2400" dirty="0" smtClean="0"/>
              <a:t>План-графік роботи наукового гуртка </a:t>
            </a:r>
            <a:r>
              <a:rPr lang="en-US" sz="2400" dirty="0" smtClean="0"/>
              <a:t>“</a:t>
            </a:r>
            <a:r>
              <a:rPr lang="uk-UA" sz="2400" dirty="0" smtClean="0"/>
              <a:t>Конструювання машин</a:t>
            </a:r>
            <a:r>
              <a:rPr lang="en-US" sz="2400" dirty="0" smtClean="0"/>
              <a:t>” </a:t>
            </a:r>
            <a:r>
              <a:rPr lang="ru-RU" sz="2400" dirty="0" smtClean="0"/>
              <a:t>на 2017-2018</a:t>
            </a:r>
            <a:r>
              <a:rPr lang="uk-UA" sz="2400" dirty="0" smtClean="0"/>
              <a:t> </a:t>
            </a:r>
            <a:r>
              <a:rPr lang="uk-UA" sz="2400" dirty="0" err="1" smtClean="0"/>
              <a:t>навч</a:t>
            </a:r>
            <a:r>
              <a:rPr lang="ru-RU" sz="2400" dirty="0" err="1" smtClean="0"/>
              <a:t>альний</a:t>
            </a:r>
            <a:r>
              <a:rPr lang="ru-RU" sz="2400" dirty="0" smtClean="0"/>
              <a:t> </a:t>
            </a:r>
            <a:r>
              <a:rPr lang="uk-UA" sz="2400" dirty="0" smtClean="0"/>
              <a:t>рік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412776"/>
          <a:ext cx="8229600" cy="52381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400"/>
                <a:gridCol w="2952328"/>
                <a:gridCol w="1872208"/>
                <a:gridCol w="1244744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Заходи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Дата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проведення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ісце проведення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Відповідальний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Збір науково-технічної документації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Протягом року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16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latin typeface="Times New Roman"/>
                          <a:ea typeface="Calibri"/>
                          <a:cs typeface="Times New Roman"/>
                        </a:rPr>
                        <a:t>а.350,351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Рибалко В.М.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err="1">
                          <a:latin typeface="Times New Roman"/>
                          <a:ea typeface="Calibri"/>
                          <a:cs typeface="Times New Roman"/>
                        </a:rPr>
                        <a:t>Матухно</a:t>
                      </a: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 Н.В.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Ляшко А.П.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Поновлення навчальних стендів а.350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Протягом року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а.350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uk-UA" sz="1600" dirty="0" err="1">
                          <a:latin typeface="Times New Roman"/>
                          <a:ea typeface="Calibri"/>
                          <a:cs typeface="Times New Roman"/>
                        </a:rPr>
                        <a:t>Матухно</a:t>
                      </a: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 Н.В.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Ляшко А.П.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latin typeface="Times New Roman"/>
                          <a:ea typeface="Calibri"/>
                          <a:cs typeface="Times New Roman"/>
                        </a:rPr>
                        <a:t>Підготовка проекту удосконалення лабораторної установки №7 </a:t>
                      </a:r>
                      <a:r>
                        <a:rPr lang="uk-UA" sz="16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а.352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16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latin typeface="Times New Roman"/>
                          <a:ea typeface="Calibri"/>
                          <a:cs typeface="Times New Roman"/>
                        </a:rPr>
                        <a:t>12.17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16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latin typeface="Times New Roman"/>
                          <a:ea typeface="Calibri"/>
                          <a:cs typeface="Times New Roman"/>
                        </a:rPr>
                        <a:t>а.352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latin typeface="Times New Roman"/>
                          <a:ea typeface="Calibri"/>
                          <a:cs typeface="Times New Roman"/>
                        </a:rPr>
                        <a:t>Рибалко </a:t>
                      </a: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В.М.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err="1">
                          <a:latin typeface="Times New Roman"/>
                          <a:ea typeface="Calibri"/>
                          <a:cs typeface="Times New Roman"/>
                        </a:rPr>
                        <a:t>Матухно</a:t>
                      </a: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 Н.В.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Підготовка проекту </a:t>
                      </a: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“</a:t>
                      </a: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Мобільний контейнер-трансформер</a:t>
                      </a: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”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Times New Roman"/>
                          <a:ea typeface="Calibri"/>
                          <a:cs typeface="Times New Roman"/>
                        </a:rPr>
                        <a:t>05.18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а.350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latin typeface="Times New Roman"/>
                          <a:ea typeface="Calibri"/>
                          <a:cs typeface="Times New Roman"/>
                        </a:rPr>
                        <a:t>Рибалко </a:t>
                      </a: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В.М.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Підготовка проекту </a:t>
                      </a: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“</a:t>
                      </a: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Пристрій для виймання пнів</a:t>
                      </a: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”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Times New Roman"/>
                          <a:ea typeface="Calibri"/>
                          <a:cs typeface="Times New Roman"/>
                        </a:rPr>
                        <a:t>04.18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latin typeface="Times New Roman"/>
                          <a:ea typeface="Calibri"/>
                          <a:cs typeface="Times New Roman"/>
                        </a:rPr>
                        <a:t>а.350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latin typeface="Times New Roman"/>
                          <a:ea typeface="Calibri"/>
                          <a:cs typeface="Times New Roman"/>
                        </a:rPr>
                        <a:t>Рибалко </a:t>
                      </a: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В.М.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err="1">
                          <a:latin typeface="Times New Roman"/>
                          <a:ea typeface="Calibri"/>
                          <a:cs typeface="Times New Roman"/>
                        </a:rPr>
                        <a:t>Матухно</a:t>
                      </a: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 Н.В.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Підготовка матеріалів заявок на корисну модель</a:t>
                      </a: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: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“</a:t>
                      </a: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Пристрій для виймання пнів</a:t>
                      </a: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”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“</a:t>
                      </a: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Пристрій для підйому контейнера</a:t>
                      </a: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”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16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16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latin typeface="Times New Roman"/>
                          <a:ea typeface="Calibri"/>
                          <a:cs typeface="Times New Roman"/>
                        </a:rPr>
                        <a:t>Протягом </a:t>
                      </a: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року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16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16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latin typeface="Times New Roman"/>
                          <a:ea typeface="Calibri"/>
                          <a:cs typeface="Times New Roman"/>
                        </a:rPr>
                        <a:t>а.350,351</a:t>
                      </a: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­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Рибалко В.М.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err="1">
                          <a:latin typeface="Times New Roman"/>
                          <a:ea typeface="Calibri"/>
                          <a:cs typeface="Times New Roman"/>
                        </a:rPr>
                        <a:t>Матухно</a:t>
                      </a: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 Н.В.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Ляшко А.П.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36912"/>
            <a:ext cx="7941568" cy="1143000"/>
          </a:xfrm>
        </p:spPr>
        <p:txBody>
          <a:bodyPr>
            <a:noAutofit/>
          </a:bodyPr>
          <a:lstStyle/>
          <a:p>
            <a:r>
              <a:rPr lang="uk-UA" sz="7200" dirty="0" smtClean="0"/>
              <a:t>Дякую за увагу </a:t>
            </a:r>
            <a:r>
              <a:rPr lang="en-US" sz="7200" dirty="0" smtClean="0">
                <a:sym typeface="Wingdings" pitchFamily="2" charset="2"/>
              </a:rPr>
              <a:t>:)</a:t>
            </a:r>
            <a:endParaRPr lang="ru-RU" sz="72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1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365339"/>
      </a:accent2>
      <a:accent3>
        <a:srgbClr val="527D55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131</TotalTime>
  <Words>224</Words>
  <Application>Microsoft Office PowerPoint</Application>
  <PresentationFormat>Экран (4:3)</PresentationFormat>
  <Paragraphs>72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Городская</vt:lpstr>
      <vt:lpstr>Конструювання машин</vt:lpstr>
      <vt:lpstr>Слайд 2</vt:lpstr>
      <vt:lpstr>Досягнуті результати: </vt:lpstr>
      <vt:lpstr>Слайд 4</vt:lpstr>
      <vt:lpstr>Слайд 5</vt:lpstr>
      <vt:lpstr>План-графік роботи наукового гуртка “Конструювання машин” на 2017-2018 навчальний рік</vt:lpstr>
      <vt:lpstr>Дякую за увагу :)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Конструювання машин</dc:title>
  <dc:creator>Sony</dc:creator>
  <cp:lastModifiedBy>Sony</cp:lastModifiedBy>
  <cp:revision>16</cp:revision>
  <dcterms:created xsi:type="dcterms:W3CDTF">2017-05-09T13:55:24Z</dcterms:created>
  <dcterms:modified xsi:type="dcterms:W3CDTF">2017-05-09T16:19:37Z</dcterms:modified>
</cp:coreProperties>
</file>