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8"/>
  </p:notesMasterIdLst>
  <p:sldIdLst>
    <p:sldId id="284" r:id="rId2"/>
    <p:sldId id="273" r:id="rId3"/>
    <p:sldId id="311" r:id="rId4"/>
    <p:sldId id="259" r:id="rId5"/>
    <p:sldId id="308" r:id="rId6"/>
    <p:sldId id="309" r:id="rId7"/>
    <p:sldId id="310" r:id="rId8"/>
    <p:sldId id="285" r:id="rId9"/>
    <p:sldId id="287" r:id="rId10"/>
    <p:sldId id="277" r:id="rId11"/>
    <p:sldId id="313" r:id="rId12"/>
    <p:sldId id="314" r:id="rId13"/>
    <p:sldId id="306" r:id="rId14"/>
    <p:sldId id="288" r:id="rId15"/>
    <p:sldId id="312" r:id="rId16"/>
    <p:sldId id="30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8"/>
    <a:srgbClr val="06665D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265" autoAdjust="0"/>
  </p:normalViewPr>
  <p:slideViewPr>
    <p:cSldViewPr>
      <p:cViewPr varScale="1">
        <p:scale>
          <a:sx n="66" d="100"/>
          <a:sy n="66" d="100"/>
        </p:scale>
        <p:origin x="1422" y="102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1704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393CA-234F-4874-A21E-193CFF9D275E}" type="datetimeFigureOut">
              <a:rPr lang="uk-UA" smtClean="0"/>
              <a:pPr/>
              <a:t>10.05.2017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BA852-A06D-4370-A72A-67BB87F948D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89022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BA852-A06D-4370-A72A-67BB87F948DB}" type="slidenum">
              <a:rPr lang="uk-UA" smtClean="0"/>
              <a:pPr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0646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0.emf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357166"/>
            <a:ext cx="8572560" cy="628654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28604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АЦІОНАЛЬНИЙ УНІВЕРИСТЕТ БІОРЕСУРСІВ</a:t>
            </a:r>
            <a:b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І ПРИРОДОКОРИСТУВАННЯ УКРАЇНИ</a:t>
            </a:r>
            <a:endParaRPr lang="uk-UA" sz="24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500174"/>
            <a:ext cx="7715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Кафедра конструювання машин і обладнання</a:t>
            </a:r>
            <a:endParaRPr lang="uk-UA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071810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ЗВІТ ПРО ДІЯЛЬНІСТЬ НАУКОВОГО ГУРТКА</a:t>
            </a:r>
          </a:p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ЗА 2016 – 2017 НАВЧАЛЬНИЙ РІК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5013176"/>
            <a:ext cx="79296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Доповідач: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магістр Стехно  Олексій  Володимирович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Керівники: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д.т.н., проф. Ловейкін Вячеслав Сергійович, 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д.т.н.,  проф. Ромасевич Юрій Олександрович.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2214554"/>
            <a:ext cx="6357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Гурток: ДИНАМІКА МАШИН</a:t>
            </a:r>
            <a:endParaRPr lang="uk-UA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83568" y="-24"/>
            <a:ext cx="80318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</a:rPr>
              <a:t>РЕЗУЛЬТАТИ РОБОТИ НАУКОВОГО ГУРТКА  </a:t>
            </a:r>
            <a:endParaRPr lang="ru-RU" sz="2000" b="1" dirty="0" smtClean="0">
              <a:latin typeface="Times New Roman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17" name="Рисунок 16" descr="D:\НУБіП (Навчання)\Магістерська дипломна робота\Рисунки\Динамічна модель механізму зм. в. остаточна 1.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536" y="332656"/>
            <a:ext cx="5389200" cy="3513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/>
          <a:srcRect b="2690"/>
          <a:stretch/>
        </p:blipFill>
        <p:spPr>
          <a:xfrm>
            <a:off x="107504" y="3896816"/>
            <a:ext cx="3528392" cy="291656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8460432" y="-2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dirty="0" smtClean="0">
                <a:solidFill>
                  <a:srgbClr val="C00000"/>
                </a:solidFill>
              </a:rPr>
              <a:t>10</a:t>
            </a:r>
            <a:endParaRPr lang="uk-UA" sz="4000" dirty="0">
              <a:solidFill>
                <a:srgbClr val="C00000"/>
              </a:solidFill>
            </a:endParaRPr>
          </a:p>
        </p:txBody>
      </p:sp>
      <p:graphicFrame>
        <p:nvGraphicFramePr>
          <p:cNvPr id="21" name="Object 5"/>
          <p:cNvGraphicFramePr>
            <a:graphicFrameLocks noChangeAspect="1"/>
          </p:cNvGraphicFramePr>
          <p:nvPr/>
        </p:nvGraphicFramePr>
        <p:xfrm>
          <a:off x="3965606" y="4214818"/>
          <a:ext cx="5106988" cy="257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6" name="Формула" r:id="rId6" imgW="4013200" imgH="2019300" progId="Equation.3">
                  <p:embed/>
                </p:oleObj>
              </mc:Choice>
              <mc:Fallback>
                <p:oleObj name="Формула" r:id="rId6" imgW="4013200" imgH="2019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5606" y="4214818"/>
                        <a:ext cx="5106988" cy="257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76672"/>
            <a:ext cx="3135292" cy="3958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60432" y="-2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dirty="0" smtClean="0">
                <a:solidFill>
                  <a:srgbClr val="C00000"/>
                </a:solidFill>
              </a:rPr>
              <a:t>11</a:t>
            </a:r>
            <a:endParaRPr lang="uk-UA" sz="4000" dirty="0">
              <a:solidFill>
                <a:srgbClr val="C00000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85720" y="56026"/>
            <a:ext cx="864399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НАУКОВА ДІЯЛЬНІСТЬ ГУРТКА </a:t>
            </a:r>
            <a:endParaRPr kumimoji="0" lang="uk-UA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476672"/>
            <a:ext cx="3071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Момент на валу двигуна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467380"/>
            <a:ext cx="3071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Потужність двигуна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3571876"/>
            <a:ext cx="3071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Момент в пружній муфті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15476" y="3596956"/>
            <a:ext cx="3143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Зусилля в тяговому канаті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764704"/>
            <a:ext cx="4162756" cy="286800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75656" y="1270501"/>
            <a:ext cx="2564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Максимальний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момент складає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337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Нм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 flipV="1">
            <a:off x="813876" y="1052736"/>
            <a:ext cx="733788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3861048"/>
            <a:ext cx="4090748" cy="286358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431008" y="4365104"/>
            <a:ext cx="2492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Максимальний момент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складає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228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Нм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827584" y="4208199"/>
            <a:ext cx="618432" cy="4320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808" y="764704"/>
            <a:ext cx="4236146" cy="286277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699208" y="980728"/>
            <a:ext cx="2761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Максимальна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потужність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складає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19 кВт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5195152" y="1052736"/>
            <a:ext cx="576064" cy="216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7392" y="3966288"/>
            <a:ext cx="4072562" cy="275834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7264226" y="3934797"/>
            <a:ext cx="18630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Максимальне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зусилля в канаті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складає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6559 Н </a:t>
            </a:r>
            <a:endParaRPr lang="ru-RU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5293437" y="4288729"/>
            <a:ext cx="2014867" cy="4381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61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60432" y="-2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dirty="0" smtClean="0">
                <a:solidFill>
                  <a:srgbClr val="C00000"/>
                </a:solidFill>
              </a:rPr>
              <a:t>12</a:t>
            </a:r>
            <a:endParaRPr lang="uk-UA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571876"/>
            <a:ext cx="4357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Переміщення дисипативного елемента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78274" y="493030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Швидкість вантажного візка</a:t>
            </a:r>
            <a:endParaRPr lang="ru-RU" b="1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469254" y="3933056"/>
            <a:ext cx="4141694" cy="28721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50818" y="3573016"/>
            <a:ext cx="4357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Фазова траєкторія коливань вантажу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764704"/>
            <a:ext cx="3961994" cy="285511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55514" y="476672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Швидкість канатного барабану</a:t>
            </a:r>
            <a:endParaRPr lang="ru-RU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786" y="764704"/>
            <a:ext cx="4141694" cy="28638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5100" y="3900203"/>
            <a:ext cx="3999388" cy="284116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283968" y="3933056"/>
            <a:ext cx="2204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Максимальне відхилення вантажу від вертикалі складає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1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dirty="0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85720" y="56026"/>
            <a:ext cx="864399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НАУКОВА ДІЯЛЬНІСТЬ ГУРТКА </a:t>
            </a:r>
            <a:endParaRPr kumimoji="0" lang="uk-UA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23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8424" y="56818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dirty="0" smtClean="0">
                <a:solidFill>
                  <a:srgbClr val="C00000"/>
                </a:solidFill>
              </a:rPr>
              <a:t>13</a:t>
            </a:r>
            <a:endParaRPr lang="uk-UA" sz="40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-24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УДОСКОНАЛЕННЯ КРАНОВИХ МЕХАНІЗМІВ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G:\Магістратура\Фонд Пінчука - 2016\Стехно Олексій Володимирович\Додатки\Зборка механізму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7" b="14589"/>
          <a:stretch/>
        </p:blipFill>
        <p:spPr bwMode="auto">
          <a:xfrm>
            <a:off x="179513" y="2924944"/>
            <a:ext cx="4322792" cy="31683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G:\Магістратура\Фонд Пінчука - 2016\Стехно Олексій Володимирович\Додатки\Зборка демпферного блоку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0" t="12863" b="3341"/>
          <a:stretch/>
        </p:blipFill>
        <p:spPr bwMode="auto">
          <a:xfrm>
            <a:off x="4788024" y="908720"/>
            <a:ext cx="4234209" cy="31378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899592" y="6021288"/>
            <a:ext cx="3269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Приводний барабан з пружним демпфером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06672" y="4077072"/>
            <a:ext cx="3269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Канатний блок з пружним демпфером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5" y="768860"/>
            <a:ext cx="4502305" cy="2156084"/>
          </a:xfrm>
          <a:prstGeom prst="rect">
            <a:avLst/>
          </a:prstGeom>
        </p:spPr>
      </p:pic>
      <p:pic>
        <p:nvPicPr>
          <p:cNvPr id="22" name="Рисунок 21" descr="G:\Магістратура\Диплом\Патенти\Механізм зміни вильоту\Фото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" r="1869" b="1519"/>
          <a:stretch/>
        </p:blipFill>
        <p:spPr bwMode="auto">
          <a:xfrm>
            <a:off x="5199211" y="4778434"/>
            <a:ext cx="1533029" cy="20349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Рисунок 22" descr="G:\Магістратура\Фонд Пінчука - 2016\Стехно Олексій Володимирович\Додатки\Патент.pn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3"/>
          <a:stretch/>
        </p:blipFill>
        <p:spPr bwMode="auto">
          <a:xfrm>
            <a:off x="7164288" y="4784958"/>
            <a:ext cx="1543447" cy="20284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500034" y="99932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</a:rPr>
              <a:t>СТРАТЕГІЯ РОЗВИТКУ  НАУКОВОГО ГУРТКА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</a:rPr>
              <a:t>(сектор наукових розробок)  </a:t>
            </a:r>
            <a:endParaRPr lang="ru-RU" sz="2400" b="1" dirty="0" smtClean="0">
              <a:latin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1037049"/>
            <a:ext cx="85725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>
              <a:buFont typeface="+mj-lt"/>
              <a:buAutoNum type="arabicParenR"/>
            </a:pPr>
            <a:r>
              <a:rPr lang="uk-UA" sz="2400" b="1" dirty="0" smtClean="0">
                <a:latin typeface="Times New Roman" pitchFamily="18" charset="0"/>
              </a:rPr>
              <a:t>Дослідження динаміки машин та механізмів (</a:t>
            </a:r>
            <a:r>
              <a:rPr lang="ru-RU" sz="2400" b="1" dirty="0" smtClean="0">
                <a:latin typeface="Times New Roman" pitchFamily="18" charset="0"/>
              </a:rPr>
              <a:t>стр</a:t>
            </a:r>
            <a:r>
              <a:rPr lang="uk-UA" sz="2400" b="1" dirty="0" smtClean="0">
                <a:latin typeface="Times New Roman" pitchFamily="18" charset="0"/>
              </a:rPr>
              <a:t>ічкові конвеєри, ковшові елеватори, скребкові конвеєри, мостові та баштові крани).</a:t>
            </a:r>
          </a:p>
          <a:p>
            <a:pPr indent="449263" algn="just">
              <a:buFont typeface="+mj-lt"/>
              <a:buAutoNum type="arabicParenR"/>
            </a:pPr>
            <a:endParaRPr lang="uk-UA" sz="2400" b="1" dirty="0" smtClean="0">
              <a:latin typeface="Times New Roman" pitchFamily="18" charset="0"/>
            </a:endParaRPr>
          </a:p>
          <a:p>
            <a:pPr indent="449263" algn="just">
              <a:buFont typeface="+mj-lt"/>
              <a:buAutoNum type="arabicParenR"/>
            </a:pPr>
            <a:r>
              <a:rPr lang="uk-UA" sz="2400" b="1" dirty="0" smtClean="0">
                <a:latin typeface="Times New Roman" pitchFamily="18" charset="0"/>
              </a:rPr>
              <a:t>Проведення параметричної оптимізації вищевказаних механізмів (визначення оптимальних параметрів демпферних блоків, канатних барабанів, підвісок та інших елементів).</a:t>
            </a:r>
          </a:p>
          <a:p>
            <a:pPr indent="449263" algn="just">
              <a:buFont typeface="+mj-lt"/>
              <a:buAutoNum type="arabicParenR"/>
            </a:pPr>
            <a:endParaRPr lang="uk-UA" sz="2400" b="1" dirty="0" smtClean="0">
              <a:latin typeface="Times New Roman" pitchFamily="18" charset="0"/>
            </a:endParaRPr>
          </a:p>
          <a:p>
            <a:pPr indent="449263" algn="just">
              <a:buFont typeface="+mj-lt"/>
              <a:buAutoNum type="arabicParenR"/>
            </a:pPr>
            <a:r>
              <a:rPr lang="uk-UA" sz="2400" b="1" dirty="0" smtClean="0">
                <a:latin typeface="Times New Roman" pitchFamily="18" charset="0"/>
              </a:rPr>
              <a:t>Постановка та розв'язок задач оптимального керування рухом машин та механізмів із використанням варіаційного числення та прямих варіаційних методів.</a:t>
            </a:r>
          </a:p>
          <a:p>
            <a:pPr indent="449263" algn="just">
              <a:buFont typeface="+mj-lt"/>
              <a:buAutoNum type="arabicParenR"/>
            </a:pPr>
            <a:endParaRPr lang="uk-UA" sz="2400" b="1" dirty="0" smtClean="0">
              <a:latin typeface="Times New Roman" pitchFamily="18" charset="0"/>
            </a:endParaRPr>
          </a:p>
          <a:p>
            <a:pPr indent="449263" algn="just">
              <a:buFont typeface="+mj-lt"/>
              <a:buAutoNum type="arabicParenR"/>
            </a:pPr>
            <a:r>
              <a:rPr lang="uk-UA" sz="2400" b="1" dirty="0" smtClean="0">
                <a:latin typeface="Times New Roman" pitchFamily="18" charset="0"/>
              </a:rPr>
              <a:t>Аналіз отриманих результатів та встановлення рекомендацій стосовно їх практичної реалізації.</a:t>
            </a:r>
            <a:endParaRPr lang="ru-RU" sz="2400" b="1" dirty="0" smtClean="0">
              <a:latin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429652" y="-24"/>
            <a:ext cx="6976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uk-UA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99932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</a:rPr>
              <a:t>СТРАТЕГІЯ РОЗВИТКУ  НАУКОВОГО ГУРТКА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</a:rPr>
              <a:t>(організаційний сектор)  </a:t>
            </a:r>
            <a:endParaRPr lang="ru-RU" sz="2400" b="1" dirty="0" smtClean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29652" y="-24"/>
            <a:ext cx="6976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uk-UA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334373"/>
            <a:ext cx="85725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uk-UA" sz="2800" b="1" dirty="0" smtClean="0">
                <a:latin typeface="Times New Roman" pitchFamily="18" charset="0"/>
              </a:rPr>
              <a:t> Залучення до гуртка талановитої і активної молоді.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uk-UA" sz="2800" b="1" dirty="0">
              <a:latin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uk-UA" sz="2800" b="1" dirty="0" smtClean="0">
                <a:latin typeface="Times New Roman" pitchFamily="18" charset="0"/>
              </a:rPr>
              <a:t>  Участь студентів гуртка в конкурсах наукових робіт, олімпіадах та грантах.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uk-UA" sz="2800" b="1" dirty="0">
              <a:latin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uk-UA" sz="2800" b="1" dirty="0" smtClean="0">
                <a:latin typeface="Times New Roman" pitchFamily="18" charset="0"/>
              </a:rPr>
              <a:t> Пропагування результатів власних наукових досліджень.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uk-UA" sz="2800" b="1" dirty="0">
              <a:latin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uk-UA" sz="2800" b="1" dirty="0" smtClean="0">
                <a:latin typeface="Times New Roman" pitchFamily="18" charset="0"/>
              </a:rPr>
              <a:t> Налагодження та розвиток зв'язків із студентами і вченими з інших вишів, наукових установ і організацій.</a:t>
            </a:r>
            <a:endParaRPr lang="ru-RU" sz="2800" b="1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14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643182"/>
            <a:ext cx="9144000" cy="118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Дякую за увагу!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715404" y="-24"/>
            <a:ext cx="4285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 smtClean="0">
                <a:solidFill>
                  <a:srgbClr val="C00000"/>
                </a:solidFill>
              </a:rPr>
              <a:t>2</a:t>
            </a:r>
            <a:endParaRPr lang="uk-UA" sz="4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44624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</a:rPr>
              <a:t>СПИСОК УЧАСНИКІВ НАУКОВОГО ГУРТКА</a:t>
            </a:r>
            <a:endParaRPr lang="ru-RU" sz="2000" b="1" dirty="0" smtClean="0"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14096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</a:rPr>
              <a:t>ПУБЛІКАЦІЇ НАУКОВОГО  ГУРТКА</a:t>
            </a:r>
          </a:p>
          <a:p>
            <a:pPr algn="ctr"/>
            <a:endParaRPr lang="uk-UA" sz="800" b="1" dirty="0" smtClean="0">
              <a:latin typeface="Times New Roman" pitchFamily="18" charset="0"/>
            </a:endParaRPr>
          </a:p>
          <a:p>
            <a:pPr algn="ctr"/>
            <a:r>
              <a:rPr lang="uk-UA" sz="2000" b="1" dirty="0" smtClean="0">
                <a:latin typeface="Times New Roman" pitchFamily="18" charset="0"/>
              </a:rPr>
              <a:t>За 2016 – 2017 навчальний рік опубліковано:</a:t>
            </a:r>
            <a:endParaRPr lang="ru-RU" sz="2000" b="1" dirty="0" smtClean="0"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14415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>
              <a:buFont typeface="+mj-lt"/>
              <a:buAutoNum type="arabicPeriod"/>
            </a:pPr>
            <a:r>
              <a:rPr lang="uk-UA" sz="2000" b="1" dirty="0" smtClean="0">
                <a:latin typeface="Times New Roman" pitchFamily="18" charset="0"/>
              </a:rPr>
              <a:t>Стехно Олексій Володимирович – МОБ 1501;</a:t>
            </a:r>
          </a:p>
          <a:p>
            <a:pPr indent="449263" algn="just">
              <a:buFont typeface="+mj-lt"/>
              <a:buAutoNum type="arabicPeriod"/>
            </a:pPr>
            <a:r>
              <a:rPr lang="uk-UA" sz="2000" b="1" dirty="0">
                <a:latin typeface="Times New Roman" pitchFamily="18" charset="0"/>
              </a:rPr>
              <a:t>Муштин Денис Іванович – МОБ 1501;</a:t>
            </a:r>
          </a:p>
          <a:p>
            <a:pPr indent="449263" algn="just">
              <a:buFont typeface="+mj-lt"/>
              <a:buAutoNum type="arabicPeriod"/>
            </a:pPr>
            <a:r>
              <a:rPr lang="uk-UA" sz="2000" b="1" dirty="0" smtClean="0">
                <a:latin typeface="Times New Roman" pitchFamily="18" charset="0"/>
              </a:rPr>
              <a:t>Кулінський Валерій Васильович – МОБ 1601;</a:t>
            </a:r>
          </a:p>
          <a:p>
            <a:pPr indent="449263" algn="just">
              <a:buFont typeface="+mj-lt"/>
              <a:buAutoNum type="arabicPeriod"/>
            </a:pPr>
            <a:r>
              <a:rPr lang="uk-UA" sz="2000" b="1" dirty="0" smtClean="0">
                <a:latin typeface="Times New Roman" pitchFamily="18" charset="0"/>
              </a:rPr>
              <a:t>Люб</a:t>
            </a:r>
            <a:r>
              <a:rPr lang="ru-RU" sz="2000" b="1" dirty="0" smtClean="0">
                <a:latin typeface="Times New Roman" pitchFamily="18" charset="0"/>
              </a:rPr>
              <a:t>а</a:t>
            </a:r>
            <a:r>
              <a:rPr lang="uk-UA" sz="2000" b="1" dirty="0" smtClean="0">
                <a:latin typeface="Times New Roman" pitchFamily="18" charset="0"/>
              </a:rPr>
              <a:t>рець </a:t>
            </a:r>
            <a:r>
              <a:rPr lang="uk-UA" sz="2000" b="1" dirty="0">
                <a:latin typeface="Times New Roman" pitchFamily="18" charset="0"/>
              </a:rPr>
              <a:t>Богдан </a:t>
            </a:r>
            <a:r>
              <a:rPr lang="uk-UA" sz="2000" b="1" dirty="0" smtClean="0">
                <a:latin typeface="Times New Roman" pitchFamily="18" charset="0"/>
              </a:rPr>
              <a:t>Святославович – </a:t>
            </a:r>
            <a:r>
              <a:rPr lang="uk-UA" sz="2000" b="1" dirty="0">
                <a:latin typeface="Times New Roman" pitchFamily="18" charset="0"/>
              </a:rPr>
              <a:t>МОБ 1501;</a:t>
            </a:r>
          </a:p>
          <a:p>
            <a:pPr indent="449263" algn="just">
              <a:buFont typeface="+mj-lt"/>
              <a:buAutoNum type="arabicPeriod"/>
            </a:pPr>
            <a:r>
              <a:rPr lang="uk-UA" sz="2000" b="1" dirty="0" smtClean="0">
                <a:latin typeface="Times New Roman" pitchFamily="18" charset="0"/>
              </a:rPr>
              <a:t>Кузнюк Давид Владиславович – МОБ 1601;</a:t>
            </a:r>
          </a:p>
          <a:p>
            <a:pPr indent="449263" algn="just">
              <a:buFont typeface="+mj-lt"/>
              <a:buAutoNum type="arabicPeriod"/>
            </a:pPr>
            <a:r>
              <a:rPr lang="uk-UA" sz="2000" b="1" dirty="0" smtClean="0">
                <a:latin typeface="Times New Roman" pitchFamily="18" charset="0"/>
              </a:rPr>
              <a:t>Кульпін Руслан Анатолійович – МОБ 1601;</a:t>
            </a:r>
          </a:p>
          <a:p>
            <a:pPr indent="449263" algn="just">
              <a:buFont typeface="+mj-lt"/>
              <a:buAutoNum type="arabicPeriod"/>
            </a:pPr>
            <a:r>
              <a:rPr lang="uk-UA" sz="2000" b="1" dirty="0" smtClean="0">
                <a:latin typeface="Times New Roman" pitchFamily="18" charset="0"/>
              </a:rPr>
              <a:t>Байталоха Андрій Анатолійович – МОБ 1501;</a:t>
            </a:r>
          </a:p>
          <a:p>
            <a:pPr indent="449263" algn="just">
              <a:buFont typeface="+mj-lt"/>
              <a:buAutoNum type="arabicPeriod"/>
            </a:pPr>
            <a:r>
              <a:rPr lang="uk-UA" sz="2000" b="1" dirty="0" smtClean="0">
                <a:latin typeface="Times New Roman" pitchFamily="18" charset="0"/>
              </a:rPr>
              <a:t>Журбенко Олександр Павлович – МОБ 1501</a:t>
            </a:r>
            <a:r>
              <a:rPr lang="uk-UA" sz="2000" b="1" dirty="0">
                <a:latin typeface="Times New Roman" pitchFamily="18" charset="0"/>
              </a:rPr>
              <a:t>.</a:t>
            </a:r>
            <a:endParaRPr lang="uk-UA" sz="2000" b="1" dirty="0" smtClean="0">
              <a:latin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010288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>
              <a:buFont typeface="Arial" pitchFamily="34" charset="0"/>
              <a:buChar char="•"/>
            </a:pPr>
            <a:r>
              <a:rPr lang="uk-UA" sz="2000" b="1" dirty="0" smtClean="0">
                <a:latin typeface="Times New Roman" pitchFamily="18" charset="0"/>
              </a:rPr>
              <a:t>17 -  тез доповідей;</a:t>
            </a:r>
          </a:p>
          <a:p>
            <a:pPr indent="449263" algn="just">
              <a:buFont typeface="Arial" pitchFamily="34" charset="0"/>
              <a:buChar char="•"/>
            </a:pPr>
            <a:r>
              <a:rPr lang="uk-UA" sz="2000" b="1" dirty="0" smtClean="0">
                <a:latin typeface="Times New Roman" pitchFamily="18" charset="0"/>
              </a:rPr>
              <a:t>7 наукових статей;</a:t>
            </a:r>
          </a:p>
          <a:p>
            <a:pPr indent="449263" algn="just">
              <a:buFont typeface="Arial" pitchFamily="34" charset="0"/>
              <a:buChar char="•"/>
            </a:pPr>
            <a:r>
              <a:rPr lang="uk-UA" sz="2000" b="1" dirty="0" smtClean="0">
                <a:latin typeface="Times New Roman" pitchFamily="18" charset="0"/>
              </a:rPr>
              <a:t>Отримано 2 патенти на  корисні моделі.</a:t>
            </a:r>
          </a:p>
          <a:p>
            <a:pPr indent="449263" algn="just"/>
            <a:endParaRPr lang="uk-UA" sz="1200" b="1" dirty="0" smtClean="0">
              <a:latin typeface="Times New Roman" pitchFamily="18" charset="0"/>
            </a:endParaRPr>
          </a:p>
          <a:p>
            <a:pPr indent="449263" algn="ctr"/>
            <a:r>
              <a:rPr lang="uk-UA" sz="2000" b="1" dirty="0" smtClean="0">
                <a:latin typeface="Times New Roman" pitchFamily="18" charset="0"/>
              </a:rPr>
              <a:t>СТУДЕНТИ НАУКОВОГО ГУРТКА ПРИЙМАЮТЬ УЧАСТЬ</a:t>
            </a:r>
          </a:p>
          <a:p>
            <a:pPr indent="449263" algn="ctr"/>
            <a:endParaRPr lang="uk-UA" sz="1000" b="1" dirty="0" smtClean="0">
              <a:latin typeface="Times New Roman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uk-UA" sz="2000" b="1" dirty="0" smtClean="0">
                <a:latin typeface="Times New Roman" pitchFamily="18" charset="0"/>
              </a:rPr>
              <a:t> науково-практичних конференціях;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uk-UA" sz="2000" b="1" dirty="0" smtClean="0">
                <a:latin typeface="Times New Roman" pitchFamily="18" charset="0"/>
              </a:rPr>
              <a:t> всеукраїнських студентських олімпіадах;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uk-UA" sz="2000" b="1" dirty="0" smtClean="0">
                <a:latin typeface="Times New Roman" pitchFamily="18" charset="0"/>
              </a:rPr>
              <a:t> конкурсах студентських наукових робіт.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4624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</a:rPr>
              <a:t>ПУБЛІКАЦІЇ НАУКОВОГО ГУРТКА</a:t>
            </a:r>
            <a:endParaRPr lang="ru-RU" sz="2000" b="1" dirty="0" smtClean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99680" y="7141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dirty="0" smtClean="0">
                <a:solidFill>
                  <a:srgbClr val="C00000"/>
                </a:solidFill>
              </a:rPr>
              <a:t>3</a:t>
            </a:r>
            <a:endParaRPr lang="uk-UA" sz="4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2035553" cy="28348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76672"/>
            <a:ext cx="2046560" cy="28314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76672"/>
            <a:ext cx="1927343" cy="28314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496" y="476673"/>
            <a:ext cx="2040976" cy="28396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665201"/>
            <a:ext cx="1944493" cy="27881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429000"/>
            <a:ext cx="2880320" cy="20362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780176"/>
            <a:ext cx="2746583" cy="18891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717033"/>
            <a:ext cx="2069641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78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699680" y="7141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4624"/>
            <a:ext cx="821537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900" b="1" dirty="0" smtClean="0">
                <a:latin typeface="Times New Roman" pitchFamily="18" charset="0"/>
              </a:rPr>
              <a:t>УЧАСТЬ У </a:t>
            </a:r>
            <a:r>
              <a:rPr lang="uk-UA" sz="1900" b="1" dirty="0" smtClean="0">
                <a:latin typeface="Times New Roman" pitchFamily="18" charset="0"/>
              </a:rPr>
              <a:t>71 - Й ВСЕУКРАЇНСЬКІЙ НАУКОВО – ПРАКТИЧНІЙ </a:t>
            </a:r>
            <a:r>
              <a:rPr lang="uk-UA" sz="1900" b="1" dirty="0">
                <a:latin typeface="Times New Roman" pitchFamily="18" charset="0"/>
              </a:rPr>
              <a:t>КОНФЕРЕНЦІЇ </a:t>
            </a:r>
            <a:r>
              <a:rPr lang="uk-UA" sz="1900" b="1" dirty="0" smtClean="0">
                <a:latin typeface="Times New Roman" pitchFamily="18" charset="0"/>
              </a:rPr>
              <a:t>«НАУКОВІ ЗДОБУТКИ СТУДЕНТІВ ДОСЛІДЖЕННЯХ ТЕХНІЧНИХ ТА БІОЕНЕРГЕТИЧНИХ СИСТЕМ ПРИРОДОКОРИСТУВАННЯ: КОНСТРУЮВАННЯ ТА ДИЗАЙН» 16 БЕРЕЗНЯ 2017 РОКУ </a:t>
            </a:r>
            <a:endParaRPr lang="ru-RU" sz="1900" b="1" dirty="0" smtClean="0"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10" b="9279"/>
          <a:stretch/>
        </p:blipFill>
        <p:spPr>
          <a:xfrm>
            <a:off x="179512" y="1717546"/>
            <a:ext cx="8820472" cy="45917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699680" y="7141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4462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</a:rPr>
              <a:t>Студенти наукового гуртка прийняли участь у науково-практичній конференції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LABComplEX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18 – 20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жовтня 2016 року м. Київ</a:t>
            </a:r>
            <a:r>
              <a:rPr lang="uk-UA" sz="2000" b="1" dirty="0" smtClean="0">
                <a:latin typeface="Times New Roman" pitchFamily="18" charset="0"/>
              </a:rPr>
              <a:t> </a:t>
            </a:r>
            <a:endParaRPr lang="ru-RU" sz="2000" b="1" dirty="0" smtClean="0"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8"/>
          <a:stretch/>
        </p:blipFill>
        <p:spPr>
          <a:xfrm>
            <a:off x="107504" y="938589"/>
            <a:ext cx="8964488" cy="54157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99680" y="56818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4624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</a:rPr>
              <a:t>Студенти наукового гуртка прийняли участь у міжнародній науково-практичній конференції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«Технічне забезпечення виробництва органічної продукції та біопалив в АПК» в рамках міжнародної виставки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АГРО-2016 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8 – 11 червня 2016 року м Київ</a:t>
            </a:r>
            <a:r>
              <a:rPr lang="uk-UA" sz="2000" b="1" dirty="0" smtClean="0">
                <a:latin typeface="Times New Roman" pitchFamily="18" charset="0"/>
              </a:rPr>
              <a:t> </a:t>
            </a:r>
            <a:endParaRPr lang="ru-RU" sz="2000" b="1" dirty="0" smtClean="0">
              <a:latin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8"/>
            <a:ext cx="5218462" cy="34563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327871"/>
            <a:ext cx="5262430" cy="348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80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99680" y="56818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dirty="0" smtClean="0">
                <a:solidFill>
                  <a:srgbClr val="C00000"/>
                </a:solidFill>
              </a:rPr>
              <a:t>7</a:t>
            </a:r>
            <a:endParaRPr lang="uk-UA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4624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</a:rPr>
              <a:t>Участь у міжнародній науково-технічній конференції з нагоди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</a:rPr>
              <a:t>110-ї річниці від дня народження доктора технічних наук, професора КРАМАРОВА ВОЛОДИМИРА </a:t>
            </a:r>
            <a:r>
              <a:rPr lang="uk-UA" sz="2000" b="1" dirty="0" smtClean="0">
                <a:latin typeface="Times New Roman" pitchFamily="18" charset="0"/>
              </a:rPr>
              <a:t>САВОВИЧА 16 – 17 лютого 2017 року м. Київ</a:t>
            </a:r>
            <a:endParaRPr lang="ru-RU" sz="2000" b="1" dirty="0" smtClean="0">
              <a:latin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3"/>
          <a:stretch/>
        </p:blipFill>
        <p:spPr>
          <a:xfrm>
            <a:off x="81735" y="1124744"/>
            <a:ext cx="9026769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0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699680" y="71414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dirty="0" smtClean="0">
                <a:solidFill>
                  <a:srgbClr val="C00000"/>
                </a:solidFill>
              </a:rPr>
              <a:t>8</a:t>
            </a:r>
            <a:endParaRPr lang="uk-UA" sz="4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18373"/>
            <a:ext cx="8572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</a:rPr>
              <a:t>УЧАСТЬ У ВСЕУКРАЇНСЬКОМУ КОНКУРСІ СТУДЕНТСЬКИХ НАУКОВИХ РОБІТ по </a:t>
            </a:r>
            <a:r>
              <a:rPr lang="uk-UA" b="1" dirty="0" smtClean="0">
                <a:latin typeface="Times New Roman" pitchFamily="18" charset="0"/>
              </a:rPr>
              <a:t>напрямку  Транспорт </a:t>
            </a:r>
            <a:r>
              <a:rPr lang="uk-UA" b="1" dirty="0" smtClean="0">
                <a:latin typeface="Times New Roman" pitchFamily="18" charset="0"/>
              </a:rPr>
              <a:t>(Харківський національний автомобільно – дорожній </a:t>
            </a:r>
            <a:r>
              <a:rPr lang="uk-UA" b="1" dirty="0" smtClean="0">
                <a:latin typeface="Times New Roman" pitchFamily="18" charset="0"/>
              </a:rPr>
              <a:t>університет) 23 березня 2017 року.</a:t>
            </a:r>
            <a:endParaRPr lang="uk-UA" b="1" dirty="0" smtClean="0"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41" y="1124744"/>
            <a:ext cx="4060559" cy="5589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877" y="1124744"/>
            <a:ext cx="4108603" cy="558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99681" y="71414"/>
            <a:ext cx="444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4000" dirty="0" smtClean="0">
                <a:solidFill>
                  <a:srgbClr val="C00000"/>
                </a:solidFill>
              </a:rPr>
              <a:t>9</a:t>
            </a:r>
            <a:endParaRPr lang="uk-UA" sz="4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4624"/>
            <a:ext cx="83918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</a:rPr>
              <a:t>УЧАСТЬ В </a:t>
            </a:r>
            <a:r>
              <a:rPr lang="en-US" sz="2000" b="1" dirty="0" smtClean="0">
                <a:latin typeface="Times New Roman" pitchFamily="18" charset="0"/>
              </a:rPr>
              <a:t>II</a:t>
            </a:r>
            <a:r>
              <a:rPr lang="uk-UA" sz="2000" b="1" dirty="0" smtClean="0">
                <a:latin typeface="Times New Roman" pitchFamily="18" charset="0"/>
              </a:rPr>
              <a:t> ЕТАПІ ВСЕУКРАЇНСЬКОЇ СТУДЕНТКОЇ ОЛІМПІАДИ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</a:rPr>
              <a:t>ТА У КОНКУРСІ НАУКОВИХ ДОПОВІДЕЙ ВСЕУКРАЇНСЬКОЇ НАУКОВО ПРАКТИЧНОЇ </a:t>
            </a:r>
            <a:r>
              <a:rPr lang="uk-UA" sz="2000" b="1" dirty="0" smtClean="0">
                <a:latin typeface="Times New Roman" pitchFamily="18" charset="0"/>
              </a:rPr>
              <a:t>КОНФЕРЕНЦІЇ 21 КВІТНЯ 2017 РОКУ </a:t>
            </a:r>
            <a:endParaRPr lang="ru-RU" sz="2000" b="1" dirty="0" smtClean="0"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0195"/>
            <a:ext cx="4219346" cy="58078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882" y="1050194"/>
            <a:ext cx="4320480" cy="5807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2875</TotalTime>
  <Words>554</Words>
  <Application>Microsoft Office PowerPoint</Application>
  <PresentationFormat>Экран (4:3)</PresentationFormat>
  <Paragraphs>95</Paragraphs>
  <Slides>16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Times New Roman</vt:lpstr>
      <vt:lpstr>Wingdings</vt:lpstr>
      <vt:lpstr>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Кабінет Міністрів України  Національний університет біоресурсів і природокористування України  Кафедра тракторів і автомобілів      Тендеції і заономірності в номінальних потужностях і частотах обертання колінчатих валів дизелів сучасних МЕЗ           </dc:title>
  <dc:creator>Alexey</dc:creator>
  <cp:lastModifiedBy>Alexey</cp:lastModifiedBy>
  <cp:revision>292</cp:revision>
  <dcterms:created xsi:type="dcterms:W3CDTF">2015-03-22T16:57:24Z</dcterms:created>
  <dcterms:modified xsi:type="dcterms:W3CDTF">2017-05-10T12:33:13Z</dcterms:modified>
</cp:coreProperties>
</file>