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15"/>
  </p:notesMasterIdLst>
  <p:sldIdLst>
    <p:sldId id="256" r:id="rId3"/>
    <p:sldId id="257" r:id="rId4"/>
    <p:sldId id="265" r:id="rId5"/>
    <p:sldId id="260" r:id="rId6"/>
    <p:sldId id="267" r:id="rId7"/>
    <p:sldId id="268" r:id="rId8"/>
    <p:sldId id="269" r:id="rId9"/>
    <p:sldId id="273" r:id="rId10"/>
    <p:sldId id="274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912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078A4-E637-462F-8B33-C04D811D6885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3683C-9F0D-4C13-94B0-7E616AEBA80F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58473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3683C-9F0D-4C13-94B0-7E616AEBA80F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164055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3683C-9F0D-4C13-94B0-7E616AEBA80F}" type="slidenum">
              <a:rPr lang="uk-UA" smtClean="0"/>
              <a:pPr/>
              <a:t>12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9687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97DFF-6363-42D5-AF28-23ACD0078F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8828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EF57F-88CD-45CF-81B4-B215AECDCD0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2748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43913-7BC0-4187-B0D2-574A07C0FC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990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0ADA7-2B8B-40E3-A269-3627C76F5E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1300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0ADBE-EB25-45AC-B30E-545633A66E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9822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797BD-3621-4BD3-BD2A-183CBAB46B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2964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F6DAA-D542-4BD0-9AA3-74097C3439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5319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8544F-89BC-4BCE-AF26-EA55AB25699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879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cut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F773E-5C38-42A2-B6B6-E35877EC72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4679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9FB39-7B69-4CD1-8AAB-4AEE348583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0933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5D699-CD81-418B-9324-292F39C3F24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643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9CEAC-FEE3-475E-9148-544B34D8A1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25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A7545C3-A796-4E82-A5FF-A252ED8CA2DD}" type="datetimeFigureOut">
              <a:rPr lang="uk-UA" smtClean="0"/>
              <a:pPr/>
              <a:t>02.01.2024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58E8A7-961A-4F66-A309-10F336A97D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CE1DC0-B15C-4FDE-9251-5396F26408E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509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6912768" cy="2304256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82880" indent="0" algn="ctr">
              <a:buNone/>
            </a:pP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КАФЕДРА ІНОЗЕМНОЇ ФІЛОЛОГІЇ  </a:t>
            </a:r>
            <a:b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ПЕРЕКАДУ</a:t>
            </a:r>
            <a: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НАУКОВИЙ ГУРТОК</a:t>
            </a:r>
            <a:endParaRPr lang="uk-UA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79"/>
            <a:ext cx="6400800" cy="880121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chemeClr val="tx1"/>
                </a:solidFill>
                <a:latin typeface="Constantia" pitchFamily="18" charset="0"/>
              </a:rPr>
              <a:t>Hallo Deutschland</a:t>
            </a:r>
            <a:endParaRPr lang="uk-UA" sz="4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364088" y="5157192"/>
            <a:ext cx="3422240" cy="1449452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НАУКОВИЙ КЕРІВНИК:</a:t>
            </a:r>
          </a:p>
          <a:p>
            <a:pPr algn="ctr"/>
            <a:r>
              <a:rPr lang="uk-UA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ст.викл</a:t>
            </a:r>
            <a:r>
              <a:rPr lang="uk-U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. Півень О.Б.</a:t>
            </a:r>
            <a:endParaRPr lang="uk-U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115461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16824" cy="1042376"/>
          </a:xfrm>
          <a:noFill/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3600" b="1" dirty="0" smtClean="0"/>
              <a:t> </a:t>
            </a:r>
            <a:r>
              <a:rPr lang="uk-UA" sz="3600" b="1" dirty="0" smtClean="0">
                <a:solidFill>
                  <a:schemeClr val="tx1"/>
                </a:solidFill>
                <a:latin typeface="+mj-lt"/>
              </a:rPr>
              <a:t>Основними завданнями гуртка є:</a:t>
            </a:r>
            <a:endParaRPr lang="uk-UA"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00113" y="1714871"/>
            <a:ext cx="6984255" cy="475514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uk-UA" sz="2000" dirty="0" smtClean="0">
                <a:solidFill>
                  <a:schemeClr val="tx1"/>
                </a:solidFill>
                <a:cs typeface="Times New Roman" pitchFamily="18" charset="0"/>
              </a:rPr>
              <a:t>дослідження актуальних питань германської філології;</a:t>
            </a:r>
            <a:endParaRPr lang="ru-RU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/>
            <a:r>
              <a:rPr lang="uk-UA" sz="2000" dirty="0" smtClean="0">
                <a:solidFill>
                  <a:schemeClr val="tx1"/>
                </a:solidFill>
                <a:cs typeface="Times New Roman" pitchFamily="18" charset="0"/>
              </a:rPr>
              <a:t>вивчення країнознавчих особливостей німецькомовних країн;</a:t>
            </a:r>
            <a:endParaRPr lang="ru-RU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/>
            <a:r>
              <a:rPr lang="uk-UA" sz="2000" dirty="0" smtClean="0">
                <a:solidFill>
                  <a:schemeClr val="tx1"/>
                </a:solidFill>
                <a:cs typeface="Times New Roman" pitchFamily="18" charset="0"/>
              </a:rPr>
              <a:t>створення умов для розкриття наукового та творчого потенціалу членів гуртка; </a:t>
            </a:r>
            <a:endParaRPr lang="ru-RU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/>
            <a:r>
              <a:rPr lang="uk-UA" sz="2000" dirty="0" smtClean="0">
                <a:solidFill>
                  <a:schemeClr val="tx1"/>
                </a:solidFill>
                <a:cs typeface="Times New Roman" pitchFamily="18" charset="0"/>
              </a:rPr>
              <a:t>залучення до участі в наукових конференціях, семінарах та інших науково-дослідницьких і просвітницьких заходах; </a:t>
            </a:r>
            <a:endParaRPr lang="ru-RU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/>
            <a:r>
              <a:rPr lang="uk-UA" sz="2000" dirty="0" smtClean="0">
                <a:solidFill>
                  <a:schemeClr val="tx1"/>
                </a:solidFill>
                <a:cs typeface="Times New Roman" pitchFamily="18" charset="0"/>
              </a:rPr>
              <a:t>сприяння розширенню університетського, регіонального, всеукраїнського та міжнародного студентського співробітництва; </a:t>
            </a:r>
            <a:endParaRPr lang="ru-RU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/>
            <a:r>
              <a:rPr lang="uk-UA" sz="2000" dirty="0" smtClean="0">
                <a:solidFill>
                  <a:schemeClr val="tx1"/>
                </a:solidFill>
                <a:cs typeface="Times New Roman" pitchFamily="18" charset="0"/>
              </a:rPr>
              <a:t>сприяння духовному розвитку студентів та формуванню високих моральних принципів.</a:t>
            </a:r>
            <a:endParaRPr lang="ru-RU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0542566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Досягнуті результати роботи гуртка:</a:t>
            </a:r>
            <a:endParaRPr lang="ru-RU" sz="36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84784"/>
            <a:ext cx="7272808" cy="51125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кількість тез, матеріалів доповідей членів гуртка –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кількість виступів членів гуртка на заході, присвяченому дню Європи – 4.</a:t>
            </a:r>
          </a:p>
          <a:p>
            <a:pPr>
              <a:lnSpc>
                <a:spcPct val="120000"/>
              </a:lnSpc>
            </a:pP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 виступів членів гуртка на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асідання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гуртка «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Hallo Deutschland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в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онлайн-режимі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Тема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«Мобільність студентів: реальність чи мрія?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» </a:t>
            </a:r>
            <a:r>
              <a:rPr lang="uk-UA" sz="2000" dirty="0" smtClean="0">
                <a:solidFill>
                  <a:schemeClr val="tx1"/>
                </a:solidFill>
                <a:cs typeface="Times New Roman" pitchFamily="18" charset="0"/>
              </a:rPr>
              <a:t>- 3</a:t>
            </a:r>
          </a:p>
          <a:p>
            <a:pPr>
              <a:lnSpc>
                <a:spcPct val="120000"/>
              </a:lnSpc>
            </a:pPr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 виступів членів гуртка на </a:t>
            </a:r>
            <a:r>
              <a:rPr lang="uk-UA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засідання </a:t>
            </a:r>
            <a:r>
              <a:rPr lang="uk-UA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гуртка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Hallo Deutschland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в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онлайн-режимі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Знайомство з Австрією - 2</a:t>
            </a:r>
            <a:endParaRPr lang="uk-UA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uk-UA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uk-UA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uk-UA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9388794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1916832"/>
            <a:ext cx="6768752" cy="18001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sz="4000" dirty="0" smtClean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ДЯКУЮ ЗА УВАГУ!</a:t>
            </a:r>
            <a:endParaRPr lang="uk-UA" sz="4000" dirty="0">
              <a:solidFill>
                <a:schemeClr val="bg2">
                  <a:lumMod val="25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3001564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de-D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Hallo Deutschland</a:t>
            </a: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</a:t>
            </a:r>
            <a:endParaRPr lang="uk-U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7408333" cy="38884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Діє на підставі рішення Загальних зборів студентів (тобто збори групи студентів всіх спеціальностей університету, які виявили бажання створити гурток) та за наказом ректора від 12.07.2010 № 656.</a:t>
            </a:r>
          </a:p>
          <a:p>
            <a:pPr marL="0" lvl="1" indent="0" algn="just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Студентський</a:t>
            </a:r>
            <a:r>
              <a:rPr lang="uk-UA" sz="2600" dirty="0" smtClean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науковий гурток «</a:t>
            </a:r>
            <a:r>
              <a:rPr lang="de-DE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Hallo Deutschland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є об’єднанням студентів, які займаються науковою діяльністю на добровільній основі. Гурток керується у своїй діяльності чинним законодавством.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Гурток є незалежним від впливів політичних, релігійних та громадських об'єднань.</a:t>
            </a:r>
          </a:p>
          <a:p>
            <a:pPr marL="0" indent="0">
              <a:buNone/>
            </a:pP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620922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Мета діяльності гуртка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23762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>
              <a:lnSpc>
                <a:spcPct val="120000"/>
              </a:lnSpc>
            </a:pPr>
            <a:r>
              <a:rPr lang="uk-UA" sz="3000" b="1" dirty="0" smtClean="0">
                <a:solidFill>
                  <a:schemeClr val="tx1"/>
                </a:solidFill>
                <a:cs typeface="Times New Roman" pitchFamily="18" charset="0"/>
              </a:rPr>
              <a:t>Метою</a:t>
            </a:r>
            <a:r>
              <a:rPr lang="uk-UA" sz="3000" dirty="0" smtClean="0">
                <a:solidFill>
                  <a:schemeClr val="tx1"/>
                </a:solidFill>
                <a:cs typeface="Times New Roman" pitchFamily="18" charset="0"/>
              </a:rPr>
              <a:t> діяльності гуртка є </a:t>
            </a:r>
            <a:r>
              <a:rPr lang="uk-UA" sz="3200" dirty="0" smtClean="0"/>
              <a:t> залучення студентів до наукової діяльності, проведення самостійних наукових досліджень і участі у наукових заходах. </a:t>
            </a:r>
            <a:endParaRPr lang="ru-RU" sz="3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336704" cy="936104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НАУКОВА СПРЯМОВАННІСТЬ ГУРТКА</a:t>
            </a:r>
            <a:endParaRPr lang="uk-UA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1" y="2204864"/>
            <a:ext cx="6768752" cy="28083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дослідження актуальних питань германської філології, вивчення країнознавчих особливостей німецькомовних країн.</a:t>
            </a:r>
            <a:endParaRPr lang="ru-RU" sz="2800" dirty="0" smtClean="0">
              <a:solidFill>
                <a:schemeClr val="tx1"/>
              </a:solidFill>
            </a:endParaRPr>
          </a:p>
          <a:p>
            <a:pPr lvl="0"/>
            <a:endParaRPr lang="uk-UA" sz="2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/>
            <a:endParaRPr lang="uk-UA" sz="2800" b="1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5143025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Заходи проведені гуртком: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24744"/>
            <a:ext cx="7012301" cy="54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uk-UA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Участь у </a:t>
            </a:r>
            <a:r>
              <a:rPr lang="uk-UA" sz="2000" dirty="0" smtClean="0">
                <a:solidFill>
                  <a:schemeClr val="tx1"/>
                </a:solidFill>
                <a:cs typeface="Times New Roman" pitchFamily="18" charset="0"/>
              </a:rPr>
              <a:t>міжнародних наукових конференціях</a:t>
            </a:r>
          </a:p>
          <a:p>
            <a:pPr algn="just"/>
            <a:r>
              <a:rPr lang="uk-UA" sz="2000" dirty="0" smtClean="0"/>
              <a:t>Засідання клубу «</a:t>
            </a:r>
            <a:r>
              <a:rPr lang="de-DE" sz="2000" dirty="0" smtClean="0"/>
              <a:t>Hallo Deutschland</a:t>
            </a:r>
            <a:r>
              <a:rPr lang="uk-UA" sz="2000" dirty="0" smtClean="0"/>
              <a:t>»:«Мобільність студентів : реальність чи мрія?»</a:t>
            </a:r>
            <a:r>
              <a:rPr lang="uk-UA" sz="2000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cs typeface="Times New Roman" pitchFamily="18" charset="0"/>
              </a:rPr>
              <a:t>Екскурсія Києвом «Німецька гора: вулиця Лютеранська»;</a:t>
            </a:r>
            <a:endParaRPr lang="uk-UA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uk-UA" sz="2000" dirty="0">
                <a:solidFill>
                  <a:schemeClr val="tx1"/>
                </a:solidFill>
                <a:cs typeface="Times New Roman" pitchFamily="18" charset="0"/>
              </a:rPr>
              <a:t>Засідання клубу «</a:t>
            </a:r>
            <a:r>
              <a:rPr lang="de-DE" sz="2000" dirty="0">
                <a:solidFill>
                  <a:schemeClr val="tx1"/>
                </a:solidFill>
                <a:cs typeface="Times New Roman" pitchFamily="18" charset="0"/>
              </a:rPr>
              <a:t>Hallo Deutschland</a:t>
            </a:r>
            <a:r>
              <a:rPr lang="de-DE" sz="2000" dirty="0" smtClean="0">
                <a:solidFill>
                  <a:schemeClr val="tx1"/>
                </a:solidFill>
                <a:cs typeface="Times New Roman" pitchFamily="18" charset="0"/>
              </a:rPr>
              <a:t>»</a:t>
            </a:r>
            <a:r>
              <a:rPr lang="uk-UA" sz="2000" dirty="0" smtClean="0">
                <a:solidFill>
                  <a:schemeClr val="tx1"/>
                </a:solidFill>
                <a:cs typeface="Times New Roman" pitchFamily="18" charset="0"/>
              </a:rPr>
              <a:t> в </a:t>
            </a:r>
            <a:r>
              <a:rPr lang="uk-UA" sz="2000" dirty="0" err="1" smtClean="0">
                <a:solidFill>
                  <a:schemeClr val="tx1"/>
                </a:solidFill>
                <a:cs typeface="Times New Roman" pitchFamily="18" charset="0"/>
              </a:rPr>
              <a:t>олайн-режимі</a:t>
            </a:r>
            <a:r>
              <a:rPr lang="uk-UA" sz="2000" dirty="0" smtClean="0">
                <a:solidFill>
                  <a:schemeClr val="tx1"/>
                </a:solidFill>
                <a:cs typeface="Times New Roman" pitchFamily="18" charset="0"/>
              </a:rPr>
              <a:t>: «Знайомство з  німецькомовними країнами.  Австрія.    Швейцарія».</a:t>
            </a:r>
          </a:p>
          <a:p>
            <a:r>
              <a:rPr lang="ru-RU" sz="2000" dirty="0" err="1" smtClean="0"/>
              <a:t>Знайомство</a:t>
            </a:r>
            <a:r>
              <a:rPr lang="ru-RU" sz="2000" dirty="0" smtClean="0"/>
              <a:t> </a:t>
            </a:r>
            <a:r>
              <a:rPr lang="ru-RU" sz="2000" dirty="0"/>
              <a:t>з </a:t>
            </a:r>
            <a:r>
              <a:rPr lang="ru-RU" sz="2000" dirty="0" err="1"/>
              <a:t>німецькомовними</a:t>
            </a:r>
            <a:r>
              <a:rPr lang="ru-RU" sz="2000" dirty="0"/>
              <a:t> </a:t>
            </a:r>
            <a:r>
              <a:rPr lang="ru-RU" sz="2000" dirty="0" err="1"/>
              <a:t>програмами</a:t>
            </a:r>
            <a:r>
              <a:rPr lang="ru-RU" sz="2000" dirty="0"/>
              <a:t> </a:t>
            </a:r>
            <a:r>
              <a:rPr lang="ru-RU" sz="2000" dirty="0" err="1"/>
              <a:t>стажування</a:t>
            </a:r>
            <a:r>
              <a:rPr lang="ru-RU" sz="2000" dirty="0"/>
              <a:t>  у </a:t>
            </a:r>
            <a:r>
              <a:rPr lang="ru-RU" sz="2000" dirty="0" err="1"/>
              <a:t>Німеччині</a:t>
            </a:r>
            <a:r>
              <a:rPr lang="ru-RU" sz="2000" dirty="0"/>
              <a:t> та </a:t>
            </a:r>
            <a:r>
              <a:rPr lang="ru-RU" sz="2000" dirty="0" err="1"/>
              <a:t>Швейцарії</a:t>
            </a:r>
            <a:r>
              <a:rPr lang="ru-RU" sz="2000" dirty="0"/>
              <a:t>;</a:t>
            </a:r>
          </a:p>
          <a:p>
            <a:endParaRPr lang="de-DE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806507012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4887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Робота гуртка за 2022-2023</a:t>
            </a:r>
            <a:r>
              <a:rPr lang="en-US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навчальний рік </a:t>
            </a:r>
            <a:endParaRPr lang="uk-UA" sz="33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41376"/>
            <a:ext cx="7632848" cy="5616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Засідання гуртка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Hallo Deutschland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 </a:t>
            </a:r>
            <a:r>
              <a:rPr lang="uk-U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онлайн-режимі</a:t>
            </a:r>
            <a:endParaRPr lang="uk-UA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«Мобільність студентів: реальність чи мрія?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»</a:t>
            </a:r>
            <a:endParaRPr lang="uk-UA" sz="2400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 листопада 2022</a:t>
            </a:r>
          </a:p>
          <a:p>
            <a:pPr marL="0" indent="0" algn="ctr">
              <a:buNone/>
            </a:pPr>
            <a:endParaRPr lang="uk-UA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uk-UA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K\Desktop\рисунки\гурт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6120680" cy="37390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88813299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0485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  <a:cs typeface="Times New Roman" pitchFamily="18" charset="0"/>
              </a:rPr>
              <a:t>Екскурсія Києвом</a:t>
            </a:r>
            <a:br>
              <a:rPr lang="uk-UA" sz="2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cs typeface="Times New Roman" pitchFamily="18" charset="0"/>
              </a:rPr>
              <a:t>«Німецька гора: </a:t>
            </a:r>
            <a:r>
              <a:rPr lang="uk-UA" sz="2800" smtClean="0">
                <a:solidFill>
                  <a:schemeClr val="tx1"/>
                </a:solidFill>
                <a:cs typeface="Times New Roman" pitchFamily="18" charset="0"/>
              </a:rPr>
              <a:t>вулиця Лютеранська»</a:t>
            </a:r>
            <a:br>
              <a:rPr lang="uk-UA" sz="280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uk-UA" sz="280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uk-UA" sz="2800">
                <a:solidFill>
                  <a:schemeClr val="tx1"/>
                </a:solidFill>
                <a:cs typeface="Times New Roman" pitchFamily="18" charset="0"/>
              </a:rPr>
              <a:t>8</a:t>
            </a:r>
            <a:r>
              <a:rPr lang="uk-UA" sz="2800" smtClean="0">
                <a:solidFill>
                  <a:schemeClr val="tx1"/>
                </a:solidFill>
                <a:cs typeface="Times New Roman" pitchFamily="18" charset="0"/>
              </a:rPr>
              <a:t> квітня 2023</a:t>
            </a:r>
            <a:endParaRPr lang="uk-UA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ПK\Desktop\рисунки\лютерансь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74893"/>
            <a:ext cx="3600400" cy="26591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4232893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16" y="-18624"/>
            <a:ext cx="72390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Знайомство з Австрією</a:t>
            </a:r>
            <a:br>
              <a:rPr lang="uk-UA" dirty="0" smtClean="0"/>
            </a:br>
            <a:r>
              <a:rPr lang="uk-UA" dirty="0" smtClean="0"/>
              <a:t>(20 травня 2023 р. (</a:t>
            </a:r>
            <a:r>
              <a:rPr lang="uk-UA" dirty="0" err="1" smtClean="0"/>
              <a:t>онлайн</a:t>
            </a:r>
            <a:r>
              <a:rPr lang="uk-UA" dirty="0" smtClean="0"/>
              <a:t>)</a:t>
            </a:r>
            <a:endParaRPr lang="ru-RU" dirty="0"/>
          </a:p>
        </p:txBody>
      </p:sp>
      <p:pic>
        <p:nvPicPr>
          <p:cNvPr id="1026" name="Picture 2" descr="C:\Users\ПK\Desktop\рисунки\гурто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98069"/>
            <a:ext cx="7239000" cy="4069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83789999"/>
      </p:ext>
    </p:extLst>
  </p:cSld>
  <p:clrMapOvr>
    <a:masterClrMapping/>
  </p:clrMapOvr>
  <p:transition spd="med"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1" y="3429000"/>
            <a:ext cx="9144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гуртка «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Hallo Deutschland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endParaRPr lang="uk-UA" sz="2400" b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 smtClean="0"/>
              <a:t>Засідання гуртка «</a:t>
            </a:r>
            <a:r>
              <a:rPr lang="de-DE" sz="2400" b="1" dirty="0" smtClean="0"/>
              <a:t>Hallo Deutschland</a:t>
            </a:r>
            <a:r>
              <a:rPr lang="uk-UA" sz="2400" b="1" dirty="0" smtClean="0"/>
              <a:t>»</a:t>
            </a:r>
            <a:br>
              <a:rPr lang="uk-UA" sz="2400" b="1" dirty="0" smtClean="0"/>
            </a:br>
            <a:r>
              <a:rPr lang="uk-UA" sz="2400" b="1" dirty="0" smtClean="0"/>
              <a:t>Тема:Знайомство з німецькомовними програмами стажування Німеччини і Швейцарії</a:t>
            </a:r>
            <a:endParaRPr lang="ru-RU" sz="2400" b="1" dirty="0"/>
          </a:p>
        </p:txBody>
      </p:sp>
      <p:pic>
        <p:nvPicPr>
          <p:cNvPr id="6" name="Рисунок 5" descr="изображение_viber_2024-01-01_18-41-22-8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571612"/>
            <a:ext cx="7643866" cy="45384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117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304</Words>
  <Application>Microsoft Office PowerPoint</Application>
  <PresentationFormat>Экран (4:3)</PresentationFormat>
  <Paragraphs>48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Изящная</vt:lpstr>
      <vt:lpstr>Оформление по умолчанию</vt:lpstr>
      <vt:lpstr>КАФЕДРА ІНОЗЕМНОЇ ФІЛОЛОГІЇ   і ПЕРЕКАДУ  НАУКОВИЙ ГУРТОК</vt:lpstr>
      <vt:lpstr>«Hallo Deutschland»</vt:lpstr>
      <vt:lpstr>Мета діяльності гуртка</vt:lpstr>
      <vt:lpstr>НАУКОВА СПРЯМОВАННІСТЬ ГУРТКА</vt:lpstr>
      <vt:lpstr> Заходи проведені гуртком: </vt:lpstr>
      <vt:lpstr>Робота гуртка за 2022-2023 навчальний рік </vt:lpstr>
      <vt:lpstr>Екскурсія Києвом «Німецька гора: вулиця Лютеранська»  8 квітня 2023</vt:lpstr>
      <vt:lpstr>Знайомство з Австрією (20 травня 2023 р. (онлайн)</vt:lpstr>
      <vt:lpstr>Засідання гуртка «Hallo Deutschland» Тема:Знайомство з німецькомовними програмами стажування Німеччини і Швейцарії</vt:lpstr>
      <vt:lpstr> Основними завданнями гуртка є:</vt:lpstr>
      <vt:lpstr>Досягнуті результати роботи гуртка: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Toshiba</cp:lastModifiedBy>
  <cp:revision>146</cp:revision>
  <dcterms:created xsi:type="dcterms:W3CDTF">2015-05-07T19:06:16Z</dcterms:created>
  <dcterms:modified xsi:type="dcterms:W3CDTF">2024-01-02T13:13:40Z</dcterms:modified>
</cp:coreProperties>
</file>