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6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4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9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1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7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9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7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2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0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3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7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3F5213C-037C-4997-AA8A-07357544084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A82209-9320-4EAA-A810-FB1AE199E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4289" y="639796"/>
            <a:ext cx="6748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Спеціальна селекція</a:t>
            </a:r>
          </a:p>
          <a:p>
            <a:pPr algn="ctr"/>
            <a:r>
              <a:rPr lang="uk-UA" sz="48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Презентація на тему: </a:t>
            </a:r>
            <a:r>
              <a:rPr lang="ru-RU" sz="48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Ріпак</a:t>
            </a:r>
            <a:endParaRPr lang="ru-RU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257">
            <a:off x="842176" y="742195"/>
            <a:ext cx="3488523" cy="2613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453">
            <a:off x="7316905" y="3284160"/>
            <a:ext cx="3633787" cy="2721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524214"/>
            <a:ext cx="3950529" cy="26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54" y="656168"/>
            <a:ext cx="8761413" cy="70696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Завдання</a:t>
            </a:r>
            <a:r>
              <a:rPr lang="ru-RU" b="1" dirty="0">
                <a:solidFill>
                  <a:srgbClr val="FF0000"/>
                </a:solidFill>
              </a:rPr>
              <a:t> і напрямки </a:t>
            </a:r>
            <a:r>
              <a:rPr lang="ru-RU" b="1" dirty="0" err="1">
                <a:solidFill>
                  <a:srgbClr val="FF0000"/>
                </a:solidFill>
              </a:rPr>
              <a:t>селекції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200" y="2209800"/>
            <a:ext cx="5256212" cy="4381500"/>
          </a:xfrm>
        </p:spPr>
        <p:txBody>
          <a:bodyPr>
            <a:normAutofit/>
          </a:bodyPr>
          <a:lstStyle/>
          <a:p>
            <a:r>
              <a:rPr lang="ru-RU" dirty="0" err="1"/>
              <a:t>Селекцію</a:t>
            </a:r>
            <a:r>
              <a:rPr lang="ru-RU" dirty="0"/>
              <a:t>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по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високоолійних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на </a:t>
            </a:r>
            <a:r>
              <a:rPr lang="ru-RU" dirty="0" err="1"/>
              <a:t>зелений</a:t>
            </a:r>
            <a:r>
              <a:rPr lang="ru-RU" dirty="0"/>
              <a:t> корм. Низка </a:t>
            </a:r>
            <a:r>
              <a:rPr lang="ru-RU" dirty="0" err="1"/>
              <a:t>ознак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, </a:t>
            </a:r>
            <a:r>
              <a:rPr lang="ru-RU" dirty="0" err="1"/>
              <a:t>загальні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: </a:t>
            </a:r>
            <a:r>
              <a:rPr lang="ru-RU" dirty="0" err="1"/>
              <a:t>високий</a:t>
            </a:r>
            <a:r>
              <a:rPr lang="ru-RU" dirty="0"/>
              <a:t> урожай </a:t>
            </a:r>
            <a:r>
              <a:rPr lang="ru-RU" dirty="0" err="1"/>
              <a:t>високоолійного</a:t>
            </a:r>
            <a:r>
              <a:rPr lang="ru-RU" dirty="0"/>
              <a:t> і </a:t>
            </a:r>
            <a:r>
              <a:rPr lang="ru-RU" dirty="0" err="1"/>
              <a:t>високобілкового</a:t>
            </a:r>
            <a:r>
              <a:rPr lang="ru-RU" dirty="0"/>
              <a:t> зерна, </a:t>
            </a:r>
            <a:r>
              <a:rPr lang="ru-RU" dirty="0" err="1"/>
              <a:t>скоростиглість</a:t>
            </a:r>
            <a:r>
              <a:rPr lang="ru-RU" dirty="0"/>
              <a:t>,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розлущення</a:t>
            </a:r>
            <a:r>
              <a:rPr lang="ru-RU" dirty="0"/>
              <a:t> </a:t>
            </a:r>
            <a:r>
              <a:rPr lang="ru-RU" dirty="0" err="1"/>
              <a:t>стручків</a:t>
            </a:r>
            <a:r>
              <a:rPr lang="ru-RU" dirty="0"/>
              <a:t>, </a:t>
            </a:r>
            <a:r>
              <a:rPr lang="ru-RU" dirty="0" err="1"/>
              <a:t>осипання</a:t>
            </a:r>
            <a:r>
              <a:rPr lang="ru-RU" dirty="0"/>
              <a:t> і </a:t>
            </a:r>
            <a:r>
              <a:rPr lang="ru-RU" dirty="0" err="1"/>
              <a:t>вилягання</a:t>
            </a:r>
            <a:r>
              <a:rPr lang="ru-RU" dirty="0"/>
              <a:t>, </a:t>
            </a:r>
            <a:r>
              <a:rPr lang="ru-RU" dirty="0" err="1"/>
              <a:t>несприятливих</a:t>
            </a:r>
            <a:r>
              <a:rPr lang="ru-RU" dirty="0"/>
              <a:t> умов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пошкодження</a:t>
            </a:r>
            <a:r>
              <a:rPr lang="ru-RU" dirty="0"/>
              <a:t> хворобами і </a:t>
            </a:r>
            <a:r>
              <a:rPr lang="ru-RU" dirty="0" err="1"/>
              <a:t>шкідниками</a:t>
            </a:r>
            <a:r>
              <a:rPr lang="ru-RU" dirty="0"/>
              <a:t>. Сорти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урожаю по роках, а </a:t>
            </a:r>
            <a:r>
              <a:rPr lang="ru-RU" dirty="0" err="1"/>
              <a:t>озимий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 –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зимостійкість</a:t>
            </a:r>
            <a:r>
              <a:rPr lang="ru-RU" dirty="0"/>
              <a:t> і </a:t>
            </a:r>
            <a:r>
              <a:rPr lang="ru-RU" dirty="0" err="1"/>
              <a:t>морозостійкість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212" y="3670300"/>
            <a:ext cx="4825159" cy="3416300"/>
          </a:xfrm>
        </p:spPr>
        <p:txBody>
          <a:bodyPr>
            <a:normAutofit/>
          </a:bodyPr>
          <a:lstStyle/>
          <a:p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в 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звертають</a:t>
            </a:r>
            <a:r>
              <a:rPr lang="ru-RU" dirty="0"/>
              <a:t> на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.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жовтонасінневі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ріпаку</a:t>
            </a:r>
            <a:r>
              <a:rPr lang="ru-RU" dirty="0"/>
              <a:t> і </a:t>
            </a:r>
            <a:r>
              <a:rPr lang="ru-RU" dirty="0" err="1"/>
              <a:t>суріпиці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і </a:t>
            </a:r>
            <a:r>
              <a:rPr lang="ru-RU" dirty="0" err="1"/>
              <a:t>олії</a:t>
            </a:r>
            <a:r>
              <a:rPr lang="ru-RU" dirty="0"/>
              <a:t>, </a:t>
            </a:r>
            <a:r>
              <a:rPr lang="ru-RU" dirty="0" err="1"/>
              <a:t>низький</a:t>
            </a:r>
            <a:r>
              <a:rPr lang="ru-RU" dirty="0"/>
              <a:t> – </a:t>
            </a:r>
            <a:r>
              <a:rPr lang="ru-RU" dirty="0" err="1"/>
              <a:t>клітковини</a:t>
            </a:r>
            <a:r>
              <a:rPr lang="ru-RU" dirty="0"/>
              <a:t> (</a:t>
            </a:r>
            <a:r>
              <a:rPr lang="ru-RU" dirty="0" err="1"/>
              <a:t>лушпиння</a:t>
            </a:r>
            <a:r>
              <a:rPr lang="ru-RU" dirty="0"/>
              <a:t>).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селекії</a:t>
            </a:r>
            <a:r>
              <a:rPr lang="ru-RU" dirty="0"/>
              <a:t> – </a:t>
            </a:r>
            <a:r>
              <a:rPr lang="ru-RU" dirty="0" err="1"/>
              <a:t>створення</a:t>
            </a:r>
            <a:r>
              <a:rPr lang="ru-RU" dirty="0"/>
              <a:t> сорта типу 000,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сполучають</a:t>
            </a:r>
            <a:r>
              <a:rPr lang="ru-RU" dirty="0"/>
              <a:t> </a:t>
            </a:r>
            <a:r>
              <a:rPr lang="ru-RU" dirty="0" err="1"/>
              <a:t>безеруковість</a:t>
            </a:r>
            <a:r>
              <a:rPr lang="ru-RU" dirty="0"/>
              <a:t>, </a:t>
            </a:r>
            <a:r>
              <a:rPr lang="ru-RU" dirty="0" err="1"/>
              <a:t>низькоглікозинолтність</a:t>
            </a:r>
            <a:r>
              <a:rPr lang="ru-RU" dirty="0"/>
              <a:t> і </a:t>
            </a:r>
            <a:r>
              <a:rPr lang="ru-RU" dirty="0" err="1"/>
              <a:t>жовтонасінневість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4" y="1294341"/>
            <a:ext cx="3762376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54" y="618068"/>
            <a:ext cx="8761413" cy="70696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Вихідний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матеріал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54" y="2298700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для </a:t>
            </a:r>
            <a:r>
              <a:rPr lang="ru-RU" dirty="0" err="1"/>
              <a:t>селекції</a:t>
            </a:r>
            <a:r>
              <a:rPr lang="ru-RU" dirty="0"/>
              <a:t> </a:t>
            </a:r>
            <a:r>
              <a:rPr lang="ru-RU" dirty="0" err="1"/>
              <a:t>ріпаку</a:t>
            </a:r>
            <a:r>
              <a:rPr lang="ru-RU" dirty="0"/>
              <a:t> –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колекція</a:t>
            </a:r>
            <a:r>
              <a:rPr lang="ru-RU" dirty="0"/>
              <a:t> ВІР і ЦГРР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500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ріпаку</a:t>
            </a:r>
            <a:r>
              <a:rPr lang="ru-RU" dirty="0"/>
              <a:t> і 220 – </a:t>
            </a:r>
            <a:r>
              <a:rPr lang="ru-RU" dirty="0" err="1"/>
              <a:t>сурепиці</a:t>
            </a:r>
            <a:r>
              <a:rPr lang="ru-RU" dirty="0"/>
              <a:t>. При </a:t>
            </a:r>
            <a:r>
              <a:rPr lang="ru-RU" dirty="0" err="1"/>
              <a:t>селекції</a:t>
            </a:r>
            <a:r>
              <a:rPr lang="ru-RU" dirty="0"/>
              <a:t> на </a:t>
            </a:r>
            <a:r>
              <a:rPr lang="ru-RU" dirty="0" err="1"/>
              <a:t>урожайність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підбирати</a:t>
            </a:r>
            <a:r>
              <a:rPr lang="ru-RU" dirty="0"/>
              <a:t> </a:t>
            </a:r>
            <a:r>
              <a:rPr lang="ru-RU" dirty="0" err="1"/>
              <a:t>вихідний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з добре </a:t>
            </a:r>
            <a:r>
              <a:rPr lang="ru-RU" dirty="0" err="1"/>
              <a:t>вираженими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: число </a:t>
            </a:r>
            <a:r>
              <a:rPr lang="ru-RU" dirty="0" err="1"/>
              <a:t>гілочок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порядку,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гілкування</a:t>
            </a:r>
            <a:r>
              <a:rPr lang="ru-RU" dirty="0"/>
              <a:t>, число </a:t>
            </a:r>
            <a:r>
              <a:rPr lang="ru-RU" dirty="0" err="1"/>
              <a:t>стручків</a:t>
            </a:r>
            <a:r>
              <a:rPr lang="ru-RU" dirty="0"/>
              <a:t> на </a:t>
            </a:r>
            <a:r>
              <a:rPr lang="ru-RU" dirty="0" err="1"/>
              <a:t>гілках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порядку і на </a:t>
            </a:r>
            <a:r>
              <a:rPr lang="ru-RU" dirty="0" err="1"/>
              <a:t>рослині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 стручка, число зерен в стручку, </a:t>
            </a:r>
            <a:r>
              <a:rPr lang="ru-RU" dirty="0" err="1"/>
              <a:t>маса</a:t>
            </a:r>
            <a:r>
              <a:rPr lang="ru-RU" dirty="0"/>
              <a:t> 1000 зерен. </a:t>
            </a:r>
            <a:endParaRPr lang="ru-RU" dirty="0" smtClean="0"/>
          </a:p>
          <a:p>
            <a:r>
              <a:rPr lang="ru-RU" dirty="0" err="1"/>
              <a:t>Безерукові</a:t>
            </a:r>
            <a:r>
              <a:rPr lang="ru-RU" dirty="0"/>
              <a:t> і </a:t>
            </a:r>
            <a:r>
              <a:rPr lang="ru-RU" dirty="0" err="1"/>
              <a:t>низькоглікозінолатні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(до 0,5%): </a:t>
            </a:r>
            <a:r>
              <a:rPr lang="ru-RU" dirty="0" err="1"/>
              <a:t>Тауер</a:t>
            </a:r>
            <a:r>
              <a:rPr lang="ru-RU" dirty="0"/>
              <a:t> (Канада), </a:t>
            </a:r>
            <a:r>
              <a:rPr lang="ru-RU" dirty="0" err="1"/>
              <a:t>Юмбо</a:t>
            </a:r>
            <a:r>
              <a:rPr lang="ru-RU" dirty="0"/>
              <a:t>, </a:t>
            </a:r>
            <a:r>
              <a:rPr lang="ru-RU" dirty="0" err="1"/>
              <a:t>Рукабо</a:t>
            </a:r>
            <a:r>
              <a:rPr lang="ru-RU" dirty="0"/>
              <a:t> (ФРН); Салют, Карат, Топаз, Ханна (</a:t>
            </a:r>
            <a:r>
              <a:rPr lang="ru-RU" dirty="0" err="1"/>
              <a:t>Швеція</a:t>
            </a:r>
            <a:r>
              <a:rPr lang="ru-RU" dirty="0"/>
              <a:t>); </a:t>
            </a:r>
            <a:r>
              <a:rPr lang="ru-RU" dirty="0" err="1"/>
              <a:t>Евін</a:t>
            </a:r>
            <a:r>
              <a:rPr lang="ru-RU" dirty="0"/>
              <a:t> (Агат), </a:t>
            </a:r>
            <a:r>
              <a:rPr lang="ru-RU" dirty="0" err="1"/>
              <a:t>Промінь</a:t>
            </a:r>
            <a:r>
              <a:rPr lang="ru-RU" dirty="0"/>
              <a:t> (</a:t>
            </a:r>
            <a:r>
              <a:rPr lang="ru-RU" dirty="0" err="1"/>
              <a:t>Україна</a:t>
            </a:r>
            <a:r>
              <a:rPr lang="ru-RU" dirty="0"/>
              <a:t>)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зимостійкі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Жет</a:t>
            </a:r>
            <a:r>
              <a:rPr lang="ru-RU" dirty="0"/>
              <a:t> Неф (</a:t>
            </a:r>
            <a:r>
              <a:rPr lang="ru-RU" dirty="0" err="1"/>
              <a:t>Франція</a:t>
            </a:r>
            <a:r>
              <a:rPr lang="ru-RU" dirty="0"/>
              <a:t>) і Старт (</a:t>
            </a:r>
            <a:r>
              <a:rPr lang="ru-RU" dirty="0" err="1"/>
              <a:t>Польща</a:t>
            </a:r>
            <a:r>
              <a:rPr lang="ru-RU" dirty="0"/>
              <a:t>). Сорт </a:t>
            </a:r>
            <a:r>
              <a:rPr lang="ru-RU" dirty="0" err="1"/>
              <a:t>Жет</a:t>
            </a:r>
            <a:r>
              <a:rPr lang="ru-RU" dirty="0"/>
              <a:t> Неф </a:t>
            </a:r>
            <a:r>
              <a:rPr lang="ru-RU" dirty="0" err="1"/>
              <a:t>стійкий</a:t>
            </a:r>
            <a:r>
              <a:rPr lang="ru-RU" dirty="0"/>
              <a:t> до </a:t>
            </a:r>
            <a:r>
              <a:rPr lang="ru-RU" dirty="0" err="1"/>
              <a:t>фомозу</a:t>
            </a:r>
            <a:r>
              <a:rPr lang="ru-RU" dirty="0"/>
              <a:t>.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жовтозерності</a:t>
            </a:r>
            <a:r>
              <a:rPr lang="ru-RU" dirty="0"/>
              <a:t> – сорт </a:t>
            </a:r>
            <a:r>
              <a:rPr lang="ru-RU" dirty="0" err="1"/>
              <a:t>ярої</a:t>
            </a:r>
            <a:r>
              <a:rPr lang="ru-RU" dirty="0"/>
              <a:t> </a:t>
            </a:r>
            <a:r>
              <a:rPr lang="ru-RU" dirty="0" err="1"/>
              <a:t>суріпиці</a:t>
            </a:r>
            <a:r>
              <a:rPr lang="ru-RU" dirty="0"/>
              <a:t> </a:t>
            </a:r>
            <a:r>
              <a:rPr lang="ru-RU" dirty="0" err="1"/>
              <a:t>Кендл</a:t>
            </a:r>
            <a:r>
              <a:rPr lang="ru-RU" dirty="0"/>
              <a:t> (Канада).</a:t>
            </a:r>
          </a:p>
          <a:p>
            <a:r>
              <a:rPr lang="ru-RU" dirty="0"/>
              <a:t>В </a:t>
            </a:r>
            <a:r>
              <a:rPr lang="ru-RU" dirty="0" err="1"/>
              <a:t>селекції</a:t>
            </a:r>
            <a:r>
              <a:rPr lang="ru-RU" dirty="0"/>
              <a:t> на </a:t>
            </a:r>
            <a:r>
              <a:rPr lang="ru-RU" dirty="0" err="1"/>
              <a:t>врожайність</a:t>
            </a:r>
            <a:r>
              <a:rPr lang="ru-RU" dirty="0"/>
              <a:t> </a:t>
            </a:r>
            <a:r>
              <a:rPr lang="ru-RU" dirty="0" err="1"/>
              <a:t>зеленої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Само (</a:t>
            </a:r>
            <a:r>
              <a:rPr lang="ru-RU" dirty="0" err="1"/>
              <a:t>Швеція</a:t>
            </a:r>
            <a:r>
              <a:rPr lang="ru-RU" dirty="0"/>
              <a:t>), </a:t>
            </a:r>
            <a:r>
              <a:rPr lang="ru-RU" dirty="0" err="1"/>
              <a:t>Лірагрюн</a:t>
            </a:r>
            <a:r>
              <a:rPr lang="ru-RU" dirty="0"/>
              <a:t>, </a:t>
            </a:r>
            <a:r>
              <a:rPr lang="ru-RU" dirty="0" err="1"/>
              <a:t>Ліратоп</a:t>
            </a:r>
            <a:r>
              <a:rPr lang="ru-RU" dirty="0"/>
              <a:t>, </a:t>
            </a:r>
            <a:r>
              <a:rPr lang="ru-RU" dirty="0" err="1"/>
              <a:t>Глорія</a:t>
            </a:r>
            <a:r>
              <a:rPr lang="ru-RU" dirty="0"/>
              <a:t> (ФРН) і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" y="4955118"/>
            <a:ext cx="1733550" cy="1902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12" y="5037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Методи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створення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вихідного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матеріалу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селекції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Добір</a:t>
            </a:r>
            <a:r>
              <a:rPr lang="ru-RU" dirty="0"/>
              <a:t> з </a:t>
            </a:r>
            <a:r>
              <a:rPr lang="ru-RU" dirty="0" err="1"/>
              <a:t>місцевих</a:t>
            </a:r>
            <a:r>
              <a:rPr lang="ru-RU" dirty="0"/>
              <a:t> і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і </a:t>
            </a:r>
            <a:r>
              <a:rPr lang="ru-RU" dirty="0" err="1"/>
              <a:t>популяцій</a:t>
            </a:r>
            <a:r>
              <a:rPr lang="ru-RU" dirty="0" smtClean="0"/>
              <a:t>.</a:t>
            </a:r>
          </a:p>
          <a:p>
            <a:r>
              <a:rPr lang="ru-RU" dirty="0" err="1"/>
              <a:t>Внутрішньовидова</a:t>
            </a:r>
            <a:r>
              <a:rPr lang="ru-RU" dirty="0"/>
              <a:t> </a:t>
            </a:r>
            <a:r>
              <a:rPr lang="ru-RU" dirty="0" err="1"/>
              <a:t>гібридизація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Віддалена</a:t>
            </a:r>
            <a:r>
              <a:rPr lang="ru-RU" dirty="0"/>
              <a:t> </a:t>
            </a:r>
            <a:r>
              <a:rPr lang="ru-RU" dirty="0" err="1"/>
              <a:t>гібридизація</a:t>
            </a:r>
            <a:r>
              <a:rPr lang="ru-RU" dirty="0" smtClean="0"/>
              <a:t>.</a:t>
            </a:r>
          </a:p>
          <a:p>
            <a:r>
              <a:rPr lang="ru-RU" dirty="0" err="1"/>
              <a:t>Ресинтез</a:t>
            </a:r>
            <a:r>
              <a:rPr lang="ru-RU" dirty="0"/>
              <a:t> і синтез </a:t>
            </a:r>
            <a:r>
              <a:rPr lang="ru-RU" dirty="0" err="1"/>
              <a:t>нових</a:t>
            </a:r>
            <a:r>
              <a:rPr lang="ru-RU" dirty="0"/>
              <a:t> форм </a:t>
            </a:r>
            <a:r>
              <a:rPr lang="ru-RU" dirty="0" err="1"/>
              <a:t>ріпаку</a:t>
            </a:r>
            <a:r>
              <a:rPr lang="ru-RU" dirty="0" smtClean="0"/>
              <a:t>.</a:t>
            </a:r>
          </a:p>
          <a:p>
            <a:r>
              <a:rPr lang="ru-RU" dirty="0" err="1"/>
              <a:t>Гаплоїдія</a:t>
            </a:r>
            <a:r>
              <a:rPr lang="ru-RU" dirty="0" smtClean="0"/>
              <a:t>.</a:t>
            </a:r>
          </a:p>
          <a:p>
            <a:r>
              <a:rPr lang="ru-RU" dirty="0"/>
              <a:t>Методика і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 smtClean="0"/>
              <a:t>.</a:t>
            </a:r>
          </a:p>
          <a:p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825659" cy="7239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Значення ріпаку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dirty="0" err="1"/>
              <a:t>Ріпак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олійних</a:t>
            </a:r>
            <a:r>
              <a:rPr lang="ru-RU" dirty="0"/>
              <a:t> культур.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вирощувався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4 тис. </a:t>
            </a:r>
            <a:r>
              <a:rPr lang="ru-RU" dirty="0" err="1"/>
              <a:t>років</a:t>
            </a:r>
            <a:r>
              <a:rPr lang="ru-RU" dirty="0"/>
              <a:t> до </a:t>
            </a:r>
            <a:r>
              <a:rPr lang="ru-RU" dirty="0" err="1"/>
              <a:t>н.е</a:t>
            </a:r>
            <a:r>
              <a:rPr lang="ru-RU" dirty="0"/>
              <a:t>. В </a:t>
            </a:r>
            <a:r>
              <a:rPr lang="ru-RU" dirty="0" err="1"/>
              <a:t>Європі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з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XVI ст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для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кормових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озимий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 у </a:t>
            </a:r>
            <a:r>
              <a:rPr lang="ru-RU" dirty="0" err="1"/>
              <a:t>Західних</a:t>
            </a:r>
            <a:r>
              <a:rPr lang="ru-RU" dirty="0"/>
              <a:t> областях. </a:t>
            </a:r>
            <a:r>
              <a:rPr lang="ru-RU" dirty="0" err="1"/>
              <a:t>Ярий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повсюдно</a:t>
            </a:r>
            <a:r>
              <a:rPr lang="ru-RU" dirty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зерні</a:t>
            </a:r>
            <a:r>
              <a:rPr lang="ru-RU" dirty="0"/>
              <a:t> озимого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до 50% </a:t>
            </a:r>
            <a:r>
              <a:rPr lang="ru-RU" dirty="0" err="1"/>
              <a:t>олії</a:t>
            </a:r>
            <a:r>
              <a:rPr lang="ru-RU" dirty="0"/>
              <a:t>, в </a:t>
            </a:r>
            <a:r>
              <a:rPr lang="ru-RU" dirty="0" err="1"/>
              <a:t>зерні</a:t>
            </a:r>
            <a:r>
              <a:rPr lang="ru-RU" dirty="0"/>
              <a:t> ярого – 45%, 20 – 30% </a:t>
            </a:r>
            <a:r>
              <a:rPr lang="ru-RU" dirty="0" err="1"/>
              <a:t>протеїну</a:t>
            </a:r>
            <a:r>
              <a:rPr lang="ru-RU" dirty="0"/>
              <a:t> і 25 – 30% </a:t>
            </a:r>
            <a:r>
              <a:rPr lang="ru-RU" dirty="0" err="1"/>
              <a:t>вуглеводів</a:t>
            </a:r>
            <a:r>
              <a:rPr lang="ru-RU" dirty="0"/>
              <a:t>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 err="1"/>
              <a:t>Ріпак</a:t>
            </a:r>
            <a:r>
              <a:rPr lang="ru-RU" dirty="0"/>
              <a:t> –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олійна</a:t>
            </a:r>
            <a:r>
              <a:rPr lang="ru-RU" dirty="0"/>
              <a:t> культура в 28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ріпакової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– </a:t>
            </a:r>
            <a:r>
              <a:rPr lang="ru-RU" dirty="0" err="1"/>
              <a:t>Індія</a:t>
            </a:r>
            <a:r>
              <a:rPr lang="ru-RU" dirty="0"/>
              <a:t>, Китай і Канада. За </a:t>
            </a:r>
            <a:r>
              <a:rPr lang="ru-RU" dirty="0" err="1"/>
              <a:t>площами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олійних</a:t>
            </a:r>
            <a:r>
              <a:rPr lang="ru-RU" dirty="0"/>
              <a:t> культур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сої</a:t>
            </a:r>
            <a:r>
              <a:rPr lang="ru-RU" dirty="0"/>
              <a:t> і </a:t>
            </a:r>
            <a:r>
              <a:rPr lang="ru-RU" dirty="0" err="1"/>
              <a:t>арахісу</a:t>
            </a:r>
            <a:r>
              <a:rPr lang="ru-RU" dirty="0"/>
              <a:t>. Вона становить </a:t>
            </a:r>
            <a:r>
              <a:rPr lang="ru-RU" dirty="0" err="1"/>
              <a:t>біля</a:t>
            </a:r>
            <a:r>
              <a:rPr lang="ru-RU" dirty="0"/>
              <a:t> 13,5 млн. га, </a:t>
            </a:r>
            <a:r>
              <a:rPr lang="ru-RU" dirty="0" err="1"/>
              <a:t>валове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– 15 млн. т. з них 30% доводиться на Канаду.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1" y="4333874"/>
            <a:ext cx="3081599" cy="2308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404143"/>
            <a:ext cx="2676525" cy="1704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0" y="13335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099"/>
            <a:ext cx="4887586" cy="3243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92099"/>
            <a:ext cx="5113528" cy="4428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641343"/>
            <a:ext cx="4854448" cy="29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43468"/>
            <a:ext cx="8761413" cy="7069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Систематика і </a:t>
            </a:r>
            <a:r>
              <a:rPr lang="ru-RU" dirty="0" err="1">
                <a:solidFill>
                  <a:srgbClr val="FF0000"/>
                </a:solidFill>
              </a:rPr>
              <a:t>походження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054" y="2305457"/>
            <a:ext cx="4825158" cy="341630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Ріпак</a:t>
            </a:r>
            <a:r>
              <a:rPr lang="ru-RU" dirty="0"/>
              <a:t> - </a:t>
            </a:r>
            <a:r>
              <a:rPr lang="en-US" dirty="0"/>
              <a:t>Brassica </a:t>
            </a:r>
            <a:r>
              <a:rPr lang="en-US" dirty="0" err="1"/>
              <a:t>napus</a:t>
            </a:r>
            <a:r>
              <a:rPr lang="en-US" dirty="0"/>
              <a:t> </a:t>
            </a:r>
            <a:r>
              <a:rPr lang="en-US" dirty="0" err="1"/>
              <a:t>oleifera</a:t>
            </a:r>
            <a:r>
              <a:rPr lang="en-US" dirty="0"/>
              <a:t> D.C. – </a:t>
            </a:r>
            <a:r>
              <a:rPr lang="ru-RU" dirty="0" err="1"/>
              <a:t>відноситься</a:t>
            </a:r>
            <a:r>
              <a:rPr lang="ru-RU" dirty="0"/>
              <a:t> до роду </a:t>
            </a:r>
            <a:r>
              <a:rPr lang="en-US" dirty="0"/>
              <a:t>Brassica L., </a:t>
            </a:r>
            <a:r>
              <a:rPr lang="ru-RU" dirty="0" err="1"/>
              <a:t>сімейству</a:t>
            </a:r>
            <a:r>
              <a:rPr lang="ru-RU" dirty="0"/>
              <a:t> </a:t>
            </a:r>
            <a:r>
              <a:rPr lang="ru-RU" dirty="0" err="1"/>
              <a:t>капусні</a:t>
            </a:r>
            <a:r>
              <a:rPr lang="ru-RU" dirty="0"/>
              <a:t> - </a:t>
            </a:r>
            <a:r>
              <a:rPr lang="en-US" dirty="0" err="1"/>
              <a:t>Brassicaceae</a:t>
            </a:r>
            <a:r>
              <a:rPr lang="en-US" dirty="0"/>
              <a:t> Bens. (</a:t>
            </a:r>
            <a:r>
              <a:rPr lang="ru-RU" dirty="0" err="1"/>
              <a:t>хрестоцвітні</a:t>
            </a:r>
            <a:r>
              <a:rPr lang="ru-RU" dirty="0"/>
              <a:t> – </a:t>
            </a:r>
            <a:r>
              <a:rPr lang="en-US" dirty="0" err="1"/>
              <a:t>Cruciferae</a:t>
            </a:r>
            <a:r>
              <a:rPr lang="en-US" dirty="0"/>
              <a:t> </a:t>
            </a:r>
            <a:r>
              <a:rPr lang="en-US" dirty="0" err="1"/>
              <a:t>juss</a:t>
            </a:r>
            <a:r>
              <a:rPr lang="en-US" dirty="0"/>
              <a:t>.) </a:t>
            </a:r>
            <a:r>
              <a:rPr lang="ru-RU" dirty="0"/>
              <a:t>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:</a:t>
            </a:r>
          </a:p>
          <a:p>
            <a:r>
              <a:rPr lang="ru-RU" dirty="0"/>
              <a:t>яру (</a:t>
            </a:r>
            <a:r>
              <a:rPr lang="en-US" dirty="0"/>
              <a:t>B. </a:t>
            </a:r>
            <a:r>
              <a:rPr lang="en-US" dirty="0" err="1"/>
              <a:t>napus</a:t>
            </a:r>
            <a:r>
              <a:rPr lang="en-US" dirty="0"/>
              <a:t> </a:t>
            </a:r>
            <a:r>
              <a:rPr lang="en-US" dirty="0" err="1"/>
              <a:t>oleifera</a:t>
            </a:r>
            <a:r>
              <a:rPr lang="en-US" dirty="0"/>
              <a:t> </a:t>
            </a:r>
            <a:r>
              <a:rPr lang="en-US" dirty="0" err="1"/>
              <a:t>annua</a:t>
            </a:r>
            <a:r>
              <a:rPr lang="en-US" dirty="0"/>
              <a:t> </a:t>
            </a:r>
            <a:r>
              <a:rPr lang="en-US" dirty="0" err="1"/>
              <a:t>Metzg</a:t>
            </a:r>
            <a:r>
              <a:rPr lang="en-US" dirty="0"/>
              <a:t>.)</a:t>
            </a:r>
          </a:p>
          <a:p>
            <a:r>
              <a:rPr lang="ru-RU" dirty="0" err="1"/>
              <a:t>озиму</a:t>
            </a:r>
            <a:r>
              <a:rPr lang="ru-RU" dirty="0"/>
              <a:t> (</a:t>
            </a:r>
            <a:r>
              <a:rPr lang="en-US" dirty="0"/>
              <a:t>B. </a:t>
            </a:r>
            <a:r>
              <a:rPr lang="en-US" dirty="0" err="1"/>
              <a:t>napus</a:t>
            </a:r>
            <a:r>
              <a:rPr lang="en-US" dirty="0"/>
              <a:t> </a:t>
            </a:r>
            <a:r>
              <a:rPr lang="en-US" dirty="0" err="1"/>
              <a:t>oleifera</a:t>
            </a:r>
            <a:r>
              <a:rPr lang="en-US" dirty="0"/>
              <a:t> </a:t>
            </a:r>
            <a:r>
              <a:rPr lang="en-US" dirty="0" err="1"/>
              <a:t>biennis</a:t>
            </a:r>
            <a:r>
              <a:rPr lang="en-US" dirty="0"/>
              <a:t> </a:t>
            </a:r>
            <a:r>
              <a:rPr lang="en-US" dirty="0" err="1"/>
              <a:t>Metzg</a:t>
            </a:r>
            <a:r>
              <a:rPr lang="en-US" dirty="0"/>
              <a:t>.).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ріпак</a:t>
            </a:r>
            <a:r>
              <a:rPr lang="ru-RU" dirty="0"/>
              <a:t>» часто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– </a:t>
            </a:r>
            <a:r>
              <a:rPr lang="ru-RU" dirty="0" err="1"/>
              <a:t>аргентинський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, </a:t>
            </a:r>
            <a:r>
              <a:rPr lang="ru-RU" dirty="0" err="1"/>
              <a:t>ріпак</a:t>
            </a:r>
            <a:r>
              <a:rPr lang="ru-RU" dirty="0"/>
              <a:t> (</a:t>
            </a:r>
            <a:r>
              <a:rPr lang="en-US" dirty="0"/>
              <a:t>B. </a:t>
            </a:r>
            <a:r>
              <a:rPr lang="en-US" dirty="0" err="1"/>
              <a:t>napus</a:t>
            </a:r>
            <a:r>
              <a:rPr lang="en-US" dirty="0"/>
              <a:t> </a:t>
            </a:r>
            <a:r>
              <a:rPr lang="en-US" dirty="0" err="1"/>
              <a:t>oleifera</a:t>
            </a:r>
            <a:r>
              <a:rPr lang="en-US" dirty="0"/>
              <a:t> D.C., 2n = 38) </a:t>
            </a:r>
            <a:r>
              <a:rPr lang="ru-RU" dirty="0"/>
              <a:t>і </a:t>
            </a:r>
            <a:r>
              <a:rPr lang="ru-RU" dirty="0" err="1"/>
              <a:t>польський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суріпицю</a:t>
            </a:r>
            <a:r>
              <a:rPr lang="ru-RU" dirty="0"/>
              <a:t> (</a:t>
            </a:r>
            <a:r>
              <a:rPr lang="en-US" dirty="0"/>
              <a:t>B. </a:t>
            </a:r>
            <a:r>
              <a:rPr lang="en-US" dirty="0" err="1"/>
              <a:t>campestris</a:t>
            </a:r>
            <a:r>
              <a:rPr lang="en-US" dirty="0"/>
              <a:t> </a:t>
            </a:r>
            <a:r>
              <a:rPr lang="en-US" dirty="0" err="1"/>
              <a:t>oleifera</a:t>
            </a:r>
            <a:r>
              <a:rPr lang="en-US" dirty="0"/>
              <a:t> </a:t>
            </a:r>
            <a:r>
              <a:rPr lang="en-US" dirty="0" err="1"/>
              <a:t>Metzg</a:t>
            </a:r>
            <a:r>
              <a:rPr lang="en-US" dirty="0"/>
              <a:t>., 2n = 20).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 – </a:t>
            </a:r>
            <a:r>
              <a:rPr lang="ru-RU" dirty="0" err="1"/>
              <a:t>природній</a:t>
            </a:r>
            <a:r>
              <a:rPr lang="ru-RU" dirty="0"/>
              <a:t> </a:t>
            </a:r>
            <a:r>
              <a:rPr lang="ru-RU" dirty="0" err="1"/>
              <a:t>амфідиплоїд</a:t>
            </a:r>
            <a:r>
              <a:rPr lang="ru-RU" dirty="0"/>
              <a:t>, у </a:t>
            </a:r>
            <a:r>
              <a:rPr lang="ru-RU" dirty="0" err="1"/>
              <a:t>походженні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приймали</a:t>
            </a:r>
            <a:r>
              <a:rPr lang="ru-RU" dirty="0"/>
              <a:t> участь:</a:t>
            </a:r>
          </a:p>
          <a:p>
            <a:r>
              <a:rPr lang="ru-RU" dirty="0" err="1"/>
              <a:t>суріпиця</a:t>
            </a:r>
            <a:r>
              <a:rPr lang="ru-RU" dirty="0"/>
              <a:t> (</a:t>
            </a:r>
            <a:r>
              <a:rPr lang="en-US" dirty="0"/>
              <a:t>n = 10, </a:t>
            </a:r>
            <a:r>
              <a:rPr lang="ru-RU" dirty="0"/>
              <a:t>геном АА)</a:t>
            </a:r>
          </a:p>
          <a:p>
            <a:r>
              <a:rPr lang="ru-RU" dirty="0"/>
              <a:t>капуста – </a:t>
            </a:r>
            <a:r>
              <a:rPr lang="en-US" dirty="0"/>
              <a:t>B. </a:t>
            </a:r>
            <a:r>
              <a:rPr lang="en-US" dirty="0" err="1"/>
              <a:t>oleracea</a:t>
            </a:r>
            <a:r>
              <a:rPr lang="en-US" dirty="0"/>
              <a:t> L. (2n = 18, </a:t>
            </a:r>
            <a:r>
              <a:rPr lang="ru-RU" dirty="0"/>
              <a:t>геном СС)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2" y="4483916"/>
            <a:ext cx="2791070" cy="20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2354" y="2286000"/>
            <a:ext cx="482515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Ріпак</a:t>
            </a:r>
            <a:r>
              <a:rPr lang="ru-RU" dirty="0"/>
              <a:t> –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вивчений</a:t>
            </a:r>
            <a:r>
              <a:rPr lang="ru-RU" dirty="0"/>
              <a:t> вид.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озимих</a:t>
            </a:r>
            <a:r>
              <a:rPr lang="ru-RU" dirty="0"/>
              <a:t> і </a:t>
            </a:r>
            <a:r>
              <a:rPr lang="ru-RU" dirty="0" err="1"/>
              <a:t>ярих</a:t>
            </a:r>
            <a:r>
              <a:rPr lang="ru-RU" dirty="0"/>
              <a:t> форм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12 </a:t>
            </a:r>
            <a:r>
              <a:rPr lang="ru-RU" dirty="0" err="1"/>
              <a:t>різновидностей</a:t>
            </a:r>
            <a:r>
              <a:rPr lang="ru-RU" dirty="0"/>
              <a:t>. 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тип </a:t>
            </a:r>
            <a:r>
              <a:rPr lang="ru-RU" dirty="0" err="1"/>
              <a:t>суцвіття</a:t>
            </a:r>
            <a:r>
              <a:rPr lang="ru-RU" dirty="0"/>
              <a:t>,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квіток</a:t>
            </a:r>
            <a:r>
              <a:rPr lang="ru-RU" dirty="0"/>
              <a:t>, </a:t>
            </a:r>
            <a:r>
              <a:rPr lang="ru-RU" dirty="0" err="1"/>
              <a:t>черешків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 і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стебла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 і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стручків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зерна.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розповсюджені</a:t>
            </a:r>
            <a:r>
              <a:rPr lang="ru-RU" dirty="0"/>
              <a:t> </a:t>
            </a:r>
            <a:r>
              <a:rPr lang="ru-RU" dirty="0" err="1"/>
              <a:t>різновидності</a:t>
            </a:r>
            <a:r>
              <a:rPr lang="ru-RU" dirty="0"/>
              <a:t>:</a:t>
            </a:r>
          </a:p>
          <a:p>
            <a:r>
              <a:rPr lang="ru-RU" b="1" dirty="0">
                <a:solidFill>
                  <a:srgbClr val="FF0000"/>
                </a:solidFill>
              </a:rPr>
              <a:t>озимого </a:t>
            </a:r>
            <a:r>
              <a:rPr lang="ru-RU" b="1" dirty="0" err="1">
                <a:solidFill>
                  <a:srgbClr val="FF0000"/>
                </a:solidFill>
              </a:rPr>
              <a:t>ріпаку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 err="1"/>
              <a:t>Rossica</a:t>
            </a:r>
            <a:endParaRPr lang="en-US" dirty="0"/>
          </a:p>
          <a:p>
            <a:r>
              <a:rPr lang="en-US" dirty="0" err="1"/>
              <a:t>Guiemalis</a:t>
            </a:r>
            <a:endParaRPr lang="en-US" dirty="0"/>
          </a:p>
          <a:p>
            <a:r>
              <a:rPr lang="en-US" dirty="0" err="1"/>
              <a:t>italica</a:t>
            </a:r>
            <a:r>
              <a:rPr lang="en-US" dirty="0"/>
              <a:t>;</a:t>
            </a:r>
          </a:p>
          <a:p>
            <a:r>
              <a:rPr lang="ru-RU" b="1" dirty="0">
                <a:solidFill>
                  <a:srgbClr val="FF0000"/>
                </a:solidFill>
              </a:rPr>
              <a:t>ярого:</a:t>
            </a:r>
          </a:p>
          <a:p>
            <a:r>
              <a:rPr lang="en-US" dirty="0" err="1"/>
              <a:t>Corimbosa</a:t>
            </a:r>
            <a:endParaRPr lang="en-US" dirty="0"/>
          </a:p>
          <a:p>
            <a:r>
              <a:rPr lang="en-US" dirty="0" err="1"/>
              <a:t>Subrubescens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сорти</a:t>
            </a:r>
            <a:r>
              <a:rPr lang="ru-RU" dirty="0"/>
              <a:t> озимого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три </a:t>
            </a:r>
            <a:r>
              <a:rPr lang="ru-RU" dirty="0" err="1"/>
              <a:t>агробіологічні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пізньостиглу</a:t>
            </a:r>
            <a:r>
              <a:rPr lang="ru-RU" dirty="0"/>
              <a:t>, </a:t>
            </a:r>
            <a:r>
              <a:rPr lang="ru-RU" dirty="0" err="1"/>
              <a:t>середньостиглу</a:t>
            </a:r>
            <a:r>
              <a:rPr lang="ru-RU" dirty="0"/>
              <a:t> і </a:t>
            </a:r>
            <a:r>
              <a:rPr lang="ru-RU" dirty="0" err="1"/>
              <a:t>ранньостиглу</a:t>
            </a:r>
            <a:r>
              <a:rPr lang="ru-RU" dirty="0" smtClean="0"/>
              <a:t>.</a:t>
            </a:r>
          </a:p>
          <a:p>
            <a:r>
              <a:rPr lang="ru-RU" dirty="0" err="1"/>
              <a:t>Вегетаційний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ярого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скоростиглої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до 80 – 90 </a:t>
            </a:r>
            <a:r>
              <a:rPr lang="ru-RU" dirty="0" err="1" smtClean="0"/>
              <a:t>днів</a:t>
            </a:r>
            <a:endParaRPr lang="ru-RU" dirty="0" smtClean="0"/>
          </a:p>
          <a:p>
            <a:r>
              <a:rPr lang="ru-RU" dirty="0" err="1"/>
              <a:t>середньостиглої</a:t>
            </a:r>
            <a:r>
              <a:rPr lang="ru-RU" dirty="0"/>
              <a:t> – 90 – </a:t>
            </a:r>
            <a:r>
              <a:rPr lang="ru-RU" dirty="0" smtClean="0"/>
              <a:t>110</a:t>
            </a:r>
          </a:p>
          <a:p>
            <a:r>
              <a:rPr lang="ru-RU" dirty="0" err="1"/>
              <a:t>пізньостиглої</a:t>
            </a:r>
            <a:r>
              <a:rPr lang="ru-RU" dirty="0"/>
              <a:t> – </a:t>
            </a:r>
            <a:r>
              <a:rPr lang="ru-RU" dirty="0" err="1"/>
              <a:t>більше</a:t>
            </a:r>
            <a:r>
              <a:rPr lang="ru-RU" dirty="0"/>
              <a:t> 110 </a:t>
            </a:r>
            <a:r>
              <a:rPr lang="ru-RU" dirty="0" err="1" smtClean="0"/>
              <a:t>днів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середньостиглої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600075"/>
            <a:ext cx="2705100" cy="1685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4572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166" y="668868"/>
            <a:ext cx="8761413" cy="706964"/>
          </a:xfrm>
        </p:spPr>
        <p:txBody>
          <a:bodyPr/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Морфологічні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ознаки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4825158" cy="43815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Корінь</a:t>
            </a:r>
            <a:r>
              <a:rPr lang="ru-RU" dirty="0"/>
              <a:t> </a:t>
            </a:r>
            <a:r>
              <a:rPr lang="ru-RU" dirty="0" err="1"/>
              <a:t>стрижневий</a:t>
            </a:r>
            <a:r>
              <a:rPr lang="ru-RU" dirty="0"/>
              <a:t>, </a:t>
            </a:r>
            <a:r>
              <a:rPr lang="ru-RU" dirty="0" err="1"/>
              <a:t>потовщений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і добре </a:t>
            </a:r>
            <a:r>
              <a:rPr lang="ru-RU" dirty="0" err="1"/>
              <a:t>розгалуджений</a:t>
            </a:r>
            <a:r>
              <a:rPr lang="ru-RU" dirty="0"/>
              <a:t> в </a:t>
            </a:r>
            <a:r>
              <a:rPr lang="ru-RU" dirty="0" err="1"/>
              <a:t>орному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, </a:t>
            </a:r>
            <a:r>
              <a:rPr lang="ru-RU" dirty="0" err="1"/>
              <a:t>проникає</a:t>
            </a:r>
            <a:r>
              <a:rPr lang="ru-RU" dirty="0"/>
              <a:t> в грунт у озимого </a:t>
            </a:r>
            <a:r>
              <a:rPr lang="ru-RU" dirty="0" err="1"/>
              <a:t>ріпаку</a:t>
            </a:r>
            <a:r>
              <a:rPr lang="ru-RU" dirty="0"/>
              <a:t> до 3 м, у ярого до 2 м.</a:t>
            </a:r>
          </a:p>
          <a:p>
            <a:r>
              <a:rPr lang="ru-RU" dirty="0" err="1"/>
              <a:t>Стебло</a:t>
            </a:r>
            <a:r>
              <a:rPr lang="ru-RU" dirty="0"/>
              <a:t> </a:t>
            </a:r>
            <a:r>
              <a:rPr lang="ru-RU" dirty="0" err="1"/>
              <a:t>циліндричне</a:t>
            </a:r>
            <a:r>
              <a:rPr lang="ru-RU" dirty="0"/>
              <a:t>,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розгалуджене</a:t>
            </a:r>
            <a:r>
              <a:rPr lang="ru-RU" dirty="0"/>
              <a:t>, з 9 – 10 </a:t>
            </a:r>
            <a:r>
              <a:rPr lang="ru-RU" dirty="0" err="1"/>
              <a:t>рівномірно</a:t>
            </a:r>
            <a:r>
              <a:rPr lang="ru-RU" dirty="0"/>
              <a:t> </a:t>
            </a:r>
            <a:r>
              <a:rPr lang="ru-RU" dirty="0" err="1"/>
              <a:t>розміщеними</a:t>
            </a:r>
            <a:r>
              <a:rPr lang="ru-RU" dirty="0"/>
              <a:t> </a:t>
            </a:r>
            <a:r>
              <a:rPr lang="ru-RU" dirty="0" err="1"/>
              <a:t>боковими</a:t>
            </a:r>
            <a:r>
              <a:rPr lang="ru-RU" dirty="0"/>
              <a:t> пагонами </a:t>
            </a:r>
            <a:r>
              <a:rPr lang="ru-RU" dirty="0" err="1"/>
              <a:t>першого</a:t>
            </a:r>
            <a:r>
              <a:rPr lang="ru-RU" dirty="0"/>
              <a:t> порядку, </a:t>
            </a:r>
            <a:r>
              <a:rPr lang="ru-RU" dirty="0" err="1"/>
              <a:t>висотою</a:t>
            </a:r>
            <a:r>
              <a:rPr lang="ru-RU" dirty="0"/>
              <a:t> 130 – 190 </a:t>
            </a:r>
            <a:r>
              <a:rPr lang="ru-RU" dirty="0" smtClean="0"/>
              <a:t>см</a:t>
            </a:r>
          </a:p>
          <a:p>
            <a:r>
              <a:rPr lang="ru-RU" dirty="0" err="1"/>
              <a:t>Плід</a:t>
            </a:r>
            <a:r>
              <a:rPr lang="ru-RU" dirty="0"/>
              <a:t> – стручок,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легко </a:t>
            </a:r>
            <a:r>
              <a:rPr lang="ru-RU" dirty="0" err="1"/>
              <a:t>зігнутий</a:t>
            </a:r>
            <a:r>
              <a:rPr lang="ru-RU" dirty="0"/>
              <a:t>, </a:t>
            </a:r>
            <a:r>
              <a:rPr lang="ru-RU" dirty="0" err="1"/>
              <a:t>розміщений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стебла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прямим </a:t>
            </a:r>
            <a:r>
              <a:rPr lang="ru-RU" dirty="0" err="1"/>
              <a:t>або</a:t>
            </a:r>
            <a:r>
              <a:rPr lang="ru-RU" dirty="0"/>
              <a:t> тупим кутом, </a:t>
            </a:r>
            <a:r>
              <a:rPr lang="ru-RU" dirty="0" err="1"/>
              <a:t>довжиною</a:t>
            </a:r>
            <a:r>
              <a:rPr lang="ru-RU" dirty="0"/>
              <a:t> 6 – 12 см. </a:t>
            </a:r>
            <a:endParaRPr lang="ru-RU" dirty="0" smtClean="0"/>
          </a:p>
          <a:p>
            <a:r>
              <a:rPr lang="ru-RU" dirty="0"/>
              <a:t>Зерна </a:t>
            </a:r>
            <a:r>
              <a:rPr lang="ru-RU" dirty="0" err="1"/>
              <a:t>кулеподібні</a:t>
            </a:r>
            <a:r>
              <a:rPr lang="ru-RU" dirty="0"/>
              <a:t>, </a:t>
            </a:r>
            <a:r>
              <a:rPr lang="ru-RU" dirty="0" err="1"/>
              <a:t>сотові</a:t>
            </a:r>
            <a:r>
              <a:rPr lang="ru-RU" dirty="0"/>
              <a:t>, </a:t>
            </a:r>
            <a:r>
              <a:rPr lang="ru-RU" dirty="0" err="1"/>
              <a:t>чорно-сизі</a:t>
            </a:r>
            <a:r>
              <a:rPr lang="ru-RU" dirty="0"/>
              <a:t>, </a:t>
            </a:r>
            <a:r>
              <a:rPr lang="ru-RU" dirty="0" err="1"/>
              <a:t>сірувато-чорні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темно-</a:t>
            </a:r>
            <a:r>
              <a:rPr lang="ru-RU" dirty="0" err="1"/>
              <a:t>коричневі</a:t>
            </a:r>
            <a:r>
              <a:rPr lang="ru-RU" dirty="0"/>
              <a:t>, </a:t>
            </a:r>
            <a:r>
              <a:rPr lang="ru-RU" dirty="0" err="1"/>
              <a:t>діаметром</a:t>
            </a:r>
            <a:r>
              <a:rPr lang="ru-RU" dirty="0"/>
              <a:t> 1,7 – 2,5 мм. </a:t>
            </a:r>
            <a:r>
              <a:rPr lang="ru-RU" dirty="0" err="1"/>
              <a:t>Маса</a:t>
            </a:r>
            <a:r>
              <a:rPr lang="ru-RU" dirty="0"/>
              <a:t> 1000 зерен 2,5 – 5 г у ярого і 4 – 7 г у озимого </a:t>
            </a:r>
            <a:r>
              <a:rPr lang="ru-RU" dirty="0" err="1"/>
              <a:t>ріпаку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2999" y="2876550"/>
            <a:ext cx="4825159" cy="3733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Листки </a:t>
            </a:r>
            <a:r>
              <a:rPr lang="ru-RU" dirty="0" err="1"/>
              <a:t>почергові</a:t>
            </a:r>
            <a:r>
              <a:rPr lang="ru-RU" dirty="0"/>
              <a:t>, </a:t>
            </a:r>
            <a:r>
              <a:rPr lang="ru-RU" dirty="0" err="1"/>
              <a:t>черешкові</a:t>
            </a:r>
            <a:r>
              <a:rPr lang="ru-RU" dirty="0"/>
              <a:t>, сизо-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фіолетові</a:t>
            </a:r>
            <a:r>
              <a:rPr lang="ru-RU" dirty="0"/>
              <a:t>,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восковим</a:t>
            </a:r>
            <a:r>
              <a:rPr lang="ru-RU" dirty="0"/>
              <a:t> </a:t>
            </a:r>
            <a:r>
              <a:rPr lang="ru-RU" dirty="0" err="1"/>
              <a:t>нальотом</a:t>
            </a:r>
            <a:r>
              <a:rPr lang="ru-RU" dirty="0"/>
              <a:t>, </a:t>
            </a:r>
            <a:r>
              <a:rPr lang="ru-RU" dirty="0" err="1"/>
              <a:t>неопушені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легко </a:t>
            </a:r>
            <a:r>
              <a:rPr lang="ru-RU" dirty="0" err="1"/>
              <a:t>волосисті</a:t>
            </a:r>
            <a:r>
              <a:rPr lang="ru-RU" dirty="0"/>
              <a:t>: </a:t>
            </a:r>
            <a:r>
              <a:rPr lang="ru-RU" dirty="0" err="1"/>
              <a:t>нижні</a:t>
            </a:r>
            <a:r>
              <a:rPr lang="ru-RU" dirty="0"/>
              <a:t> </a:t>
            </a:r>
            <a:r>
              <a:rPr lang="ru-RU" dirty="0" err="1"/>
              <a:t>ліроподібно-перистонадрізані</a:t>
            </a:r>
            <a:r>
              <a:rPr lang="ru-RU" dirty="0"/>
              <a:t> з овальною </a:t>
            </a:r>
            <a:r>
              <a:rPr lang="ru-RU" dirty="0" err="1"/>
              <a:t>або</a:t>
            </a:r>
            <a:r>
              <a:rPr lang="ru-RU" dirty="0"/>
              <a:t> округлою тупою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,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компактну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легко </a:t>
            </a:r>
            <a:r>
              <a:rPr lang="ru-RU" dirty="0" err="1"/>
              <a:t>підвищену</a:t>
            </a:r>
            <a:r>
              <a:rPr lang="ru-RU" dirty="0"/>
              <a:t> над </a:t>
            </a:r>
            <a:r>
              <a:rPr lang="ru-RU" dirty="0" err="1"/>
              <a:t>поверхнею</a:t>
            </a:r>
            <a:r>
              <a:rPr lang="ru-RU" dirty="0"/>
              <a:t> грунту розетку; </a:t>
            </a:r>
            <a:r>
              <a:rPr lang="ru-RU" dirty="0" err="1"/>
              <a:t>середні</a:t>
            </a:r>
            <a:r>
              <a:rPr lang="ru-RU" dirty="0"/>
              <a:t> – </a:t>
            </a:r>
            <a:r>
              <a:rPr lang="ru-RU" dirty="0" err="1"/>
              <a:t>видовжено-списоподібні</a:t>
            </a:r>
            <a:r>
              <a:rPr lang="ru-RU" dirty="0"/>
              <a:t>; </a:t>
            </a:r>
            <a:r>
              <a:rPr lang="ru-RU" dirty="0" err="1"/>
              <a:t>верхні</a:t>
            </a:r>
            <a:r>
              <a:rPr lang="ru-RU" dirty="0"/>
              <a:t> – </a:t>
            </a:r>
            <a:r>
              <a:rPr lang="ru-RU" dirty="0" err="1"/>
              <a:t>цільні</a:t>
            </a:r>
            <a:r>
              <a:rPr lang="ru-RU" dirty="0"/>
              <a:t>, </a:t>
            </a:r>
            <a:r>
              <a:rPr lang="ru-RU" dirty="0" err="1"/>
              <a:t>видовжено-ланцетні</a:t>
            </a:r>
            <a:r>
              <a:rPr lang="ru-RU" dirty="0"/>
              <a:t>. Листки на 1/3 – 2/3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стебло</a:t>
            </a:r>
            <a:r>
              <a:rPr lang="ru-RU" dirty="0" smtClean="0"/>
              <a:t>.</a:t>
            </a:r>
          </a:p>
          <a:p>
            <a:r>
              <a:rPr lang="ru-RU" dirty="0" err="1"/>
              <a:t>Суцвіття</a:t>
            </a:r>
            <a:r>
              <a:rPr lang="ru-RU" dirty="0"/>
              <a:t> </a:t>
            </a:r>
            <a:r>
              <a:rPr lang="ru-RU" dirty="0" err="1"/>
              <a:t>гроноподібне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щиткоподібне</a:t>
            </a:r>
            <a:r>
              <a:rPr lang="ru-RU" dirty="0"/>
              <a:t>), </a:t>
            </a:r>
            <a:r>
              <a:rPr lang="ru-RU" dirty="0" err="1"/>
              <a:t>рихле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51" y="2146300"/>
            <a:ext cx="3195324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54" y="630768"/>
            <a:ext cx="8761413" cy="70696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Біологічні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особливості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703" y="3683000"/>
            <a:ext cx="4825158" cy="4521200"/>
          </a:xfrm>
        </p:spPr>
        <p:txBody>
          <a:bodyPr>
            <a:normAutofit/>
          </a:bodyPr>
          <a:lstStyle/>
          <a:p>
            <a:r>
              <a:rPr lang="ru-RU" dirty="0" err="1"/>
              <a:t>Ріпак</a:t>
            </a:r>
            <a:r>
              <a:rPr lang="ru-RU" dirty="0"/>
              <a:t> – </a:t>
            </a:r>
            <a:r>
              <a:rPr lang="ru-RU" dirty="0" err="1"/>
              <a:t>однорічна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</a:t>
            </a:r>
            <a:r>
              <a:rPr lang="ru-RU" dirty="0" err="1"/>
              <a:t>довгого</a:t>
            </a:r>
            <a:r>
              <a:rPr lang="ru-RU" dirty="0"/>
              <a:t> дня, </a:t>
            </a:r>
            <a:r>
              <a:rPr lang="ru-RU" dirty="0" err="1"/>
              <a:t>холодостійка</a:t>
            </a:r>
            <a:r>
              <a:rPr lang="ru-RU" dirty="0"/>
              <a:t>, </a:t>
            </a:r>
            <a:r>
              <a:rPr lang="ru-RU" dirty="0" err="1"/>
              <a:t>вимоглива</a:t>
            </a:r>
            <a:r>
              <a:rPr lang="ru-RU" dirty="0"/>
              <a:t> до </a:t>
            </a:r>
            <a:r>
              <a:rPr lang="ru-RU" dirty="0" err="1"/>
              <a:t>вологи</a:t>
            </a:r>
            <a:r>
              <a:rPr lang="ru-RU" dirty="0"/>
              <a:t> і </a:t>
            </a:r>
            <a:r>
              <a:rPr lang="ru-RU" dirty="0" err="1"/>
              <a:t>родючості</a:t>
            </a:r>
            <a:r>
              <a:rPr lang="ru-RU" dirty="0"/>
              <a:t> грунту.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ярі</a:t>
            </a:r>
            <a:r>
              <a:rPr lang="ru-RU" dirty="0"/>
              <a:t> і </a:t>
            </a:r>
            <a:r>
              <a:rPr lang="ru-RU" dirty="0" err="1"/>
              <a:t>озимі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скоростиглий</a:t>
            </a:r>
            <a:r>
              <a:rPr lang="ru-RU" dirty="0"/>
              <a:t>. </a:t>
            </a:r>
            <a:r>
              <a:rPr lang="ru-RU" dirty="0" err="1"/>
              <a:t>Розмножується</a:t>
            </a:r>
            <a:r>
              <a:rPr lang="ru-RU" dirty="0"/>
              <a:t> </a:t>
            </a:r>
            <a:r>
              <a:rPr lang="ru-RU" dirty="0" err="1"/>
              <a:t>насінням</a:t>
            </a:r>
            <a:r>
              <a:rPr lang="ru-RU" dirty="0"/>
              <a:t>, яке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– 6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Насіння</a:t>
            </a:r>
            <a:r>
              <a:rPr lang="ru-RU" dirty="0"/>
              <a:t> озимого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проростає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0,10С, ярого – 1 – 30С. </a:t>
            </a:r>
            <a:r>
              <a:rPr lang="ru-RU" dirty="0" err="1"/>
              <a:t>Оптималальна</a:t>
            </a:r>
            <a:r>
              <a:rPr lang="ru-RU" dirty="0"/>
              <a:t> температура для </a:t>
            </a:r>
            <a:r>
              <a:rPr lang="ru-RU" dirty="0" err="1"/>
              <a:t>проростання</a:t>
            </a:r>
            <a:r>
              <a:rPr lang="ru-RU" dirty="0"/>
              <a:t> 14 – </a:t>
            </a:r>
            <a:r>
              <a:rPr lang="ru-RU" dirty="0" smtClean="0"/>
              <a:t>170С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012" y="3898900"/>
            <a:ext cx="4825159" cy="3416300"/>
          </a:xfrm>
        </p:spPr>
        <p:txBody>
          <a:bodyPr>
            <a:normAutofit/>
          </a:bodyPr>
          <a:lstStyle/>
          <a:p>
            <a:r>
              <a:rPr lang="ru-RU" dirty="0"/>
              <a:t>. Сходи ярого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витримують</a:t>
            </a:r>
            <a:r>
              <a:rPr lang="ru-RU" dirty="0"/>
              <a:t> заморозки 3 – 50С, а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– до 80С </a:t>
            </a:r>
            <a:r>
              <a:rPr lang="ru-RU" dirty="0" err="1"/>
              <a:t>осінню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Сходи ярого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на 4 – 10-й день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. </a:t>
            </a:r>
            <a:r>
              <a:rPr lang="ru-RU" dirty="0" err="1"/>
              <a:t>Період</a:t>
            </a:r>
            <a:r>
              <a:rPr lang="ru-RU" dirty="0"/>
              <a:t> сходи –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45 – 60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вегетаційного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80 – 120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Транспіраційний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500 – 750.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6" y="1428115"/>
            <a:ext cx="3271904" cy="2281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12" y="1428115"/>
            <a:ext cx="3189288" cy="23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054" y="867767"/>
            <a:ext cx="8761413" cy="706964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Генетика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40446" y="3606800"/>
            <a:ext cx="4825158" cy="341630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рід</a:t>
            </a:r>
            <a:r>
              <a:rPr lang="ru-RU" dirty="0"/>
              <a:t> </a:t>
            </a:r>
            <a:r>
              <a:rPr lang="en-US" dirty="0"/>
              <a:t>Brassica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хромосом (</a:t>
            </a:r>
            <a:r>
              <a:rPr lang="en-US" dirty="0"/>
              <a:t>n = 6, </a:t>
            </a:r>
            <a:r>
              <a:rPr lang="ru-RU" dirty="0"/>
              <a:t>а не 8, 9 і 10).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позначили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 </a:t>
            </a:r>
            <a:r>
              <a:rPr lang="en-US" dirty="0"/>
              <a:t>A, B, C, D, E, F.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хромосом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роду, </a:t>
            </a:r>
            <a:r>
              <a:rPr lang="ru-RU" dirty="0" err="1"/>
              <a:t>повторюючись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числах. У </a:t>
            </a:r>
            <a:r>
              <a:rPr lang="ru-RU" dirty="0" err="1"/>
              <a:t>гаплоїдному</a:t>
            </a:r>
            <a:r>
              <a:rPr lang="ru-RU" dirty="0"/>
              <a:t> </a:t>
            </a:r>
            <a:r>
              <a:rPr lang="ru-RU" dirty="0" err="1"/>
              <a:t>наборі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з </a:t>
            </a:r>
            <a:r>
              <a:rPr lang="en-US" dirty="0"/>
              <a:t>n = 8 </a:t>
            </a:r>
            <a:r>
              <a:rPr lang="ru-RU" dirty="0" err="1"/>
              <a:t>повторюються</a:t>
            </a:r>
            <a:r>
              <a:rPr lang="ru-RU" dirty="0"/>
              <a:t> два </a:t>
            </a:r>
            <a:r>
              <a:rPr lang="ru-RU" dirty="0" err="1"/>
              <a:t>типи</a:t>
            </a:r>
            <a:r>
              <a:rPr lang="ru-RU" dirty="0"/>
              <a:t> хромосом, з </a:t>
            </a:r>
            <a:r>
              <a:rPr lang="en-US" dirty="0"/>
              <a:t>n = 9 – </a:t>
            </a:r>
            <a:r>
              <a:rPr lang="ru-RU" dirty="0"/>
              <a:t>три, з </a:t>
            </a:r>
            <a:r>
              <a:rPr lang="en-US" dirty="0"/>
              <a:t>n = 10 </a:t>
            </a:r>
            <a:r>
              <a:rPr lang="ru-RU" dirty="0" err="1"/>
              <a:t>повторюються</a:t>
            </a:r>
            <a:r>
              <a:rPr lang="ru-RU" dirty="0"/>
              <a:t> 2 рази два </a:t>
            </a:r>
            <a:r>
              <a:rPr lang="ru-RU" dirty="0" err="1"/>
              <a:t>типи</a:t>
            </a:r>
            <a:r>
              <a:rPr lang="ru-RU" dirty="0"/>
              <a:t> хромосом і одна хромосома представлена в </a:t>
            </a:r>
            <a:r>
              <a:rPr lang="ru-RU" dirty="0" err="1"/>
              <a:t>тройній</a:t>
            </a:r>
            <a:r>
              <a:rPr lang="ru-RU" dirty="0"/>
              <a:t> </a:t>
            </a:r>
            <a:r>
              <a:rPr lang="ru-RU" dirty="0" err="1"/>
              <a:t>дозі</a:t>
            </a:r>
            <a:r>
              <a:rPr lang="ru-RU" dirty="0"/>
              <a:t>. </a:t>
            </a:r>
            <a:r>
              <a:rPr lang="ru-RU" dirty="0" err="1"/>
              <a:t>Хромосомний</a:t>
            </a:r>
            <a:r>
              <a:rPr lang="ru-RU" dirty="0"/>
              <a:t> склад </a:t>
            </a:r>
            <a:r>
              <a:rPr lang="ru-RU" dirty="0" err="1"/>
              <a:t>вихідних</a:t>
            </a:r>
            <a:r>
              <a:rPr lang="ru-RU" dirty="0"/>
              <a:t> форм роду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r>
              <a:rPr lang="en-US" dirty="0"/>
              <a:t>B. </a:t>
            </a:r>
            <a:r>
              <a:rPr lang="en-US" dirty="0" err="1"/>
              <a:t>nigra</a:t>
            </a:r>
            <a:r>
              <a:rPr lang="en-US" dirty="0"/>
              <a:t> (n = 8) – ABCDDEFF; B. </a:t>
            </a:r>
            <a:r>
              <a:rPr lang="ru-RU" dirty="0"/>
              <a:t>о</a:t>
            </a:r>
            <a:r>
              <a:rPr lang="en-US" dirty="0" err="1"/>
              <a:t>leracea</a:t>
            </a:r>
            <a:r>
              <a:rPr lang="en-US" dirty="0"/>
              <a:t> (n = 9 – ABBCCDEEF; B. </a:t>
            </a:r>
            <a:r>
              <a:rPr lang="en-US" dirty="0" err="1"/>
              <a:t>campestris</a:t>
            </a:r>
            <a:r>
              <a:rPr lang="en-US" dirty="0"/>
              <a:t> (n = 10) – AADCDDEFFF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212" y="2235200"/>
            <a:ext cx="4825159" cy="34163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Ріпак</a:t>
            </a:r>
            <a:r>
              <a:rPr lang="ru-RU" dirty="0" smtClean="0"/>
              <a:t> </a:t>
            </a:r>
            <a:r>
              <a:rPr lang="ru-RU" dirty="0" err="1"/>
              <a:t>утворився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 </a:t>
            </a:r>
            <a:r>
              <a:rPr lang="ru-RU" dirty="0" err="1"/>
              <a:t>капусти</a:t>
            </a:r>
            <a:r>
              <a:rPr lang="ru-RU" dirty="0"/>
              <a:t> (</a:t>
            </a:r>
            <a:r>
              <a:rPr lang="en-US" dirty="0"/>
              <a:t>n = 9, </a:t>
            </a:r>
            <a:r>
              <a:rPr lang="ru-RU" dirty="0"/>
              <a:t>геном СС) і </a:t>
            </a:r>
            <a:r>
              <a:rPr lang="ru-RU" dirty="0" err="1"/>
              <a:t>суріпиці</a:t>
            </a:r>
            <a:r>
              <a:rPr lang="ru-RU" dirty="0"/>
              <a:t> (</a:t>
            </a:r>
            <a:r>
              <a:rPr lang="en-US" dirty="0"/>
              <a:t>n = 10, </a:t>
            </a:r>
            <a:r>
              <a:rPr lang="ru-RU" dirty="0"/>
              <a:t>геном АА) і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подвоєння</a:t>
            </a:r>
            <a:r>
              <a:rPr lang="ru-RU" dirty="0"/>
              <a:t> хромосом.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каріотипі</a:t>
            </a:r>
            <a:r>
              <a:rPr lang="ru-RU" dirty="0"/>
              <a:t> 38 хромосом (</a:t>
            </a:r>
            <a:r>
              <a:rPr lang="en-US" dirty="0"/>
              <a:t>n = 19, </a:t>
            </a:r>
            <a:r>
              <a:rPr lang="ru-RU" dirty="0"/>
              <a:t>геном ААСС),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 у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: </a:t>
            </a:r>
            <a:r>
              <a:rPr lang="en-US" dirty="0"/>
              <a:t>AAABBBCCCDDDEEEFFFF,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хромосом </a:t>
            </a:r>
            <a:r>
              <a:rPr lang="ru-RU" dirty="0" err="1"/>
              <a:t>повторюються</a:t>
            </a:r>
            <a:r>
              <a:rPr lang="ru-RU" dirty="0"/>
              <a:t> 6 </a:t>
            </a:r>
            <a:r>
              <a:rPr lang="ru-RU" dirty="0" err="1"/>
              <a:t>разів</a:t>
            </a:r>
            <a:r>
              <a:rPr lang="ru-RU" dirty="0"/>
              <a:t>, одна – 8.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977900"/>
            <a:ext cx="3799353" cy="2518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12" y="4391024"/>
            <a:ext cx="3278188" cy="24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954" y="1109397"/>
            <a:ext cx="4825157" cy="576262"/>
          </a:xfrm>
        </p:spPr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Спадкування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вмісту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ерукової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кислоти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254" y="2303462"/>
            <a:ext cx="4825158" cy="4008438"/>
          </a:xfrm>
        </p:spPr>
        <p:txBody>
          <a:bodyPr/>
          <a:lstStyle/>
          <a:p>
            <a:r>
              <a:rPr lang="ru-RU" dirty="0" err="1"/>
              <a:t>Повідомлення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протирічать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одному. Є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ерукової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контролюється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генами,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адитивно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знайдена</a:t>
            </a:r>
            <a:r>
              <a:rPr lang="ru-RU" dirty="0"/>
              <a:t> </a:t>
            </a:r>
            <a:r>
              <a:rPr lang="ru-RU" dirty="0" err="1"/>
              <a:t>серія</a:t>
            </a:r>
            <a:r>
              <a:rPr lang="ru-RU" dirty="0"/>
              <a:t> з </a:t>
            </a:r>
            <a:r>
              <a:rPr lang="ru-RU" dirty="0" err="1"/>
              <a:t>чотирьох-п’яти</a:t>
            </a:r>
            <a:r>
              <a:rPr lang="ru-RU" dirty="0"/>
              <a:t> </a:t>
            </a:r>
            <a:r>
              <a:rPr lang="ru-RU" dirty="0" err="1"/>
              <a:t>алелів</a:t>
            </a:r>
            <a:r>
              <a:rPr lang="ru-RU" dirty="0"/>
              <a:t> одного локуса (</a:t>
            </a:r>
            <a:r>
              <a:rPr lang="en-US" dirty="0"/>
              <a:t>e, EA, EB, EC, ED),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у </a:t>
            </a:r>
            <a:r>
              <a:rPr lang="ru-RU" dirty="0" err="1"/>
              <a:t>сполученні</a:t>
            </a:r>
            <a:r>
              <a:rPr lang="ru-RU" dirty="0"/>
              <a:t> </a:t>
            </a:r>
            <a:r>
              <a:rPr lang="ru-RU" dirty="0" err="1"/>
              <a:t>неоднаковий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ерукової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(в </a:t>
            </a:r>
            <a:r>
              <a:rPr lang="ru-RU" dirty="0" err="1"/>
              <a:t>інтервалі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1% - до 60%).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неповне</a:t>
            </a:r>
            <a:r>
              <a:rPr lang="ru-RU" dirty="0"/>
              <a:t> </a:t>
            </a:r>
            <a:r>
              <a:rPr lang="ru-RU" dirty="0" err="1"/>
              <a:t>домінування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7112" y="1101194"/>
            <a:ext cx="4825159" cy="576262"/>
          </a:xfrm>
        </p:spPr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Спадкування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глікозинолатів</a:t>
            </a:r>
            <a:r>
              <a:rPr lang="ru-RU" sz="3200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2303462"/>
            <a:ext cx="4825159" cy="41608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глікозиди</a:t>
            </a:r>
            <a:r>
              <a:rPr lang="ru-RU" dirty="0"/>
              <a:t> </a:t>
            </a:r>
            <a:r>
              <a:rPr lang="ru-RU" dirty="0" err="1"/>
              <a:t>гірчичної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(</a:t>
            </a:r>
            <a:r>
              <a:rPr lang="ru-RU" dirty="0" err="1"/>
              <a:t>ізотіоцианіти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сірку</a:t>
            </a:r>
            <a:r>
              <a:rPr lang="ru-RU" dirty="0"/>
              <a:t>, і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(</a:t>
            </a:r>
            <a:r>
              <a:rPr lang="ru-RU" dirty="0" err="1"/>
              <a:t>загальна</a:t>
            </a:r>
            <a:r>
              <a:rPr lang="ru-RU" dirty="0"/>
              <a:t> формула </a:t>
            </a:r>
            <a:r>
              <a:rPr lang="en-US" dirty="0"/>
              <a:t>R-N=C=S). </a:t>
            </a:r>
            <a:r>
              <a:rPr lang="ru-RU" dirty="0"/>
              <a:t>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прикріплення</a:t>
            </a:r>
            <a:r>
              <a:rPr lang="ru-RU" dirty="0"/>
              <a:t> стручка на </a:t>
            </a:r>
            <a:r>
              <a:rPr lang="ru-RU" dirty="0" err="1"/>
              <a:t>рослині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сорт ярого </a:t>
            </a:r>
            <a:r>
              <a:rPr lang="ru-RU" dirty="0" err="1"/>
              <a:t>ріпаку</a:t>
            </a:r>
            <a:r>
              <a:rPr lang="ru-RU" dirty="0"/>
              <a:t> </a:t>
            </a:r>
            <a:r>
              <a:rPr lang="ru-RU" dirty="0" err="1"/>
              <a:t>Броновскі</a:t>
            </a:r>
            <a:r>
              <a:rPr lang="ru-RU" dirty="0"/>
              <a:t> з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у зернах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глікозинолатів</a:t>
            </a:r>
            <a:r>
              <a:rPr lang="ru-RU" dirty="0"/>
              <a:t>: </a:t>
            </a:r>
            <a:r>
              <a:rPr lang="ru-RU" dirty="0" err="1"/>
              <a:t>прогоітрину</a:t>
            </a:r>
            <a:r>
              <a:rPr lang="ru-RU" dirty="0"/>
              <a:t> і </a:t>
            </a:r>
            <a:r>
              <a:rPr lang="ru-RU" dirty="0" err="1"/>
              <a:t>глікобрассіканапіну</a:t>
            </a:r>
            <a:r>
              <a:rPr lang="ru-RU" dirty="0"/>
              <a:t>.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в </a:t>
            </a:r>
            <a:r>
              <a:rPr lang="ru-RU" dirty="0" err="1"/>
              <a:t>Канаді</a:t>
            </a:r>
            <a:r>
              <a:rPr lang="ru-RU" dirty="0"/>
              <a:t> і ФРН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низькоглікозинолатні</a:t>
            </a:r>
            <a:r>
              <a:rPr lang="ru-RU" dirty="0"/>
              <a:t> </a:t>
            </a:r>
            <a:r>
              <a:rPr lang="ru-RU" dirty="0" err="1"/>
              <a:t>безерукові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Тауер</a:t>
            </a:r>
            <a:r>
              <a:rPr lang="ru-RU" dirty="0"/>
              <a:t> і </a:t>
            </a:r>
            <a:r>
              <a:rPr lang="ru-RU" dirty="0" err="1"/>
              <a:t>Ерглу</a:t>
            </a:r>
            <a:r>
              <a:rPr lang="ru-RU" dirty="0"/>
              <a:t>. Сорт </a:t>
            </a:r>
            <a:r>
              <a:rPr lang="ru-RU" dirty="0" err="1"/>
              <a:t>Броновскі</a:t>
            </a:r>
            <a:r>
              <a:rPr lang="ru-RU" dirty="0"/>
              <a:t> – </a:t>
            </a:r>
            <a:r>
              <a:rPr lang="ru-RU" dirty="0" err="1"/>
              <a:t>світовий</a:t>
            </a:r>
            <a:r>
              <a:rPr lang="ru-RU" dirty="0"/>
              <a:t> стандарт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глікозинолатів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95</TotalTime>
  <Words>1383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 (конференц-зал)</vt:lpstr>
      <vt:lpstr>Презентация PowerPoint</vt:lpstr>
      <vt:lpstr>Значення ріпаку</vt:lpstr>
      <vt:lpstr>Презентация PowerPoint</vt:lpstr>
      <vt:lpstr>Систематика і походження.</vt:lpstr>
      <vt:lpstr>Презентация PowerPoint</vt:lpstr>
      <vt:lpstr>Морфологічні ознаки.</vt:lpstr>
      <vt:lpstr>Біологічні особливості.</vt:lpstr>
      <vt:lpstr>Генетика</vt:lpstr>
      <vt:lpstr>Презентация PowerPoint</vt:lpstr>
      <vt:lpstr>Завдання і напрямки селекції</vt:lpstr>
      <vt:lpstr>Вихідний матеріал</vt:lpstr>
      <vt:lpstr>Методи створення вихідного матеріалу для селекції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2017-02-23T10:26:52Z</dcterms:created>
  <dcterms:modified xsi:type="dcterms:W3CDTF">2018-02-17T06:51:29Z</dcterms:modified>
</cp:coreProperties>
</file>