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88" r:id="rId10"/>
    <p:sldId id="266" r:id="rId11"/>
    <p:sldId id="267" r:id="rId12"/>
    <p:sldId id="289" r:id="rId13"/>
    <p:sldId id="268" r:id="rId14"/>
    <p:sldId id="269" r:id="rId15"/>
    <p:sldId id="270" r:id="rId16"/>
    <p:sldId id="271" r:id="rId17"/>
    <p:sldId id="290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93" r:id="rId34"/>
    <p:sldId id="287" r:id="rId35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38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2BDBE-B462-4797-A5A4-7C3BE5EA08AC}" type="datetimeFigureOut">
              <a:rPr lang="uk-UA" smtClean="0"/>
              <a:pPr/>
              <a:t>08.10.2024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0F93-B792-4183-BBD6-52E94407D51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DA4EBE-C1CA-4191-A5EB-B60CF58B6E88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4301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altLang="uk-UA" smtClean="0"/>
          </a:p>
        </p:txBody>
      </p:sp>
      <p:sp>
        <p:nvSpPr>
          <p:cNvPr id="43013" name="Номер слайда 3"/>
          <p:cNvSpPr txBox="1">
            <a:spLocks noGrp="1"/>
          </p:cNvSpPr>
          <p:nvPr/>
        </p:nvSpPr>
        <p:spPr bwMode="auto">
          <a:xfrm>
            <a:off x="5180366" y="6513619"/>
            <a:ext cx="3961456" cy="34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98D695-6779-4141-A11B-D76F530EE216}" type="slidenum">
              <a:rPr lang="ru-RU" altLang="uk-UA" sz="1200" i="0">
                <a:solidFill>
                  <a:schemeClr val="tx1"/>
                </a:solidFill>
                <a:latin typeface="Verdana" pitchFamily="34" charset="0"/>
              </a:rPr>
              <a:pPr algn="r" eaLnBrk="1" hangingPunct="1"/>
              <a:t>17</a:t>
            </a:fld>
            <a:endParaRPr lang="ru-RU" altLang="uk-UA" sz="1200" i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A0B51-5E07-423B-98D2-71759F6A3A48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4403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altLang="uk-UA" smtClean="0"/>
          </a:p>
        </p:txBody>
      </p:sp>
      <p:sp>
        <p:nvSpPr>
          <p:cNvPr id="44037" name="Номер слайда 3"/>
          <p:cNvSpPr txBox="1">
            <a:spLocks noGrp="1"/>
          </p:cNvSpPr>
          <p:nvPr/>
        </p:nvSpPr>
        <p:spPr bwMode="auto">
          <a:xfrm>
            <a:off x="5180366" y="6513619"/>
            <a:ext cx="3961456" cy="34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8CFA3CA-2ED0-4B97-A518-ACF77F671415}" type="slidenum">
              <a:rPr lang="ru-RU" altLang="uk-UA" sz="1200" i="0">
                <a:solidFill>
                  <a:schemeClr val="tx1"/>
                </a:solidFill>
                <a:latin typeface="Verdana" pitchFamily="34" charset="0"/>
              </a:rPr>
              <a:pPr algn="r" eaLnBrk="1" hangingPunct="1"/>
              <a:t>33</a:t>
            </a:fld>
            <a:endParaRPr lang="ru-RU" altLang="uk-UA" sz="1200" i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C0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57123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C0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C0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C0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C3011-8223-4AAD-8BDE-C418D954CF6B}" type="datetime1">
              <a:rPr lang="ru-RU"/>
              <a:pPr>
                <a:defRPr/>
              </a:pPr>
              <a:t>08.10.2024</a:t>
            </a:fld>
            <a:endParaRPr lang="ru-RU"/>
          </a:p>
        </p:txBody>
      </p:sp>
      <p:sp>
        <p:nvSpPr>
          <p:cNvPr id="3" name="Rectangle 8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BAB2A-0907-4CE8-9B0C-22FA1ED7E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png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2557123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47" y="4267200"/>
            <a:ext cx="9140952" cy="25907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72839" y="6281927"/>
            <a:ext cx="862584" cy="52730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58183" y="6345935"/>
            <a:ext cx="707136" cy="40843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67912" y="6391655"/>
            <a:ext cx="487679" cy="30480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304032" y="6068567"/>
            <a:ext cx="1609343" cy="78028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2962656" y="5849111"/>
            <a:ext cx="1645920" cy="1000125"/>
          </a:xfrm>
          <a:custGeom>
            <a:avLst/>
            <a:gdLst/>
            <a:ahLst/>
            <a:cxnLst/>
            <a:rect l="l" t="t" r="r" b="b"/>
            <a:pathLst>
              <a:path w="1645920" h="1000125">
                <a:moveTo>
                  <a:pt x="271272" y="296786"/>
                </a:moveTo>
                <a:lnTo>
                  <a:pt x="242697" y="268224"/>
                </a:lnTo>
                <a:lnTo>
                  <a:pt x="136398" y="363435"/>
                </a:lnTo>
                <a:lnTo>
                  <a:pt x="68199" y="458635"/>
                </a:lnTo>
                <a:lnTo>
                  <a:pt x="20574" y="571309"/>
                </a:lnTo>
                <a:lnTo>
                  <a:pt x="0" y="685558"/>
                </a:lnTo>
                <a:lnTo>
                  <a:pt x="9525" y="771245"/>
                </a:lnTo>
                <a:lnTo>
                  <a:pt x="39624" y="847407"/>
                </a:lnTo>
                <a:lnTo>
                  <a:pt x="77724" y="923582"/>
                </a:lnTo>
                <a:lnTo>
                  <a:pt x="136398" y="999744"/>
                </a:lnTo>
                <a:lnTo>
                  <a:pt x="193548" y="999744"/>
                </a:lnTo>
                <a:lnTo>
                  <a:pt x="136398" y="923582"/>
                </a:lnTo>
                <a:lnTo>
                  <a:pt x="87249" y="847407"/>
                </a:lnTo>
                <a:lnTo>
                  <a:pt x="58674" y="771245"/>
                </a:lnTo>
                <a:lnTo>
                  <a:pt x="49149" y="685558"/>
                </a:lnTo>
                <a:lnTo>
                  <a:pt x="68199" y="571309"/>
                </a:lnTo>
                <a:lnTo>
                  <a:pt x="106299" y="476097"/>
                </a:lnTo>
                <a:lnTo>
                  <a:pt x="184023" y="382473"/>
                </a:lnTo>
                <a:lnTo>
                  <a:pt x="271272" y="296786"/>
                </a:lnTo>
                <a:close/>
              </a:path>
              <a:path w="1645920" h="1000125">
                <a:moveTo>
                  <a:pt x="1645920" y="66573"/>
                </a:moveTo>
                <a:lnTo>
                  <a:pt x="1528445" y="38036"/>
                </a:lnTo>
                <a:lnTo>
                  <a:pt x="1470418" y="28524"/>
                </a:lnTo>
                <a:lnTo>
                  <a:pt x="1412494" y="19024"/>
                </a:lnTo>
                <a:lnTo>
                  <a:pt x="1142619" y="0"/>
                </a:lnTo>
                <a:lnTo>
                  <a:pt x="910717" y="19024"/>
                </a:lnTo>
                <a:lnTo>
                  <a:pt x="688467" y="57061"/>
                </a:lnTo>
                <a:lnTo>
                  <a:pt x="494665" y="123621"/>
                </a:lnTo>
                <a:lnTo>
                  <a:pt x="320040" y="209219"/>
                </a:lnTo>
                <a:lnTo>
                  <a:pt x="350266" y="237744"/>
                </a:lnTo>
                <a:lnTo>
                  <a:pt x="513715" y="152158"/>
                </a:lnTo>
                <a:lnTo>
                  <a:pt x="707517" y="85585"/>
                </a:lnTo>
                <a:lnTo>
                  <a:pt x="920242" y="47548"/>
                </a:lnTo>
                <a:lnTo>
                  <a:pt x="1142619" y="28524"/>
                </a:lnTo>
                <a:lnTo>
                  <a:pt x="1402969" y="47548"/>
                </a:lnTo>
                <a:lnTo>
                  <a:pt x="1518920" y="66573"/>
                </a:lnTo>
                <a:lnTo>
                  <a:pt x="1634744" y="95097"/>
                </a:lnTo>
                <a:lnTo>
                  <a:pt x="1645920" y="66573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78936" y="5763767"/>
            <a:ext cx="1722119" cy="1085087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819399" y="5830824"/>
            <a:ext cx="765175" cy="1018540"/>
          </a:xfrm>
          <a:custGeom>
            <a:avLst/>
            <a:gdLst/>
            <a:ahLst/>
            <a:cxnLst/>
            <a:rect l="l" t="t" r="r" b="b"/>
            <a:pathLst>
              <a:path w="765175" h="1018540">
                <a:moveTo>
                  <a:pt x="726821" y="0"/>
                </a:moveTo>
                <a:lnTo>
                  <a:pt x="570991" y="57175"/>
                </a:lnTo>
                <a:lnTo>
                  <a:pt x="435863" y="123875"/>
                </a:lnTo>
                <a:lnTo>
                  <a:pt x="310133" y="200113"/>
                </a:lnTo>
                <a:lnTo>
                  <a:pt x="203581" y="285877"/>
                </a:lnTo>
                <a:lnTo>
                  <a:pt x="116077" y="381165"/>
                </a:lnTo>
                <a:lnTo>
                  <a:pt x="58800" y="484403"/>
                </a:lnTo>
                <a:lnTo>
                  <a:pt x="9525" y="589216"/>
                </a:lnTo>
                <a:lnTo>
                  <a:pt x="0" y="703567"/>
                </a:lnTo>
                <a:lnTo>
                  <a:pt x="9525" y="789330"/>
                </a:lnTo>
                <a:lnTo>
                  <a:pt x="28575" y="865568"/>
                </a:lnTo>
                <a:lnTo>
                  <a:pt x="68452" y="941797"/>
                </a:lnTo>
                <a:lnTo>
                  <a:pt x="116077" y="1018031"/>
                </a:lnTo>
                <a:lnTo>
                  <a:pt x="154305" y="1018031"/>
                </a:lnTo>
                <a:lnTo>
                  <a:pt x="106552" y="941797"/>
                </a:lnTo>
                <a:lnTo>
                  <a:pt x="68452" y="865568"/>
                </a:lnTo>
                <a:lnTo>
                  <a:pt x="38226" y="789330"/>
                </a:lnTo>
                <a:lnTo>
                  <a:pt x="28575" y="703567"/>
                </a:lnTo>
                <a:lnTo>
                  <a:pt x="38226" y="589216"/>
                </a:lnTo>
                <a:lnTo>
                  <a:pt x="87502" y="484403"/>
                </a:lnTo>
                <a:lnTo>
                  <a:pt x="144780" y="390690"/>
                </a:lnTo>
                <a:lnTo>
                  <a:pt x="232156" y="295402"/>
                </a:lnTo>
                <a:lnTo>
                  <a:pt x="338836" y="209638"/>
                </a:lnTo>
                <a:lnTo>
                  <a:pt x="464438" y="133413"/>
                </a:lnTo>
                <a:lnTo>
                  <a:pt x="610742" y="76238"/>
                </a:lnTo>
                <a:lnTo>
                  <a:pt x="765048" y="19062"/>
                </a:lnTo>
                <a:lnTo>
                  <a:pt x="726821" y="0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553200" y="5334000"/>
            <a:ext cx="2145792" cy="1304544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7056119" y="5638800"/>
            <a:ext cx="1140460" cy="683260"/>
          </a:xfrm>
          <a:custGeom>
            <a:avLst/>
            <a:gdLst/>
            <a:ahLst/>
            <a:cxnLst/>
            <a:rect l="l" t="t" r="r" b="b"/>
            <a:pathLst>
              <a:path w="1140459" h="683260">
                <a:moveTo>
                  <a:pt x="570737" y="0"/>
                </a:moveTo>
                <a:lnTo>
                  <a:pt x="456310" y="9499"/>
                </a:lnTo>
                <a:lnTo>
                  <a:pt x="351408" y="28511"/>
                </a:lnTo>
                <a:lnTo>
                  <a:pt x="256031" y="57022"/>
                </a:lnTo>
                <a:lnTo>
                  <a:pt x="170179" y="104546"/>
                </a:lnTo>
                <a:lnTo>
                  <a:pt x="95376" y="152069"/>
                </a:lnTo>
                <a:lnTo>
                  <a:pt x="47751" y="209105"/>
                </a:lnTo>
                <a:lnTo>
                  <a:pt x="9525" y="275640"/>
                </a:lnTo>
                <a:lnTo>
                  <a:pt x="0" y="342163"/>
                </a:lnTo>
                <a:lnTo>
                  <a:pt x="9525" y="407111"/>
                </a:lnTo>
                <a:lnTo>
                  <a:pt x="47751" y="473646"/>
                </a:lnTo>
                <a:lnTo>
                  <a:pt x="95376" y="530682"/>
                </a:lnTo>
                <a:lnTo>
                  <a:pt x="170179" y="587705"/>
                </a:lnTo>
                <a:lnTo>
                  <a:pt x="256031" y="625729"/>
                </a:lnTo>
                <a:lnTo>
                  <a:pt x="351408" y="654240"/>
                </a:lnTo>
                <a:lnTo>
                  <a:pt x="456310" y="673252"/>
                </a:lnTo>
                <a:lnTo>
                  <a:pt x="570737" y="682752"/>
                </a:lnTo>
                <a:lnTo>
                  <a:pt x="683640" y="673252"/>
                </a:lnTo>
                <a:lnTo>
                  <a:pt x="736127" y="663740"/>
                </a:lnTo>
                <a:lnTo>
                  <a:pt x="570737" y="663740"/>
                </a:lnTo>
                <a:lnTo>
                  <a:pt x="465835" y="654240"/>
                </a:lnTo>
                <a:lnTo>
                  <a:pt x="360933" y="635228"/>
                </a:lnTo>
                <a:lnTo>
                  <a:pt x="275081" y="606717"/>
                </a:lnTo>
                <a:lnTo>
                  <a:pt x="189229" y="568693"/>
                </a:lnTo>
                <a:lnTo>
                  <a:pt x="133603" y="521169"/>
                </a:lnTo>
                <a:lnTo>
                  <a:pt x="76326" y="464146"/>
                </a:lnTo>
                <a:lnTo>
                  <a:pt x="47751" y="407111"/>
                </a:lnTo>
                <a:lnTo>
                  <a:pt x="38100" y="342163"/>
                </a:lnTo>
                <a:lnTo>
                  <a:pt x="47751" y="275640"/>
                </a:lnTo>
                <a:lnTo>
                  <a:pt x="76326" y="218605"/>
                </a:lnTo>
                <a:lnTo>
                  <a:pt x="133603" y="161582"/>
                </a:lnTo>
                <a:lnTo>
                  <a:pt x="189229" y="114058"/>
                </a:lnTo>
                <a:lnTo>
                  <a:pt x="275081" y="76034"/>
                </a:lnTo>
                <a:lnTo>
                  <a:pt x="360933" y="47523"/>
                </a:lnTo>
                <a:lnTo>
                  <a:pt x="465835" y="28511"/>
                </a:lnTo>
                <a:lnTo>
                  <a:pt x="570737" y="19011"/>
                </a:lnTo>
                <a:lnTo>
                  <a:pt x="759968" y="19011"/>
                </a:lnTo>
                <a:lnTo>
                  <a:pt x="570737" y="0"/>
                </a:lnTo>
                <a:close/>
              </a:path>
              <a:path w="1140459" h="683260">
                <a:moveTo>
                  <a:pt x="1130427" y="304152"/>
                </a:moveTo>
                <a:lnTo>
                  <a:pt x="1092200" y="313651"/>
                </a:lnTo>
                <a:lnTo>
                  <a:pt x="1101852" y="332663"/>
                </a:lnTo>
                <a:lnTo>
                  <a:pt x="1101852" y="342163"/>
                </a:lnTo>
                <a:lnTo>
                  <a:pt x="1092200" y="407111"/>
                </a:lnTo>
                <a:lnTo>
                  <a:pt x="1063625" y="464146"/>
                </a:lnTo>
                <a:lnTo>
                  <a:pt x="1006348" y="521169"/>
                </a:lnTo>
                <a:lnTo>
                  <a:pt x="950722" y="568693"/>
                </a:lnTo>
                <a:lnTo>
                  <a:pt x="864870" y="606717"/>
                </a:lnTo>
                <a:lnTo>
                  <a:pt x="779018" y="635228"/>
                </a:lnTo>
                <a:lnTo>
                  <a:pt x="674115" y="654240"/>
                </a:lnTo>
                <a:lnTo>
                  <a:pt x="570737" y="663740"/>
                </a:lnTo>
                <a:lnTo>
                  <a:pt x="736127" y="663740"/>
                </a:lnTo>
                <a:lnTo>
                  <a:pt x="788543" y="654240"/>
                </a:lnTo>
                <a:lnTo>
                  <a:pt x="893572" y="625729"/>
                </a:lnTo>
                <a:lnTo>
                  <a:pt x="969772" y="587705"/>
                </a:lnTo>
                <a:lnTo>
                  <a:pt x="1044575" y="530682"/>
                </a:lnTo>
                <a:lnTo>
                  <a:pt x="1092200" y="473646"/>
                </a:lnTo>
                <a:lnTo>
                  <a:pt x="1130427" y="407111"/>
                </a:lnTo>
                <a:lnTo>
                  <a:pt x="1139952" y="342163"/>
                </a:lnTo>
                <a:lnTo>
                  <a:pt x="1139952" y="323164"/>
                </a:lnTo>
                <a:lnTo>
                  <a:pt x="1130427" y="304152"/>
                </a:lnTo>
                <a:close/>
              </a:path>
              <a:path w="1140459" h="683260">
                <a:moveTo>
                  <a:pt x="759968" y="19011"/>
                </a:moveTo>
                <a:lnTo>
                  <a:pt x="570737" y="19011"/>
                </a:lnTo>
                <a:lnTo>
                  <a:pt x="664590" y="28511"/>
                </a:lnTo>
                <a:lnTo>
                  <a:pt x="759968" y="47523"/>
                </a:lnTo>
                <a:lnTo>
                  <a:pt x="845820" y="76034"/>
                </a:lnTo>
                <a:lnTo>
                  <a:pt x="922147" y="104546"/>
                </a:lnTo>
                <a:lnTo>
                  <a:pt x="931672" y="76034"/>
                </a:lnTo>
                <a:lnTo>
                  <a:pt x="759968" y="19011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903719" y="5544311"/>
            <a:ext cx="1444752" cy="87477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266431" y="5763767"/>
            <a:ext cx="710184" cy="42976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388352" y="5839967"/>
            <a:ext cx="472440" cy="28041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382000" y="4867655"/>
            <a:ext cx="673607" cy="34137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421624" y="4800600"/>
            <a:ext cx="426720" cy="323088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485631" y="4828031"/>
            <a:ext cx="524256" cy="33528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543543" y="4898136"/>
            <a:ext cx="359663" cy="2103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4954" y="287527"/>
            <a:ext cx="8083550" cy="93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C0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9400" y="2862326"/>
            <a:ext cx="8585200" cy="3295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23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6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20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45" Type="http://schemas.openxmlformats.org/officeDocument/2006/relationships/image" Target="../media/image19.jpe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7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61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0.png"/><Relationship Id="rId26" Type="http://schemas.openxmlformats.org/officeDocument/2006/relationships/image" Target="../media/image173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9.png"/><Relationship Id="rId25" Type="http://schemas.openxmlformats.org/officeDocument/2006/relationships/hyperlink" Target="https://nubip.edu.ua/node/1106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168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hyperlink" Target="mailto:save_tech_chair@nubip.edu.ua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2.jpeg"/><Relationship Id="rId10" Type="http://schemas.openxmlformats.org/officeDocument/2006/relationships/image" Target="../media/image10.png"/><Relationship Id="rId19" Type="http://schemas.openxmlformats.org/officeDocument/2006/relationships/image" Target="../media/image17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72.png"/><Relationship Id="rId27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2" Type="http://schemas.openxmlformats.org/officeDocument/2006/relationships/image" Target="../media/image1.jpe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31" Type="http://schemas.openxmlformats.org/officeDocument/2006/relationships/image" Target="../media/image9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4752" y="88392"/>
            <a:ext cx="5869940" cy="1697355"/>
            <a:chOff x="1444752" y="88392"/>
            <a:chExt cx="5869940" cy="1697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4752" y="88392"/>
              <a:ext cx="5869686" cy="16969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2872" y="286512"/>
              <a:ext cx="5297424" cy="112471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6525" y="1170254"/>
            <a:ext cx="375983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i="1" spc="-10" dirty="0">
                <a:solidFill>
                  <a:srgbClr val="660066"/>
                </a:solidFill>
                <a:latin typeface="Arial"/>
                <a:cs typeface="Arial"/>
              </a:rPr>
              <a:t>Агробіологічний</a:t>
            </a:r>
            <a:r>
              <a:rPr sz="2000" b="1" i="1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660066"/>
                </a:solidFill>
                <a:latin typeface="Arial"/>
                <a:cs typeface="Arial"/>
              </a:rPr>
              <a:t>факультет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70291" y="47243"/>
            <a:ext cx="1295400" cy="1508760"/>
            <a:chOff x="7670291" y="47243"/>
            <a:chExt cx="1295400" cy="15087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0291" y="47243"/>
              <a:ext cx="1295400" cy="15087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70291" y="47243"/>
              <a:ext cx="1295400" cy="1508760"/>
            </a:xfrm>
            <a:custGeom>
              <a:avLst/>
              <a:gdLst/>
              <a:ahLst/>
              <a:cxnLst/>
              <a:rect l="l" t="t" r="r" b="b"/>
              <a:pathLst>
                <a:path w="1295400" h="1508760">
                  <a:moveTo>
                    <a:pt x="0" y="754379"/>
                  </a:moveTo>
                  <a:lnTo>
                    <a:pt x="1494" y="702724"/>
                  </a:lnTo>
                  <a:lnTo>
                    <a:pt x="5911" y="652003"/>
                  </a:lnTo>
                  <a:lnTo>
                    <a:pt x="13157" y="602330"/>
                  </a:lnTo>
                  <a:lnTo>
                    <a:pt x="23133" y="553817"/>
                  </a:lnTo>
                  <a:lnTo>
                    <a:pt x="35744" y="506575"/>
                  </a:lnTo>
                  <a:lnTo>
                    <a:pt x="50893" y="460718"/>
                  </a:lnTo>
                  <a:lnTo>
                    <a:pt x="68484" y="416357"/>
                  </a:lnTo>
                  <a:lnTo>
                    <a:pt x="88420" y="373605"/>
                  </a:lnTo>
                  <a:lnTo>
                    <a:pt x="110605" y="332575"/>
                  </a:lnTo>
                  <a:lnTo>
                    <a:pt x="134943" y="293377"/>
                  </a:lnTo>
                  <a:lnTo>
                    <a:pt x="161336" y="256126"/>
                  </a:lnTo>
                  <a:lnTo>
                    <a:pt x="189690" y="220932"/>
                  </a:lnTo>
                  <a:lnTo>
                    <a:pt x="219907" y="187908"/>
                  </a:lnTo>
                  <a:lnTo>
                    <a:pt x="251891" y="157168"/>
                  </a:lnTo>
                  <a:lnTo>
                    <a:pt x="285545" y="128821"/>
                  </a:lnTo>
                  <a:lnTo>
                    <a:pt x="320773" y="102982"/>
                  </a:lnTo>
                  <a:lnTo>
                    <a:pt x="357479" y="79763"/>
                  </a:lnTo>
                  <a:lnTo>
                    <a:pt x="395567" y="59275"/>
                  </a:lnTo>
                  <a:lnTo>
                    <a:pt x="434939" y="41631"/>
                  </a:lnTo>
                  <a:lnTo>
                    <a:pt x="475500" y="26943"/>
                  </a:lnTo>
                  <a:lnTo>
                    <a:pt x="517153" y="15324"/>
                  </a:lnTo>
                  <a:lnTo>
                    <a:pt x="559801" y="6885"/>
                  </a:lnTo>
                  <a:lnTo>
                    <a:pt x="603349" y="1740"/>
                  </a:lnTo>
                  <a:lnTo>
                    <a:pt x="647700" y="0"/>
                  </a:lnTo>
                  <a:lnTo>
                    <a:pt x="692050" y="1740"/>
                  </a:lnTo>
                  <a:lnTo>
                    <a:pt x="735598" y="6885"/>
                  </a:lnTo>
                  <a:lnTo>
                    <a:pt x="778246" y="15324"/>
                  </a:lnTo>
                  <a:lnTo>
                    <a:pt x="819899" y="26943"/>
                  </a:lnTo>
                  <a:lnTo>
                    <a:pt x="860460" y="41631"/>
                  </a:lnTo>
                  <a:lnTo>
                    <a:pt x="899832" y="59275"/>
                  </a:lnTo>
                  <a:lnTo>
                    <a:pt x="937920" y="79763"/>
                  </a:lnTo>
                  <a:lnTo>
                    <a:pt x="974626" y="102982"/>
                  </a:lnTo>
                  <a:lnTo>
                    <a:pt x="1009854" y="128821"/>
                  </a:lnTo>
                  <a:lnTo>
                    <a:pt x="1043508" y="157168"/>
                  </a:lnTo>
                  <a:lnTo>
                    <a:pt x="1075492" y="187908"/>
                  </a:lnTo>
                  <a:lnTo>
                    <a:pt x="1105709" y="220932"/>
                  </a:lnTo>
                  <a:lnTo>
                    <a:pt x="1134063" y="256126"/>
                  </a:lnTo>
                  <a:lnTo>
                    <a:pt x="1160456" y="293377"/>
                  </a:lnTo>
                  <a:lnTo>
                    <a:pt x="1184794" y="332575"/>
                  </a:lnTo>
                  <a:lnTo>
                    <a:pt x="1206979" y="373605"/>
                  </a:lnTo>
                  <a:lnTo>
                    <a:pt x="1226915" y="416357"/>
                  </a:lnTo>
                  <a:lnTo>
                    <a:pt x="1244506" y="460718"/>
                  </a:lnTo>
                  <a:lnTo>
                    <a:pt x="1259655" y="506575"/>
                  </a:lnTo>
                  <a:lnTo>
                    <a:pt x="1272266" y="553817"/>
                  </a:lnTo>
                  <a:lnTo>
                    <a:pt x="1282242" y="602330"/>
                  </a:lnTo>
                  <a:lnTo>
                    <a:pt x="1289488" y="652003"/>
                  </a:lnTo>
                  <a:lnTo>
                    <a:pt x="1293905" y="702724"/>
                  </a:lnTo>
                  <a:lnTo>
                    <a:pt x="1295400" y="754379"/>
                  </a:lnTo>
                  <a:lnTo>
                    <a:pt x="1293905" y="806035"/>
                  </a:lnTo>
                  <a:lnTo>
                    <a:pt x="1289488" y="856756"/>
                  </a:lnTo>
                  <a:lnTo>
                    <a:pt x="1282242" y="906429"/>
                  </a:lnTo>
                  <a:lnTo>
                    <a:pt x="1272266" y="954942"/>
                  </a:lnTo>
                  <a:lnTo>
                    <a:pt x="1259655" y="1002184"/>
                  </a:lnTo>
                  <a:lnTo>
                    <a:pt x="1244506" y="1048041"/>
                  </a:lnTo>
                  <a:lnTo>
                    <a:pt x="1226915" y="1092402"/>
                  </a:lnTo>
                  <a:lnTo>
                    <a:pt x="1206979" y="1135154"/>
                  </a:lnTo>
                  <a:lnTo>
                    <a:pt x="1184794" y="1176184"/>
                  </a:lnTo>
                  <a:lnTo>
                    <a:pt x="1160456" y="1215382"/>
                  </a:lnTo>
                  <a:lnTo>
                    <a:pt x="1134063" y="1252633"/>
                  </a:lnTo>
                  <a:lnTo>
                    <a:pt x="1105709" y="1287827"/>
                  </a:lnTo>
                  <a:lnTo>
                    <a:pt x="1075492" y="1320851"/>
                  </a:lnTo>
                  <a:lnTo>
                    <a:pt x="1043508" y="1351591"/>
                  </a:lnTo>
                  <a:lnTo>
                    <a:pt x="1009854" y="1379938"/>
                  </a:lnTo>
                  <a:lnTo>
                    <a:pt x="974626" y="1405777"/>
                  </a:lnTo>
                  <a:lnTo>
                    <a:pt x="937920" y="1428996"/>
                  </a:lnTo>
                  <a:lnTo>
                    <a:pt x="899832" y="1449484"/>
                  </a:lnTo>
                  <a:lnTo>
                    <a:pt x="860460" y="1467128"/>
                  </a:lnTo>
                  <a:lnTo>
                    <a:pt x="819899" y="1481816"/>
                  </a:lnTo>
                  <a:lnTo>
                    <a:pt x="778246" y="1493435"/>
                  </a:lnTo>
                  <a:lnTo>
                    <a:pt x="735598" y="1501874"/>
                  </a:lnTo>
                  <a:lnTo>
                    <a:pt x="692050" y="1507019"/>
                  </a:lnTo>
                  <a:lnTo>
                    <a:pt x="647700" y="1508759"/>
                  </a:lnTo>
                  <a:lnTo>
                    <a:pt x="603349" y="1507019"/>
                  </a:lnTo>
                  <a:lnTo>
                    <a:pt x="559801" y="1501874"/>
                  </a:lnTo>
                  <a:lnTo>
                    <a:pt x="517153" y="1493435"/>
                  </a:lnTo>
                  <a:lnTo>
                    <a:pt x="475500" y="1481816"/>
                  </a:lnTo>
                  <a:lnTo>
                    <a:pt x="434939" y="1467128"/>
                  </a:lnTo>
                  <a:lnTo>
                    <a:pt x="395567" y="1449484"/>
                  </a:lnTo>
                  <a:lnTo>
                    <a:pt x="357479" y="1428996"/>
                  </a:lnTo>
                  <a:lnTo>
                    <a:pt x="320773" y="1405777"/>
                  </a:lnTo>
                  <a:lnTo>
                    <a:pt x="285545" y="1379938"/>
                  </a:lnTo>
                  <a:lnTo>
                    <a:pt x="251891" y="1351591"/>
                  </a:lnTo>
                  <a:lnTo>
                    <a:pt x="219907" y="1320851"/>
                  </a:lnTo>
                  <a:lnTo>
                    <a:pt x="189690" y="1287827"/>
                  </a:lnTo>
                  <a:lnTo>
                    <a:pt x="161336" y="1252633"/>
                  </a:lnTo>
                  <a:lnTo>
                    <a:pt x="134943" y="1215382"/>
                  </a:lnTo>
                  <a:lnTo>
                    <a:pt x="110605" y="1176184"/>
                  </a:lnTo>
                  <a:lnTo>
                    <a:pt x="88420" y="1135154"/>
                  </a:lnTo>
                  <a:lnTo>
                    <a:pt x="68484" y="1092402"/>
                  </a:lnTo>
                  <a:lnTo>
                    <a:pt x="50893" y="1048041"/>
                  </a:lnTo>
                  <a:lnTo>
                    <a:pt x="35744" y="1002184"/>
                  </a:lnTo>
                  <a:lnTo>
                    <a:pt x="23133" y="954942"/>
                  </a:lnTo>
                  <a:lnTo>
                    <a:pt x="13157" y="906429"/>
                  </a:lnTo>
                  <a:lnTo>
                    <a:pt x="5911" y="856756"/>
                  </a:lnTo>
                  <a:lnTo>
                    <a:pt x="1494" y="806035"/>
                  </a:lnTo>
                  <a:lnTo>
                    <a:pt x="0" y="754379"/>
                  </a:lnTo>
                  <a:close/>
                </a:path>
              </a:pathLst>
            </a:custGeom>
            <a:ln w="914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83474" y="260490"/>
              <a:ext cx="862965" cy="1078865"/>
            </a:xfrm>
            <a:custGeom>
              <a:avLst/>
              <a:gdLst/>
              <a:ahLst/>
              <a:cxnLst/>
              <a:rect l="l" t="t" r="r" b="b"/>
              <a:pathLst>
                <a:path w="862965" h="1078865">
                  <a:moveTo>
                    <a:pt x="862446" y="0"/>
                  </a:moveTo>
                  <a:lnTo>
                    <a:pt x="0" y="0"/>
                  </a:lnTo>
                  <a:lnTo>
                    <a:pt x="0" y="1078452"/>
                  </a:lnTo>
                  <a:lnTo>
                    <a:pt x="862447" y="1078452"/>
                  </a:lnTo>
                  <a:lnTo>
                    <a:pt x="862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83474" y="260490"/>
              <a:ext cx="862965" cy="1078865"/>
            </a:xfrm>
            <a:custGeom>
              <a:avLst/>
              <a:gdLst/>
              <a:ahLst/>
              <a:cxnLst/>
              <a:rect l="l" t="t" r="r" b="b"/>
              <a:pathLst>
                <a:path w="862965" h="1078865">
                  <a:moveTo>
                    <a:pt x="0" y="1078452"/>
                  </a:moveTo>
                  <a:lnTo>
                    <a:pt x="862447" y="1078452"/>
                  </a:lnTo>
                  <a:lnTo>
                    <a:pt x="862446" y="0"/>
                  </a:lnTo>
                  <a:lnTo>
                    <a:pt x="0" y="0"/>
                  </a:lnTo>
                  <a:lnTo>
                    <a:pt x="0" y="10784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3709" y="276355"/>
              <a:ext cx="304205" cy="3234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7914" y="291226"/>
              <a:ext cx="480128" cy="3085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1019" y="600600"/>
              <a:ext cx="789499" cy="1653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93" y="802113"/>
              <a:ext cx="760428" cy="52134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286512" y="1714488"/>
            <a:ext cx="2512695" cy="51498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5"/>
              </a:spcBef>
            </a:pPr>
            <a:r>
              <a:rPr sz="1600" b="1" i="1" dirty="0">
                <a:solidFill>
                  <a:srgbClr val="990000"/>
                </a:solidFill>
                <a:latin typeface="Arial"/>
                <a:cs typeface="Arial"/>
              </a:rPr>
              <a:t>«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Не</a:t>
            </a:r>
            <a:r>
              <a:rPr sz="1600" b="1" i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той</a:t>
            </a:r>
            <a:r>
              <a:rPr sz="1600" b="1" i="1" spc="-5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хліб,</a:t>
            </a:r>
            <a:r>
              <a:rPr sz="1600" b="1" i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що</a:t>
            </a:r>
            <a:r>
              <a:rPr sz="1600" b="1" i="1" spc="-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</a:t>
            </a:r>
            <a:r>
              <a:rPr sz="1600" b="1" i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полі,</a:t>
            </a:r>
            <a:endParaRPr sz="1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</a:t>
            </a:r>
            <a:r>
              <a:rPr sz="1600" b="1" i="1" spc="-4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той,</a:t>
            </a:r>
            <a:r>
              <a:rPr sz="1600" b="1" i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що</a:t>
            </a:r>
            <a:r>
              <a:rPr sz="1600" b="1" i="1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</a:t>
            </a:r>
            <a:r>
              <a:rPr sz="1600" b="1" i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коморі»</a:t>
            </a:r>
            <a:endParaRPr sz="1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8662" y="2500306"/>
            <a:ext cx="7668895" cy="148886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552450" marR="548640" algn="ctr">
              <a:lnSpc>
                <a:spcPct val="100000"/>
              </a:lnSpc>
              <a:spcBef>
                <a:spcPts val="90"/>
              </a:spcBef>
            </a:pPr>
            <a:r>
              <a:rPr sz="3200" b="1" i="1" dirty="0">
                <a:solidFill>
                  <a:srgbClr val="990000"/>
                </a:solidFill>
                <a:latin typeface="Arial"/>
                <a:cs typeface="Arial"/>
              </a:rPr>
              <a:t>Кафедра</a:t>
            </a:r>
            <a:r>
              <a:rPr sz="3200" b="1" i="1" spc="-14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3200" b="1" i="1" spc="-10" dirty="0">
                <a:solidFill>
                  <a:srgbClr val="990000"/>
                </a:solidFill>
                <a:latin typeface="Arial"/>
                <a:cs typeface="Arial"/>
              </a:rPr>
              <a:t>технології</a:t>
            </a:r>
            <a:r>
              <a:rPr sz="3200" b="1" i="1" spc="-9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32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 </a:t>
            </a:r>
            <a:r>
              <a:rPr sz="32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3200" b="1" i="1" spc="-2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3200" b="1" i="1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r>
              <a:rPr sz="3200" b="1" i="1" spc="-8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3200" b="1" i="1" spc="-10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endParaRPr sz="32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3200" b="1" i="1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r>
              <a:rPr sz="3200" b="1" i="1" spc="-155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3200" b="1" i="1" smtClean="0">
                <a:solidFill>
                  <a:srgbClr val="990000"/>
                </a:solidFill>
                <a:latin typeface="Arial"/>
                <a:cs typeface="Arial"/>
              </a:rPr>
              <a:t>рослинництва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541007" y="4258054"/>
            <a:ext cx="2499360" cy="2524125"/>
            <a:chOff x="6541007" y="4258054"/>
            <a:chExt cx="2499360" cy="252412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80631" y="4297678"/>
              <a:ext cx="2420112" cy="24444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560819" y="4277866"/>
              <a:ext cx="2459990" cy="2484120"/>
            </a:xfrm>
            <a:custGeom>
              <a:avLst/>
              <a:gdLst/>
              <a:ahLst/>
              <a:cxnLst/>
              <a:rect l="l" t="t" r="r" b="b"/>
              <a:pathLst>
                <a:path w="2459990" h="2484120">
                  <a:moveTo>
                    <a:pt x="0" y="2484120"/>
                  </a:moveTo>
                  <a:lnTo>
                    <a:pt x="2459735" y="2484120"/>
                  </a:lnTo>
                  <a:lnTo>
                    <a:pt x="2459735" y="0"/>
                  </a:lnTo>
                  <a:lnTo>
                    <a:pt x="0" y="0"/>
                  </a:lnTo>
                  <a:lnTo>
                    <a:pt x="0" y="2484120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40207" y="4245864"/>
            <a:ext cx="2651760" cy="2508885"/>
            <a:chOff x="140207" y="4245864"/>
            <a:chExt cx="2651760" cy="250888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831" y="4285488"/>
              <a:ext cx="2572512" cy="24292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0019" y="4265676"/>
              <a:ext cx="2612390" cy="2468880"/>
            </a:xfrm>
            <a:custGeom>
              <a:avLst/>
              <a:gdLst/>
              <a:ahLst/>
              <a:cxnLst/>
              <a:rect l="l" t="t" r="r" b="b"/>
              <a:pathLst>
                <a:path w="2612390" h="2468879">
                  <a:moveTo>
                    <a:pt x="0" y="2468880"/>
                  </a:moveTo>
                  <a:lnTo>
                    <a:pt x="2612136" y="2468880"/>
                  </a:lnTo>
                  <a:lnTo>
                    <a:pt x="2612136" y="0"/>
                  </a:lnTo>
                  <a:lnTo>
                    <a:pt x="0" y="0"/>
                  </a:lnTo>
                  <a:lnTo>
                    <a:pt x="0" y="2468880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7311" y="4245864"/>
            <a:ext cx="3578860" cy="2508885"/>
            <a:chOff x="2877311" y="4245864"/>
            <a:chExt cx="3578860" cy="2508885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16935" y="4285488"/>
              <a:ext cx="3499104" cy="242925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897123" y="4265676"/>
              <a:ext cx="3538854" cy="2468880"/>
            </a:xfrm>
            <a:custGeom>
              <a:avLst/>
              <a:gdLst/>
              <a:ahLst/>
              <a:cxnLst/>
              <a:rect l="l" t="t" r="r" b="b"/>
              <a:pathLst>
                <a:path w="3538854" h="2468879">
                  <a:moveTo>
                    <a:pt x="0" y="2468880"/>
                  </a:moveTo>
                  <a:lnTo>
                    <a:pt x="3538728" y="2468880"/>
                  </a:lnTo>
                  <a:lnTo>
                    <a:pt x="3538728" y="0"/>
                  </a:lnTo>
                  <a:lnTo>
                    <a:pt x="0" y="0"/>
                  </a:lnTo>
                  <a:lnTo>
                    <a:pt x="0" y="2468880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57123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990344"/>
            <a:ext cx="6443980" cy="4867910"/>
            <a:chOff x="0" y="1990344"/>
            <a:chExt cx="6443980" cy="48679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78223"/>
              <a:ext cx="3563112" cy="27797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3783" y="1990344"/>
              <a:ext cx="3599688" cy="20878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49936" y="161544"/>
            <a:ext cx="8644255" cy="1828800"/>
          </a:xfrm>
          <a:prstGeom prst="rect">
            <a:avLst/>
          </a:prstGeom>
          <a:solidFill>
            <a:srgbClr val="EAEAEA"/>
          </a:solidFill>
          <a:ln w="38100">
            <a:solidFill>
              <a:schemeClr val="tx1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2075" marR="81280" indent="914400" algn="just">
              <a:lnSpc>
                <a:spcPct val="90000"/>
              </a:lnSpc>
              <a:spcBef>
                <a:spcPts val="309"/>
              </a:spcBef>
            </a:pPr>
            <a:r>
              <a:rPr sz="2000" b="1" dirty="0">
                <a:latin typeface="Arial"/>
                <a:cs typeface="Arial"/>
              </a:rPr>
              <a:t>Навчальні</a:t>
            </a:r>
            <a:r>
              <a:rPr sz="2000" b="1" spc="10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та</a:t>
            </a:r>
            <a:r>
              <a:rPr sz="2000" b="1" spc="114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виробничі</a:t>
            </a:r>
            <a:r>
              <a:rPr sz="2000" b="1" spc="114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практики</a:t>
            </a:r>
            <a:r>
              <a:rPr sz="2000" b="1" spc="12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проводяться</a:t>
            </a:r>
            <a:r>
              <a:rPr sz="2000" b="1" spc="114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на</a:t>
            </a:r>
            <a:r>
              <a:rPr sz="2000" b="1" spc="110" dirty="0">
                <a:latin typeface="Arial"/>
                <a:cs typeface="Arial"/>
              </a:rPr>
              <a:t>  </a:t>
            </a:r>
            <a:r>
              <a:rPr sz="2000" b="1" spc="-20" dirty="0">
                <a:latin typeface="Arial"/>
                <a:cs typeface="Arial"/>
              </a:rPr>
              <a:t>базі </a:t>
            </a:r>
            <a:r>
              <a:rPr sz="2000" b="1" dirty="0">
                <a:latin typeface="Arial"/>
                <a:cs typeface="Arial"/>
              </a:rPr>
              <a:t>ННВЛ</a:t>
            </a:r>
            <a:r>
              <a:rPr sz="2000" b="1" spc="28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кафедри,</a:t>
            </a:r>
            <a:r>
              <a:rPr sz="2000" b="1" spc="290" dirty="0">
                <a:latin typeface="Arial"/>
                <a:cs typeface="Arial"/>
              </a:rPr>
              <a:t>    </a:t>
            </a:r>
            <a:r>
              <a:rPr sz="2000" b="1" dirty="0">
                <a:latin typeface="Arial"/>
                <a:cs typeface="Arial"/>
              </a:rPr>
              <a:t>ВП</a:t>
            </a:r>
            <a:r>
              <a:rPr sz="2000" b="1" spc="29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НУБіП</a:t>
            </a:r>
            <a:r>
              <a:rPr sz="2000" b="1" spc="29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України</a:t>
            </a:r>
            <a:r>
              <a:rPr sz="2000" b="1" spc="29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«Агрономічна</a:t>
            </a:r>
            <a:r>
              <a:rPr sz="2000" b="1" spc="280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дослідна </a:t>
            </a:r>
            <a:r>
              <a:rPr sz="2000" b="1" dirty="0">
                <a:latin typeface="Arial"/>
                <a:cs typeface="Arial"/>
              </a:rPr>
              <a:t>станція»,</a:t>
            </a:r>
            <a:r>
              <a:rPr sz="2000" b="1" spc="459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ВП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НУБіП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України</a:t>
            </a:r>
            <a:r>
              <a:rPr sz="2000" b="1" spc="46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“Великоснітинське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навчально- </a:t>
            </a:r>
            <a:r>
              <a:rPr sz="2000" b="1" dirty="0">
                <a:latin typeface="Arial"/>
                <a:cs typeface="Arial"/>
              </a:rPr>
              <a:t>дослідне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господарство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ім.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О.В.</a:t>
            </a:r>
            <a:r>
              <a:rPr sz="2000" b="1" spc="46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Музиченка”</a:t>
            </a:r>
            <a:r>
              <a:rPr sz="2000" b="1" spc="48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та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передових </a:t>
            </a:r>
            <a:r>
              <a:rPr sz="2000" b="1" dirty="0">
                <a:latin typeface="Arial"/>
                <a:cs typeface="Arial"/>
              </a:rPr>
              <a:t>господарствах</a:t>
            </a:r>
            <a:r>
              <a:rPr sz="2000" b="1" spc="254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України,</a:t>
            </a:r>
            <a:r>
              <a:rPr sz="2000" b="1" spc="28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які</a:t>
            </a:r>
            <a:r>
              <a:rPr sz="2000" b="1" spc="26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спеціалізуються</a:t>
            </a:r>
            <a:r>
              <a:rPr sz="2000" b="1" spc="28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по</a:t>
            </a:r>
            <a:r>
              <a:rPr sz="2000" b="1" spc="270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виробництву, </a:t>
            </a:r>
            <a:r>
              <a:rPr sz="2000" b="1" dirty="0">
                <a:latin typeface="Arial"/>
                <a:cs typeface="Arial"/>
              </a:rPr>
              <a:t>переробці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та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зберіганню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продукції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рослинництва.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990344"/>
            <a:ext cx="9144000" cy="4867910"/>
            <a:chOff x="0" y="1990344"/>
            <a:chExt cx="9144000" cy="48679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3008" y="4078223"/>
              <a:ext cx="2532888" cy="27797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43471" y="1990344"/>
              <a:ext cx="2700528" cy="22311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990344"/>
              <a:ext cx="2953512" cy="2087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10655" y="4078223"/>
              <a:ext cx="3133342" cy="27797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288" y="-140525"/>
            <a:ext cx="8061325" cy="1123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600" b="1" spc="-360" dirty="0">
                <a:latin typeface="Arial"/>
                <a:cs typeface="Arial"/>
              </a:rPr>
              <a:t>Практичні</a:t>
            </a:r>
            <a:r>
              <a:rPr sz="3600" b="1" spc="-180" dirty="0">
                <a:latin typeface="Arial"/>
                <a:cs typeface="Arial"/>
              </a:rPr>
              <a:t> </a:t>
            </a:r>
            <a:r>
              <a:rPr sz="3600" b="1" spc="-370" dirty="0">
                <a:latin typeface="Arial"/>
                <a:cs typeface="Arial"/>
              </a:rPr>
              <a:t>заняття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tabLst>
                <a:tab pos="1616710" algn="l"/>
              </a:tabLst>
            </a:pPr>
            <a:r>
              <a:rPr sz="3600" b="1" spc="-400" dirty="0">
                <a:latin typeface="Arial"/>
                <a:cs typeface="Arial"/>
              </a:rPr>
              <a:t>в</a:t>
            </a:r>
            <a:r>
              <a:rPr sz="3600" b="1" spc="-185" dirty="0">
                <a:latin typeface="Arial"/>
                <a:cs typeface="Arial"/>
              </a:rPr>
              <a:t> </a:t>
            </a:r>
            <a:r>
              <a:rPr sz="3600" b="1" spc="-484" dirty="0">
                <a:latin typeface="Arial"/>
                <a:cs typeface="Arial"/>
              </a:rPr>
              <a:t>ННВЛ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445" dirty="0">
                <a:latin typeface="Arial"/>
                <a:cs typeface="Arial"/>
              </a:rPr>
              <a:t>“ПЕРЕРОБКИ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spc="-425" dirty="0">
                <a:latin typeface="Arial"/>
                <a:cs typeface="Arial"/>
              </a:rPr>
              <a:t>ПЛОДІВ</a:t>
            </a:r>
            <a:r>
              <a:rPr sz="3600" b="1" spc="-220" dirty="0">
                <a:latin typeface="Arial"/>
                <a:cs typeface="Arial"/>
              </a:rPr>
              <a:t> </a:t>
            </a:r>
            <a:r>
              <a:rPr sz="3600" b="1" spc="-434" dirty="0">
                <a:latin typeface="Arial"/>
                <a:cs typeface="Arial"/>
              </a:rPr>
              <a:t>ТА</a:t>
            </a:r>
            <a:r>
              <a:rPr sz="3600" b="1" spc="-185" dirty="0">
                <a:latin typeface="Arial"/>
                <a:cs typeface="Arial"/>
              </a:rPr>
              <a:t> </a:t>
            </a:r>
            <a:r>
              <a:rPr sz="3600" b="1" spc="-405" dirty="0">
                <a:latin typeface="Arial"/>
                <a:cs typeface="Arial"/>
              </a:rPr>
              <a:t>ОВОЧІВ</a:t>
            </a:r>
            <a:r>
              <a:rPr sz="3200" spc="-405" dirty="0">
                <a:solidFill>
                  <a:srgbClr val="000000"/>
                </a:solidFill>
                <a:latin typeface="Arial MT"/>
                <a:cs typeface="Arial MT"/>
              </a:rPr>
              <a:t>”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56740"/>
            <a:ext cx="9131300" cy="6501765"/>
            <a:chOff x="0" y="356740"/>
            <a:chExt cx="9131300" cy="6501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2891" y="3713703"/>
              <a:ext cx="4571421" cy="26249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28420" y="3699399"/>
              <a:ext cx="4600575" cy="2653665"/>
            </a:xfrm>
            <a:custGeom>
              <a:avLst/>
              <a:gdLst/>
              <a:ahLst/>
              <a:cxnLst/>
              <a:rect l="l" t="t" r="r" b="b"/>
              <a:pathLst>
                <a:path w="4600575" h="2653665">
                  <a:moveTo>
                    <a:pt x="0" y="2653495"/>
                  </a:moveTo>
                  <a:lnTo>
                    <a:pt x="4600033" y="2653495"/>
                  </a:lnTo>
                  <a:lnTo>
                    <a:pt x="4600033" y="0"/>
                  </a:lnTo>
                  <a:lnTo>
                    <a:pt x="0" y="0"/>
                  </a:lnTo>
                  <a:lnTo>
                    <a:pt x="0" y="2653495"/>
                  </a:lnTo>
                  <a:close/>
                </a:path>
              </a:pathLst>
            </a:custGeom>
            <a:ln w="285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1524" y="1071289"/>
              <a:ext cx="4642787" cy="25709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27" y="1071453"/>
              <a:ext cx="3441392" cy="51417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6740"/>
              <a:ext cx="9130995" cy="6501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Grp="1"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Презентация" r:id="rId3" imgW="3529494" imgH="2647203" progId="PowerPoint.Show.8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1356360"/>
            <a:ext cx="8640157" cy="51114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object 3"/>
          <p:cNvSpPr txBox="1"/>
          <p:nvPr/>
        </p:nvSpPr>
        <p:spPr>
          <a:xfrm>
            <a:off x="745642" y="287527"/>
            <a:ext cx="7969762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Публікаційна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активність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НПП</a:t>
            </a:r>
            <a:r>
              <a:rPr sz="2000" b="1" i="1" spc="-8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-2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технології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</a:t>
            </a:r>
            <a:r>
              <a:rPr sz="2000" b="1" i="1" spc="-2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2000" b="1" i="1" spc="-4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r>
              <a:rPr sz="20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рослинництва</a:t>
            </a:r>
            <a:r>
              <a:rPr sz="2000" b="1" i="1" spc="-4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ім.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проф.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Б.В.</a:t>
            </a:r>
            <a:r>
              <a:rPr sz="2000" b="1" i="1" spc="-7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Лесика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1301496"/>
            <a:ext cx="9141460" cy="5556885"/>
            <a:chOff x="3047" y="1301496"/>
            <a:chExt cx="9141460" cy="5556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9" y="1341120"/>
              <a:ext cx="8567928" cy="5327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6427" y="1321308"/>
              <a:ext cx="8608060" cy="5367655"/>
            </a:xfrm>
            <a:custGeom>
              <a:avLst/>
              <a:gdLst/>
              <a:ahLst/>
              <a:cxnLst/>
              <a:rect l="l" t="t" r="r" b="b"/>
              <a:pathLst>
                <a:path w="8608060" h="5367655">
                  <a:moveTo>
                    <a:pt x="0" y="5367528"/>
                  </a:moveTo>
                  <a:lnTo>
                    <a:pt x="8607552" y="5367528"/>
                  </a:lnTo>
                  <a:lnTo>
                    <a:pt x="8607552" y="0"/>
                  </a:lnTo>
                  <a:lnTo>
                    <a:pt x="0" y="0"/>
                  </a:lnTo>
                  <a:lnTo>
                    <a:pt x="0" y="5367528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5642" y="287527"/>
            <a:ext cx="7746365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Публікаційна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активність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НПП</a:t>
            </a:r>
            <a:r>
              <a:rPr sz="2000" b="1" i="1" spc="-8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-2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технології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</a:t>
            </a:r>
            <a:r>
              <a:rPr sz="2000" b="1" i="1" spc="-2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2000" b="1" i="1" spc="-4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r>
              <a:rPr sz="20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рослинництва</a:t>
            </a:r>
            <a:r>
              <a:rPr sz="2000" b="1" i="1" spc="-4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ім.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проф.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Б.В.</a:t>
            </a:r>
            <a:r>
              <a:rPr sz="2000" b="1" i="1" spc="-7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Лесика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1301496"/>
            <a:ext cx="9141460" cy="5556885"/>
            <a:chOff x="3047" y="1301496"/>
            <a:chExt cx="9141460" cy="5556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59" y="1341120"/>
              <a:ext cx="8644128" cy="51114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3547" y="1321308"/>
              <a:ext cx="8684260" cy="5151120"/>
            </a:xfrm>
            <a:custGeom>
              <a:avLst/>
              <a:gdLst/>
              <a:ahLst/>
              <a:cxnLst/>
              <a:rect l="l" t="t" r="r" b="b"/>
              <a:pathLst>
                <a:path w="8684260" h="5151120">
                  <a:moveTo>
                    <a:pt x="0" y="5151120"/>
                  </a:moveTo>
                  <a:lnTo>
                    <a:pt x="8683752" y="5151120"/>
                  </a:lnTo>
                  <a:lnTo>
                    <a:pt x="8683752" y="0"/>
                  </a:lnTo>
                  <a:lnTo>
                    <a:pt x="0" y="0"/>
                  </a:lnTo>
                  <a:lnTo>
                    <a:pt x="0" y="5151120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Публікаційна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активність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НПП</a:t>
            </a:r>
            <a:r>
              <a:rPr sz="2000" b="1" i="1" spc="-8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технології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r>
              <a:rPr sz="2000" b="1" i="1" spc="-114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r>
              <a:rPr sz="2000" b="1" i="1" spc="-9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рослинництва</a:t>
            </a:r>
            <a:r>
              <a:rPr sz="2000" b="1" i="1" spc="-8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25" dirty="0">
                <a:solidFill>
                  <a:srgbClr val="990000"/>
                </a:solidFill>
                <a:latin typeface="Arial"/>
                <a:cs typeface="Arial"/>
              </a:rPr>
              <a:t>ім.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проф.</a:t>
            </a:r>
            <a:r>
              <a:rPr sz="2000" b="1" i="1" spc="-4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Б.В.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Лесика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57123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47" y="4267200"/>
            <a:ext cx="9141460" cy="2590800"/>
            <a:chOff x="3047" y="4267200"/>
            <a:chExt cx="9141460" cy="25908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4267200"/>
              <a:ext cx="9140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39" y="6281927"/>
              <a:ext cx="862584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8183" y="6345935"/>
              <a:ext cx="707136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7912" y="6391655"/>
              <a:ext cx="487679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4032" y="6068567"/>
              <a:ext cx="16093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62656" y="5849111"/>
              <a:ext cx="1645920" cy="1000125"/>
            </a:xfrm>
            <a:custGeom>
              <a:avLst/>
              <a:gdLst/>
              <a:ahLst/>
              <a:cxnLst/>
              <a:rect l="l" t="t" r="r" b="b"/>
              <a:pathLst>
                <a:path w="1645920" h="1000125">
                  <a:moveTo>
                    <a:pt x="271272" y="296786"/>
                  </a:moveTo>
                  <a:lnTo>
                    <a:pt x="242697" y="268224"/>
                  </a:lnTo>
                  <a:lnTo>
                    <a:pt x="136398" y="363435"/>
                  </a:lnTo>
                  <a:lnTo>
                    <a:pt x="68199" y="458635"/>
                  </a:lnTo>
                  <a:lnTo>
                    <a:pt x="20574" y="571309"/>
                  </a:lnTo>
                  <a:lnTo>
                    <a:pt x="0" y="685558"/>
                  </a:lnTo>
                  <a:lnTo>
                    <a:pt x="9525" y="771245"/>
                  </a:lnTo>
                  <a:lnTo>
                    <a:pt x="39624" y="847407"/>
                  </a:lnTo>
                  <a:lnTo>
                    <a:pt x="77724" y="923582"/>
                  </a:lnTo>
                  <a:lnTo>
                    <a:pt x="136398" y="999744"/>
                  </a:lnTo>
                  <a:lnTo>
                    <a:pt x="193548" y="999744"/>
                  </a:lnTo>
                  <a:lnTo>
                    <a:pt x="136398" y="923582"/>
                  </a:lnTo>
                  <a:lnTo>
                    <a:pt x="87249" y="847407"/>
                  </a:lnTo>
                  <a:lnTo>
                    <a:pt x="58674" y="771245"/>
                  </a:lnTo>
                  <a:lnTo>
                    <a:pt x="49149" y="685558"/>
                  </a:lnTo>
                  <a:lnTo>
                    <a:pt x="68199" y="571309"/>
                  </a:lnTo>
                  <a:lnTo>
                    <a:pt x="106299" y="476097"/>
                  </a:lnTo>
                  <a:lnTo>
                    <a:pt x="184023" y="382473"/>
                  </a:lnTo>
                  <a:lnTo>
                    <a:pt x="271272" y="296786"/>
                  </a:lnTo>
                  <a:close/>
                </a:path>
                <a:path w="1645920" h="1000125">
                  <a:moveTo>
                    <a:pt x="1645920" y="66573"/>
                  </a:moveTo>
                  <a:lnTo>
                    <a:pt x="1528445" y="38036"/>
                  </a:lnTo>
                  <a:lnTo>
                    <a:pt x="1470418" y="28524"/>
                  </a:lnTo>
                  <a:lnTo>
                    <a:pt x="1412494" y="19024"/>
                  </a:lnTo>
                  <a:lnTo>
                    <a:pt x="1142619" y="0"/>
                  </a:lnTo>
                  <a:lnTo>
                    <a:pt x="910717" y="19024"/>
                  </a:lnTo>
                  <a:lnTo>
                    <a:pt x="688467" y="57061"/>
                  </a:lnTo>
                  <a:lnTo>
                    <a:pt x="494665" y="123621"/>
                  </a:lnTo>
                  <a:lnTo>
                    <a:pt x="320040" y="209219"/>
                  </a:lnTo>
                  <a:lnTo>
                    <a:pt x="350266" y="237744"/>
                  </a:lnTo>
                  <a:lnTo>
                    <a:pt x="513715" y="152158"/>
                  </a:lnTo>
                  <a:lnTo>
                    <a:pt x="707517" y="85585"/>
                  </a:lnTo>
                  <a:lnTo>
                    <a:pt x="920242" y="47548"/>
                  </a:lnTo>
                  <a:lnTo>
                    <a:pt x="1142619" y="28524"/>
                  </a:lnTo>
                  <a:lnTo>
                    <a:pt x="1402969" y="47548"/>
                  </a:lnTo>
                  <a:lnTo>
                    <a:pt x="1518920" y="66573"/>
                  </a:lnTo>
                  <a:lnTo>
                    <a:pt x="1634744" y="95097"/>
                  </a:lnTo>
                  <a:lnTo>
                    <a:pt x="1645920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8936" y="5763767"/>
              <a:ext cx="1722119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19399" y="5830824"/>
              <a:ext cx="765175" cy="1018540"/>
            </a:xfrm>
            <a:custGeom>
              <a:avLst/>
              <a:gdLst/>
              <a:ahLst/>
              <a:cxnLst/>
              <a:rect l="l" t="t" r="r" b="b"/>
              <a:pathLst>
                <a:path w="765175" h="1018540">
                  <a:moveTo>
                    <a:pt x="726821" y="0"/>
                  </a:moveTo>
                  <a:lnTo>
                    <a:pt x="570991" y="57175"/>
                  </a:lnTo>
                  <a:lnTo>
                    <a:pt x="435863" y="123875"/>
                  </a:lnTo>
                  <a:lnTo>
                    <a:pt x="310133" y="200113"/>
                  </a:lnTo>
                  <a:lnTo>
                    <a:pt x="203581" y="285877"/>
                  </a:lnTo>
                  <a:lnTo>
                    <a:pt x="116077" y="381165"/>
                  </a:lnTo>
                  <a:lnTo>
                    <a:pt x="58800" y="484403"/>
                  </a:lnTo>
                  <a:lnTo>
                    <a:pt x="9525" y="589216"/>
                  </a:lnTo>
                  <a:lnTo>
                    <a:pt x="0" y="703567"/>
                  </a:lnTo>
                  <a:lnTo>
                    <a:pt x="9525" y="789330"/>
                  </a:lnTo>
                  <a:lnTo>
                    <a:pt x="28575" y="865568"/>
                  </a:lnTo>
                  <a:lnTo>
                    <a:pt x="68452" y="941797"/>
                  </a:lnTo>
                  <a:lnTo>
                    <a:pt x="116077" y="1018031"/>
                  </a:lnTo>
                  <a:lnTo>
                    <a:pt x="154305" y="1018031"/>
                  </a:lnTo>
                  <a:lnTo>
                    <a:pt x="106552" y="941797"/>
                  </a:lnTo>
                  <a:lnTo>
                    <a:pt x="68452" y="865568"/>
                  </a:lnTo>
                  <a:lnTo>
                    <a:pt x="38226" y="789330"/>
                  </a:lnTo>
                  <a:lnTo>
                    <a:pt x="28575" y="703567"/>
                  </a:lnTo>
                  <a:lnTo>
                    <a:pt x="38226" y="589216"/>
                  </a:lnTo>
                  <a:lnTo>
                    <a:pt x="87502" y="484403"/>
                  </a:lnTo>
                  <a:lnTo>
                    <a:pt x="144780" y="390690"/>
                  </a:lnTo>
                  <a:lnTo>
                    <a:pt x="232156" y="295402"/>
                  </a:lnTo>
                  <a:lnTo>
                    <a:pt x="338836" y="209638"/>
                  </a:lnTo>
                  <a:lnTo>
                    <a:pt x="464438" y="133413"/>
                  </a:lnTo>
                  <a:lnTo>
                    <a:pt x="610742" y="76238"/>
                  </a:lnTo>
                  <a:lnTo>
                    <a:pt x="765048" y="19062"/>
                  </a:lnTo>
                  <a:lnTo>
                    <a:pt x="72682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2000" y="4867655"/>
              <a:ext cx="673607" cy="3413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85631" y="4828031"/>
              <a:ext cx="524256" cy="33528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Публікаційна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активність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НПП</a:t>
            </a:r>
            <a:r>
              <a:rPr sz="2000" b="1" i="1" spc="-8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технології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r>
              <a:rPr sz="2000" b="1" i="1" spc="-114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r>
              <a:rPr sz="2000" b="1" i="1" spc="-9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рослинництва</a:t>
            </a:r>
            <a:r>
              <a:rPr sz="2000" b="1" i="1" spc="-8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25" dirty="0">
                <a:solidFill>
                  <a:srgbClr val="990000"/>
                </a:solidFill>
                <a:latin typeface="Arial"/>
                <a:cs typeface="Arial"/>
              </a:rPr>
              <a:t>ім.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проф.</a:t>
            </a:r>
            <a:r>
              <a:rPr sz="2000" b="1" i="1" spc="-4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Б.В.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Лесика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3631" y="1173480"/>
            <a:ext cx="8867140" cy="5581015"/>
            <a:chOff x="103631" y="1173480"/>
            <a:chExt cx="8867140" cy="558101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255" y="1213104"/>
              <a:ext cx="8787384" cy="550164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3443" y="1193292"/>
              <a:ext cx="8827135" cy="5541645"/>
            </a:xfrm>
            <a:custGeom>
              <a:avLst/>
              <a:gdLst/>
              <a:ahLst/>
              <a:cxnLst/>
              <a:rect l="l" t="t" r="r" b="b"/>
              <a:pathLst>
                <a:path w="8827135" h="5541645">
                  <a:moveTo>
                    <a:pt x="0" y="5541264"/>
                  </a:moveTo>
                  <a:lnTo>
                    <a:pt x="8827008" y="5541264"/>
                  </a:lnTo>
                  <a:lnTo>
                    <a:pt x="8827008" y="0"/>
                  </a:lnTo>
                  <a:lnTo>
                    <a:pt x="0" y="0"/>
                  </a:lnTo>
                  <a:lnTo>
                    <a:pt x="0" y="5541264"/>
                  </a:lnTo>
                  <a:close/>
                </a:path>
              </a:pathLst>
            </a:custGeom>
            <a:ln w="39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44450"/>
            <a:ext cx="8143900" cy="553998"/>
          </a:xfrm>
          <a:noFill/>
        </p:spPr>
        <p:txBody>
          <a:bodyPr anchorCtr="0"/>
          <a:lstStyle/>
          <a:p>
            <a:pPr algn="ctr" eaLnBrk="1" hangingPunct="1"/>
            <a:r>
              <a:rPr lang="uk-UA" alt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та міжнародна діяльність кафедри т</a:t>
            </a:r>
            <a:r>
              <a:rPr lang="uk-UA" altLang="ru-RU" sz="18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ехнології зберігання, переробки та стандартизації продукції рослинництва ім. проф. Б.В. Лесика</a:t>
            </a:r>
            <a:endParaRPr lang="uk-UA" altLang="uk-UA" sz="18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179388" y="739775"/>
            <a:ext cx="8713787" cy="4031873"/>
          </a:xfrm>
          <a:prstGeom prst="rect">
            <a:avLst/>
          </a:prstGeom>
          <a:solidFill>
            <a:srgbClr val="EAEAEA"/>
          </a:solidFill>
          <a:ln w="25400">
            <a:solidFill>
              <a:srgbClr val="99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7625" algn="just" eaLnBrk="1" hangingPunct="1"/>
            <a:r>
              <a:rPr lang="uk-UA" altLang="ru-RU" sz="1600" b="1" i="0" dirty="0">
                <a:solidFill>
                  <a:srgbClr val="000000"/>
                </a:solidFill>
              </a:rPr>
              <a:t>	Кафедра тісно співпрацює з науковими установами України – Інститут сільського господарства НААН України, Інститут картоплярства НААН України, Інститут садівництва НААН України, Інститут овочівництва і баштанництва НААН України, Інститут продовольчих ресурсів НААН України, </a:t>
            </a:r>
            <a:r>
              <a:rPr lang="uk-UA" altLang="ru-RU" sz="1600" b="1" dirty="0" smtClean="0">
                <a:solidFill>
                  <a:srgbClr val="000000"/>
                </a:solidFill>
              </a:rPr>
              <a:t>Полісь</a:t>
            </a:r>
            <a:r>
              <a:rPr lang="uk-UA" altLang="ru-RU" sz="1600" b="1" i="0" dirty="0" smtClean="0">
                <a:solidFill>
                  <a:srgbClr val="000000"/>
                </a:solidFill>
              </a:rPr>
              <a:t>кий національний </a:t>
            </a:r>
            <a:r>
              <a:rPr lang="uk-UA" altLang="ru-RU" sz="1600" b="1" i="0" dirty="0">
                <a:solidFill>
                  <a:srgbClr val="000000"/>
                </a:solidFill>
              </a:rPr>
              <a:t>університет, Уманський національний університет садівництва, Таврійський державний агротехнологічний університет, Національний університет харчових технологій. Налагоджені зв'язки з університетами: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Nottingham</a:t>
            </a:r>
            <a:r>
              <a:rPr lang="uk-UA" altLang="ru-RU" sz="1600" b="1" i="0" dirty="0">
                <a:solidFill>
                  <a:srgbClr val="000000"/>
                </a:solidFill>
              </a:rPr>
              <a:t> (Велика Британія), Університетом ім.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Гумбольта</a:t>
            </a:r>
            <a:r>
              <a:rPr lang="uk-UA" altLang="ru-RU" sz="1600" b="1" i="0" dirty="0">
                <a:solidFill>
                  <a:srgbClr val="000000"/>
                </a:solidFill>
              </a:rPr>
              <a:t> (Німеччина), Університетом м.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Гент</a:t>
            </a:r>
            <a:r>
              <a:rPr lang="uk-UA" altLang="ru-RU" sz="1600" b="1" i="0" dirty="0">
                <a:solidFill>
                  <a:srgbClr val="000000"/>
                </a:solidFill>
              </a:rPr>
              <a:t> (Бельгія), Університетом прикладних наук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Вайнштефан</a:t>
            </a:r>
            <a:r>
              <a:rPr lang="uk-UA" altLang="ru-RU" sz="1600" b="1" i="0" dirty="0">
                <a:solidFill>
                  <a:srgbClr val="000000"/>
                </a:solidFill>
              </a:rPr>
              <a:t> –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Трисдорф</a:t>
            </a:r>
            <a:r>
              <a:rPr lang="uk-UA" altLang="ru-RU" sz="1600" b="1" i="0" dirty="0">
                <a:solidFill>
                  <a:srgbClr val="000000"/>
                </a:solidFill>
              </a:rPr>
              <a:t> (Німеччина), Університетом  землеробства імені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Гуго</a:t>
            </a:r>
            <a:r>
              <a:rPr lang="uk-UA" altLang="ru-RU" sz="1600" b="1" i="0" dirty="0">
                <a:solidFill>
                  <a:srgbClr val="000000"/>
                </a:solidFill>
              </a:rPr>
              <a:t>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Калатая</a:t>
            </a:r>
            <a:r>
              <a:rPr lang="uk-UA" altLang="ru-RU" sz="1600" b="1" i="0" dirty="0">
                <a:solidFill>
                  <a:srgbClr val="000000"/>
                </a:solidFill>
              </a:rPr>
              <a:t>  м. Краків (Польща).</a:t>
            </a:r>
          </a:p>
          <a:p>
            <a:pPr indent="47625" algn="just" eaLnBrk="1" hangingPunct="1"/>
            <a:r>
              <a:rPr lang="uk-UA" altLang="ru-RU" sz="1600" b="1" i="0" dirty="0">
                <a:solidFill>
                  <a:srgbClr val="000000"/>
                </a:solidFill>
              </a:rPr>
              <a:t>	За участю представників фірми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“VolWest</a:t>
            </a:r>
            <a:r>
              <a:rPr lang="uk-UA" altLang="ru-RU" sz="1600" b="1" i="0" dirty="0">
                <a:solidFill>
                  <a:srgbClr val="000000"/>
                </a:solidFill>
              </a:rPr>
              <a:t>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Innovation”</a:t>
            </a:r>
            <a:r>
              <a:rPr lang="uk-UA" altLang="ru-RU" sz="1600" b="1" i="0" dirty="0">
                <a:solidFill>
                  <a:srgbClr val="000000"/>
                </a:solidFill>
              </a:rPr>
              <a:t> проведено семінари для студентів зі спеціалізації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“Технологія</a:t>
            </a:r>
            <a:r>
              <a:rPr lang="uk-UA" altLang="ru-RU" sz="1600" b="1" i="0" dirty="0">
                <a:solidFill>
                  <a:srgbClr val="000000"/>
                </a:solidFill>
              </a:rPr>
              <a:t> зберігання та переробки продукції </a:t>
            </a:r>
            <a:r>
              <a:rPr lang="uk-UA" altLang="ru-RU" sz="1600" b="1" i="0" dirty="0" err="1">
                <a:solidFill>
                  <a:srgbClr val="000000"/>
                </a:solidFill>
              </a:rPr>
              <a:t>рослинництва”</a:t>
            </a:r>
            <a:r>
              <a:rPr lang="uk-UA" altLang="ru-RU" sz="1600" b="1" i="0" dirty="0">
                <a:solidFill>
                  <a:srgbClr val="000000"/>
                </a:solidFill>
              </a:rPr>
              <a:t>.</a:t>
            </a:r>
          </a:p>
          <a:p>
            <a:pPr indent="47625" algn="just" eaLnBrk="1" hangingPunct="1"/>
            <a:r>
              <a:rPr lang="uk-UA" altLang="ru-RU" sz="1600" b="1" i="0" dirty="0">
                <a:solidFill>
                  <a:srgbClr val="000000"/>
                </a:solidFill>
              </a:rPr>
              <a:t>	Студенти постійно відвідують міжнародні спеціалізовані виставки.</a:t>
            </a:r>
          </a:p>
          <a:p>
            <a:pPr indent="47625" algn="just" eaLnBrk="1" hangingPunct="1"/>
            <a:r>
              <a:rPr lang="uk-UA" altLang="ru-RU" sz="1600" b="1" i="0" dirty="0">
                <a:solidFill>
                  <a:srgbClr val="000000"/>
                </a:solidFill>
              </a:rPr>
              <a:t>Співробітники кафедри беруть активну участь у міжнародних конференціях, виставках та семінарах.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3363" y="5084763"/>
            <a:ext cx="3167062" cy="17287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7" name="Picture 11" descr="mijnar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5084763"/>
            <a:ext cx="2520950" cy="16573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8" name="Picture 12" descr="IMG_69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5072063"/>
            <a:ext cx="2879725" cy="17859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5325" y="210057"/>
            <a:ext cx="713613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Студентський</a:t>
            </a:r>
            <a:r>
              <a:rPr b="1" spc="-7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науковий</a:t>
            </a:r>
            <a:r>
              <a:rPr b="1" spc="-9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гурток</a:t>
            </a:r>
            <a:r>
              <a:rPr b="1" spc="-45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b="1" spc="-1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кафедри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85720" y="714356"/>
            <a:ext cx="8643998" cy="61912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Arial"/>
                <a:cs typeface="Arial"/>
              </a:rPr>
              <a:t>На</a:t>
            </a:r>
            <a:r>
              <a:rPr sz="1800" b="1" i="1" spc="-3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кафедрі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функціонує</a:t>
            </a:r>
            <a:r>
              <a:rPr sz="1800" b="1" i="1" spc="-5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студентський</a:t>
            </a:r>
            <a:r>
              <a:rPr sz="1800" b="1" i="1" spc="-6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науковий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гурток</a:t>
            </a:r>
            <a:r>
              <a:rPr sz="1800" b="1" i="1" spc="-55" dirty="0"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990000"/>
                </a:solidFill>
                <a:latin typeface="Arial"/>
                <a:cs typeface="Arial"/>
              </a:rPr>
              <a:t>“Технолог”</a:t>
            </a:r>
            <a:endParaRPr sz="1800">
              <a:latin typeface="Arial"/>
              <a:cs typeface="Arial"/>
            </a:endParaRPr>
          </a:p>
          <a:p>
            <a:pPr marL="2054860">
              <a:lnSpc>
                <a:spcPct val="100000"/>
              </a:lnSpc>
              <a:spcBef>
                <a:spcPts val="110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Науковий</a:t>
            </a:r>
            <a:r>
              <a:rPr sz="20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керівник</a:t>
            </a:r>
            <a:r>
              <a:rPr sz="20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20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доц.</a:t>
            </a:r>
            <a:r>
              <a:rPr sz="2000" b="1" u="sng" spc="-8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Ящук</a:t>
            </a:r>
            <a:r>
              <a:rPr sz="2000" b="1" u="sng" spc="-2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Н.О.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1484375"/>
            <a:ext cx="9144000" cy="5355590"/>
            <a:chOff x="0" y="1484375"/>
            <a:chExt cx="9144000" cy="535559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84375"/>
              <a:ext cx="9143999" cy="223113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15510"/>
              <a:ext cx="9144000" cy="31242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936" y="188976"/>
            <a:ext cx="8571230" cy="792480"/>
          </a:xfrm>
          <a:prstGeom prst="rect">
            <a:avLst/>
          </a:prstGeom>
          <a:solidFill>
            <a:srgbClr val="EAEAEA"/>
          </a:solidFill>
          <a:ln w="24384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65"/>
              </a:spcBef>
            </a:pPr>
            <a:r>
              <a:rPr sz="2200" b="1" spc="-10" dirty="0">
                <a:solidFill>
                  <a:srgbClr val="990000"/>
                </a:solidFill>
                <a:latin typeface="Constantia"/>
                <a:cs typeface="Constantia"/>
              </a:rPr>
              <a:t>Магістри</a:t>
            </a:r>
            <a:r>
              <a:rPr sz="2200" b="1" spc="-135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990000"/>
                </a:solidFill>
                <a:latin typeface="Constantia"/>
                <a:cs typeface="Constantia"/>
              </a:rPr>
              <a:t>кафедри</a:t>
            </a:r>
            <a:r>
              <a:rPr sz="2200" b="1" spc="-110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dirty="0">
                <a:solidFill>
                  <a:srgbClr val="990000"/>
                </a:solidFill>
                <a:latin typeface="Constantia"/>
                <a:cs typeface="Constantia"/>
              </a:rPr>
              <a:t>є</a:t>
            </a:r>
            <a:r>
              <a:rPr sz="2200" b="1" spc="-90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990000"/>
                </a:solidFill>
                <a:latin typeface="Constantia"/>
                <a:cs typeface="Constantia"/>
              </a:rPr>
              <a:t>переможцями</a:t>
            </a:r>
            <a:r>
              <a:rPr sz="2200" b="1" spc="-50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dirty="0">
                <a:solidFill>
                  <a:srgbClr val="990000"/>
                </a:solidFill>
                <a:latin typeface="Constantia"/>
                <a:cs typeface="Constantia"/>
              </a:rPr>
              <a:t>II</a:t>
            </a:r>
            <a:r>
              <a:rPr sz="2200" b="1" spc="-65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dirty="0">
                <a:solidFill>
                  <a:srgbClr val="990000"/>
                </a:solidFill>
                <a:latin typeface="Constantia"/>
                <a:cs typeface="Constantia"/>
              </a:rPr>
              <a:t>етапу</a:t>
            </a:r>
            <a:r>
              <a:rPr sz="2200" b="1" spc="-65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990000"/>
                </a:solidFill>
                <a:latin typeface="Constantia"/>
                <a:cs typeface="Constantia"/>
              </a:rPr>
              <a:t>Всеукраїнських</a:t>
            </a:r>
            <a:endParaRPr sz="2200">
              <a:latin typeface="Constantia"/>
              <a:cs typeface="Constantia"/>
            </a:endParaRPr>
          </a:p>
          <a:p>
            <a:pPr marL="1270" algn="ctr">
              <a:lnSpc>
                <a:spcPct val="100000"/>
              </a:lnSpc>
              <a:spcBef>
                <a:spcPts val="365"/>
              </a:spcBef>
            </a:pPr>
            <a:r>
              <a:rPr sz="2200" b="1" dirty="0">
                <a:solidFill>
                  <a:srgbClr val="990000"/>
                </a:solidFill>
                <a:latin typeface="Constantia"/>
                <a:cs typeface="Constantia"/>
              </a:rPr>
              <a:t>конкурсів</a:t>
            </a:r>
            <a:r>
              <a:rPr sz="2200" b="1" spc="365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990000"/>
                </a:solidFill>
                <a:latin typeface="Constantia"/>
                <a:cs typeface="Constantia"/>
              </a:rPr>
              <a:t>дипломних</a:t>
            </a:r>
            <a:r>
              <a:rPr sz="2200" b="1" spc="-120" dirty="0">
                <a:solidFill>
                  <a:srgbClr val="990000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990000"/>
                </a:solidFill>
                <a:latin typeface="Constantia"/>
                <a:cs typeface="Constantia"/>
              </a:rPr>
              <a:t>робіт</a:t>
            </a:r>
            <a:endParaRPr sz="22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031748"/>
            <a:ext cx="8868410" cy="5826250"/>
            <a:chOff x="152400" y="1031748"/>
            <a:chExt cx="8868410" cy="58262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5767" y="3645406"/>
              <a:ext cx="3712463" cy="31760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95955" y="3625594"/>
              <a:ext cx="3752215" cy="3215640"/>
            </a:xfrm>
            <a:custGeom>
              <a:avLst/>
              <a:gdLst/>
              <a:ahLst/>
              <a:cxnLst/>
              <a:rect l="l" t="t" r="r" b="b"/>
              <a:pathLst>
                <a:path w="3752215" h="3215640">
                  <a:moveTo>
                    <a:pt x="0" y="3215639"/>
                  </a:moveTo>
                  <a:lnTo>
                    <a:pt x="3752088" y="3215639"/>
                  </a:lnTo>
                  <a:lnTo>
                    <a:pt x="3752088" y="0"/>
                  </a:lnTo>
                  <a:lnTo>
                    <a:pt x="0" y="0"/>
                  </a:lnTo>
                  <a:lnTo>
                    <a:pt x="0" y="3215639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3572255"/>
              <a:ext cx="2438400" cy="32857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4640" y="3681983"/>
              <a:ext cx="2362200" cy="3176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512" y="1063752"/>
              <a:ext cx="4071174" cy="25085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6700" y="1043940"/>
              <a:ext cx="4090986" cy="2548255"/>
            </a:xfrm>
            <a:custGeom>
              <a:avLst/>
              <a:gdLst/>
              <a:ahLst/>
              <a:cxnLst/>
              <a:rect l="l" t="t" r="r" b="b"/>
              <a:pathLst>
                <a:path w="4395470" h="2548254">
                  <a:moveTo>
                    <a:pt x="0" y="2548128"/>
                  </a:moveTo>
                  <a:lnTo>
                    <a:pt x="4395216" y="2548128"/>
                  </a:lnTo>
                  <a:lnTo>
                    <a:pt x="4395216" y="0"/>
                  </a:lnTo>
                  <a:lnTo>
                    <a:pt x="0" y="0"/>
                  </a:lnTo>
                  <a:lnTo>
                    <a:pt x="0" y="2548128"/>
                  </a:lnTo>
                  <a:close/>
                </a:path>
              </a:pathLst>
            </a:custGeom>
            <a:ln w="39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58511" y="1051560"/>
              <a:ext cx="4142232" cy="25206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38700" y="1031748"/>
              <a:ext cx="4182110" cy="2560320"/>
            </a:xfrm>
            <a:custGeom>
              <a:avLst/>
              <a:gdLst/>
              <a:ahLst/>
              <a:cxnLst/>
              <a:rect l="l" t="t" r="r" b="b"/>
              <a:pathLst>
                <a:path w="4182109" h="2560320">
                  <a:moveTo>
                    <a:pt x="0" y="2560319"/>
                  </a:moveTo>
                  <a:lnTo>
                    <a:pt x="4181855" y="2560319"/>
                  </a:lnTo>
                  <a:lnTo>
                    <a:pt x="4181855" y="0"/>
                  </a:lnTo>
                  <a:lnTo>
                    <a:pt x="0" y="0"/>
                  </a:lnTo>
                  <a:lnTo>
                    <a:pt x="0" y="2560319"/>
                  </a:lnTo>
                  <a:close/>
                </a:path>
              </a:pathLst>
            </a:custGeom>
            <a:ln w="39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0099" y="143001"/>
            <a:ext cx="766508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Історичні</a:t>
            </a:r>
            <a:r>
              <a:rPr sz="2000" b="1" i="1" spc="-8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етапи</a:t>
            </a:r>
            <a:r>
              <a:rPr sz="2000" b="1" i="1" spc="-6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розвитку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 технології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4794" y="447497"/>
            <a:ext cx="71907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r>
              <a:rPr sz="2000" b="1" i="1" spc="-10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r>
              <a:rPr sz="2000" b="1" i="1" spc="-6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r>
              <a:rPr sz="2000" b="1" i="1" spc="-8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рослинництва</a:t>
            </a:r>
            <a:endParaRPr sz="2000">
              <a:latin typeface="Arial"/>
              <a:cs typeface="Arial"/>
            </a:endParaRPr>
          </a:p>
          <a:p>
            <a:pPr marL="4445" algn="ctr">
              <a:lnSpc>
                <a:spcPct val="100000"/>
              </a:lnSpc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ім.</a:t>
            </a:r>
            <a:r>
              <a:rPr sz="2000" b="1" i="1" spc="-4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проф.</a:t>
            </a:r>
            <a:r>
              <a:rPr sz="2000" b="1" i="1" spc="-1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Б.В.</a:t>
            </a:r>
            <a:r>
              <a:rPr sz="20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Лесика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7281" y="1417129"/>
            <a:ext cx="8595995" cy="5224780"/>
            <a:chOff x="347281" y="1417129"/>
            <a:chExt cx="8595995" cy="5224780"/>
          </a:xfrm>
        </p:grpSpPr>
        <p:sp>
          <p:nvSpPr>
            <p:cNvPr id="5" name="object 5"/>
            <p:cNvSpPr/>
            <p:nvPr/>
          </p:nvSpPr>
          <p:spPr>
            <a:xfrm>
              <a:off x="359663" y="1429511"/>
              <a:ext cx="8571230" cy="5200015"/>
            </a:xfrm>
            <a:custGeom>
              <a:avLst/>
              <a:gdLst/>
              <a:ahLst/>
              <a:cxnLst/>
              <a:rect l="l" t="t" r="r" b="b"/>
              <a:pathLst>
                <a:path w="8571230" h="5200015">
                  <a:moveTo>
                    <a:pt x="8570976" y="0"/>
                  </a:moveTo>
                  <a:lnTo>
                    <a:pt x="0" y="0"/>
                  </a:lnTo>
                  <a:lnTo>
                    <a:pt x="0" y="5199888"/>
                  </a:lnTo>
                  <a:lnTo>
                    <a:pt x="8570976" y="5199888"/>
                  </a:lnTo>
                  <a:lnTo>
                    <a:pt x="8570976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663" y="1429511"/>
              <a:ext cx="8571230" cy="5200015"/>
            </a:xfrm>
            <a:custGeom>
              <a:avLst/>
              <a:gdLst/>
              <a:ahLst/>
              <a:cxnLst/>
              <a:rect l="l" t="t" r="r" b="b"/>
              <a:pathLst>
                <a:path w="8571230" h="5200015">
                  <a:moveTo>
                    <a:pt x="0" y="5199888"/>
                  </a:moveTo>
                  <a:lnTo>
                    <a:pt x="8570976" y="5199888"/>
                  </a:lnTo>
                  <a:lnTo>
                    <a:pt x="8570976" y="0"/>
                  </a:lnTo>
                  <a:lnTo>
                    <a:pt x="0" y="0"/>
                  </a:lnTo>
                  <a:lnTo>
                    <a:pt x="0" y="5199888"/>
                  </a:lnTo>
                  <a:close/>
                </a:path>
              </a:pathLst>
            </a:custGeom>
            <a:ln w="24384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52550" y="1480769"/>
            <a:ext cx="637349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48435" algn="l"/>
                <a:tab pos="3073400" algn="l"/>
                <a:tab pos="3674110" algn="l"/>
                <a:tab pos="4893945" algn="l"/>
                <a:tab pos="5777865" algn="l"/>
              </a:tabLst>
            </a:pPr>
            <a:r>
              <a:rPr sz="2000" b="1" spc="-10" dirty="0">
                <a:latin typeface="Arial"/>
                <a:cs typeface="Arial"/>
              </a:rPr>
              <a:t>Кафедра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заснована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990000"/>
                </a:solidFill>
                <a:latin typeface="Arial"/>
                <a:cs typeface="Arial"/>
              </a:rPr>
              <a:t>28</a:t>
            </a:r>
            <a:r>
              <a:rPr sz="2000" b="1" dirty="0">
                <a:solidFill>
                  <a:srgbClr val="990000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990000"/>
                </a:solidFill>
                <a:latin typeface="Arial"/>
                <a:cs typeface="Arial"/>
              </a:rPr>
              <a:t>червня</a:t>
            </a:r>
            <a:r>
              <a:rPr sz="2000" b="1" dirty="0">
                <a:solidFill>
                  <a:srgbClr val="990000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990000"/>
                </a:solidFill>
                <a:latin typeface="Arial"/>
                <a:cs typeface="Arial"/>
              </a:rPr>
              <a:t>1968</a:t>
            </a:r>
            <a:r>
              <a:rPr sz="2000" b="1" dirty="0">
                <a:solidFill>
                  <a:srgbClr val="990000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990000"/>
                </a:solidFill>
                <a:latin typeface="Arial"/>
                <a:cs typeface="Arial"/>
              </a:rPr>
              <a:t>року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7794" y="1786255"/>
            <a:ext cx="67525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027555" algn="l"/>
                <a:tab pos="3503295" algn="l"/>
                <a:tab pos="5391150" algn="l"/>
              </a:tabLst>
            </a:pPr>
            <a:r>
              <a:rPr sz="2000" b="1" spc="-10" dirty="0">
                <a:latin typeface="Arial"/>
                <a:cs typeface="Arial"/>
              </a:rPr>
              <a:t>Української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ордена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Трудового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Червоного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37093" y="1480769"/>
            <a:ext cx="11144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latin typeface="Arial"/>
                <a:cs typeface="Arial"/>
              </a:rPr>
              <a:t>(Наказ</a:t>
            </a:r>
            <a:endParaRPr sz="20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Прапора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4320" y="4450029"/>
            <a:ext cx="8761730" cy="2303145"/>
            <a:chOff x="274320" y="4450029"/>
            <a:chExt cx="8761730" cy="230314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8720" y="4450029"/>
              <a:ext cx="1839341" cy="626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359" y="4840223"/>
              <a:ext cx="7511542" cy="685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3784" y="4450029"/>
              <a:ext cx="1763141" cy="626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9599" y="4450029"/>
              <a:ext cx="973658" cy="626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9031" y="4450029"/>
              <a:ext cx="1549654" cy="626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71487" y="4450029"/>
              <a:ext cx="866990" cy="626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54239" y="4450029"/>
              <a:ext cx="1781428" cy="626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4320" y="4785309"/>
              <a:ext cx="2064766" cy="626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1960" y="5175503"/>
              <a:ext cx="8425942" cy="685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50215" y="5184266"/>
              <a:ext cx="8388350" cy="30480"/>
            </a:xfrm>
            <a:custGeom>
              <a:avLst/>
              <a:gdLst/>
              <a:ahLst/>
              <a:cxnLst/>
              <a:rect l="l" t="t" r="r" b="b"/>
              <a:pathLst>
                <a:path w="8388350" h="30479">
                  <a:moveTo>
                    <a:pt x="8388095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8388095" y="30479"/>
                  </a:lnTo>
                  <a:lnTo>
                    <a:pt x="8388095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36647" y="4785309"/>
              <a:ext cx="775525" cy="6261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09671" y="4785309"/>
              <a:ext cx="1805686" cy="6261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09872" y="4785309"/>
              <a:ext cx="2095246" cy="626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99631" y="4785309"/>
              <a:ext cx="1491741" cy="6261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85888" y="4785309"/>
              <a:ext cx="1549653" cy="6261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4320" y="5120639"/>
              <a:ext cx="1001090" cy="626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1960" y="5510783"/>
              <a:ext cx="8425942" cy="6858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50215" y="5519546"/>
              <a:ext cx="8388350" cy="30480"/>
            </a:xfrm>
            <a:custGeom>
              <a:avLst/>
              <a:gdLst/>
              <a:ahLst/>
              <a:cxnLst/>
              <a:rect l="l" t="t" r="r" b="b"/>
              <a:pathLst>
                <a:path w="8388350" h="30479">
                  <a:moveTo>
                    <a:pt x="8388095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8388095" y="30479"/>
                  </a:lnTo>
                  <a:lnTo>
                    <a:pt x="8388095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27175" y="5120639"/>
              <a:ext cx="1802764" cy="6261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81655" y="5120639"/>
              <a:ext cx="720648" cy="6261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54096" y="5120639"/>
              <a:ext cx="1567942" cy="6261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73879" y="5120639"/>
              <a:ext cx="2314829" cy="6261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15455" y="5120639"/>
              <a:ext cx="452437" cy="6261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19672" y="5120639"/>
              <a:ext cx="985837" cy="626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57288" y="5120639"/>
              <a:ext cx="1778253" cy="6261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4320" y="5455919"/>
              <a:ext cx="1604645" cy="6261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1960" y="5846063"/>
              <a:ext cx="8425942" cy="6858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50215" y="5854826"/>
              <a:ext cx="8388350" cy="30480"/>
            </a:xfrm>
            <a:custGeom>
              <a:avLst/>
              <a:gdLst/>
              <a:ahLst/>
              <a:cxnLst/>
              <a:rect l="l" t="t" r="r" b="b"/>
              <a:pathLst>
                <a:path w="8388350" h="30479">
                  <a:moveTo>
                    <a:pt x="8388095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8388095" y="30480"/>
                  </a:lnTo>
                  <a:lnTo>
                    <a:pt x="8388095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88592" y="5455919"/>
              <a:ext cx="1939798" cy="6261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35096" y="5455919"/>
              <a:ext cx="546925" cy="626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88664" y="5455919"/>
              <a:ext cx="906602" cy="6261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22064" y="5455919"/>
              <a:ext cx="449414" cy="6261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581143" y="5455919"/>
              <a:ext cx="735914" cy="62616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23687" y="5455919"/>
              <a:ext cx="1744852" cy="62616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78167" y="5455919"/>
              <a:ext cx="1040714" cy="62616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25512" y="5455919"/>
              <a:ext cx="1510029" cy="6261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4320" y="5791199"/>
              <a:ext cx="1759966" cy="62616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1960" y="6181344"/>
              <a:ext cx="8425942" cy="6857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50215" y="6190107"/>
              <a:ext cx="8388350" cy="30480"/>
            </a:xfrm>
            <a:custGeom>
              <a:avLst/>
              <a:gdLst/>
              <a:ahLst/>
              <a:cxnLst/>
              <a:rect l="l" t="t" r="r" b="b"/>
              <a:pathLst>
                <a:path w="8388350" h="30479">
                  <a:moveTo>
                    <a:pt x="8388095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8388095" y="30480"/>
                  </a:lnTo>
                  <a:lnTo>
                    <a:pt x="8388095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32431" y="5791199"/>
              <a:ext cx="1583308" cy="62616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16808" y="5791199"/>
              <a:ext cx="1766189" cy="6261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81016" y="5791199"/>
              <a:ext cx="1854454" cy="6261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833615" y="5791199"/>
              <a:ext cx="452437" cy="62616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84136" y="5791199"/>
              <a:ext cx="1851532" cy="62616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4320" y="6126474"/>
              <a:ext cx="1683766" cy="62616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1960" y="6516623"/>
              <a:ext cx="1348486" cy="6858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52600" y="6516623"/>
              <a:ext cx="117231" cy="6858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760855" y="6525386"/>
              <a:ext cx="79375" cy="30480"/>
            </a:xfrm>
            <a:custGeom>
              <a:avLst/>
              <a:gdLst/>
              <a:ahLst/>
              <a:cxnLst/>
              <a:rect l="l" t="t" r="r" b="b"/>
              <a:pathLst>
                <a:path w="79375" h="30479">
                  <a:moveTo>
                    <a:pt x="7924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79248" y="30480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64208" y="6126474"/>
              <a:ext cx="2479421" cy="62616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31847" y="6516623"/>
              <a:ext cx="2202053" cy="6858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816096" y="6227063"/>
              <a:ext cx="339636" cy="464604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437794" y="2090750"/>
            <a:ext cx="8417560" cy="4476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latin typeface="Arial"/>
                <a:cs typeface="Arial"/>
              </a:rPr>
              <a:t>сільськогосподарської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академії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00"/>
                </a:solidFill>
                <a:latin typeface="Arial"/>
                <a:cs typeface="Arial"/>
              </a:rPr>
              <a:t>№301</a:t>
            </a:r>
            <a:r>
              <a:rPr sz="2000" b="1" spc="-6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від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00"/>
                </a:solidFill>
                <a:latin typeface="Arial"/>
                <a:cs typeface="Arial"/>
              </a:rPr>
              <a:t>28</a:t>
            </a:r>
            <a:r>
              <a:rPr sz="2000" b="1" spc="-6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00"/>
                </a:solidFill>
                <a:latin typeface="Arial"/>
                <a:cs typeface="Arial"/>
              </a:rPr>
              <a:t>червня</a:t>
            </a:r>
            <a:r>
              <a:rPr sz="2000" b="1" spc="-6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00"/>
                </a:solidFill>
                <a:latin typeface="Arial"/>
                <a:cs typeface="Arial"/>
              </a:rPr>
              <a:t>1968</a:t>
            </a:r>
            <a:r>
              <a:rPr sz="2000" b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990000"/>
                </a:solidFill>
                <a:latin typeface="Arial"/>
                <a:cs typeface="Arial"/>
              </a:rPr>
              <a:t>р</a:t>
            </a:r>
            <a:r>
              <a:rPr sz="2000" b="1" spc="-20" dirty="0">
                <a:latin typeface="Arial"/>
                <a:cs typeface="Arial"/>
              </a:rPr>
              <a:t>.).</a:t>
            </a:r>
            <a:endParaRPr sz="2000">
              <a:latin typeface="Arial"/>
              <a:cs typeface="Arial"/>
            </a:endParaRPr>
          </a:p>
          <a:p>
            <a:pPr marL="12700" marR="5715" indent="914400" algn="just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Створенню</a:t>
            </a:r>
            <a:r>
              <a:rPr sz="2000" b="1" spc="1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кафедри</a:t>
            </a:r>
            <a:r>
              <a:rPr sz="2000" b="1" spc="1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</a:t>
            </a:r>
            <a:r>
              <a:rPr sz="2000" b="1" spc="1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Українській</a:t>
            </a:r>
            <a:r>
              <a:rPr sz="2000" b="1" spc="1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сільськогосподарській </a:t>
            </a:r>
            <a:r>
              <a:rPr sz="2000" b="1" dirty="0">
                <a:latin typeface="Arial"/>
                <a:cs typeface="Arial"/>
              </a:rPr>
              <a:t>академії</a:t>
            </a:r>
            <a:r>
              <a:rPr sz="2000" b="1" spc="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кінці</a:t>
            </a:r>
            <a:r>
              <a:rPr sz="2000" b="1" spc="9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60-</a:t>
            </a:r>
            <a:r>
              <a:rPr sz="2000" b="1" dirty="0">
                <a:latin typeface="Arial"/>
                <a:cs typeface="Arial"/>
              </a:rPr>
              <a:t>х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років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сприяли</a:t>
            </a:r>
            <a:r>
              <a:rPr sz="2000" b="1" spc="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як</a:t>
            </a:r>
            <a:r>
              <a:rPr sz="2000" b="1" spc="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потреби</a:t>
            </a:r>
            <a:r>
              <a:rPr sz="2000" b="1" spc="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виробництва,</a:t>
            </a:r>
            <a:r>
              <a:rPr sz="2000" b="1" spc="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так</a:t>
            </a:r>
            <a:r>
              <a:rPr sz="2000" b="1" spc="9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і </a:t>
            </a:r>
            <a:r>
              <a:rPr sz="2000" b="1" dirty="0">
                <a:latin typeface="Arial"/>
                <a:cs typeface="Arial"/>
              </a:rPr>
              <a:t>науки.</a:t>
            </a:r>
            <a:r>
              <a:rPr sz="2000" b="1" spc="440" dirty="0">
                <a:latin typeface="Arial"/>
                <a:cs typeface="Arial"/>
              </a:rPr>
              <a:t>   </a:t>
            </a:r>
            <a:r>
              <a:rPr sz="2000" b="1" dirty="0">
                <a:latin typeface="Arial"/>
                <a:cs typeface="Arial"/>
              </a:rPr>
              <a:t>Потрібно</a:t>
            </a:r>
            <a:r>
              <a:rPr sz="2000" b="1" spc="450" dirty="0">
                <a:latin typeface="Arial"/>
                <a:cs typeface="Arial"/>
              </a:rPr>
              <a:t>   </a:t>
            </a:r>
            <a:r>
              <a:rPr sz="2000" b="1" dirty="0">
                <a:latin typeface="Arial"/>
                <a:cs typeface="Arial"/>
              </a:rPr>
              <a:t>було</a:t>
            </a:r>
            <a:r>
              <a:rPr sz="2000" b="1" spc="445" dirty="0">
                <a:latin typeface="Arial"/>
                <a:cs typeface="Arial"/>
              </a:rPr>
              <a:t>   </a:t>
            </a:r>
            <a:r>
              <a:rPr sz="2000" b="1" dirty="0">
                <a:latin typeface="Arial"/>
                <a:cs typeface="Arial"/>
              </a:rPr>
              <a:t>через</a:t>
            </a:r>
            <a:r>
              <a:rPr sz="2000" b="1" spc="455" dirty="0">
                <a:latin typeface="Arial"/>
                <a:cs typeface="Arial"/>
              </a:rPr>
              <a:t>   </a:t>
            </a:r>
            <a:r>
              <a:rPr sz="2000" b="1" dirty="0">
                <a:latin typeface="Arial"/>
                <a:cs typeface="Arial"/>
              </a:rPr>
              <a:t>фахівців</a:t>
            </a:r>
            <a:r>
              <a:rPr sz="2000" b="1" spc="450" dirty="0">
                <a:latin typeface="Arial"/>
                <a:cs typeface="Arial"/>
              </a:rPr>
              <a:t>  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445" dirty="0">
                <a:latin typeface="Arial"/>
                <a:cs typeface="Arial"/>
              </a:rPr>
              <a:t>   </a:t>
            </a:r>
            <a:r>
              <a:rPr sz="2000" b="1" spc="-10" dirty="0">
                <a:latin typeface="Arial"/>
                <a:cs typeface="Arial"/>
              </a:rPr>
              <a:t>випускників </a:t>
            </a:r>
            <a:r>
              <a:rPr sz="2000" b="1" dirty="0">
                <a:latin typeface="Arial"/>
                <a:cs typeface="Arial"/>
              </a:rPr>
              <a:t>сільськогосподарських</a:t>
            </a:r>
            <a:r>
              <a:rPr sz="2000" b="1" spc="10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вузів</a:t>
            </a:r>
            <a:r>
              <a:rPr sz="2000" b="1" spc="10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нести</a:t>
            </a:r>
            <a:r>
              <a:rPr sz="2000" b="1" spc="10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до</a:t>
            </a:r>
            <a:r>
              <a:rPr sz="2000" b="1" spc="10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виробництва</a:t>
            </a:r>
            <a:r>
              <a:rPr sz="2000" b="1" spc="105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здобутки </a:t>
            </a:r>
            <a:r>
              <a:rPr sz="2000" b="1" dirty="0">
                <a:latin typeface="Arial"/>
                <a:cs typeface="Arial"/>
              </a:rPr>
              <a:t>науки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з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питань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зберігання</a:t>
            </a:r>
            <a:r>
              <a:rPr sz="2000" b="1" spc="46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великих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мас</a:t>
            </a:r>
            <a:r>
              <a:rPr sz="2000" b="1" spc="47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зерна</a:t>
            </a:r>
            <a:r>
              <a:rPr sz="2000" b="1" spc="470" dirty="0">
                <a:latin typeface="Arial"/>
                <a:cs typeface="Arial"/>
              </a:rPr>
              <a:t>  </a:t>
            </a:r>
            <a:r>
              <a:rPr sz="2000" b="1" spc="-10" dirty="0">
                <a:latin typeface="Arial"/>
                <a:cs typeface="Arial"/>
              </a:rPr>
              <a:t>(насіння), </a:t>
            </a:r>
            <a:r>
              <a:rPr sz="2000" b="1" dirty="0">
                <a:latin typeface="Arial"/>
                <a:cs typeface="Arial"/>
              </a:rPr>
              <a:t>коренеплодів,</a:t>
            </a:r>
            <a:r>
              <a:rPr sz="2000" b="1" spc="40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бульб</a:t>
            </a:r>
            <a:r>
              <a:rPr sz="2000" b="1" spc="40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картоплі,</a:t>
            </a:r>
            <a:r>
              <a:rPr sz="2000" b="1" spc="405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плодоовочевої</a:t>
            </a:r>
            <a:r>
              <a:rPr sz="2000" b="1" spc="400" dirty="0">
                <a:latin typeface="Arial"/>
                <a:cs typeface="Arial"/>
              </a:rPr>
              <a:t>  </a:t>
            </a:r>
            <a:r>
              <a:rPr sz="2000" b="1" dirty="0">
                <a:latin typeface="Arial"/>
                <a:cs typeface="Arial"/>
              </a:rPr>
              <a:t>продукції</a:t>
            </a:r>
            <a:r>
              <a:rPr sz="2000" b="1" spc="395" dirty="0">
                <a:latin typeface="Arial"/>
                <a:cs typeface="Arial"/>
              </a:rPr>
              <a:t>  </a:t>
            </a:r>
            <a:r>
              <a:rPr sz="2000" b="1" spc="-25" dirty="0">
                <a:latin typeface="Arial"/>
                <a:cs typeface="Arial"/>
              </a:rPr>
              <a:t>та </a:t>
            </a:r>
            <a:r>
              <a:rPr sz="2000" b="1" dirty="0">
                <a:latin typeface="Arial"/>
                <a:cs typeface="Arial"/>
              </a:rPr>
              <a:t>сировини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технічних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культур.</a:t>
            </a:r>
            <a:endParaRPr sz="2000">
              <a:latin typeface="Arial"/>
              <a:cs typeface="Arial"/>
            </a:endParaRPr>
          </a:p>
          <a:p>
            <a:pPr marL="12700" marR="5080" indent="914400" algn="just">
              <a:lnSpc>
                <a:spcPct val="100000"/>
              </a:lnSpc>
            </a:pPr>
            <a:r>
              <a:rPr sz="2200" b="1" u="sng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Випускник</a:t>
            </a:r>
            <a:r>
              <a:rPr sz="2200" b="1" u="sng" spc="75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  </a:t>
            </a:r>
            <a:r>
              <a:rPr sz="2200" b="1" u="sng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аграрного</a:t>
            </a:r>
            <a:r>
              <a:rPr sz="2200" b="1" u="sng" spc="7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  </a:t>
            </a:r>
            <a:r>
              <a:rPr sz="2200" b="1" u="sng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вузу</a:t>
            </a:r>
            <a:r>
              <a:rPr sz="2200" b="1" u="sng" spc="55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  </a:t>
            </a:r>
            <a:r>
              <a:rPr sz="2200" b="1" u="sng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повинен</a:t>
            </a:r>
            <a:r>
              <a:rPr sz="2200" b="1" u="sng" spc="8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  </a:t>
            </a:r>
            <a:r>
              <a:rPr sz="2200" b="1" u="sng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був</a:t>
            </a:r>
            <a:r>
              <a:rPr sz="2200" b="1" u="sng" spc="9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  </a:t>
            </a:r>
            <a:r>
              <a:rPr sz="2200" b="1" u="sng" spc="-1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оволодіти</a:t>
            </a:r>
            <a:r>
              <a:rPr sz="2200" b="1" spc="-1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розумінням,</a:t>
            </a:r>
            <a:r>
              <a:rPr sz="2200" b="1" spc="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що</a:t>
            </a:r>
            <a:r>
              <a:rPr sz="2200" b="1" spc="10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спеціаліст  виростивши</a:t>
            </a:r>
            <a:r>
              <a:rPr sz="2200" b="1" spc="-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врожай,  </a:t>
            </a:r>
            <a:r>
              <a:rPr sz="2200" b="1" spc="-10" dirty="0">
                <a:solidFill>
                  <a:srgbClr val="CC3300"/>
                </a:solidFill>
                <a:latin typeface="Arial"/>
                <a:cs typeface="Arial"/>
              </a:rPr>
              <a:t>повинен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його</a:t>
            </a:r>
            <a:r>
              <a:rPr sz="2200" b="1" spc="28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доглянути</a:t>
            </a:r>
            <a:r>
              <a:rPr sz="2200" b="1" spc="28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до</a:t>
            </a:r>
            <a:r>
              <a:rPr sz="2200" b="1" spc="29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моменту</a:t>
            </a:r>
            <a:r>
              <a:rPr sz="2200" b="1" spc="24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використання.</a:t>
            </a:r>
            <a:r>
              <a:rPr sz="2200" b="1" spc="30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Таке</a:t>
            </a:r>
            <a:r>
              <a:rPr sz="2200" b="1" spc="28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CC3300"/>
                </a:solidFill>
                <a:latin typeface="Arial"/>
                <a:cs typeface="Arial"/>
              </a:rPr>
              <a:t>розуміння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потрібно</a:t>
            </a:r>
            <a:r>
              <a:rPr sz="2200" b="1" spc="5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формувати</a:t>
            </a:r>
            <a:r>
              <a:rPr sz="2200" b="1" spc="4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в</a:t>
            </a:r>
            <a:r>
              <a:rPr sz="2200" b="1" spc="6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вузі.</a:t>
            </a:r>
            <a:r>
              <a:rPr sz="2200" b="1" spc="60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Це</a:t>
            </a:r>
            <a:r>
              <a:rPr sz="2200" b="1" spc="5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покликані</a:t>
            </a:r>
            <a:r>
              <a:rPr sz="2200" b="1" spc="6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були</a:t>
            </a:r>
            <a:r>
              <a:rPr sz="2200" b="1" spc="60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spc="-10" dirty="0">
                <a:solidFill>
                  <a:srgbClr val="CC3300"/>
                </a:solidFill>
                <a:latin typeface="Arial"/>
                <a:cs typeface="Arial"/>
              </a:rPr>
              <a:t>зробити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викладачі</a:t>
            </a:r>
            <a:r>
              <a:rPr sz="2200" b="1" spc="41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кафедри</a:t>
            </a:r>
            <a:r>
              <a:rPr sz="2200" b="1" spc="41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технології</a:t>
            </a:r>
            <a:r>
              <a:rPr sz="2200" b="1" spc="405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зберігання</a:t>
            </a:r>
            <a:r>
              <a:rPr sz="2200" b="1" spc="409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CC3300"/>
                </a:solidFill>
                <a:latin typeface="Arial"/>
                <a:cs typeface="Arial"/>
              </a:rPr>
              <a:t>і</a:t>
            </a:r>
            <a:r>
              <a:rPr sz="2200" b="1" spc="420" dirty="0">
                <a:solidFill>
                  <a:srgbClr val="CC3300"/>
                </a:solidFill>
                <a:latin typeface="Arial"/>
                <a:cs typeface="Arial"/>
              </a:rPr>
              <a:t>  </a:t>
            </a:r>
            <a:r>
              <a:rPr sz="2200" b="1" spc="-10" dirty="0">
                <a:solidFill>
                  <a:srgbClr val="CC3300"/>
                </a:solidFill>
                <a:latin typeface="Arial"/>
                <a:cs typeface="Arial"/>
              </a:rPr>
              <a:t>переробки </a:t>
            </a:r>
            <a:r>
              <a:rPr sz="2200" b="1" u="sng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продукції</a:t>
            </a:r>
            <a:r>
              <a:rPr sz="2200" b="1" spc="-8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200" b="1" i="1" u="sng" spc="-1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рослинництва</a:t>
            </a:r>
            <a:r>
              <a:rPr sz="1600" b="1" i="1" u="sng" spc="-10" dirty="0"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30480" y="42671"/>
            <a:ext cx="1308100" cy="1518285"/>
            <a:chOff x="30480" y="42671"/>
            <a:chExt cx="1308100" cy="1518285"/>
          </a:xfrm>
        </p:grpSpPr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052" y="47243"/>
              <a:ext cx="1298448" cy="150875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5052" y="47243"/>
              <a:ext cx="1298575" cy="1508760"/>
            </a:xfrm>
            <a:custGeom>
              <a:avLst/>
              <a:gdLst/>
              <a:ahLst/>
              <a:cxnLst/>
              <a:rect l="l" t="t" r="r" b="b"/>
              <a:pathLst>
                <a:path w="1298575" h="1508760">
                  <a:moveTo>
                    <a:pt x="0" y="754379"/>
                  </a:moveTo>
                  <a:lnTo>
                    <a:pt x="1497" y="702724"/>
                  </a:lnTo>
                  <a:lnTo>
                    <a:pt x="5926" y="652003"/>
                  </a:lnTo>
                  <a:lnTo>
                    <a:pt x="13189" y="602330"/>
                  </a:lnTo>
                  <a:lnTo>
                    <a:pt x="23190" y="553817"/>
                  </a:lnTo>
                  <a:lnTo>
                    <a:pt x="35832" y="506575"/>
                  </a:lnTo>
                  <a:lnTo>
                    <a:pt x="51018" y="460718"/>
                  </a:lnTo>
                  <a:lnTo>
                    <a:pt x="68652" y="416357"/>
                  </a:lnTo>
                  <a:lnTo>
                    <a:pt x="88637" y="373605"/>
                  </a:lnTo>
                  <a:lnTo>
                    <a:pt x="110876" y="332575"/>
                  </a:lnTo>
                  <a:lnTo>
                    <a:pt x="135273" y="293377"/>
                  </a:lnTo>
                  <a:lnTo>
                    <a:pt x="161730" y="256126"/>
                  </a:lnTo>
                  <a:lnTo>
                    <a:pt x="190152" y="220932"/>
                  </a:lnTo>
                  <a:lnTo>
                    <a:pt x="220441" y="187908"/>
                  </a:lnTo>
                  <a:lnTo>
                    <a:pt x="252501" y="157168"/>
                  </a:lnTo>
                  <a:lnTo>
                    <a:pt x="286235" y="128821"/>
                  </a:lnTo>
                  <a:lnTo>
                    <a:pt x="321547" y="102982"/>
                  </a:lnTo>
                  <a:lnTo>
                    <a:pt x="358339" y="79763"/>
                  </a:lnTo>
                  <a:lnTo>
                    <a:pt x="396515" y="59275"/>
                  </a:lnTo>
                  <a:lnTo>
                    <a:pt x="435979" y="41631"/>
                  </a:lnTo>
                  <a:lnTo>
                    <a:pt x="476633" y="26943"/>
                  </a:lnTo>
                  <a:lnTo>
                    <a:pt x="518381" y="15324"/>
                  </a:lnTo>
                  <a:lnTo>
                    <a:pt x="561127" y="6885"/>
                  </a:lnTo>
                  <a:lnTo>
                    <a:pt x="604773" y="1740"/>
                  </a:lnTo>
                  <a:lnTo>
                    <a:pt x="649224" y="0"/>
                  </a:lnTo>
                  <a:lnTo>
                    <a:pt x="693674" y="1740"/>
                  </a:lnTo>
                  <a:lnTo>
                    <a:pt x="737320" y="6885"/>
                  </a:lnTo>
                  <a:lnTo>
                    <a:pt x="780066" y="15324"/>
                  </a:lnTo>
                  <a:lnTo>
                    <a:pt x="821814" y="26943"/>
                  </a:lnTo>
                  <a:lnTo>
                    <a:pt x="862468" y="41631"/>
                  </a:lnTo>
                  <a:lnTo>
                    <a:pt x="901932" y="59275"/>
                  </a:lnTo>
                  <a:lnTo>
                    <a:pt x="940108" y="79763"/>
                  </a:lnTo>
                  <a:lnTo>
                    <a:pt x="976900" y="102982"/>
                  </a:lnTo>
                  <a:lnTo>
                    <a:pt x="1012212" y="128821"/>
                  </a:lnTo>
                  <a:lnTo>
                    <a:pt x="1045946" y="157168"/>
                  </a:lnTo>
                  <a:lnTo>
                    <a:pt x="1078006" y="187908"/>
                  </a:lnTo>
                  <a:lnTo>
                    <a:pt x="1108295" y="220932"/>
                  </a:lnTo>
                  <a:lnTo>
                    <a:pt x="1136717" y="256126"/>
                  </a:lnTo>
                  <a:lnTo>
                    <a:pt x="1163174" y="293377"/>
                  </a:lnTo>
                  <a:lnTo>
                    <a:pt x="1187571" y="332575"/>
                  </a:lnTo>
                  <a:lnTo>
                    <a:pt x="1209810" y="373605"/>
                  </a:lnTo>
                  <a:lnTo>
                    <a:pt x="1229795" y="416357"/>
                  </a:lnTo>
                  <a:lnTo>
                    <a:pt x="1247429" y="460718"/>
                  </a:lnTo>
                  <a:lnTo>
                    <a:pt x="1262615" y="506575"/>
                  </a:lnTo>
                  <a:lnTo>
                    <a:pt x="1275257" y="553817"/>
                  </a:lnTo>
                  <a:lnTo>
                    <a:pt x="1285258" y="602330"/>
                  </a:lnTo>
                  <a:lnTo>
                    <a:pt x="1292521" y="652003"/>
                  </a:lnTo>
                  <a:lnTo>
                    <a:pt x="1296950" y="702724"/>
                  </a:lnTo>
                  <a:lnTo>
                    <a:pt x="1298448" y="754379"/>
                  </a:lnTo>
                  <a:lnTo>
                    <a:pt x="1296950" y="806035"/>
                  </a:lnTo>
                  <a:lnTo>
                    <a:pt x="1292521" y="856756"/>
                  </a:lnTo>
                  <a:lnTo>
                    <a:pt x="1285258" y="906429"/>
                  </a:lnTo>
                  <a:lnTo>
                    <a:pt x="1275257" y="954942"/>
                  </a:lnTo>
                  <a:lnTo>
                    <a:pt x="1262615" y="1002184"/>
                  </a:lnTo>
                  <a:lnTo>
                    <a:pt x="1247429" y="1048041"/>
                  </a:lnTo>
                  <a:lnTo>
                    <a:pt x="1229795" y="1092402"/>
                  </a:lnTo>
                  <a:lnTo>
                    <a:pt x="1209810" y="1135154"/>
                  </a:lnTo>
                  <a:lnTo>
                    <a:pt x="1187571" y="1176184"/>
                  </a:lnTo>
                  <a:lnTo>
                    <a:pt x="1163174" y="1215382"/>
                  </a:lnTo>
                  <a:lnTo>
                    <a:pt x="1136717" y="1252633"/>
                  </a:lnTo>
                  <a:lnTo>
                    <a:pt x="1108295" y="1287827"/>
                  </a:lnTo>
                  <a:lnTo>
                    <a:pt x="1078006" y="1320851"/>
                  </a:lnTo>
                  <a:lnTo>
                    <a:pt x="1045946" y="1351591"/>
                  </a:lnTo>
                  <a:lnTo>
                    <a:pt x="1012212" y="1379938"/>
                  </a:lnTo>
                  <a:lnTo>
                    <a:pt x="976900" y="1405777"/>
                  </a:lnTo>
                  <a:lnTo>
                    <a:pt x="940108" y="1428996"/>
                  </a:lnTo>
                  <a:lnTo>
                    <a:pt x="901932" y="1449484"/>
                  </a:lnTo>
                  <a:lnTo>
                    <a:pt x="862468" y="1467128"/>
                  </a:lnTo>
                  <a:lnTo>
                    <a:pt x="821814" y="1481816"/>
                  </a:lnTo>
                  <a:lnTo>
                    <a:pt x="780066" y="1493435"/>
                  </a:lnTo>
                  <a:lnTo>
                    <a:pt x="737320" y="1501874"/>
                  </a:lnTo>
                  <a:lnTo>
                    <a:pt x="693674" y="1507019"/>
                  </a:lnTo>
                  <a:lnTo>
                    <a:pt x="649224" y="1508759"/>
                  </a:lnTo>
                  <a:lnTo>
                    <a:pt x="604773" y="1507019"/>
                  </a:lnTo>
                  <a:lnTo>
                    <a:pt x="561127" y="1501874"/>
                  </a:lnTo>
                  <a:lnTo>
                    <a:pt x="518381" y="1493435"/>
                  </a:lnTo>
                  <a:lnTo>
                    <a:pt x="476633" y="1481816"/>
                  </a:lnTo>
                  <a:lnTo>
                    <a:pt x="435979" y="1467128"/>
                  </a:lnTo>
                  <a:lnTo>
                    <a:pt x="396515" y="1449484"/>
                  </a:lnTo>
                  <a:lnTo>
                    <a:pt x="358339" y="1428996"/>
                  </a:lnTo>
                  <a:lnTo>
                    <a:pt x="321547" y="1405777"/>
                  </a:lnTo>
                  <a:lnTo>
                    <a:pt x="286235" y="1379938"/>
                  </a:lnTo>
                  <a:lnTo>
                    <a:pt x="252501" y="1351591"/>
                  </a:lnTo>
                  <a:lnTo>
                    <a:pt x="220441" y="1320851"/>
                  </a:lnTo>
                  <a:lnTo>
                    <a:pt x="190152" y="1287827"/>
                  </a:lnTo>
                  <a:lnTo>
                    <a:pt x="161730" y="1252633"/>
                  </a:lnTo>
                  <a:lnTo>
                    <a:pt x="135273" y="1215382"/>
                  </a:lnTo>
                  <a:lnTo>
                    <a:pt x="110876" y="1176184"/>
                  </a:lnTo>
                  <a:lnTo>
                    <a:pt x="88637" y="1135154"/>
                  </a:lnTo>
                  <a:lnTo>
                    <a:pt x="68652" y="1092402"/>
                  </a:lnTo>
                  <a:lnTo>
                    <a:pt x="51018" y="1048041"/>
                  </a:lnTo>
                  <a:lnTo>
                    <a:pt x="35832" y="1002184"/>
                  </a:lnTo>
                  <a:lnTo>
                    <a:pt x="23190" y="954942"/>
                  </a:lnTo>
                  <a:lnTo>
                    <a:pt x="13189" y="906429"/>
                  </a:lnTo>
                  <a:lnTo>
                    <a:pt x="5926" y="856756"/>
                  </a:lnTo>
                  <a:lnTo>
                    <a:pt x="1497" y="806035"/>
                  </a:lnTo>
                  <a:lnTo>
                    <a:pt x="0" y="754379"/>
                  </a:lnTo>
                  <a:close/>
                </a:path>
              </a:pathLst>
            </a:custGeom>
            <a:ln w="914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1282" y="260490"/>
              <a:ext cx="862965" cy="1078865"/>
            </a:xfrm>
            <a:custGeom>
              <a:avLst/>
              <a:gdLst/>
              <a:ahLst/>
              <a:cxnLst/>
              <a:rect l="l" t="t" r="r" b="b"/>
              <a:pathLst>
                <a:path w="862965" h="1078865">
                  <a:moveTo>
                    <a:pt x="862446" y="0"/>
                  </a:moveTo>
                  <a:lnTo>
                    <a:pt x="0" y="0"/>
                  </a:lnTo>
                  <a:lnTo>
                    <a:pt x="0" y="1078452"/>
                  </a:lnTo>
                  <a:lnTo>
                    <a:pt x="862446" y="1078452"/>
                  </a:lnTo>
                  <a:lnTo>
                    <a:pt x="862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51282" y="260490"/>
              <a:ext cx="862965" cy="1078865"/>
            </a:xfrm>
            <a:custGeom>
              <a:avLst/>
              <a:gdLst/>
              <a:ahLst/>
              <a:cxnLst/>
              <a:rect l="l" t="t" r="r" b="b"/>
              <a:pathLst>
                <a:path w="862965" h="1078865">
                  <a:moveTo>
                    <a:pt x="0" y="1078452"/>
                  </a:moveTo>
                  <a:lnTo>
                    <a:pt x="862446" y="1078452"/>
                  </a:lnTo>
                  <a:lnTo>
                    <a:pt x="862446" y="0"/>
                  </a:lnTo>
                  <a:lnTo>
                    <a:pt x="0" y="0"/>
                  </a:lnTo>
                  <a:lnTo>
                    <a:pt x="0" y="10784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91517" y="276355"/>
              <a:ext cx="304204" cy="32342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95722" y="291226"/>
              <a:ext cx="480128" cy="30855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8827" y="600600"/>
              <a:ext cx="789499" cy="16537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03302" y="802113"/>
              <a:ext cx="760427" cy="5213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685800"/>
            <a:ext cx="9141460" cy="6172200"/>
            <a:chOff x="3047" y="685800"/>
            <a:chExt cx="9141460" cy="6172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" y="685800"/>
              <a:ext cx="3221736" cy="45628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0" y="3505198"/>
              <a:ext cx="3657599" cy="33527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82879" y="0"/>
            <a:ext cx="6377940" cy="918844"/>
            <a:chOff x="182879" y="0"/>
            <a:chExt cx="6377940" cy="91884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599" y="0"/>
              <a:ext cx="4850765" cy="5529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879" y="240830"/>
              <a:ext cx="6377686" cy="67801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4282" y="26429"/>
            <a:ext cx="6500858" cy="7593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Участь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гуртка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у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виставках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та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latin typeface="Arial"/>
                <a:cs typeface="Arial"/>
              </a:rPr>
              <a:t>профорієнтаційній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роботі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університету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90635" y="6277762"/>
            <a:ext cx="220979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19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64792" y="71462"/>
            <a:ext cx="7312659" cy="6858000"/>
            <a:chOff x="1764792" y="0"/>
            <a:chExt cx="7312659" cy="68580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4792" y="3700271"/>
              <a:ext cx="3733800" cy="31577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40024" y="685800"/>
              <a:ext cx="3694176" cy="29778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2656" y="0"/>
              <a:ext cx="2304288" cy="3733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0432" y="353606"/>
            <a:ext cx="7658100" cy="1043940"/>
            <a:chOff x="1170432" y="353606"/>
            <a:chExt cx="7658100" cy="1043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0432" y="353606"/>
              <a:ext cx="1528445" cy="6780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5144" y="353606"/>
              <a:ext cx="6533133" cy="6780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624" y="719366"/>
              <a:ext cx="6798309" cy="6780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486" y="433781"/>
            <a:ext cx="720026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Участь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кафедри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у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презентації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агробіологічного</a:t>
            </a:r>
            <a:endParaRPr sz="24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  <a:tabLst>
                <a:tab pos="1947545" algn="l"/>
              </a:tabLst>
            </a:pPr>
            <a:r>
              <a:rPr sz="2400" b="1" spc="-10" dirty="0">
                <a:latin typeface="Arial"/>
                <a:cs typeface="Arial"/>
              </a:rPr>
              <a:t>факультету</a:t>
            </a:r>
            <a:r>
              <a:rPr sz="2400" b="1" dirty="0">
                <a:latin typeface="Arial"/>
                <a:cs typeface="Arial"/>
              </a:rPr>
              <a:t>	на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різних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урочистих</a:t>
            </a:r>
            <a:r>
              <a:rPr sz="2400" b="1" spc="-10" dirty="0">
                <a:latin typeface="Arial"/>
                <a:cs typeface="Arial"/>
              </a:rPr>
              <a:t> заходах.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90635" y="6277762"/>
            <a:ext cx="220979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20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484377"/>
            <a:ext cx="9144000" cy="53736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7863" y="164630"/>
            <a:ext cx="6792595" cy="791210"/>
            <a:chOff x="1197863" y="164630"/>
            <a:chExt cx="6792595" cy="791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7863" y="164630"/>
              <a:ext cx="2592197" cy="7907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56" y="164630"/>
              <a:ext cx="668858" cy="7907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5512" y="164630"/>
              <a:ext cx="1866645" cy="7907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2079" y="164630"/>
              <a:ext cx="1330198" cy="7907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1616" y="164630"/>
              <a:ext cx="1918589" cy="79079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dirty="0"/>
              <a:t>Матеріально</a:t>
            </a:r>
            <a:r>
              <a:rPr spc="-40" dirty="0"/>
              <a:t> </a:t>
            </a:r>
            <a:r>
              <a:rPr spc="730" dirty="0"/>
              <a:t>–</a:t>
            </a:r>
            <a:r>
              <a:rPr spc="-65" dirty="0"/>
              <a:t> </a:t>
            </a:r>
            <a:r>
              <a:rPr dirty="0"/>
              <a:t>технічна</a:t>
            </a:r>
            <a:r>
              <a:rPr spc="-30" dirty="0"/>
              <a:t> </a:t>
            </a:r>
            <a:r>
              <a:rPr dirty="0"/>
              <a:t>база</a:t>
            </a:r>
            <a:r>
              <a:rPr spc="-85" dirty="0"/>
              <a:t> </a:t>
            </a:r>
            <a:r>
              <a:rPr spc="-10" dirty="0"/>
              <a:t>кафедри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73736" y="1033272"/>
            <a:ext cx="8796655" cy="5008245"/>
            <a:chOff x="173736" y="1033272"/>
            <a:chExt cx="8796655" cy="500824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360" y="1072895"/>
              <a:ext cx="8717280" cy="49286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3548" y="1053084"/>
              <a:ext cx="8757285" cy="4968240"/>
            </a:xfrm>
            <a:custGeom>
              <a:avLst/>
              <a:gdLst/>
              <a:ahLst/>
              <a:cxnLst/>
              <a:rect l="l" t="t" r="r" b="b"/>
              <a:pathLst>
                <a:path w="8757285" h="4968240">
                  <a:moveTo>
                    <a:pt x="0" y="4968240"/>
                  </a:moveTo>
                  <a:lnTo>
                    <a:pt x="8756904" y="4968240"/>
                  </a:lnTo>
                  <a:lnTo>
                    <a:pt x="8756904" y="0"/>
                  </a:lnTo>
                  <a:lnTo>
                    <a:pt x="0" y="0"/>
                  </a:lnTo>
                  <a:lnTo>
                    <a:pt x="0" y="4968240"/>
                  </a:lnTo>
                  <a:close/>
                </a:path>
              </a:pathLst>
            </a:custGeom>
            <a:ln w="39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2910" y="142852"/>
            <a:ext cx="808355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b="1" dirty="0"/>
              <a:t>Матеріально</a:t>
            </a:r>
            <a:r>
              <a:rPr b="1" spc="-40" dirty="0"/>
              <a:t> </a:t>
            </a:r>
            <a:r>
              <a:rPr b="1" spc="730" dirty="0"/>
              <a:t>–</a:t>
            </a:r>
            <a:r>
              <a:rPr b="1" spc="-65" dirty="0"/>
              <a:t> </a:t>
            </a:r>
            <a:r>
              <a:rPr b="1"/>
              <a:t>технічна</a:t>
            </a:r>
            <a:r>
              <a:rPr b="1" spc="-30"/>
              <a:t> </a:t>
            </a:r>
            <a:r>
              <a:rPr b="1" smtClean="0"/>
              <a:t>бза</a:t>
            </a:r>
            <a:r>
              <a:rPr b="1" spc="-85" smtClean="0"/>
              <a:t> </a:t>
            </a:r>
            <a:r>
              <a:rPr b="1" spc="-10" dirty="0"/>
              <a:t>кафедри</a:t>
            </a: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642918"/>
            <a:ext cx="4367573" cy="54425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74" name="Picture 2" descr="C:\Users\Григорий\Music\Downloads\20241007_1211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14356"/>
            <a:ext cx="4214842" cy="53578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00034" y="6253483"/>
            <a:ext cx="8286808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Лекційна аудиторія на 90 </a:t>
            </a:r>
            <a:r>
              <a:rPr lang="uk-UA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місць, кім № 66 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8596" y="214290"/>
            <a:ext cx="8083550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Матеріально</a:t>
            </a:r>
            <a:r>
              <a:rPr sz="3000"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000" b="1" spc="7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sz="3000" b="1" spc="-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технічна</a:t>
            </a:r>
            <a:r>
              <a:rPr sz="3000" b="1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</a:t>
            </a:r>
            <a:r>
              <a:rPr sz="3000" b="1" spc="-8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000" b="1" spc="-8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000" b="1" spc="-1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  <a:endParaRPr sz="3000" b="1" spc="-1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3631" y="848060"/>
            <a:ext cx="8936990" cy="5081270"/>
            <a:chOff x="103631" y="673608"/>
            <a:chExt cx="8936990" cy="508127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255" y="713232"/>
              <a:ext cx="4358640" cy="50017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3443" y="693420"/>
              <a:ext cx="4398645" cy="5041900"/>
            </a:xfrm>
            <a:custGeom>
              <a:avLst/>
              <a:gdLst/>
              <a:ahLst/>
              <a:cxnLst/>
              <a:rect l="l" t="t" r="r" b="b"/>
              <a:pathLst>
                <a:path w="4398645" h="5041900">
                  <a:moveTo>
                    <a:pt x="0" y="5041392"/>
                  </a:moveTo>
                  <a:lnTo>
                    <a:pt x="4398264" y="5041392"/>
                  </a:lnTo>
                  <a:lnTo>
                    <a:pt x="4398264" y="0"/>
                  </a:lnTo>
                  <a:lnTo>
                    <a:pt x="0" y="0"/>
                  </a:lnTo>
                  <a:lnTo>
                    <a:pt x="0" y="5041392"/>
                  </a:lnTo>
                  <a:close/>
                </a:path>
              </a:pathLst>
            </a:custGeom>
            <a:ln w="39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360" y="786383"/>
              <a:ext cx="4215384" cy="4928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65547" y="766572"/>
              <a:ext cx="4255135" cy="4968240"/>
            </a:xfrm>
            <a:custGeom>
              <a:avLst/>
              <a:gdLst/>
              <a:ahLst/>
              <a:cxnLst/>
              <a:rect l="l" t="t" r="r" b="b"/>
              <a:pathLst>
                <a:path w="4255134" h="4968240">
                  <a:moveTo>
                    <a:pt x="0" y="4968240"/>
                  </a:moveTo>
                  <a:lnTo>
                    <a:pt x="4255008" y="4968240"/>
                  </a:lnTo>
                  <a:lnTo>
                    <a:pt x="4255008" y="0"/>
                  </a:lnTo>
                  <a:lnTo>
                    <a:pt x="0" y="0"/>
                  </a:lnTo>
                  <a:lnTo>
                    <a:pt x="0" y="4968240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14414" y="6072206"/>
            <a:ext cx="6286544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 лабораторія, кім. №69.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0034" y="214290"/>
            <a:ext cx="808355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Матеріально</a:t>
            </a:r>
            <a:r>
              <a:rPr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73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b="1" spc="-6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чна</a:t>
            </a:r>
            <a:r>
              <a:rPr b="1" spc="-3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</a:t>
            </a:r>
            <a:r>
              <a:rPr b="1" spc="-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9812" y="642918"/>
            <a:ext cx="8757031" cy="5572164"/>
            <a:chOff x="193548" y="673608"/>
            <a:chExt cx="8757031" cy="5572164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60" y="814236"/>
              <a:ext cx="4288536" cy="54315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3548" y="693420"/>
              <a:ext cx="4328160" cy="5471160"/>
            </a:xfrm>
            <a:custGeom>
              <a:avLst/>
              <a:gdLst/>
              <a:ahLst/>
              <a:cxnLst/>
              <a:rect l="l" t="t" r="r" b="b"/>
              <a:pathLst>
                <a:path w="4328160" h="5471160">
                  <a:moveTo>
                    <a:pt x="0" y="5471160"/>
                  </a:moveTo>
                  <a:lnTo>
                    <a:pt x="4328160" y="5471160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5471160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5256" y="673608"/>
              <a:ext cx="4215384" cy="54284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95444" y="766572"/>
              <a:ext cx="4255135" cy="5468620"/>
            </a:xfrm>
            <a:custGeom>
              <a:avLst/>
              <a:gdLst/>
              <a:ahLst/>
              <a:cxnLst/>
              <a:rect l="l" t="t" r="r" b="b"/>
              <a:pathLst>
                <a:path w="4255134" h="5468620">
                  <a:moveTo>
                    <a:pt x="0" y="5468112"/>
                  </a:moveTo>
                  <a:lnTo>
                    <a:pt x="4255008" y="5468112"/>
                  </a:lnTo>
                  <a:lnTo>
                    <a:pt x="4255008" y="0"/>
                  </a:lnTo>
                  <a:lnTo>
                    <a:pt x="0" y="0"/>
                  </a:lnTo>
                  <a:lnTo>
                    <a:pt x="0" y="5468112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86050" y="6286520"/>
            <a:ext cx="4929222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 лабораторія, кім. №78 А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7863" y="164630"/>
            <a:ext cx="6792595" cy="791210"/>
            <a:chOff x="1197863" y="164630"/>
            <a:chExt cx="6792595" cy="791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7863" y="164630"/>
              <a:ext cx="2592197" cy="7907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56" y="164630"/>
              <a:ext cx="668858" cy="7907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5512" y="164630"/>
              <a:ext cx="1866645" cy="7907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2079" y="164630"/>
              <a:ext cx="1330198" cy="7907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1616" y="164630"/>
              <a:ext cx="1918589" cy="79079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dirty="0"/>
              <a:t>Матеріально</a:t>
            </a:r>
            <a:r>
              <a:rPr spc="-40" dirty="0"/>
              <a:t> </a:t>
            </a:r>
            <a:r>
              <a:rPr spc="730" dirty="0"/>
              <a:t>–</a:t>
            </a:r>
            <a:r>
              <a:rPr spc="-65" dirty="0"/>
              <a:t> </a:t>
            </a:r>
            <a:r>
              <a:rPr dirty="0"/>
              <a:t>технічна</a:t>
            </a:r>
            <a:r>
              <a:rPr spc="-30" dirty="0"/>
              <a:t> </a:t>
            </a:r>
            <a:r>
              <a:rPr dirty="0"/>
              <a:t>база</a:t>
            </a:r>
            <a:r>
              <a:rPr spc="-85" dirty="0"/>
              <a:t> </a:t>
            </a:r>
            <a:r>
              <a:rPr spc="-10" dirty="0"/>
              <a:t>кафедри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73736" y="816863"/>
            <a:ext cx="8796655" cy="5183905"/>
            <a:chOff x="173736" y="816863"/>
            <a:chExt cx="8796655" cy="558101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360" y="856487"/>
              <a:ext cx="8717280" cy="55016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3548" y="836675"/>
              <a:ext cx="8757285" cy="5541645"/>
            </a:xfrm>
            <a:custGeom>
              <a:avLst/>
              <a:gdLst/>
              <a:ahLst/>
              <a:cxnLst/>
              <a:rect l="l" t="t" r="r" b="b"/>
              <a:pathLst>
                <a:path w="8757285" h="5541645">
                  <a:moveTo>
                    <a:pt x="0" y="5541264"/>
                  </a:moveTo>
                  <a:lnTo>
                    <a:pt x="8756904" y="5541264"/>
                  </a:lnTo>
                  <a:lnTo>
                    <a:pt x="8756904" y="0"/>
                  </a:lnTo>
                  <a:lnTo>
                    <a:pt x="0" y="0"/>
                  </a:lnTo>
                  <a:lnTo>
                    <a:pt x="0" y="5541264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43042" y="6215082"/>
            <a:ext cx="5929354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 лабораторія, кім.№78 Б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214290"/>
            <a:ext cx="9141460" cy="6643963"/>
            <a:chOff x="3047" y="390143"/>
            <a:chExt cx="9141460" cy="6468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59" y="429767"/>
              <a:ext cx="8787384" cy="62849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3547" y="409955"/>
              <a:ext cx="8827135" cy="6324600"/>
            </a:xfrm>
            <a:custGeom>
              <a:avLst/>
              <a:gdLst/>
              <a:ahLst/>
              <a:cxnLst/>
              <a:rect l="l" t="t" r="r" b="b"/>
              <a:pathLst>
                <a:path w="8827135" h="6324600">
                  <a:moveTo>
                    <a:pt x="0" y="6324600"/>
                  </a:moveTo>
                  <a:lnTo>
                    <a:pt x="8827008" y="6324600"/>
                  </a:lnTo>
                  <a:lnTo>
                    <a:pt x="8827008" y="0"/>
                  </a:lnTo>
                  <a:lnTo>
                    <a:pt x="0" y="0"/>
                  </a:lnTo>
                  <a:lnTo>
                    <a:pt x="0" y="6324600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57290" y="6345816"/>
            <a:ext cx="7286676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Загальний вигляд коридору, де розміщені лабораторії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2910" y="203819"/>
            <a:ext cx="808355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05"/>
              </a:spcBef>
            </a:pP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Матеріально</a:t>
            </a:r>
            <a:r>
              <a:rPr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7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b="1" spc="-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технічна</a:t>
            </a:r>
            <a:r>
              <a:rPr b="1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</a:t>
            </a:r>
            <a:r>
              <a:rPr b="1" spc="-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285720" y="785794"/>
            <a:ext cx="8613775" cy="5943196"/>
            <a:chOff x="336803" y="909828"/>
            <a:chExt cx="8613775" cy="56819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909828"/>
              <a:ext cx="8574024" cy="56687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36803" y="909828"/>
              <a:ext cx="8613775" cy="5681980"/>
            </a:xfrm>
            <a:custGeom>
              <a:avLst/>
              <a:gdLst/>
              <a:ahLst/>
              <a:cxnLst/>
              <a:rect l="l" t="t" r="r" b="b"/>
              <a:pathLst>
                <a:path w="8613775" h="5681980">
                  <a:moveTo>
                    <a:pt x="0" y="5681472"/>
                  </a:moveTo>
                  <a:lnTo>
                    <a:pt x="8613648" y="5681472"/>
                  </a:lnTo>
                  <a:lnTo>
                    <a:pt x="8613648" y="0"/>
                  </a:lnTo>
                  <a:lnTo>
                    <a:pt x="0" y="0"/>
                  </a:lnTo>
                  <a:lnTo>
                    <a:pt x="0" y="5681472"/>
                  </a:lnTo>
                  <a:close/>
                </a:path>
              </a:pathLst>
            </a:custGeom>
            <a:ln w="39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472" y="5929330"/>
            <a:ext cx="7786742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 лабораторія технологічного та технохімічного  контролю продукції рослинництва, кім. №6.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44" y="148498"/>
            <a:ext cx="8929718" cy="6709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71604" y="6140255"/>
            <a:ext cx="7358114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 лабораторія технологічного та технохімічного  контролю продукції рослинництва, кім. №6.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57123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8723" y="32968"/>
            <a:ext cx="742060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uk-UA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b="1" i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олектив</a:t>
            </a:r>
            <a:r>
              <a:rPr b="1" i="1" spc="-2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b="1" i="1" spc="-4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b="1" i="1" spc="-3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зберігання,</a:t>
            </a:r>
            <a:r>
              <a:rPr b="1" i="1" spc="-55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переробки</a:t>
            </a:r>
            <a:r>
              <a:rPr b="1" i="1" spc="-15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</a:t>
            </a:r>
            <a:r>
              <a:rPr b="1" i="1" spc="-9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spc="-1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стандартизації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" algn="ctr">
              <a:lnSpc>
                <a:spcPct val="100000"/>
              </a:lnSpc>
            </a:pP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b="1" i="1" spc="-5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spc="-1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рослинництва</a:t>
            </a:r>
            <a:r>
              <a:rPr b="1" i="1" spc="4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ім.</a:t>
            </a:r>
            <a:r>
              <a:rPr b="1" i="1" spc="-6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проф. Б.В.</a:t>
            </a:r>
            <a:r>
              <a:rPr b="1" i="1" spc="-6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i="1" spc="-1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Лесика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43240" y="6357958"/>
            <a:ext cx="3643338" cy="293029"/>
          </a:xfrm>
          <a:prstGeom prst="rect">
            <a:avLst/>
          </a:prstGeom>
          <a:solidFill>
            <a:srgbClr val="EAEAEA"/>
          </a:solidFill>
          <a:ln w="9144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92075" algn="ctr">
              <a:lnSpc>
                <a:spcPct val="100000"/>
              </a:lnSpc>
              <a:spcBef>
                <a:spcPts val="365"/>
              </a:spcBef>
            </a:pPr>
            <a:r>
              <a:rPr sz="1600" b="1" dirty="0">
                <a:latin typeface="Arial"/>
                <a:cs typeface="Arial"/>
              </a:rPr>
              <a:t>Колектив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кафедри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(</a:t>
            </a:r>
            <a:r>
              <a:rPr sz="1600" b="1" dirty="0" smtClean="0">
                <a:latin typeface="Arial"/>
                <a:cs typeface="Arial"/>
              </a:rPr>
              <a:t>202</a:t>
            </a:r>
            <a:r>
              <a:rPr lang="uk-UA" sz="1600" b="1" dirty="0" smtClean="0">
                <a:latin typeface="Arial"/>
                <a:cs typeface="Arial"/>
              </a:rPr>
              <a:t>4</a:t>
            </a:r>
            <a:r>
              <a:rPr sz="1600" b="1" spc="10" dirty="0" smtClean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рік).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28" name="Группа 6"/>
          <p:cNvGrpSpPr>
            <a:grpSpLocks/>
          </p:cNvGrpSpPr>
          <p:nvPr/>
        </p:nvGrpSpPr>
        <p:grpSpPr bwMode="auto">
          <a:xfrm>
            <a:off x="785786" y="857232"/>
            <a:ext cx="7858180" cy="5357850"/>
            <a:chOff x="4918024" y="4793422"/>
            <a:chExt cx="3370266" cy="1884084"/>
          </a:xfrm>
        </p:grpSpPr>
        <p:pic>
          <p:nvPicPr>
            <p:cNvPr id="29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18024" y="4793422"/>
              <a:ext cx="3370266" cy="1884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Прямоугольник 29"/>
            <p:cNvSpPr/>
            <p:nvPr/>
          </p:nvSpPr>
          <p:spPr bwMode="auto">
            <a:xfrm>
              <a:off x="4929136" y="4815644"/>
              <a:ext cx="3348042" cy="183646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7863" y="164630"/>
            <a:ext cx="6792595" cy="791210"/>
            <a:chOff x="1197863" y="164630"/>
            <a:chExt cx="6792595" cy="791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7863" y="164630"/>
              <a:ext cx="2592197" cy="7907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56" y="164630"/>
              <a:ext cx="668858" cy="7907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5512" y="164630"/>
              <a:ext cx="1866645" cy="7907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2079" y="164630"/>
              <a:ext cx="1330198" cy="7907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1616" y="164630"/>
              <a:ext cx="1918589" cy="79079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dirty="0"/>
              <a:t>Матеріально</a:t>
            </a:r>
            <a:r>
              <a:rPr spc="-40" dirty="0"/>
              <a:t> </a:t>
            </a:r>
            <a:r>
              <a:rPr spc="730" dirty="0"/>
              <a:t>–</a:t>
            </a:r>
            <a:r>
              <a:rPr spc="-65" dirty="0"/>
              <a:t> </a:t>
            </a:r>
            <a:r>
              <a:rPr dirty="0"/>
              <a:t>технічна</a:t>
            </a:r>
            <a:r>
              <a:rPr spc="-30" dirty="0"/>
              <a:t> </a:t>
            </a:r>
            <a:r>
              <a:rPr dirty="0"/>
              <a:t>база</a:t>
            </a:r>
            <a:r>
              <a:rPr spc="-85" dirty="0"/>
              <a:t> </a:t>
            </a:r>
            <a:r>
              <a:rPr spc="-10" dirty="0"/>
              <a:t>кафедри</a:t>
            </a: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6512" y="859400"/>
            <a:ext cx="8714232" cy="5998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71472" y="5791818"/>
            <a:ext cx="464347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Навчально-науково-виробнича лабораторія з переробки продукції рослинництва, кім. №5.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4954" y="142852"/>
            <a:ext cx="808355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Матеріально</a:t>
            </a:r>
            <a:r>
              <a:rPr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7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b="1" spc="-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технічна</a:t>
            </a:r>
            <a:r>
              <a:rPr b="1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</a:t>
            </a:r>
            <a:r>
              <a:rPr b="1" spc="-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</a:p>
        </p:txBody>
      </p:sp>
      <p:pic>
        <p:nvPicPr>
          <p:cNvPr id="14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857232"/>
            <a:ext cx="4312493" cy="51435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586" y="856487"/>
            <a:ext cx="4215100" cy="50728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42910" y="6143644"/>
            <a:ext cx="7286676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Навчально-науково-виробнича лабораторія з переробки </a:t>
            </a:r>
            <a:r>
              <a:rPr lang="uk-U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плодіва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овочів, кім. №4.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4954" y="142852"/>
            <a:ext cx="808355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110"/>
              </a:spcBef>
            </a:pP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Матеріально</a:t>
            </a:r>
            <a:r>
              <a:rPr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7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b="1" spc="-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технічна</a:t>
            </a:r>
            <a:r>
              <a:rPr b="1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</a:t>
            </a:r>
            <a:r>
              <a:rPr b="1" spc="-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</a:p>
        </p:txBody>
      </p:sp>
      <p:pic>
        <p:nvPicPr>
          <p:cNvPr id="2050" name="Picture 2" descr="C:\Users\Григорий\Music\Downloads\172828759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642918"/>
            <a:ext cx="4500594" cy="61436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1" name="Picture 3" descr="C:\Users\Григорий\Music\Downloads\1728287590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714356"/>
            <a:ext cx="4286248" cy="60722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14348" y="6357958"/>
            <a:ext cx="3500462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 олійний лабораторний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7752" y="6357958"/>
            <a:ext cx="4071966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Прилади для подрібнення зерна</a:t>
            </a:r>
            <a:endPara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0" y="170241"/>
            <a:ext cx="4214842" cy="615553"/>
          </a:xfr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anchorCtr="0"/>
          <a:lstStyle/>
          <a:p>
            <a:pPr algn="ctr" eaLnBrk="1" hangingPunct="1">
              <a:defRPr/>
            </a:pPr>
            <a:r>
              <a:rPr lang="uk-UA" altLang="ru-RU" sz="2000" b="1" dirty="0" smtClean="0">
                <a:solidFill>
                  <a:srgbClr val="C00000"/>
                </a:solidFill>
                <a:effectLst/>
              </a:rPr>
              <a:t>Благодійна допомога від компанії «</a:t>
            </a:r>
            <a:r>
              <a:rPr lang="en-US" altLang="ru-RU" sz="2000" b="1" dirty="0" smtClean="0">
                <a:solidFill>
                  <a:srgbClr val="C00000"/>
                </a:solidFill>
                <a:effectLst/>
              </a:rPr>
              <a:t>VENTA lab</a:t>
            </a:r>
            <a:r>
              <a:rPr lang="uk-UA" altLang="ru-RU" sz="2000" b="1" dirty="0" smtClean="0">
                <a:solidFill>
                  <a:srgbClr val="C00000"/>
                </a:solidFill>
                <a:effectLst/>
              </a:rPr>
              <a:t>»</a:t>
            </a:r>
            <a:endParaRPr lang="uk-UA" altLang="uk-UA" sz="2000" b="1" dirty="0" smtClean="0">
              <a:solidFill>
                <a:srgbClr val="990000"/>
              </a:solidFill>
              <a:effectLst/>
            </a:endParaRPr>
          </a:p>
        </p:txBody>
      </p:sp>
      <p:pic>
        <p:nvPicPr>
          <p:cNvPr id="24579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00108"/>
            <a:ext cx="4643438" cy="557214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5" y="149207"/>
            <a:ext cx="4286250" cy="7080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Придбано за кошти </a:t>
            </a:r>
            <a:r>
              <a:rPr lang="uk-UA" sz="2000" b="1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НУБІП</a:t>
            </a:r>
            <a:r>
              <a:rPr lang="uk-UA" sz="2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України</a:t>
            </a:r>
          </a:p>
        </p:txBody>
      </p:sp>
      <p:pic>
        <p:nvPicPr>
          <p:cNvPr id="24581" name="Picture 4" descr="C:\Users\Григорий\Desktop\IMG_20210414_1116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071546"/>
            <a:ext cx="4214811" cy="557216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596" y="6286520"/>
            <a:ext cx="3714776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Аналізатор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38" y="5929330"/>
            <a:ext cx="2071702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Вологоміри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4267200"/>
            <a:ext cx="9141460" cy="2590800"/>
            <a:chOff x="3047" y="4267200"/>
            <a:chExt cx="9141460" cy="2590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9140952" cy="2590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2839" y="6281927"/>
              <a:ext cx="862584" cy="5273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8183" y="6345935"/>
              <a:ext cx="707136" cy="4084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7912" y="6391655"/>
              <a:ext cx="487679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4032" y="6068567"/>
              <a:ext cx="1609343" cy="7802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62656" y="5849111"/>
              <a:ext cx="1645920" cy="1000125"/>
            </a:xfrm>
            <a:custGeom>
              <a:avLst/>
              <a:gdLst/>
              <a:ahLst/>
              <a:cxnLst/>
              <a:rect l="l" t="t" r="r" b="b"/>
              <a:pathLst>
                <a:path w="1645920" h="1000125">
                  <a:moveTo>
                    <a:pt x="271272" y="296786"/>
                  </a:moveTo>
                  <a:lnTo>
                    <a:pt x="242697" y="268224"/>
                  </a:lnTo>
                  <a:lnTo>
                    <a:pt x="136398" y="363435"/>
                  </a:lnTo>
                  <a:lnTo>
                    <a:pt x="68199" y="458635"/>
                  </a:lnTo>
                  <a:lnTo>
                    <a:pt x="20574" y="571309"/>
                  </a:lnTo>
                  <a:lnTo>
                    <a:pt x="0" y="685558"/>
                  </a:lnTo>
                  <a:lnTo>
                    <a:pt x="9525" y="771245"/>
                  </a:lnTo>
                  <a:lnTo>
                    <a:pt x="39624" y="847407"/>
                  </a:lnTo>
                  <a:lnTo>
                    <a:pt x="77724" y="923582"/>
                  </a:lnTo>
                  <a:lnTo>
                    <a:pt x="136398" y="999744"/>
                  </a:lnTo>
                  <a:lnTo>
                    <a:pt x="193548" y="999744"/>
                  </a:lnTo>
                  <a:lnTo>
                    <a:pt x="136398" y="923582"/>
                  </a:lnTo>
                  <a:lnTo>
                    <a:pt x="87249" y="847407"/>
                  </a:lnTo>
                  <a:lnTo>
                    <a:pt x="58674" y="771245"/>
                  </a:lnTo>
                  <a:lnTo>
                    <a:pt x="49149" y="685558"/>
                  </a:lnTo>
                  <a:lnTo>
                    <a:pt x="68199" y="571309"/>
                  </a:lnTo>
                  <a:lnTo>
                    <a:pt x="106299" y="476097"/>
                  </a:lnTo>
                  <a:lnTo>
                    <a:pt x="184023" y="382473"/>
                  </a:lnTo>
                  <a:lnTo>
                    <a:pt x="271272" y="296786"/>
                  </a:lnTo>
                  <a:close/>
                </a:path>
                <a:path w="1645920" h="1000125">
                  <a:moveTo>
                    <a:pt x="1645920" y="66573"/>
                  </a:moveTo>
                  <a:lnTo>
                    <a:pt x="1528445" y="38036"/>
                  </a:lnTo>
                  <a:lnTo>
                    <a:pt x="1470418" y="28524"/>
                  </a:lnTo>
                  <a:lnTo>
                    <a:pt x="1412494" y="19024"/>
                  </a:lnTo>
                  <a:lnTo>
                    <a:pt x="1142619" y="0"/>
                  </a:lnTo>
                  <a:lnTo>
                    <a:pt x="910717" y="19024"/>
                  </a:lnTo>
                  <a:lnTo>
                    <a:pt x="688467" y="57061"/>
                  </a:lnTo>
                  <a:lnTo>
                    <a:pt x="494665" y="123621"/>
                  </a:lnTo>
                  <a:lnTo>
                    <a:pt x="320040" y="209219"/>
                  </a:lnTo>
                  <a:lnTo>
                    <a:pt x="350266" y="237744"/>
                  </a:lnTo>
                  <a:lnTo>
                    <a:pt x="513715" y="152158"/>
                  </a:lnTo>
                  <a:lnTo>
                    <a:pt x="707517" y="85585"/>
                  </a:lnTo>
                  <a:lnTo>
                    <a:pt x="920242" y="47548"/>
                  </a:lnTo>
                  <a:lnTo>
                    <a:pt x="1142619" y="28524"/>
                  </a:lnTo>
                  <a:lnTo>
                    <a:pt x="1402969" y="47548"/>
                  </a:lnTo>
                  <a:lnTo>
                    <a:pt x="1518920" y="66573"/>
                  </a:lnTo>
                  <a:lnTo>
                    <a:pt x="1634744" y="95097"/>
                  </a:lnTo>
                  <a:lnTo>
                    <a:pt x="1645920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936" y="5763767"/>
              <a:ext cx="1722119" cy="10850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19399" y="5830824"/>
              <a:ext cx="765175" cy="1018540"/>
            </a:xfrm>
            <a:custGeom>
              <a:avLst/>
              <a:gdLst/>
              <a:ahLst/>
              <a:cxnLst/>
              <a:rect l="l" t="t" r="r" b="b"/>
              <a:pathLst>
                <a:path w="765175" h="1018540">
                  <a:moveTo>
                    <a:pt x="726821" y="0"/>
                  </a:moveTo>
                  <a:lnTo>
                    <a:pt x="570991" y="57175"/>
                  </a:lnTo>
                  <a:lnTo>
                    <a:pt x="435863" y="123875"/>
                  </a:lnTo>
                  <a:lnTo>
                    <a:pt x="310133" y="200113"/>
                  </a:lnTo>
                  <a:lnTo>
                    <a:pt x="203581" y="285877"/>
                  </a:lnTo>
                  <a:lnTo>
                    <a:pt x="116077" y="381165"/>
                  </a:lnTo>
                  <a:lnTo>
                    <a:pt x="58800" y="484403"/>
                  </a:lnTo>
                  <a:lnTo>
                    <a:pt x="9525" y="589216"/>
                  </a:lnTo>
                  <a:lnTo>
                    <a:pt x="0" y="703567"/>
                  </a:lnTo>
                  <a:lnTo>
                    <a:pt x="9525" y="789330"/>
                  </a:lnTo>
                  <a:lnTo>
                    <a:pt x="28575" y="865568"/>
                  </a:lnTo>
                  <a:lnTo>
                    <a:pt x="68452" y="941797"/>
                  </a:lnTo>
                  <a:lnTo>
                    <a:pt x="116077" y="1018031"/>
                  </a:lnTo>
                  <a:lnTo>
                    <a:pt x="154305" y="1018031"/>
                  </a:lnTo>
                  <a:lnTo>
                    <a:pt x="106552" y="941797"/>
                  </a:lnTo>
                  <a:lnTo>
                    <a:pt x="68452" y="865568"/>
                  </a:lnTo>
                  <a:lnTo>
                    <a:pt x="38226" y="789330"/>
                  </a:lnTo>
                  <a:lnTo>
                    <a:pt x="28575" y="703567"/>
                  </a:lnTo>
                  <a:lnTo>
                    <a:pt x="38226" y="589216"/>
                  </a:lnTo>
                  <a:lnTo>
                    <a:pt x="87502" y="484403"/>
                  </a:lnTo>
                  <a:lnTo>
                    <a:pt x="144780" y="390690"/>
                  </a:lnTo>
                  <a:lnTo>
                    <a:pt x="232156" y="295402"/>
                  </a:lnTo>
                  <a:lnTo>
                    <a:pt x="338836" y="209638"/>
                  </a:lnTo>
                  <a:lnTo>
                    <a:pt x="464438" y="133413"/>
                  </a:lnTo>
                  <a:lnTo>
                    <a:pt x="610742" y="76238"/>
                  </a:lnTo>
                  <a:lnTo>
                    <a:pt x="765048" y="19062"/>
                  </a:lnTo>
                  <a:lnTo>
                    <a:pt x="72682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53200" y="5334000"/>
              <a:ext cx="2145792" cy="13045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56119" y="5638800"/>
              <a:ext cx="1140460" cy="683260"/>
            </a:xfrm>
            <a:custGeom>
              <a:avLst/>
              <a:gdLst/>
              <a:ahLst/>
              <a:cxnLst/>
              <a:rect l="l" t="t" r="r" b="b"/>
              <a:pathLst>
                <a:path w="1140459" h="683260">
                  <a:moveTo>
                    <a:pt x="570737" y="0"/>
                  </a:moveTo>
                  <a:lnTo>
                    <a:pt x="456310" y="9499"/>
                  </a:lnTo>
                  <a:lnTo>
                    <a:pt x="351408" y="28511"/>
                  </a:lnTo>
                  <a:lnTo>
                    <a:pt x="256031" y="57022"/>
                  </a:lnTo>
                  <a:lnTo>
                    <a:pt x="170179" y="104546"/>
                  </a:lnTo>
                  <a:lnTo>
                    <a:pt x="95376" y="152069"/>
                  </a:lnTo>
                  <a:lnTo>
                    <a:pt x="47751" y="209105"/>
                  </a:lnTo>
                  <a:lnTo>
                    <a:pt x="9525" y="275640"/>
                  </a:lnTo>
                  <a:lnTo>
                    <a:pt x="0" y="342163"/>
                  </a:lnTo>
                  <a:lnTo>
                    <a:pt x="9525" y="407111"/>
                  </a:lnTo>
                  <a:lnTo>
                    <a:pt x="47751" y="473646"/>
                  </a:lnTo>
                  <a:lnTo>
                    <a:pt x="95376" y="530682"/>
                  </a:lnTo>
                  <a:lnTo>
                    <a:pt x="170179" y="587705"/>
                  </a:lnTo>
                  <a:lnTo>
                    <a:pt x="256031" y="625729"/>
                  </a:lnTo>
                  <a:lnTo>
                    <a:pt x="351408" y="654240"/>
                  </a:lnTo>
                  <a:lnTo>
                    <a:pt x="456310" y="673252"/>
                  </a:lnTo>
                  <a:lnTo>
                    <a:pt x="570737" y="682752"/>
                  </a:lnTo>
                  <a:lnTo>
                    <a:pt x="683640" y="673252"/>
                  </a:lnTo>
                  <a:lnTo>
                    <a:pt x="736127" y="663740"/>
                  </a:lnTo>
                  <a:lnTo>
                    <a:pt x="570737" y="663740"/>
                  </a:lnTo>
                  <a:lnTo>
                    <a:pt x="465835" y="654240"/>
                  </a:lnTo>
                  <a:lnTo>
                    <a:pt x="360933" y="635228"/>
                  </a:lnTo>
                  <a:lnTo>
                    <a:pt x="275081" y="606717"/>
                  </a:lnTo>
                  <a:lnTo>
                    <a:pt x="189229" y="568693"/>
                  </a:lnTo>
                  <a:lnTo>
                    <a:pt x="133603" y="521169"/>
                  </a:lnTo>
                  <a:lnTo>
                    <a:pt x="76326" y="464146"/>
                  </a:lnTo>
                  <a:lnTo>
                    <a:pt x="47751" y="407111"/>
                  </a:lnTo>
                  <a:lnTo>
                    <a:pt x="38100" y="342163"/>
                  </a:lnTo>
                  <a:lnTo>
                    <a:pt x="47751" y="275640"/>
                  </a:lnTo>
                  <a:lnTo>
                    <a:pt x="76326" y="218605"/>
                  </a:lnTo>
                  <a:lnTo>
                    <a:pt x="133603" y="161582"/>
                  </a:lnTo>
                  <a:lnTo>
                    <a:pt x="189229" y="114058"/>
                  </a:lnTo>
                  <a:lnTo>
                    <a:pt x="275081" y="76034"/>
                  </a:lnTo>
                  <a:lnTo>
                    <a:pt x="360933" y="47523"/>
                  </a:lnTo>
                  <a:lnTo>
                    <a:pt x="465835" y="28511"/>
                  </a:lnTo>
                  <a:lnTo>
                    <a:pt x="570737" y="19011"/>
                  </a:lnTo>
                  <a:lnTo>
                    <a:pt x="759968" y="19011"/>
                  </a:lnTo>
                  <a:lnTo>
                    <a:pt x="570737" y="0"/>
                  </a:lnTo>
                  <a:close/>
                </a:path>
                <a:path w="1140459" h="683260">
                  <a:moveTo>
                    <a:pt x="1130427" y="304152"/>
                  </a:moveTo>
                  <a:lnTo>
                    <a:pt x="1092200" y="313651"/>
                  </a:lnTo>
                  <a:lnTo>
                    <a:pt x="1101852" y="332663"/>
                  </a:lnTo>
                  <a:lnTo>
                    <a:pt x="1101852" y="342163"/>
                  </a:lnTo>
                  <a:lnTo>
                    <a:pt x="1092200" y="407111"/>
                  </a:lnTo>
                  <a:lnTo>
                    <a:pt x="1063625" y="464146"/>
                  </a:lnTo>
                  <a:lnTo>
                    <a:pt x="1006348" y="521169"/>
                  </a:lnTo>
                  <a:lnTo>
                    <a:pt x="950722" y="568693"/>
                  </a:lnTo>
                  <a:lnTo>
                    <a:pt x="864870" y="606717"/>
                  </a:lnTo>
                  <a:lnTo>
                    <a:pt x="779018" y="635228"/>
                  </a:lnTo>
                  <a:lnTo>
                    <a:pt x="674115" y="654240"/>
                  </a:lnTo>
                  <a:lnTo>
                    <a:pt x="570737" y="663740"/>
                  </a:lnTo>
                  <a:lnTo>
                    <a:pt x="736127" y="663740"/>
                  </a:lnTo>
                  <a:lnTo>
                    <a:pt x="788543" y="654240"/>
                  </a:lnTo>
                  <a:lnTo>
                    <a:pt x="893572" y="625729"/>
                  </a:lnTo>
                  <a:lnTo>
                    <a:pt x="969772" y="587705"/>
                  </a:lnTo>
                  <a:lnTo>
                    <a:pt x="1044575" y="530682"/>
                  </a:lnTo>
                  <a:lnTo>
                    <a:pt x="1092200" y="473646"/>
                  </a:lnTo>
                  <a:lnTo>
                    <a:pt x="1130427" y="407111"/>
                  </a:lnTo>
                  <a:lnTo>
                    <a:pt x="1139952" y="342163"/>
                  </a:lnTo>
                  <a:lnTo>
                    <a:pt x="1139952" y="323164"/>
                  </a:lnTo>
                  <a:lnTo>
                    <a:pt x="1130427" y="304152"/>
                  </a:lnTo>
                  <a:close/>
                </a:path>
                <a:path w="1140459" h="683260">
                  <a:moveTo>
                    <a:pt x="759968" y="19011"/>
                  </a:moveTo>
                  <a:lnTo>
                    <a:pt x="570737" y="19011"/>
                  </a:lnTo>
                  <a:lnTo>
                    <a:pt x="664590" y="28511"/>
                  </a:lnTo>
                  <a:lnTo>
                    <a:pt x="759968" y="47523"/>
                  </a:lnTo>
                  <a:lnTo>
                    <a:pt x="845820" y="76034"/>
                  </a:lnTo>
                  <a:lnTo>
                    <a:pt x="922147" y="104546"/>
                  </a:lnTo>
                  <a:lnTo>
                    <a:pt x="931672" y="76034"/>
                  </a:lnTo>
                  <a:lnTo>
                    <a:pt x="759968" y="19011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3719" y="5544311"/>
              <a:ext cx="1444752" cy="8747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6431" y="5763767"/>
              <a:ext cx="710184" cy="4297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8352" y="5839967"/>
              <a:ext cx="472440" cy="2804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82000" y="4867655"/>
              <a:ext cx="673607" cy="3413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21624" y="4800600"/>
              <a:ext cx="426720" cy="3230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85631" y="4828031"/>
              <a:ext cx="524256" cy="3352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43543" y="4898136"/>
              <a:ext cx="359663" cy="210312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2496311" y="435863"/>
            <a:ext cx="4180204" cy="3848100"/>
            <a:chOff x="2496311" y="435863"/>
            <a:chExt cx="4180204" cy="3848100"/>
          </a:xfrm>
        </p:grpSpPr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6311" y="435863"/>
              <a:ext cx="4180078" cy="18361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80815" y="1441703"/>
              <a:ext cx="2211197" cy="18361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79191" y="2447543"/>
              <a:ext cx="3811397" cy="1836165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002026" y="669112"/>
            <a:ext cx="3122930" cy="3044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6600" b="1" spc="-10" dirty="0">
                <a:latin typeface="Arial"/>
                <a:cs typeface="Arial"/>
              </a:rPr>
              <a:t>ДЯКУЮ </a:t>
            </a:r>
            <a:r>
              <a:rPr sz="6600" b="1" spc="-25" dirty="0">
                <a:latin typeface="Arial"/>
                <a:cs typeface="Arial"/>
              </a:rPr>
              <a:t>ЗА </a:t>
            </a:r>
            <a:r>
              <a:rPr sz="6600" b="1" spc="-10" dirty="0">
                <a:latin typeface="Arial"/>
                <a:cs typeface="Arial"/>
              </a:rPr>
              <a:t>УВАГУ</a:t>
            </a:r>
            <a:endParaRPr sz="66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0480" y="185928"/>
            <a:ext cx="1091565" cy="1521460"/>
            <a:chOff x="30480" y="185928"/>
            <a:chExt cx="1091565" cy="1521460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052" y="190500"/>
              <a:ext cx="1082039" cy="151180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5052" y="190500"/>
              <a:ext cx="1082040" cy="1511935"/>
            </a:xfrm>
            <a:custGeom>
              <a:avLst/>
              <a:gdLst/>
              <a:ahLst/>
              <a:cxnLst/>
              <a:rect l="l" t="t" r="r" b="b"/>
              <a:pathLst>
                <a:path w="1082040" h="1511935">
                  <a:moveTo>
                    <a:pt x="0" y="755903"/>
                  </a:moveTo>
                  <a:lnTo>
                    <a:pt x="1483" y="699493"/>
                  </a:lnTo>
                  <a:lnTo>
                    <a:pt x="5866" y="644207"/>
                  </a:lnTo>
                  <a:lnTo>
                    <a:pt x="13041" y="590194"/>
                  </a:lnTo>
                  <a:lnTo>
                    <a:pt x="22906" y="537598"/>
                  </a:lnTo>
                  <a:lnTo>
                    <a:pt x="35355" y="486566"/>
                  </a:lnTo>
                  <a:lnTo>
                    <a:pt x="50284" y="437244"/>
                  </a:lnTo>
                  <a:lnTo>
                    <a:pt x="67588" y="389779"/>
                  </a:lnTo>
                  <a:lnTo>
                    <a:pt x="87162" y="344317"/>
                  </a:lnTo>
                  <a:lnTo>
                    <a:pt x="108902" y="301004"/>
                  </a:lnTo>
                  <a:lnTo>
                    <a:pt x="132704" y="259985"/>
                  </a:lnTo>
                  <a:lnTo>
                    <a:pt x="158462" y="221408"/>
                  </a:lnTo>
                  <a:lnTo>
                    <a:pt x="186072" y="185419"/>
                  </a:lnTo>
                  <a:lnTo>
                    <a:pt x="215430" y="152163"/>
                  </a:lnTo>
                  <a:lnTo>
                    <a:pt x="246430" y="121787"/>
                  </a:lnTo>
                  <a:lnTo>
                    <a:pt x="278969" y="94437"/>
                  </a:lnTo>
                  <a:lnTo>
                    <a:pt x="312941" y="70259"/>
                  </a:lnTo>
                  <a:lnTo>
                    <a:pt x="348242" y="49400"/>
                  </a:lnTo>
                  <a:lnTo>
                    <a:pt x="384767" y="32006"/>
                  </a:lnTo>
                  <a:lnTo>
                    <a:pt x="422412" y="18222"/>
                  </a:lnTo>
                  <a:lnTo>
                    <a:pt x="461072" y="8196"/>
                  </a:lnTo>
                  <a:lnTo>
                    <a:pt x="500643" y="2073"/>
                  </a:lnTo>
                  <a:lnTo>
                    <a:pt x="541020" y="0"/>
                  </a:lnTo>
                  <a:lnTo>
                    <a:pt x="581396" y="2073"/>
                  </a:lnTo>
                  <a:lnTo>
                    <a:pt x="620967" y="8196"/>
                  </a:lnTo>
                  <a:lnTo>
                    <a:pt x="659627" y="18222"/>
                  </a:lnTo>
                  <a:lnTo>
                    <a:pt x="697272" y="32006"/>
                  </a:lnTo>
                  <a:lnTo>
                    <a:pt x="733797" y="49400"/>
                  </a:lnTo>
                  <a:lnTo>
                    <a:pt x="769098" y="70259"/>
                  </a:lnTo>
                  <a:lnTo>
                    <a:pt x="803070" y="94437"/>
                  </a:lnTo>
                  <a:lnTo>
                    <a:pt x="835609" y="121787"/>
                  </a:lnTo>
                  <a:lnTo>
                    <a:pt x="866609" y="152163"/>
                  </a:lnTo>
                  <a:lnTo>
                    <a:pt x="895967" y="185419"/>
                  </a:lnTo>
                  <a:lnTo>
                    <a:pt x="923577" y="221408"/>
                  </a:lnTo>
                  <a:lnTo>
                    <a:pt x="949335" y="259985"/>
                  </a:lnTo>
                  <a:lnTo>
                    <a:pt x="973137" y="301004"/>
                  </a:lnTo>
                  <a:lnTo>
                    <a:pt x="994877" y="344317"/>
                  </a:lnTo>
                  <a:lnTo>
                    <a:pt x="1014451" y="389779"/>
                  </a:lnTo>
                  <a:lnTo>
                    <a:pt x="1031755" y="437244"/>
                  </a:lnTo>
                  <a:lnTo>
                    <a:pt x="1046684" y="486566"/>
                  </a:lnTo>
                  <a:lnTo>
                    <a:pt x="1059133" y="537598"/>
                  </a:lnTo>
                  <a:lnTo>
                    <a:pt x="1068998" y="590194"/>
                  </a:lnTo>
                  <a:lnTo>
                    <a:pt x="1076173" y="644207"/>
                  </a:lnTo>
                  <a:lnTo>
                    <a:pt x="1080556" y="699493"/>
                  </a:lnTo>
                  <a:lnTo>
                    <a:pt x="1082039" y="755903"/>
                  </a:lnTo>
                  <a:lnTo>
                    <a:pt x="1080556" y="812314"/>
                  </a:lnTo>
                  <a:lnTo>
                    <a:pt x="1076173" y="867600"/>
                  </a:lnTo>
                  <a:lnTo>
                    <a:pt x="1068998" y="921613"/>
                  </a:lnTo>
                  <a:lnTo>
                    <a:pt x="1059133" y="974209"/>
                  </a:lnTo>
                  <a:lnTo>
                    <a:pt x="1046684" y="1025241"/>
                  </a:lnTo>
                  <a:lnTo>
                    <a:pt x="1031755" y="1074563"/>
                  </a:lnTo>
                  <a:lnTo>
                    <a:pt x="1014451" y="1122028"/>
                  </a:lnTo>
                  <a:lnTo>
                    <a:pt x="994877" y="1167490"/>
                  </a:lnTo>
                  <a:lnTo>
                    <a:pt x="973137" y="1210803"/>
                  </a:lnTo>
                  <a:lnTo>
                    <a:pt x="949335" y="1251822"/>
                  </a:lnTo>
                  <a:lnTo>
                    <a:pt x="923577" y="1290399"/>
                  </a:lnTo>
                  <a:lnTo>
                    <a:pt x="895967" y="1326388"/>
                  </a:lnTo>
                  <a:lnTo>
                    <a:pt x="866609" y="1359644"/>
                  </a:lnTo>
                  <a:lnTo>
                    <a:pt x="835609" y="1390020"/>
                  </a:lnTo>
                  <a:lnTo>
                    <a:pt x="803070" y="1417370"/>
                  </a:lnTo>
                  <a:lnTo>
                    <a:pt x="769098" y="1441548"/>
                  </a:lnTo>
                  <a:lnTo>
                    <a:pt x="733797" y="1462407"/>
                  </a:lnTo>
                  <a:lnTo>
                    <a:pt x="697272" y="1479801"/>
                  </a:lnTo>
                  <a:lnTo>
                    <a:pt x="659627" y="1493585"/>
                  </a:lnTo>
                  <a:lnTo>
                    <a:pt x="620967" y="1503611"/>
                  </a:lnTo>
                  <a:lnTo>
                    <a:pt x="581396" y="1509734"/>
                  </a:lnTo>
                  <a:lnTo>
                    <a:pt x="541020" y="1511808"/>
                  </a:lnTo>
                  <a:lnTo>
                    <a:pt x="500643" y="1509734"/>
                  </a:lnTo>
                  <a:lnTo>
                    <a:pt x="461072" y="1503611"/>
                  </a:lnTo>
                  <a:lnTo>
                    <a:pt x="422412" y="1493585"/>
                  </a:lnTo>
                  <a:lnTo>
                    <a:pt x="384767" y="1479801"/>
                  </a:lnTo>
                  <a:lnTo>
                    <a:pt x="348242" y="1462407"/>
                  </a:lnTo>
                  <a:lnTo>
                    <a:pt x="312941" y="1441548"/>
                  </a:lnTo>
                  <a:lnTo>
                    <a:pt x="278969" y="1417370"/>
                  </a:lnTo>
                  <a:lnTo>
                    <a:pt x="246430" y="1390020"/>
                  </a:lnTo>
                  <a:lnTo>
                    <a:pt x="215430" y="1359644"/>
                  </a:lnTo>
                  <a:lnTo>
                    <a:pt x="186072" y="1326388"/>
                  </a:lnTo>
                  <a:lnTo>
                    <a:pt x="158462" y="1290399"/>
                  </a:lnTo>
                  <a:lnTo>
                    <a:pt x="132704" y="1251822"/>
                  </a:lnTo>
                  <a:lnTo>
                    <a:pt x="108902" y="1210803"/>
                  </a:lnTo>
                  <a:lnTo>
                    <a:pt x="87162" y="1167490"/>
                  </a:lnTo>
                  <a:lnTo>
                    <a:pt x="67588" y="1122028"/>
                  </a:lnTo>
                  <a:lnTo>
                    <a:pt x="50284" y="1074563"/>
                  </a:lnTo>
                  <a:lnTo>
                    <a:pt x="35355" y="1025241"/>
                  </a:lnTo>
                  <a:lnTo>
                    <a:pt x="22906" y="974209"/>
                  </a:lnTo>
                  <a:lnTo>
                    <a:pt x="13041" y="921613"/>
                  </a:lnTo>
                  <a:lnTo>
                    <a:pt x="5866" y="867600"/>
                  </a:lnTo>
                  <a:lnTo>
                    <a:pt x="1483" y="812314"/>
                  </a:lnTo>
                  <a:lnTo>
                    <a:pt x="0" y="755903"/>
                  </a:lnTo>
                  <a:close/>
                </a:path>
              </a:pathLst>
            </a:custGeom>
            <a:ln w="914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1064" y="406759"/>
              <a:ext cx="789940" cy="1075690"/>
            </a:xfrm>
            <a:custGeom>
              <a:avLst/>
              <a:gdLst/>
              <a:ahLst/>
              <a:cxnLst/>
              <a:rect l="l" t="t" r="r" b="b"/>
              <a:pathLst>
                <a:path w="789940" h="1075690">
                  <a:moveTo>
                    <a:pt x="789564" y="0"/>
                  </a:moveTo>
                  <a:lnTo>
                    <a:pt x="0" y="0"/>
                  </a:lnTo>
                  <a:lnTo>
                    <a:pt x="0" y="1075444"/>
                  </a:lnTo>
                  <a:lnTo>
                    <a:pt x="789564" y="1075445"/>
                  </a:lnTo>
                  <a:lnTo>
                    <a:pt x="789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1064" y="406760"/>
              <a:ext cx="789940" cy="1075690"/>
            </a:xfrm>
            <a:custGeom>
              <a:avLst/>
              <a:gdLst/>
              <a:ahLst/>
              <a:cxnLst/>
              <a:rect l="l" t="t" r="r" b="b"/>
              <a:pathLst>
                <a:path w="789940" h="1075690">
                  <a:moveTo>
                    <a:pt x="0" y="1075444"/>
                  </a:moveTo>
                  <a:lnTo>
                    <a:pt x="789564" y="1075445"/>
                  </a:lnTo>
                  <a:lnTo>
                    <a:pt x="789564" y="0"/>
                  </a:lnTo>
                  <a:lnTo>
                    <a:pt x="0" y="0"/>
                  </a:lnTo>
                  <a:lnTo>
                    <a:pt x="0" y="10754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7899" y="422581"/>
              <a:ext cx="278497" cy="32252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6397" y="437410"/>
              <a:ext cx="439554" cy="3076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6223" y="745973"/>
              <a:ext cx="722893" cy="1648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8688" y="946872"/>
              <a:ext cx="696166" cy="519886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58267" y="5116779"/>
            <a:ext cx="394271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Адреса:</a:t>
            </a:r>
            <a:r>
              <a:rPr sz="1200" b="1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03041,</a:t>
            </a:r>
            <a:r>
              <a:rPr sz="1200" b="1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м.</a:t>
            </a:r>
            <a:r>
              <a:rPr sz="1200" b="1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Київ,</a:t>
            </a:r>
            <a:r>
              <a:rPr sz="1200" b="1" i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вул.</a:t>
            </a:r>
            <a:r>
              <a:rPr sz="1200" b="1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Героїв</a:t>
            </a:r>
            <a:r>
              <a:rPr sz="1200" b="1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Оборони,</a:t>
            </a:r>
            <a:r>
              <a:rPr sz="1200" b="1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FFFF00"/>
                </a:solidFill>
                <a:latin typeface="Arial"/>
                <a:cs typeface="Arial"/>
              </a:rPr>
              <a:t>13,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i="1" spc="-10" dirty="0">
                <a:solidFill>
                  <a:srgbClr val="FFFF00"/>
                </a:solidFill>
                <a:latin typeface="Arial"/>
                <a:cs typeface="Arial"/>
              </a:rPr>
              <a:t>навчальний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корпус</a:t>
            </a:r>
            <a:r>
              <a:rPr sz="1200" b="1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№</a:t>
            </a:r>
            <a:r>
              <a:rPr sz="1200" b="1" i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4,</a:t>
            </a:r>
            <a:r>
              <a:rPr sz="1200" b="1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кімн.</a:t>
            </a:r>
            <a:r>
              <a:rPr sz="1200" b="1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spc="-25" dirty="0">
                <a:solidFill>
                  <a:srgbClr val="FFFF00"/>
                </a:solidFill>
                <a:latin typeface="Arial"/>
                <a:cs typeface="Arial"/>
              </a:rPr>
              <a:t>78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Тел.:</a:t>
            </a:r>
            <a:r>
              <a:rPr sz="1200" b="1" i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(044)</a:t>
            </a:r>
            <a:r>
              <a:rPr sz="1200" b="1" i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527-86-</a:t>
            </a:r>
            <a:r>
              <a:rPr sz="1200" b="1" i="1" spc="-25" dirty="0">
                <a:solidFill>
                  <a:srgbClr val="FFFF00"/>
                </a:solidFill>
                <a:latin typeface="Arial"/>
                <a:cs typeface="Arial"/>
              </a:rPr>
              <a:t>76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Електронна</a:t>
            </a:r>
            <a:r>
              <a:rPr sz="1200" b="1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пошта:</a:t>
            </a:r>
            <a:r>
              <a:rPr sz="1200" b="1" i="1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u="sng" spc="-10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Arial"/>
                <a:cs typeface="Arial"/>
                <a:hlinkClick r:id="rId24"/>
              </a:rPr>
              <a:t>save_tech_chair@nubip.edu.ua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solidFill>
                  <a:srgbClr val="FFFF00"/>
                </a:solidFill>
                <a:latin typeface="Arial"/>
                <a:cs typeface="Arial"/>
              </a:rPr>
              <a:t>WWW:</a:t>
            </a:r>
            <a:r>
              <a:rPr sz="1200" b="1" i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i="1" u="sng" spc="-10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Arial"/>
                <a:cs typeface="Arial"/>
                <a:hlinkClick r:id="rId25"/>
              </a:rPr>
              <a:t>https://nubip.edu.ua/node/1106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001256" y="4867655"/>
            <a:ext cx="1892807" cy="167640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788408" y="4867655"/>
            <a:ext cx="208788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57123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9831" y="1085062"/>
            <a:ext cx="8833485" cy="5453380"/>
            <a:chOff x="179831" y="1085062"/>
            <a:chExt cx="8833485" cy="5453380"/>
          </a:xfrm>
        </p:grpSpPr>
        <p:sp>
          <p:nvSpPr>
            <p:cNvPr id="4" name="object 4"/>
            <p:cNvSpPr/>
            <p:nvPr/>
          </p:nvSpPr>
          <p:spPr>
            <a:xfrm>
              <a:off x="249935" y="1124712"/>
              <a:ext cx="8750935" cy="5401310"/>
            </a:xfrm>
            <a:custGeom>
              <a:avLst/>
              <a:gdLst/>
              <a:ahLst/>
              <a:cxnLst/>
              <a:rect l="l" t="t" r="r" b="b"/>
              <a:pathLst>
                <a:path w="8750935" h="5401309">
                  <a:moveTo>
                    <a:pt x="8750808" y="0"/>
                  </a:moveTo>
                  <a:lnTo>
                    <a:pt x="0" y="0"/>
                  </a:lnTo>
                  <a:lnTo>
                    <a:pt x="0" y="5401056"/>
                  </a:lnTo>
                  <a:lnTo>
                    <a:pt x="8750808" y="5401056"/>
                  </a:lnTo>
                  <a:lnTo>
                    <a:pt x="8750808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9935" y="1124712"/>
              <a:ext cx="8750935" cy="5401310"/>
            </a:xfrm>
            <a:custGeom>
              <a:avLst/>
              <a:gdLst/>
              <a:ahLst/>
              <a:cxnLst/>
              <a:rect l="l" t="t" r="r" b="b"/>
              <a:pathLst>
                <a:path w="8750935" h="5401309">
                  <a:moveTo>
                    <a:pt x="0" y="5401056"/>
                  </a:moveTo>
                  <a:lnTo>
                    <a:pt x="8750808" y="5401056"/>
                  </a:lnTo>
                  <a:lnTo>
                    <a:pt x="8750808" y="0"/>
                  </a:lnTo>
                  <a:lnTo>
                    <a:pt x="0" y="0"/>
                  </a:lnTo>
                  <a:lnTo>
                    <a:pt x="0" y="5401056"/>
                  </a:lnTo>
                  <a:close/>
                </a:path>
              </a:pathLst>
            </a:custGeom>
            <a:ln w="24384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6015" y="1085062"/>
              <a:ext cx="2979166" cy="5712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8415" y="1432523"/>
              <a:ext cx="2674366" cy="622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944" y="1450822"/>
              <a:ext cx="3893565" cy="5712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4864" y="1450822"/>
              <a:ext cx="428002" cy="5712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50208" y="1450822"/>
              <a:ext cx="2430653" cy="5712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8087" y="1450822"/>
              <a:ext cx="1601596" cy="5712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51775" y="1450822"/>
              <a:ext cx="1433829" cy="5712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256" y="1755622"/>
              <a:ext cx="1464309" cy="5712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2121382"/>
              <a:ext cx="428002" cy="5712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136" y="2121382"/>
              <a:ext cx="1647189" cy="5712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679" y="2121382"/>
              <a:ext cx="428002" cy="5712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16023" y="2121382"/>
              <a:ext cx="2073910" cy="5712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66160" y="2121382"/>
              <a:ext cx="4536820" cy="5712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60208" y="2121382"/>
              <a:ext cx="406692" cy="5712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2487142"/>
              <a:ext cx="428002" cy="5712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6136" y="2487142"/>
              <a:ext cx="3622421" cy="5712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60647" y="2487142"/>
              <a:ext cx="3695446" cy="5712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3448" y="2487142"/>
              <a:ext cx="461581" cy="5712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2852902"/>
              <a:ext cx="428002" cy="5712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136" y="2852902"/>
              <a:ext cx="1647189" cy="5712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679" y="2852902"/>
              <a:ext cx="428002" cy="5712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6023" y="2852902"/>
              <a:ext cx="2010028" cy="5712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38143" y="2852902"/>
              <a:ext cx="1516252" cy="5712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72584" y="2852902"/>
              <a:ext cx="3034030" cy="5712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63967" y="2852902"/>
              <a:ext cx="406692" cy="5712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3218662"/>
              <a:ext cx="428002" cy="5712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136" y="3218662"/>
              <a:ext cx="1647189" cy="57127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679" y="3218662"/>
              <a:ext cx="428002" cy="5712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6023" y="3218662"/>
              <a:ext cx="2010028" cy="5712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38143" y="3218662"/>
              <a:ext cx="3582797" cy="5712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78167" y="3218662"/>
              <a:ext cx="406692" cy="57127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3584422"/>
              <a:ext cx="428002" cy="57127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136" y="3584422"/>
              <a:ext cx="1647189" cy="57127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679" y="3584422"/>
              <a:ext cx="428002" cy="57127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6023" y="3584422"/>
              <a:ext cx="2010028" cy="5712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38143" y="3584422"/>
              <a:ext cx="1732533" cy="57127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88991" y="3584422"/>
              <a:ext cx="3320541" cy="57127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66888" y="3584422"/>
              <a:ext cx="403682" cy="57127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3950182"/>
              <a:ext cx="428002" cy="57127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136" y="3950182"/>
              <a:ext cx="1647189" cy="57127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679" y="3950182"/>
              <a:ext cx="428002" cy="5712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6023" y="3950182"/>
              <a:ext cx="2010028" cy="57127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38143" y="3950182"/>
              <a:ext cx="1942846" cy="57127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99303" y="3950182"/>
              <a:ext cx="3305429" cy="57127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61960" y="3950182"/>
              <a:ext cx="406692" cy="57127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4315942"/>
              <a:ext cx="428002" cy="57127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136" y="4315942"/>
              <a:ext cx="1647189" cy="57127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679" y="4315942"/>
              <a:ext cx="428002" cy="57127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6023" y="4315942"/>
              <a:ext cx="2010028" cy="57127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38143" y="4315942"/>
              <a:ext cx="1016304" cy="57127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75760" y="4315942"/>
              <a:ext cx="2799334" cy="57127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32447" y="4315942"/>
              <a:ext cx="406692" cy="57127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4681702"/>
              <a:ext cx="428002" cy="57127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6136" y="4681702"/>
              <a:ext cx="7340854" cy="57127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5047488"/>
              <a:ext cx="428002" cy="57127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6136" y="5047488"/>
              <a:ext cx="6789166" cy="57127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5413248"/>
              <a:ext cx="428002" cy="57127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6136" y="5413248"/>
              <a:ext cx="2546477" cy="57127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29839" y="5413248"/>
              <a:ext cx="1016304" cy="57127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64408" y="5413248"/>
              <a:ext cx="2704845" cy="57127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1" y="5779007"/>
              <a:ext cx="428002" cy="57127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6136" y="5779007"/>
              <a:ext cx="2546477" cy="57127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29839" y="5779007"/>
              <a:ext cx="985837" cy="57127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33927" y="5779007"/>
              <a:ext cx="2378710" cy="571271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329590" y="59512"/>
            <a:ext cx="8336915" cy="6115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2050" marR="5080" indent="8890" algn="ctr">
              <a:lnSpc>
                <a:spcPct val="100000"/>
              </a:lnSpc>
              <a:spcBef>
                <a:spcPts val="95"/>
              </a:spcBef>
            </a:pP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Сучасний</a:t>
            </a:r>
            <a:r>
              <a:rPr sz="20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склад</a:t>
            </a:r>
            <a:r>
              <a:rPr sz="2000" b="1" i="1" spc="-5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НПП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2000" b="1" i="1" spc="2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технології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20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r>
              <a:rPr sz="2000" b="1" i="1" spc="-7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r>
              <a:rPr sz="20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r>
              <a:rPr sz="2000" b="1" i="1" spc="-6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рослинництва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ім.</a:t>
            </a:r>
            <a:r>
              <a:rPr sz="2000" b="1" i="1" spc="-4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проф.</a:t>
            </a:r>
            <a:r>
              <a:rPr sz="2000" b="1" i="1" spc="-1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990000"/>
                </a:solidFill>
                <a:latin typeface="Arial"/>
                <a:cs typeface="Arial"/>
              </a:rPr>
              <a:t>Б.В.</a:t>
            </a:r>
            <a:r>
              <a:rPr sz="20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990000"/>
                </a:solidFill>
                <a:latin typeface="Arial"/>
                <a:cs typeface="Arial"/>
              </a:rPr>
              <a:t>Лесика</a:t>
            </a:r>
            <a:endParaRPr sz="2000">
              <a:latin typeface="Arial"/>
              <a:cs typeface="Arial"/>
            </a:endParaRPr>
          </a:p>
          <a:p>
            <a:pPr marL="3009900">
              <a:lnSpc>
                <a:spcPct val="100000"/>
              </a:lnSpc>
              <a:spcBef>
                <a:spcPts val="1385"/>
              </a:spcBef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</a:t>
            </a:r>
            <a:r>
              <a:rPr sz="2000" b="1" u="sng" spc="-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кафедрі</a:t>
            </a:r>
            <a:r>
              <a:rPr sz="2000" b="1" u="sng" spc="-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працюють:</a:t>
            </a:r>
            <a:endParaRPr sz="2000">
              <a:latin typeface="Times New Roman"/>
              <a:cs typeface="Times New Roman"/>
            </a:endParaRPr>
          </a:p>
          <a:p>
            <a:pPr marL="146685" indent="-133985">
              <a:lnSpc>
                <a:spcPct val="100000"/>
              </a:lnSpc>
              <a:spcBef>
                <a:spcPts val="480"/>
              </a:spcBef>
              <a:buSzPct val="90000"/>
              <a:buChar char="-"/>
              <a:tabLst>
                <a:tab pos="146685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завідувач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кафедри,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с.-</a:t>
            </a:r>
            <a:r>
              <a:rPr sz="2000" b="1" spc="-120" dirty="0">
                <a:latin typeface="Times New Roman"/>
                <a:cs typeface="Times New Roman"/>
              </a:rPr>
              <a:t>г.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наук,</a:t>
            </a:r>
            <a:r>
              <a:rPr sz="2000" b="1" spc="3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професор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Подпрятов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Григорій</a:t>
            </a:r>
            <a:endParaRPr sz="20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sz="2000" b="1" spc="-10" dirty="0">
                <a:latin typeface="Times New Roman"/>
                <a:cs typeface="Times New Roman"/>
              </a:rPr>
              <a:t>Іванович,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  <a:tab pos="339979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с.-</a:t>
            </a:r>
            <a:r>
              <a:rPr sz="2000" b="1" spc="-120" dirty="0">
                <a:latin typeface="Times New Roman"/>
                <a:cs typeface="Times New Roman"/>
              </a:rPr>
              <a:t>г.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наук,</a:t>
            </a:r>
            <a:r>
              <a:rPr sz="2000" b="1" spc="40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доцент</a:t>
            </a:r>
            <a:r>
              <a:rPr sz="2000" b="1" dirty="0">
                <a:latin typeface="Times New Roman"/>
                <a:cs typeface="Times New Roman"/>
              </a:rPr>
              <a:t>	</a:t>
            </a:r>
            <a:r>
              <a:rPr sz="2000" b="1" spc="-10" dirty="0">
                <a:latin typeface="Times New Roman"/>
                <a:cs typeface="Times New Roman"/>
              </a:rPr>
              <a:t>Войцехівський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Володимир</a:t>
            </a:r>
            <a:r>
              <a:rPr sz="2000" b="1" spc="-10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Іванович,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4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техн.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наук,</a:t>
            </a:r>
            <a:r>
              <a:rPr sz="2000" b="1" spc="3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доцент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Гунько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Сергій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Миколайович,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с.-</a:t>
            </a:r>
            <a:r>
              <a:rPr sz="2000" b="1" spc="-120" dirty="0">
                <a:latin typeface="Times New Roman"/>
                <a:cs typeface="Times New Roman"/>
              </a:rPr>
              <a:t>г.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наук,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доцент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Завадська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Оксана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Володимирівна,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с.-</a:t>
            </a:r>
            <a:r>
              <a:rPr sz="2000" b="1" spc="-120" dirty="0">
                <a:latin typeface="Times New Roman"/>
                <a:cs typeface="Times New Roman"/>
              </a:rPr>
              <a:t>г.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наук,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доцент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Бобер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Анатолій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Васильович,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4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с.-</a:t>
            </a:r>
            <a:r>
              <a:rPr sz="2000" b="1" spc="-120" dirty="0">
                <a:latin typeface="Times New Roman"/>
                <a:cs typeface="Times New Roman"/>
              </a:rPr>
              <a:t>г.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наук,</a:t>
            </a:r>
            <a:r>
              <a:rPr sz="2000" b="1" spc="-7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доцент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Завгородній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Володимир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Миколайович,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с.-</a:t>
            </a:r>
            <a:r>
              <a:rPr sz="2000" b="1" spc="-120" dirty="0">
                <a:latin typeface="Times New Roman"/>
                <a:cs typeface="Times New Roman"/>
              </a:rPr>
              <a:t>г.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наук,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доцент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Насіковський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Володимир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Анатолійович,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кандидат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с.-</a:t>
            </a:r>
            <a:r>
              <a:rPr sz="2000" b="1" spc="-120" dirty="0">
                <a:latin typeface="Times New Roman"/>
                <a:cs typeface="Times New Roman"/>
              </a:rPr>
              <a:t>г.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наук,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доцент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Ящук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Надія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Олександрівна,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завідувач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лабораторіями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кафедри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Яблонська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Леся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Петрівна,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завідувач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лабораторії</a:t>
            </a:r>
            <a:r>
              <a:rPr sz="2000" b="1" spc="-114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Корнійчук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Катерина</a:t>
            </a:r>
            <a:r>
              <a:rPr sz="2000" b="1" spc="-9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Михайлівна,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0"/>
              </a:spcBef>
              <a:buChar char="-"/>
              <a:tabLst>
                <a:tab pos="158750" algn="l"/>
              </a:tabLst>
            </a:pPr>
            <a:r>
              <a:rPr sz="2000" b="1" dirty="0">
                <a:latin typeface="Times New Roman"/>
                <a:cs typeface="Times New Roman"/>
              </a:rPr>
              <a:t>старший</a:t>
            </a:r>
            <a:r>
              <a:rPr sz="2000" b="1" spc="-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лаборант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Новік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Валентина</a:t>
            </a:r>
            <a:r>
              <a:rPr sz="2000" b="1" spc="-1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Іванівна,</a:t>
            </a:r>
            <a:endParaRPr sz="2000">
              <a:latin typeface="Times New Roman"/>
              <a:cs typeface="Times New Roman"/>
            </a:endParaRPr>
          </a:p>
          <a:p>
            <a:pPr marL="158750" indent="-146050">
              <a:lnSpc>
                <a:spcPct val="100000"/>
              </a:lnSpc>
              <a:spcBef>
                <a:spcPts val="484"/>
              </a:spcBef>
              <a:buChar char="-"/>
              <a:tabLst>
                <a:tab pos="158750" algn="l"/>
              </a:tabLst>
            </a:pPr>
            <a:r>
              <a:rPr sz="2000" b="1" dirty="0">
                <a:latin typeface="Times New Roman"/>
                <a:cs typeface="Times New Roman"/>
              </a:rPr>
              <a:t>старший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лаборант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spc="-25" dirty="0">
                <a:latin typeface="Times New Roman"/>
                <a:cs typeface="Times New Roman"/>
              </a:rPr>
              <a:t>Гаєва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Ірина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Валеріївна.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4582" y="98882"/>
            <a:ext cx="3324225" cy="95186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781050" marR="5080" indent="-768350">
              <a:lnSpc>
                <a:spcPts val="3460"/>
              </a:lnSpc>
              <a:spcBef>
                <a:spcPts val="525"/>
              </a:spcBef>
            </a:pPr>
            <a:r>
              <a:rPr sz="3200" b="1" dirty="0">
                <a:latin typeface="Arial"/>
                <a:cs typeface="Arial"/>
              </a:rPr>
              <a:t>Штатний</a:t>
            </a:r>
            <a:r>
              <a:rPr sz="3200" b="1" spc="-1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розпис кафедри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1644938"/>
              </p:ext>
            </p:extLst>
          </p:nvPr>
        </p:nvGraphicFramePr>
        <p:xfrm>
          <a:off x="779462" y="1258950"/>
          <a:ext cx="8001634" cy="5231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34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7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42315">
                <a:tc>
                  <a:txBody>
                    <a:bodyPr/>
                    <a:lstStyle/>
                    <a:p>
                      <a:pPr marR="2869565" algn="r">
                        <a:lnSpc>
                          <a:spcPts val="2815"/>
                        </a:lnSpc>
                      </a:pP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Роки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815"/>
                        </a:lnSpc>
                      </a:pPr>
                      <a:r>
                        <a:rPr sz="2400" b="1" spc="-20" dirty="0" smtClean="0"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uk-UA" sz="2400" b="1" spc="-2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4C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2315">
                <a:tc>
                  <a:txBody>
                    <a:bodyPr/>
                    <a:lstStyle/>
                    <a:p>
                      <a:pPr marR="2885440" algn="r">
                        <a:lnSpc>
                          <a:spcPts val="2815"/>
                        </a:lnSpc>
                      </a:pPr>
                      <a:r>
                        <a:rPr sz="2400" b="1" i="1" dirty="0">
                          <a:latin typeface="Times New Roman"/>
                          <a:cs typeface="Times New Roman"/>
                        </a:rPr>
                        <a:t>Всього</a:t>
                      </a:r>
                      <a:r>
                        <a:rPr sz="2400" b="1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i="1" dirty="0">
                          <a:latin typeface="Times New Roman"/>
                          <a:cs typeface="Times New Roman"/>
                        </a:rPr>
                        <a:t>штатних</a:t>
                      </a:r>
                      <a:r>
                        <a:rPr sz="2400" b="1" i="1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i="1" spc="-10" dirty="0">
                          <a:latin typeface="Times New Roman"/>
                          <a:cs typeface="Times New Roman"/>
                        </a:rPr>
                        <a:t>одиниць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EE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815"/>
                        </a:lnSpc>
                      </a:pPr>
                      <a:r>
                        <a:rPr sz="2400" b="1" spc="-25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uk-UA" sz="2400" b="1" spc="-25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5265">
                <a:tc>
                  <a:txBody>
                    <a:bodyPr/>
                    <a:lstStyle/>
                    <a:p>
                      <a:pPr>
                        <a:lnSpc>
                          <a:spcPts val="2820"/>
                        </a:lnSpc>
                      </a:pPr>
                      <a:r>
                        <a:rPr sz="2400" b="1" i="1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2400" b="1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i="1" spc="-20" dirty="0">
                          <a:latin typeface="Times New Roman"/>
                          <a:cs typeface="Times New Roman"/>
                        </a:rPr>
                        <a:t>них: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457200" marR="1348105" indent="-457834">
                        <a:lnSpc>
                          <a:spcPct val="100000"/>
                        </a:lnSpc>
                      </a:pPr>
                      <a:r>
                        <a:rPr sz="2400" spc="-2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науково</a:t>
                      </a:r>
                      <a:r>
                        <a:rPr sz="2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2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педагогічних</a:t>
                      </a:r>
                      <a:r>
                        <a:rPr sz="2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працівників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2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тому</a:t>
                      </a:r>
                      <a:r>
                        <a:rPr sz="2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числі: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marL="344170" indent="-344170">
                        <a:lnSpc>
                          <a:spcPts val="2825"/>
                        </a:lnSpc>
                        <a:buFont typeface="Times New Roman"/>
                        <a:buChar char="-"/>
                        <a:tabLst>
                          <a:tab pos="344170" algn="l"/>
                        </a:tabLst>
                      </a:pP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кандидатів</a:t>
                      </a:r>
                      <a:r>
                        <a:rPr sz="2400" b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наук,</a:t>
                      </a:r>
                      <a:r>
                        <a:rPr sz="2400" b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професорів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44170" indent="-344170">
                        <a:lnSpc>
                          <a:spcPct val="100000"/>
                        </a:lnSpc>
                        <a:buFont typeface="Times New Roman"/>
                        <a:buChar char="-"/>
                        <a:tabLst>
                          <a:tab pos="344170" algn="l"/>
                        </a:tabLst>
                      </a:pP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кандидатів</a:t>
                      </a:r>
                      <a:r>
                        <a:rPr sz="2400" b="1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наук,</a:t>
                      </a:r>
                      <a:r>
                        <a:rPr sz="2400" b="1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доцентів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EE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825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>
                        <a:lnSpc>
                          <a:spcPts val="2830"/>
                        </a:lnSpc>
                        <a:tabLst>
                          <a:tab pos="344170" algn="l"/>
                        </a:tabLst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технічних</a:t>
                      </a:r>
                      <a:r>
                        <a:rPr sz="2400" b="1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працівників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45720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та</a:t>
                      </a:r>
                      <a:r>
                        <a:rPr sz="24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30" dirty="0">
                          <a:latin typeface="Times New Roman"/>
                          <a:cs typeface="Times New Roman"/>
                        </a:rPr>
                        <a:t>обслуговуючого</a:t>
                      </a:r>
                      <a:r>
                        <a:rPr sz="24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персоналу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" y="844270"/>
            <a:ext cx="9140952" cy="6013729"/>
            <a:chOff x="3047" y="844270"/>
            <a:chExt cx="9140952" cy="60137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9140952" cy="2590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2839" y="6281927"/>
              <a:ext cx="862584" cy="5273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8183" y="6345935"/>
              <a:ext cx="707136" cy="4084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7912" y="6391655"/>
              <a:ext cx="487679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4032" y="6068567"/>
              <a:ext cx="1609343" cy="7802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62656" y="5849111"/>
              <a:ext cx="1645920" cy="1000125"/>
            </a:xfrm>
            <a:custGeom>
              <a:avLst/>
              <a:gdLst/>
              <a:ahLst/>
              <a:cxnLst/>
              <a:rect l="l" t="t" r="r" b="b"/>
              <a:pathLst>
                <a:path w="1645920" h="1000125">
                  <a:moveTo>
                    <a:pt x="271272" y="296786"/>
                  </a:moveTo>
                  <a:lnTo>
                    <a:pt x="242697" y="268224"/>
                  </a:lnTo>
                  <a:lnTo>
                    <a:pt x="136398" y="363435"/>
                  </a:lnTo>
                  <a:lnTo>
                    <a:pt x="68199" y="458635"/>
                  </a:lnTo>
                  <a:lnTo>
                    <a:pt x="20574" y="571309"/>
                  </a:lnTo>
                  <a:lnTo>
                    <a:pt x="0" y="685558"/>
                  </a:lnTo>
                  <a:lnTo>
                    <a:pt x="9525" y="771245"/>
                  </a:lnTo>
                  <a:lnTo>
                    <a:pt x="39624" y="847407"/>
                  </a:lnTo>
                  <a:lnTo>
                    <a:pt x="77724" y="923582"/>
                  </a:lnTo>
                  <a:lnTo>
                    <a:pt x="136398" y="999744"/>
                  </a:lnTo>
                  <a:lnTo>
                    <a:pt x="193548" y="999744"/>
                  </a:lnTo>
                  <a:lnTo>
                    <a:pt x="136398" y="923582"/>
                  </a:lnTo>
                  <a:lnTo>
                    <a:pt x="87249" y="847407"/>
                  </a:lnTo>
                  <a:lnTo>
                    <a:pt x="58674" y="771245"/>
                  </a:lnTo>
                  <a:lnTo>
                    <a:pt x="49149" y="685558"/>
                  </a:lnTo>
                  <a:lnTo>
                    <a:pt x="68199" y="571309"/>
                  </a:lnTo>
                  <a:lnTo>
                    <a:pt x="106299" y="476097"/>
                  </a:lnTo>
                  <a:lnTo>
                    <a:pt x="184023" y="382473"/>
                  </a:lnTo>
                  <a:lnTo>
                    <a:pt x="271272" y="296786"/>
                  </a:lnTo>
                  <a:close/>
                </a:path>
                <a:path w="1645920" h="1000125">
                  <a:moveTo>
                    <a:pt x="1645920" y="66573"/>
                  </a:moveTo>
                  <a:lnTo>
                    <a:pt x="1528445" y="38036"/>
                  </a:lnTo>
                  <a:lnTo>
                    <a:pt x="1470418" y="28524"/>
                  </a:lnTo>
                  <a:lnTo>
                    <a:pt x="1412494" y="19024"/>
                  </a:lnTo>
                  <a:lnTo>
                    <a:pt x="1142619" y="0"/>
                  </a:lnTo>
                  <a:lnTo>
                    <a:pt x="910717" y="19024"/>
                  </a:lnTo>
                  <a:lnTo>
                    <a:pt x="688467" y="57061"/>
                  </a:lnTo>
                  <a:lnTo>
                    <a:pt x="494665" y="123621"/>
                  </a:lnTo>
                  <a:lnTo>
                    <a:pt x="320040" y="209219"/>
                  </a:lnTo>
                  <a:lnTo>
                    <a:pt x="350266" y="237744"/>
                  </a:lnTo>
                  <a:lnTo>
                    <a:pt x="513715" y="152158"/>
                  </a:lnTo>
                  <a:lnTo>
                    <a:pt x="707517" y="85585"/>
                  </a:lnTo>
                  <a:lnTo>
                    <a:pt x="920242" y="47548"/>
                  </a:lnTo>
                  <a:lnTo>
                    <a:pt x="1142619" y="28524"/>
                  </a:lnTo>
                  <a:lnTo>
                    <a:pt x="1402969" y="47548"/>
                  </a:lnTo>
                  <a:lnTo>
                    <a:pt x="1518920" y="66573"/>
                  </a:lnTo>
                  <a:lnTo>
                    <a:pt x="1634744" y="95097"/>
                  </a:lnTo>
                  <a:lnTo>
                    <a:pt x="1645920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936" y="5763767"/>
              <a:ext cx="1722119" cy="10850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19399" y="5830823"/>
              <a:ext cx="765175" cy="1018540"/>
            </a:xfrm>
            <a:custGeom>
              <a:avLst/>
              <a:gdLst/>
              <a:ahLst/>
              <a:cxnLst/>
              <a:rect l="l" t="t" r="r" b="b"/>
              <a:pathLst>
                <a:path w="765175" h="1018540">
                  <a:moveTo>
                    <a:pt x="726821" y="0"/>
                  </a:moveTo>
                  <a:lnTo>
                    <a:pt x="570991" y="57175"/>
                  </a:lnTo>
                  <a:lnTo>
                    <a:pt x="435863" y="123875"/>
                  </a:lnTo>
                  <a:lnTo>
                    <a:pt x="310133" y="200113"/>
                  </a:lnTo>
                  <a:lnTo>
                    <a:pt x="203581" y="285877"/>
                  </a:lnTo>
                  <a:lnTo>
                    <a:pt x="116077" y="381165"/>
                  </a:lnTo>
                  <a:lnTo>
                    <a:pt x="58800" y="484403"/>
                  </a:lnTo>
                  <a:lnTo>
                    <a:pt x="9525" y="589216"/>
                  </a:lnTo>
                  <a:lnTo>
                    <a:pt x="0" y="703567"/>
                  </a:lnTo>
                  <a:lnTo>
                    <a:pt x="9525" y="789330"/>
                  </a:lnTo>
                  <a:lnTo>
                    <a:pt x="28575" y="865568"/>
                  </a:lnTo>
                  <a:lnTo>
                    <a:pt x="68452" y="941797"/>
                  </a:lnTo>
                  <a:lnTo>
                    <a:pt x="116077" y="1018031"/>
                  </a:lnTo>
                  <a:lnTo>
                    <a:pt x="154305" y="1018031"/>
                  </a:lnTo>
                  <a:lnTo>
                    <a:pt x="106552" y="941797"/>
                  </a:lnTo>
                  <a:lnTo>
                    <a:pt x="68452" y="865568"/>
                  </a:lnTo>
                  <a:lnTo>
                    <a:pt x="38226" y="789330"/>
                  </a:lnTo>
                  <a:lnTo>
                    <a:pt x="28575" y="703567"/>
                  </a:lnTo>
                  <a:lnTo>
                    <a:pt x="38226" y="589216"/>
                  </a:lnTo>
                  <a:lnTo>
                    <a:pt x="87502" y="484403"/>
                  </a:lnTo>
                  <a:lnTo>
                    <a:pt x="144780" y="390690"/>
                  </a:lnTo>
                  <a:lnTo>
                    <a:pt x="232156" y="295402"/>
                  </a:lnTo>
                  <a:lnTo>
                    <a:pt x="338836" y="209638"/>
                  </a:lnTo>
                  <a:lnTo>
                    <a:pt x="464438" y="133413"/>
                  </a:lnTo>
                  <a:lnTo>
                    <a:pt x="610742" y="76238"/>
                  </a:lnTo>
                  <a:lnTo>
                    <a:pt x="765048" y="19062"/>
                  </a:lnTo>
                  <a:lnTo>
                    <a:pt x="72682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3359" y="856487"/>
              <a:ext cx="8930640" cy="5941060"/>
            </a:xfrm>
            <a:custGeom>
              <a:avLst/>
              <a:gdLst/>
              <a:ahLst/>
              <a:cxnLst/>
              <a:rect l="l" t="t" r="r" b="b"/>
              <a:pathLst>
                <a:path w="8930640" h="5941059">
                  <a:moveTo>
                    <a:pt x="8930640" y="0"/>
                  </a:moveTo>
                  <a:lnTo>
                    <a:pt x="0" y="0"/>
                  </a:lnTo>
                  <a:lnTo>
                    <a:pt x="0" y="5940552"/>
                  </a:lnTo>
                  <a:lnTo>
                    <a:pt x="8930640" y="5940552"/>
                  </a:lnTo>
                  <a:lnTo>
                    <a:pt x="893064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3359" y="856487"/>
              <a:ext cx="8930640" cy="5941060"/>
            </a:xfrm>
            <a:custGeom>
              <a:avLst/>
              <a:gdLst/>
              <a:ahLst/>
              <a:cxnLst/>
              <a:rect l="l" t="t" r="r" b="b"/>
              <a:pathLst>
                <a:path w="8930640" h="5941059">
                  <a:moveTo>
                    <a:pt x="0" y="5940552"/>
                  </a:moveTo>
                  <a:lnTo>
                    <a:pt x="8930640" y="5940552"/>
                  </a:lnTo>
                  <a:lnTo>
                    <a:pt x="8930640" y="0"/>
                  </a:lnTo>
                  <a:lnTo>
                    <a:pt x="0" y="0"/>
                  </a:lnTo>
                  <a:lnTo>
                    <a:pt x="0" y="5940552"/>
                  </a:lnTo>
                  <a:close/>
                </a:path>
              </a:pathLst>
            </a:custGeom>
            <a:ln w="24384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3871" y="844270"/>
              <a:ext cx="428002" cy="57127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06881" y="19557"/>
            <a:ext cx="7336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Наукова</a:t>
            </a:r>
            <a:r>
              <a:rPr sz="18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робота</a:t>
            </a:r>
            <a:r>
              <a:rPr sz="1800" b="1" i="1" spc="-3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кафедри</a:t>
            </a:r>
            <a:r>
              <a:rPr sz="18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990000"/>
                </a:solidFill>
                <a:latin typeface="Arial"/>
                <a:cs typeface="Arial"/>
              </a:rPr>
              <a:t>технології</a:t>
            </a:r>
            <a:r>
              <a:rPr sz="18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990000"/>
                </a:solidFill>
                <a:latin typeface="Arial"/>
                <a:cs typeface="Arial"/>
              </a:rPr>
              <a:t>зберігання,</a:t>
            </a:r>
            <a:r>
              <a:rPr sz="1800" b="1" i="1" spc="-3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переробки</a:t>
            </a:r>
            <a:r>
              <a:rPr sz="18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spc="-25" dirty="0">
                <a:solidFill>
                  <a:srgbClr val="990000"/>
                </a:solidFill>
                <a:latin typeface="Arial"/>
                <a:cs typeface="Arial"/>
              </a:rPr>
              <a:t>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66366" y="293573"/>
            <a:ext cx="48101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стандартизації</a:t>
            </a:r>
            <a:r>
              <a:rPr sz="1800" b="1" i="1" spc="-9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продукції</a:t>
            </a:r>
            <a:r>
              <a:rPr sz="1800" b="1" i="1" spc="-3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990000"/>
                </a:solidFill>
                <a:latin typeface="Arial"/>
                <a:cs typeface="Arial"/>
              </a:rPr>
              <a:t>рослинництва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4282" y="428604"/>
            <a:ext cx="8854737" cy="298543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R="209550" algn="ctr">
              <a:lnSpc>
                <a:spcPct val="100000"/>
              </a:lnSpc>
              <a:spcBef>
                <a:spcPts val="600"/>
              </a:spcBef>
            </a:pP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ім.</a:t>
            </a:r>
            <a:r>
              <a:rPr sz="1800" b="1" i="1" spc="-2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проф.</a:t>
            </a:r>
            <a:r>
              <a:rPr sz="1800" b="1" i="1" spc="-25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990000"/>
                </a:solidFill>
                <a:latin typeface="Arial"/>
                <a:cs typeface="Arial"/>
              </a:rPr>
              <a:t>Б.В.</a:t>
            </a:r>
            <a:r>
              <a:rPr sz="1800" b="1" i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990000"/>
                </a:solidFill>
                <a:latin typeface="Arial"/>
                <a:cs typeface="Arial"/>
              </a:rPr>
              <a:t>Лесика</a:t>
            </a:r>
            <a:endParaRPr sz="1800">
              <a:latin typeface="Arial"/>
              <a:cs typeface="Arial"/>
            </a:endParaRPr>
          </a:p>
          <a:p>
            <a:pPr marL="445134" algn="ctr">
              <a:lnSpc>
                <a:spcPct val="100000"/>
              </a:lnSpc>
              <a:spcBef>
                <a:spcPts val="550"/>
              </a:spcBef>
            </a:pPr>
            <a:r>
              <a:rPr sz="2200" b="1" u="sng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Науково-</a:t>
            </a:r>
            <a:r>
              <a:rPr sz="2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дослідна</a:t>
            </a:r>
            <a:r>
              <a:rPr sz="2200" b="1" u="sng" spc="-5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робота</a:t>
            </a:r>
            <a:r>
              <a:rPr sz="2200" b="1" u="sng" spc="-8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кафедри</a:t>
            </a:r>
            <a:r>
              <a:rPr sz="2200" b="1" u="sng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ведеться</a:t>
            </a:r>
            <a:r>
              <a:rPr sz="2200" b="1" u="sng" spc="-7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за</a:t>
            </a:r>
            <a:r>
              <a:rPr sz="2200" b="1" u="sng" spc="-1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spc="-1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напрямами</a:t>
            </a:r>
            <a:r>
              <a:rPr sz="2200" b="1" u="sng" spc="-1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:</a:t>
            </a:r>
            <a:endParaRPr lang="uk-UA" sz="2200" b="1" u="sng" spc="-1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0000"/>
                </a:solidFill>
              </a:uFill>
              <a:latin typeface="Arial"/>
              <a:cs typeface="Arial"/>
            </a:endParaRPr>
          </a:p>
          <a:p>
            <a:pPr marL="12700" marR="11430" indent="675005" algn="just">
              <a:lnSpc>
                <a:spcPct val="100000"/>
              </a:lnSpc>
              <a:spcBef>
                <a:spcPts val="10"/>
              </a:spcBef>
              <a:buSzPct val="88888"/>
              <a:buChar char="-"/>
              <a:tabLst>
                <a:tab pos="687705" algn="l"/>
              </a:tabLst>
            </a:pPr>
            <a:r>
              <a:rPr lang="uk-UA" sz="1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удосконалення</a:t>
            </a:r>
            <a:r>
              <a:rPr sz="1800" b="1" u="sng" spc="3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технологій</a:t>
            </a:r>
            <a:r>
              <a:rPr sz="1800" b="1" u="sng" spc="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післязбиральної</a:t>
            </a:r>
            <a:r>
              <a:rPr sz="1800" b="1" u="sng" spc="3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доробки,</a:t>
            </a:r>
            <a:r>
              <a:rPr sz="1800" b="1" u="sng" spc="2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зберігання</a:t>
            </a:r>
            <a:r>
              <a:rPr sz="1800" b="1" u="sng" spc="4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spc="-2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переробки</a:t>
            </a:r>
            <a:r>
              <a:rPr sz="1800" b="1" u="sng" spc="9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зерна,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плодово-</a:t>
            </a:r>
            <a:r>
              <a:rPr sz="1800" b="1" dirty="0">
                <a:latin typeface="Arial"/>
                <a:cs typeface="Arial"/>
              </a:rPr>
              <a:t>ягідної</a:t>
            </a:r>
            <a:r>
              <a:rPr sz="1800" b="1" spc="1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продукції,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бульб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картоплі,</a:t>
            </a:r>
            <a:r>
              <a:rPr sz="1800" b="1" spc="11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овочів,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льону, хмелесировини,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цукрової</a:t>
            </a:r>
            <a:r>
              <a:rPr sz="1800" b="1" spc="-20">
                <a:latin typeface="Arial"/>
                <a:cs typeface="Arial"/>
              </a:rPr>
              <a:t> </a:t>
            </a:r>
            <a:r>
              <a:rPr sz="1800" b="1" spc="-10" smtClean="0">
                <a:latin typeface="Arial"/>
                <a:cs typeface="Arial"/>
              </a:rPr>
              <a:t>сировини</a:t>
            </a:r>
            <a:r>
              <a:rPr lang="uk-UA" sz="1800" b="1" spc="-10" dirty="0" smtClean="0">
                <a:latin typeface="Arial"/>
                <a:cs typeface="Arial"/>
              </a:rPr>
              <a:t>, конопель</a:t>
            </a:r>
            <a:r>
              <a:rPr sz="1800" b="1" spc="-10" smtClean="0">
                <a:latin typeface="Arial"/>
                <a:cs typeface="Arial"/>
              </a:rPr>
              <a:t>;</a:t>
            </a:r>
            <a:endParaRPr sz="1800">
              <a:latin typeface="Arial"/>
              <a:cs typeface="Arial"/>
            </a:endParaRPr>
          </a:p>
          <a:p>
            <a:pPr marL="12700" marR="5080" indent="608965" algn="just">
              <a:lnSpc>
                <a:spcPct val="100000"/>
              </a:lnSpc>
              <a:spcBef>
                <a:spcPts val="5"/>
              </a:spcBef>
              <a:buChar char="-"/>
              <a:tabLst>
                <a:tab pos="621665" algn="l"/>
              </a:tabLst>
            </a:pP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вивчення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впливу</a:t>
            </a:r>
            <a:r>
              <a:rPr sz="1800" b="1" u="sng" spc="-7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агротехніки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вирощування</a:t>
            </a:r>
            <a:r>
              <a:rPr sz="1800" b="1" u="sng" spc="-1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і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метеорологічних</a:t>
            </a:r>
            <a:r>
              <a:rPr sz="1800" b="1" u="sng" spc="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умов</a:t>
            </a:r>
            <a:r>
              <a:rPr sz="1800" b="1" u="sng" spc="-3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spc="-2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якість</a:t>
            </a:r>
            <a:r>
              <a:rPr sz="1800" b="1" u="sng" spc="8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sz="1800" b="1" u="sng" spc="7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лежкість</a:t>
            </a:r>
            <a:r>
              <a:rPr sz="1800" b="1" u="sng" spc="6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бульб</a:t>
            </a:r>
            <a:r>
              <a:rPr sz="1800" b="1" spc="7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картоплі,</a:t>
            </a:r>
            <a:r>
              <a:rPr sz="1800" b="1" spc="7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плодів,</a:t>
            </a:r>
            <a:r>
              <a:rPr sz="1800" b="1" spc="6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овочів,</a:t>
            </a:r>
            <a:r>
              <a:rPr sz="1800" b="1" spc="65" dirty="0">
                <a:latin typeface="Arial"/>
                <a:cs typeface="Arial"/>
              </a:rPr>
              <a:t>  </a:t>
            </a:r>
            <a:r>
              <a:rPr sz="1800" b="1">
                <a:latin typeface="Arial"/>
                <a:cs typeface="Arial"/>
              </a:rPr>
              <a:t>врожаю</a:t>
            </a:r>
            <a:r>
              <a:rPr sz="1800" b="1" spc="75">
                <a:latin typeface="Arial"/>
                <a:cs typeface="Arial"/>
              </a:rPr>
              <a:t>  </a:t>
            </a:r>
            <a:r>
              <a:rPr sz="1800" b="1" smtClean="0">
                <a:latin typeface="Arial"/>
                <a:cs typeface="Arial"/>
              </a:rPr>
              <a:t>технічних</a:t>
            </a:r>
            <a:r>
              <a:rPr sz="1800" b="1" spc="65" smtClean="0">
                <a:latin typeface="Arial"/>
                <a:cs typeface="Arial"/>
              </a:rPr>
              <a:t>  </a:t>
            </a:r>
            <a:r>
              <a:rPr sz="1800" b="1" spc="-50" dirty="0">
                <a:latin typeface="Arial"/>
                <a:cs typeface="Arial"/>
              </a:rPr>
              <a:t>і </a:t>
            </a:r>
            <a:r>
              <a:rPr sz="1800" b="1" dirty="0">
                <a:latin typeface="Arial"/>
                <a:cs typeface="Arial"/>
              </a:rPr>
              <a:t>зернових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культур;</a:t>
            </a:r>
            <a:endParaRPr sz="1800">
              <a:latin typeface="Arial"/>
              <a:cs typeface="Arial"/>
            </a:endParaRPr>
          </a:p>
          <a:p>
            <a:pPr marL="706755" indent="-236854" algn="just">
              <a:lnSpc>
                <a:spcPct val="100000"/>
              </a:lnSpc>
              <a:buChar char="-"/>
              <a:tabLst>
                <a:tab pos="706755" algn="l"/>
              </a:tabLst>
            </a:pP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удосконалення</a:t>
            </a:r>
            <a:r>
              <a:rPr sz="1800" b="1" u="sng" spc="7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технологічних</a:t>
            </a:r>
            <a:r>
              <a:rPr sz="1800" b="1" u="sng" spc="4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прийомів</a:t>
            </a:r>
            <a:r>
              <a:rPr sz="1800" b="1" u="sng" spc="4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переробки</a:t>
            </a:r>
            <a:r>
              <a:rPr sz="1800" b="1" u="sng" spc="5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плодів,</a:t>
            </a:r>
            <a:r>
              <a:rPr sz="1800" b="1" spc="5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ягід</a:t>
            </a:r>
            <a:r>
              <a:rPr sz="1800" b="1" spc="65" dirty="0">
                <a:latin typeface="Arial"/>
                <a:cs typeface="Arial"/>
              </a:rPr>
              <a:t>  </a:t>
            </a:r>
            <a:r>
              <a:rPr sz="1800" b="1" spc="-25" dirty="0">
                <a:latin typeface="Arial"/>
                <a:cs typeface="Arial"/>
              </a:rPr>
              <a:t>та</a:t>
            </a:r>
            <a:endParaRPr sz="18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овочів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метою</a:t>
            </a:r>
            <a:r>
              <a:rPr sz="1800" b="1" spc="-10" dirty="0">
                <a:latin typeface="Arial"/>
                <a:cs typeface="Arial"/>
              </a:rPr>
              <a:t> отримання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консервів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високої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біологічної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цінності;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2910" y="3486470"/>
            <a:ext cx="3822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7345" algn="l"/>
                <a:tab pos="1658620" algn="l"/>
              </a:tabLst>
            </a:pPr>
            <a:r>
              <a:rPr sz="1800" b="1" spc="-50" dirty="0">
                <a:latin typeface="Arial"/>
                <a:cs typeface="Arial"/>
              </a:rPr>
              <a:t>-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розробка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енергозберігаючих</a:t>
            </a:r>
            <a:endParaRPr sz="1800" u="sng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12029" y="3414141"/>
            <a:ext cx="2777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2920" algn="l"/>
                <a:tab pos="1988185" algn="l"/>
              </a:tabLst>
            </a:pPr>
            <a:r>
              <a:rPr sz="1800" b="1" spc="-25" dirty="0">
                <a:latin typeface="Arial"/>
                <a:cs typeface="Arial"/>
              </a:rPr>
              <a:t>та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екологічно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чистих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319" y="3688156"/>
            <a:ext cx="26193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9875" algn="l"/>
              </a:tabLst>
            </a:pPr>
            <a:r>
              <a:rPr sz="1800" b="1" spc="-10" dirty="0">
                <a:latin typeface="Arial"/>
                <a:cs typeface="Arial"/>
              </a:rPr>
              <a:t>переробки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продукції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05098" y="3414141"/>
            <a:ext cx="58642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технологій</a:t>
            </a:r>
            <a:endParaRPr sz="1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tabLst>
                <a:tab pos="1945005" algn="l"/>
                <a:tab pos="2439035" algn="l"/>
                <a:tab pos="4518025" algn="l"/>
              </a:tabLst>
            </a:pPr>
            <a:r>
              <a:rPr sz="1800" b="1" spc="-10" dirty="0">
                <a:latin typeface="Arial"/>
                <a:cs typeface="Arial"/>
              </a:rPr>
              <a:t>рослинництва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із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використанням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біологічних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3319" y="4143380"/>
            <a:ext cx="877633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каталізаторів;</a:t>
            </a:r>
            <a:endParaRPr sz="1800">
              <a:latin typeface="Arial"/>
              <a:cs typeface="Arial"/>
            </a:endParaRPr>
          </a:p>
          <a:p>
            <a:pPr marL="771525" indent="-301625">
              <a:lnSpc>
                <a:spcPct val="100000"/>
              </a:lnSpc>
              <a:buChar char="-"/>
              <a:tabLst>
                <a:tab pos="771525" algn="l"/>
                <a:tab pos="2454275" algn="l"/>
                <a:tab pos="4058285" algn="l"/>
                <a:tab pos="4970145" algn="l"/>
                <a:tab pos="5915025" algn="l"/>
                <a:tab pos="7226300" algn="l"/>
                <a:tab pos="8336280" algn="l"/>
              </a:tabLst>
            </a:pP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дослідження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придатності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нових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сортів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овочевих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культур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2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для</a:t>
            </a:r>
            <a:endParaRPr sz="1800" b="1" u="sng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тривалого</a:t>
            </a:r>
            <a:r>
              <a:rPr sz="1800" b="1" u="sng" spc="-5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зберігання,</a:t>
            </a:r>
            <a:r>
              <a:rPr sz="1800" b="1" u="sng" spc="-5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сушіння,</a:t>
            </a:r>
            <a:r>
              <a:rPr sz="1800" b="1" u="sng" spc="-3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соління</a:t>
            </a:r>
            <a:r>
              <a:rPr sz="1800" b="1" u="sng" spc="-9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заморожування;</a:t>
            </a:r>
            <a:endParaRPr sz="1800" b="1" u="sng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237615" algn="l"/>
                <a:tab pos="2213610" algn="l"/>
                <a:tab pos="2924175" algn="l"/>
                <a:tab pos="4189095" algn="l"/>
                <a:tab pos="5415280" algn="l"/>
                <a:tab pos="6445885" algn="l"/>
                <a:tab pos="6854190" algn="l"/>
                <a:tab pos="7683500" algn="l"/>
                <a:tab pos="8524875" algn="l"/>
              </a:tabLst>
            </a:pPr>
            <a:r>
              <a:rPr lang="uk-UA" b="1" spc="-10" dirty="0">
                <a:latin typeface="Arial"/>
                <a:cs typeface="Arial"/>
              </a:rPr>
              <a:t> </a:t>
            </a:r>
            <a:r>
              <a:rPr lang="uk-UA" b="1" spc="-10" dirty="0" smtClean="0">
                <a:latin typeface="Arial"/>
                <a:cs typeface="Arial"/>
              </a:rPr>
              <a:t> -   </a:t>
            </a:r>
            <a:r>
              <a:rPr sz="1800" b="1" u="sng" spc="-1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вивчення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впливу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умов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живлення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овочевих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культур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2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якість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свіжої</a:t>
            </a:r>
            <a:r>
              <a:rPr sz="18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800" b="1" u="sng" spc="-25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lang="uk-UA" sz="1800" b="1" u="sng" spc="-25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spc="-1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переробленої</a:t>
            </a:r>
            <a:r>
              <a:rPr sz="1800" b="1" u="sng" spc="-15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spc="-1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sz="1800" b="1" u="sng" spc="-1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;</a:t>
            </a:r>
            <a:r>
              <a:rPr lang="uk-UA" sz="1800" b="1" u="sng" spc="-1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sz="1800" b="1" u="sng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 marR="9525" indent="602615">
              <a:lnSpc>
                <a:spcPct val="100000"/>
              </a:lnSpc>
              <a:buChar char="-"/>
              <a:tabLst>
                <a:tab pos="615315" algn="l"/>
              </a:tabLst>
            </a:pPr>
            <a:r>
              <a:rPr sz="1800" b="1" u="sng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дослідження</a:t>
            </a:r>
            <a:r>
              <a:rPr sz="1800" b="1" u="sng" spc="-2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зміни</a:t>
            </a:r>
            <a:r>
              <a:rPr sz="1800" b="1" u="sng" spc="-3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якості зерна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(насіння)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районованих</a:t>
            </a:r>
            <a:r>
              <a:rPr sz="1800" b="1" u="sng" spc="-1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сортів</a:t>
            </a:r>
            <a:r>
              <a:rPr sz="1800" b="1" u="sng" spc="-3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пшениці, </a:t>
            </a:r>
            <a:r>
              <a:rPr sz="1800" b="1" dirty="0">
                <a:latin typeface="Arial"/>
                <a:cs typeface="Arial"/>
              </a:rPr>
              <a:t>жита,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тритікале,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ріпаку,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круп’яних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культур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процесі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тривалого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зберігання;</a:t>
            </a:r>
            <a:endParaRPr sz="1800">
              <a:latin typeface="Arial"/>
              <a:cs typeface="Arial"/>
            </a:endParaRPr>
          </a:p>
          <a:p>
            <a:pPr marL="609600" indent="-139700">
              <a:lnSpc>
                <a:spcPct val="100000"/>
              </a:lnSpc>
              <a:buChar char="-"/>
              <a:tabLst>
                <a:tab pos="609600" algn="l"/>
              </a:tabLst>
            </a:pP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технологія</a:t>
            </a:r>
            <a:r>
              <a:rPr sz="1800" b="1" u="sng" spc="-5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переробки</a:t>
            </a:r>
            <a:r>
              <a:rPr sz="1800" b="1" u="sng" spc="-8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вторинної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сировини</a:t>
            </a:r>
            <a:r>
              <a:rPr sz="1800" b="1" u="sng" spc="-9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технічних</a:t>
            </a:r>
            <a:r>
              <a:rPr sz="18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8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культур.</a:t>
            </a:r>
            <a:endParaRPr sz="1800" b="1" u="sng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0670" y="143078"/>
            <a:ext cx="3910287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1" spc="-10">
                <a:solidFill>
                  <a:srgbClr val="990000"/>
                </a:solidFill>
                <a:latin typeface="Arial"/>
                <a:cs typeface="Arial"/>
              </a:rPr>
              <a:t>Навчальна</a:t>
            </a:r>
            <a:r>
              <a:rPr sz="2600" b="1" spc="-135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lang="uk-UA" sz="2600" b="1" spc="-135" dirty="0" smtClean="0">
                <a:solidFill>
                  <a:srgbClr val="990000"/>
                </a:solidFill>
                <a:latin typeface="Arial"/>
                <a:cs typeface="Arial"/>
              </a:rPr>
              <a:t>  </a:t>
            </a:r>
            <a:r>
              <a:rPr sz="2600" b="1" spc="-10" smtClean="0">
                <a:solidFill>
                  <a:srgbClr val="990000"/>
                </a:solidFill>
                <a:latin typeface="Arial"/>
                <a:cs typeface="Arial"/>
              </a:rPr>
              <a:t>робота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4047" y="533400"/>
            <a:ext cx="8592820" cy="6248400"/>
            <a:chOff x="384047" y="679704"/>
            <a:chExt cx="8592820" cy="5687695"/>
          </a:xfrm>
        </p:grpSpPr>
        <p:sp>
          <p:nvSpPr>
            <p:cNvPr id="4" name="object 4"/>
            <p:cNvSpPr/>
            <p:nvPr/>
          </p:nvSpPr>
          <p:spPr>
            <a:xfrm>
              <a:off x="396239" y="691896"/>
              <a:ext cx="8568055" cy="5663565"/>
            </a:xfrm>
            <a:custGeom>
              <a:avLst/>
              <a:gdLst/>
              <a:ahLst/>
              <a:cxnLst/>
              <a:rect l="l" t="t" r="r" b="b"/>
              <a:pathLst>
                <a:path w="8568055" h="5663565">
                  <a:moveTo>
                    <a:pt x="8567928" y="0"/>
                  </a:moveTo>
                  <a:lnTo>
                    <a:pt x="0" y="0"/>
                  </a:lnTo>
                  <a:lnTo>
                    <a:pt x="0" y="5663184"/>
                  </a:lnTo>
                  <a:lnTo>
                    <a:pt x="8567928" y="5663184"/>
                  </a:lnTo>
                  <a:lnTo>
                    <a:pt x="8567928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6239" y="691896"/>
              <a:ext cx="8568055" cy="5663565"/>
            </a:xfrm>
            <a:custGeom>
              <a:avLst/>
              <a:gdLst/>
              <a:ahLst/>
              <a:cxnLst/>
              <a:rect l="l" t="t" r="r" b="b"/>
              <a:pathLst>
                <a:path w="8568055" h="5663565">
                  <a:moveTo>
                    <a:pt x="0" y="5663184"/>
                  </a:moveTo>
                  <a:lnTo>
                    <a:pt x="8567928" y="5663184"/>
                  </a:lnTo>
                  <a:lnTo>
                    <a:pt x="8567928" y="0"/>
                  </a:lnTo>
                  <a:lnTo>
                    <a:pt x="0" y="0"/>
                  </a:lnTo>
                  <a:lnTo>
                    <a:pt x="0" y="5663184"/>
                  </a:lnTo>
                  <a:close/>
                </a:path>
              </a:pathLst>
            </a:custGeom>
            <a:ln w="24384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1570" y="746201"/>
            <a:ext cx="388810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1320" algn="l"/>
                <a:tab pos="2881630" algn="l"/>
              </a:tabLst>
            </a:pPr>
            <a:r>
              <a:rPr sz="1800" b="1" spc="-10" dirty="0">
                <a:latin typeface="Arial"/>
                <a:cs typeface="Arial"/>
              </a:rPr>
              <a:t>Навчальна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робота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кафедри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065" y="1021207"/>
            <a:ext cx="4137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53360" algn="l"/>
              </a:tabLst>
            </a:pPr>
            <a:r>
              <a:rPr sz="1800" b="1" spc="-10" dirty="0">
                <a:latin typeface="Arial"/>
                <a:cs typeface="Arial"/>
              </a:rPr>
              <a:t>висококваліфікованих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спеціалістів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58054" y="1021207"/>
            <a:ext cx="2741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" algn="l"/>
                <a:tab pos="1125220" algn="l"/>
                <a:tab pos="2506345" algn="l"/>
              </a:tabLst>
            </a:pPr>
            <a:r>
              <a:rPr sz="1800" b="1" spc="-50" dirty="0">
                <a:latin typeface="Arial"/>
                <a:cs typeface="Arial"/>
              </a:rPr>
              <a:t>у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галузі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зберігання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50" dirty="0">
                <a:latin typeface="Arial"/>
                <a:cs typeface="Arial"/>
              </a:rPr>
              <a:t>та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12460" y="746201"/>
            <a:ext cx="367919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762125" algn="l"/>
                <a:tab pos="2444750" algn="l"/>
              </a:tabLst>
            </a:pPr>
            <a:r>
              <a:rPr sz="1800" b="1" spc="-10" dirty="0">
                <a:latin typeface="Arial"/>
                <a:cs typeface="Arial"/>
              </a:rPr>
              <a:t>направлена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на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підготовку</a:t>
            </a:r>
            <a:endParaRPr sz="1800">
              <a:latin typeface="Arial"/>
              <a:cs typeface="Arial"/>
            </a:endParaRPr>
          </a:p>
          <a:p>
            <a:pPr marR="12700" algn="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latin typeface="Arial"/>
                <a:cs typeface="Arial"/>
              </a:rPr>
              <a:t>переробки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065" y="1295222"/>
            <a:ext cx="84137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продукції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рослинництва.</a:t>
            </a:r>
            <a:endParaRPr sz="1800">
              <a:latin typeface="Arial"/>
              <a:cs typeface="Arial"/>
            </a:endParaRPr>
          </a:p>
          <a:p>
            <a:pPr marL="12700" marR="5080" indent="457200">
              <a:lnSpc>
                <a:spcPct val="100000"/>
              </a:lnSpc>
              <a:spcBef>
                <a:spcPts val="5"/>
              </a:spcBef>
              <a:tabLst>
                <a:tab pos="1737995" algn="l"/>
                <a:tab pos="2533650" algn="l"/>
                <a:tab pos="3994785" algn="l"/>
                <a:tab pos="5052695" algn="l"/>
                <a:tab pos="5552440" algn="l"/>
                <a:tab pos="7190105" algn="l"/>
              </a:tabLst>
            </a:pPr>
            <a:r>
              <a:rPr sz="1800" b="1" spc="-10" dirty="0">
                <a:latin typeface="Arial"/>
                <a:cs typeface="Arial"/>
              </a:rPr>
              <a:t>Кафедра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веде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навчальну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роботу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за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ступеневою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системою: підготовка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бакалаврів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і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магістрів.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1570" y="2118436"/>
            <a:ext cx="2186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2610" algn="l"/>
              </a:tabLst>
            </a:pPr>
            <a:r>
              <a:rPr sz="1800" b="1" spc="-10" smtClean="0">
                <a:latin typeface="Arial"/>
                <a:cs typeface="Arial"/>
              </a:rPr>
              <a:t>Cпеціальності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ОС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91585" y="2118436"/>
            <a:ext cx="1424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“Бакалавр”: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6071" y="2118436"/>
            <a:ext cx="406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201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62396" y="2118436"/>
            <a:ext cx="14966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“Агрономія”,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33335" y="2118436"/>
            <a:ext cx="1753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1820" algn="l"/>
                <a:tab pos="1677035" algn="l"/>
              </a:tabLst>
            </a:pPr>
            <a:r>
              <a:rPr sz="1800" b="1" spc="-25" dirty="0">
                <a:latin typeface="Arial"/>
                <a:cs typeface="Arial"/>
              </a:rPr>
              <a:t>202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“Захист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50" dirty="0">
                <a:latin typeface="Arial"/>
                <a:cs typeface="Arial"/>
              </a:rPr>
              <a:t>і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4065" y="2393441"/>
            <a:ext cx="2359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8580" algn="l"/>
              </a:tabLst>
            </a:pPr>
            <a:r>
              <a:rPr sz="1800" b="1" spc="-10" dirty="0">
                <a:latin typeface="Arial"/>
                <a:cs typeface="Arial"/>
              </a:rPr>
              <a:t>карантин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рослин”,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99307" y="2393441"/>
            <a:ext cx="5791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3260" algn="l"/>
                <a:tab pos="2546350" algn="l"/>
                <a:tab pos="3074035" algn="l"/>
                <a:tab pos="5394325" algn="l"/>
              </a:tabLst>
            </a:pPr>
            <a:r>
              <a:rPr sz="1800" b="1" spc="-25" dirty="0">
                <a:latin typeface="Arial"/>
                <a:cs typeface="Arial"/>
              </a:rPr>
              <a:t>203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>
                <a:latin typeface="Arial"/>
                <a:cs typeface="Arial"/>
              </a:rPr>
              <a:t>“</a:t>
            </a:r>
            <a:r>
              <a:rPr sz="1800" b="1" spc="-10" smtClean="0">
                <a:latin typeface="Arial"/>
                <a:cs typeface="Arial"/>
              </a:rPr>
              <a:t>Садівництво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та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виноградарство”,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051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4065" y="2667457"/>
            <a:ext cx="8415020" cy="20800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2425" algn="l"/>
                <a:tab pos="2165350" algn="l"/>
                <a:tab pos="3076575" algn="l"/>
                <a:tab pos="3302000" algn="l"/>
                <a:tab pos="5357495" algn="l"/>
                <a:tab pos="5902960" algn="l"/>
                <a:tab pos="7171690" algn="l"/>
              </a:tabLst>
            </a:pPr>
            <a:r>
              <a:rPr sz="1800" b="1" spc="-10" dirty="0">
                <a:latin typeface="Arial"/>
                <a:cs typeface="Arial"/>
              </a:rPr>
              <a:t>“Економіка”,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071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“Облік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50" dirty="0">
                <a:latin typeface="Arial"/>
                <a:cs typeface="Arial"/>
              </a:rPr>
              <a:t>і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оподаткування“,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072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“Фінанси,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банківська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155"/>
              </a:lnSpc>
              <a:spcBef>
                <a:spcPts val="5"/>
              </a:spcBef>
            </a:pPr>
            <a:r>
              <a:rPr sz="1800" b="1" dirty="0">
                <a:latin typeface="Arial"/>
                <a:cs typeface="Arial"/>
              </a:rPr>
              <a:t>справа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та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страхування”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,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208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“Агроінженерія”.</a:t>
            </a:r>
            <a:endParaRPr sz="1800" dirty="0">
              <a:latin typeface="Arial"/>
              <a:cs typeface="Arial"/>
            </a:endParaRPr>
          </a:p>
          <a:p>
            <a:pPr marL="1174115">
              <a:lnSpc>
                <a:spcPts val="2395"/>
              </a:lnSpc>
            </a:pPr>
            <a:r>
              <a:rPr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Для</a:t>
            </a:r>
            <a:r>
              <a:rPr sz="2000" b="1" u="sng" spc="-5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ОС</a:t>
            </a:r>
            <a:r>
              <a:rPr sz="2000" b="1" u="sng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“Бакалавр”</a:t>
            </a:r>
            <a:r>
              <a:rPr sz="2000" b="1" u="sng" spc="-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u="sng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викладаються</a:t>
            </a:r>
            <a:r>
              <a:rPr sz="2000" b="1" u="sng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такі</a:t>
            </a:r>
            <a:r>
              <a:rPr sz="2000" b="1" u="sng" spc="-4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u="sng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дисципліни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20" dirty="0">
                <a:latin typeface="Arial"/>
                <a:cs typeface="Arial"/>
              </a:rPr>
              <a:t>“Технологія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зберігання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та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переробки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продукції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рослинництва”;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656080" algn="l"/>
                <a:tab pos="3232150" algn="l"/>
                <a:tab pos="4747895" algn="l"/>
                <a:tab pos="5281295" algn="l"/>
                <a:tab pos="7327265" algn="l"/>
              </a:tabLst>
            </a:pPr>
            <a:r>
              <a:rPr sz="1800" b="1" spc="-10">
                <a:latin typeface="Arial"/>
                <a:cs typeface="Arial"/>
              </a:rPr>
              <a:t>“</a:t>
            </a:r>
            <a:r>
              <a:rPr sz="1800" b="1" spc="-10" smtClean="0">
                <a:latin typeface="Arial"/>
                <a:cs typeface="Arial"/>
              </a:rPr>
              <a:t>Технологія</a:t>
            </a:r>
            <a:r>
              <a:rPr lang="uk-UA" b="1" spc="-10" dirty="0">
                <a:latin typeface="Arial"/>
                <a:cs typeface="Arial"/>
              </a:rPr>
              <a:t> </a:t>
            </a:r>
            <a:r>
              <a:rPr lang="uk-UA" b="1" spc="-10" dirty="0" smtClean="0">
                <a:latin typeface="Arial"/>
                <a:cs typeface="Arial"/>
              </a:rPr>
              <a:t> </a:t>
            </a:r>
            <a:r>
              <a:rPr sz="1800" b="1" spc="-10" smtClean="0">
                <a:latin typeface="Arial"/>
                <a:cs typeface="Arial"/>
              </a:rPr>
              <a:t>зберігання</a:t>
            </a:r>
            <a:r>
              <a:rPr lang="uk-UA" sz="1800" b="1" spc="-10" dirty="0" smtClean="0">
                <a:latin typeface="Arial"/>
                <a:cs typeface="Arial"/>
              </a:rPr>
              <a:t> та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переробки</a:t>
            </a:r>
            <a:r>
              <a:rPr sz="1800" b="1">
                <a:latin typeface="Arial"/>
                <a:cs typeface="Arial"/>
              </a:rPr>
              <a:t>	</a:t>
            </a:r>
            <a:r>
              <a:rPr lang="uk-UA" sz="1800" b="1" dirty="0" smtClean="0">
                <a:latin typeface="Arial"/>
                <a:cs typeface="Arial"/>
              </a:rPr>
              <a:t>плодів і овочів</a:t>
            </a:r>
            <a:r>
              <a:rPr sz="1800" b="1" spc="-10" smtClean="0">
                <a:latin typeface="Arial"/>
                <a:cs typeface="Arial"/>
              </a:rPr>
              <a:t>”;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0" smtClean="0">
                <a:latin typeface="Arial"/>
                <a:cs typeface="Arial"/>
              </a:rPr>
              <a:t>“</a:t>
            </a:r>
            <a:r>
              <a:rPr sz="1800" b="1" spc="-10" dirty="0">
                <a:latin typeface="Arial"/>
                <a:cs typeface="Arial"/>
              </a:rPr>
              <a:t>Стандартизація </a:t>
            </a:r>
            <a:r>
              <a:rPr sz="1800" b="1" dirty="0">
                <a:latin typeface="Arial"/>
                <a:cs typeface="Arial"/>
              </a:rPr>
              <a:t>та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управління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якістю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продукції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>
                <a:latin typeface="Arial"/>
                <a:cs typeface="Arial"/>
              </a:rPr>
              <a:t>рослинництва</a:t>
            </a:r>
            <a:r>
              <a:rPr sz="1800" b="1" spc="-10" smtClean="0">
                <a:latin typeface="Arial"/>
                <a:cs typeface="Arial"/>
              </a:rPr>
              <a:t>”;</a:t>
            </a:r>
            <a:endParaRPr lang="uk-UA" sz="1800" b="1" spc="-1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uk-UA" b="1" spc="-1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	                      </a:t>
            </a:r>
            <a:r>
              <a:rPr lang="uk-UA" sz="24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Вибіркові дисципліни:</a:t>
            </a:r>
            <a:endParaRPr sz="2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1472" y="4855665"/>
            <a:ext cx="8358246" cy="1859483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tabLst>
                <a:tab pos="1704339" algn="l"/>
                <a:tab pos="3619500" algn="l"/>
                <a:tab pos="5183505" algn="l"/>
                <a:tab pos="5765800" algn="l"/>
              </a:tabLst>
            </a:pPr>
            <a:r>
              <a:rPr lang="uk-UA" sz="2000" b="1" dirty="0" smtClean="0">
                <a:latin typeface="Arial"/>
                <a:cs typeface="Arial"/>
              </a:rPr>
              <a:t>- </a:t>
            </a:r>
            <a:r>
              <a:rPr lang="uk-UA" sz="2000" b="1" dirty="0" err="1" smtClean="0">
                <a:latin typeface="Arial"/>
                <a:cs typeface="Arial"/>
              </a:rPr>
              <a:t>“Технологічна</a:t>
            </a:r>
            <a:r>
              <a:rPr lang="uk-UA" sz="2000" b="1" dirty="0" smtClean="0">
                <a:latin typeface="Arial"/>
                <a:cs typeface="Arial"/>
              </a:rPr>
              <a:t> експертиза</a:t>
            </a:r>
            <a:r>
              <a:rPr lang="uk-UA" sz="2000" b="1" spc="-30" dirty="0" smtClean="0">
                <a:latin typeface="Arial"/>
                <a:cs typeface="Arial"/>
              </a:rPr>
              <a:t> </a:t>
            </a:r>
            <a:r>
              <a:rPr lang="uk-UA" sz="2000" b="1" dirty="0" smtClean="0">
                <a:latin typeface="Arial"/>
                <a:cs typeface="Arial"/>
              </a:rPr>
              <a:t>продукції</a:t>
            </a:r>
            <a:r>
              <a:rPr lang="uk-UA" sz="2000" b="1" spc="-55" dirty="0" smtClean="0">
                <a:latin typeface="Arial"/>
                <a:cs typeface="Arial"/>
              </a:rPr>
              <a:t> </a:t>
            </a:r>
            <a:r>
              <a:rPr lang="uk-UA" sz="2000" b="1" spc="-10" dirty="0" err="1" smtClean="0">
                <a:latin typeface="Arial"/>
                <a:cs typeface="Arial"/>
              </a:rPr>
              <a:t>рослинництва”</a:t>
            </a:r>
            <a:r>
              <a:rPr lang="uk-UA" sz="2000" b="1" spc="-10" dirty="0" smtClean="0">
                <a:latin typeface="Arial"/>
                <a:cs typeface="Arial"/>
              </a:rPr>
              <a:t>;</a:t>
            </a:r>
            <a:endParaRPr lang="uk-UA" sz="2000" dirty="0" smtClean="0">
              <a:latin typeface="Arial"/>
              <a:cs typeface="Arial"/>
            </a:endParaRPr>
          </a:p>
          <a:p>
            <a:pPr marL="76835" algn="just">
              <a:lnSpc>
                <a:spcPct val="100000"/>
              </a:lnSpc>
            </a:pPr>
            <a:r>
              <a:rPr lang="uk-UA" sz="2000" b="1" dirty="0" smtClean="0">
                <a:latin typeface="Arial"/>
                <a:cs typeface="Arial"/>
              </a:rPr>
              <a:t>- </a:t>
            </a:r>
            <a:r>
              <a:rPr sz="2000" b="1" smtClean="0">
                <a:latin typeface="Arial"/>
                <a:cs typeface="Arial"/>
              </a:rPr>
              <a:t>“</a:t>
            </a:r>
            <a:r>
              <a:rPr lang="uk-UA" sz="2000" b="1" dirty="0" err="1" smtClean="0">
                <a:latin typeface="Arial"/>
                <a:cs typeface="Arial"/>
              </a:rPr>
              <a:t>Крафтове</a:t>
            </a:r>
            <a:r>
              <a:rPr lang="uk-UA" sz="2000" b="1" dirty="0" smtClean="0">
                <a:latin typeface="Arial"/>
                <a:cs typeface="Arial"/>
              </a:rPr>
              <a:t> виробництво продуктів переробки з рослинної сировини</a:t>
            </a:r>
            <a:r>
              <a:rPr sz="2000" b="1" spc="-10" dirty="0" smtClean="0">
                <a:latin typeface="Arial"/>
                <a:cs typeface="Arial"/>
              </a:rPr>
              <a:t>”;</a:t>
            </a:r>
            <a:endParaRPr sz="20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lang="uk-UA" sz="2000" b="1" spc="-20" dirty="0" smtClean="0">
                <a:latin typeface="Arial"/>
                <a:cs typeface="Arial"/>
              </a:rPr>
              <a:t>- </a:t>
            </a:r>
            <a:r>
              <a:rPr sz="2000" b="1" spc="-20" smtClean="0">
                <a:latin typeface="Arial"/>
                <a:cs typeface="Arial"/>
              </a:rPr>
              <a:t>“Т</a:t>
            </a:r>
            <a:r>
              <a:rPr lang="uk-UA" sz="2000" b="1" spc="-20" dirty="0" err="1" smtClean="0">
                <a:latin typeface="Arial"/>
                <a:cs typeface="Arial"/>
              </a:rPr>
              <a:t>ехнологія</a:t>
            </a:r>
            <a:r>
              <a:rPr lang="uk-UA" sz="2000" b="1" spc="-20" dirty="0" smtClean="0">
                <a:latin typeface="Arial"/>
                <a:cs typeface="Arial"/>
              </a:rPr>
              <a:t> </a:t>
            </a:r>
            <a:r>
              <a:rPr lang="uk-UA" sz="2000" b="1" spc="-20" dirty="0" err="1" smtClean="0">
                <a:latin typeface="Arial"/>
                <a:cs typeface="Arial"/>
              </a:rPr>
              <a:t>виробнитва</a:t>
            </a:r>
            <a:r>
              <a:rPr lang="uk-UA" sz="2000" b="1" spc="-20" dirty="0" smtClean="0">
                <a:latin typeface="Arial"/>
                <a:cs typeface="Arial"/>
              </a:rPr>
              <a:t> та експертиза вина</a:t>
            </a:r>
            <a:r>
              <a:rPr sz="2000" b="1" spc="-10" smtClean="0">
                <a:latin typeface="Arial"/>
                <a:cs typeface="Arial"/>
              </a:rPr>
              <a:t>”;</a:t>
            </a:r>
            <a:endParaRPr sz="20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lang="uk-UA" sz="2000" b="1" spc="-20" dirty="0" smtClean="0">
                <a:latin typeface="Arial"/>
                <a:cs typeface="Arial"/>
              </a:rPr>
              <a:t>- </a:t>
            </a:r>
            <a:r>
              <a:rPr sz="2000" b="1" spc="-20" smtClean="0">
                <a:latin typeface="Arial"/>
                <a:cs typeface="Arial"/>
              </a:rPr>
              <a:t>“</a:t>
            </a:r>
            <a:r>
              <a:rPr lang="uk-UA" sz="2000" b="1" spc="-20" dirty="0" smtClean="0">
                <a:latin typeface="Arial"/>
                <a:cs typeface="Arial"/>
              </a:rPr>
              <a:t>Продовольче підприємництво</a:t>
            </a:r>
            <a:r>
              <a:rPr sz="2000" b="1" spc="-10" smtClean="0">
                <a:latin typeface="Arial"/>
                <a:cs typeface="Arial"/>
              </a:rPr>
              <a:t>”</a:t>
            </a:r>
            <a:endParaRPr lang="uk-UA" sz="2000" b="1" spc="-10" dirty="0" smtClean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lang="uk-UA" sz="2000" b="1" spc="-10" dirty="0" smtClean="0">
                <a:latin typeface="Arial"/>
                <a:cs typeface="Arial"/>
              </a:rPr>
              <a:t>- </a:t>
            </a:r>
            <a:r>
              <a:rPr lang="uk-UA" sz="2000" b="1" spc="-10" dirty="0" err="1" smtClean="0">
                <a:latin typeface="Arial"/>
                <a:cs typeface="Arial"/>
              </a:rPr>
              <a:t>“Технології</a:t>
            </a:r>
            <a:r>
              <a:rPr lang="uk-UA" sz="2000" b="1" spc="-10" dirty="0" smtClean="0">
                <a:latin typeface="Arial"/>
                <a:cs typeface="Arial"/>
              </a:rPr>
              <a:t> бродильних </a:t>
            </a:r>
            <a:r>
              <a:rPr lang="uk-UA" sz="2000" b="1" spc="-10" dirty="0" err="1" smtClean="0">
                <a:latin typeface="Arial"/>
                <a:cs typeface="Arial"/>
              </a:rPr>
              <a:t>виробництв”</a:t>
            </a:r>
            <a:r>
              <a:rPr sz="2000" b="1" spc="-10" smtClean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7064" y="5572140"/>
            <a:ext cx="2702654" cy="12401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4678" y="5500706"/>
            <a:ext cx="2928377" cy="13572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720" y="5500704"/>
            <a:ext cx="3000364" cy="135729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1802" y="79037"/>
            <a:ext cx="3045460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-1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Навчальна</a:t>
            </a:r>
            <a:r>
              <a:rPr sz="2600" b="1" spc="-12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робота</a:t>
            </a:r>
            <a:endParaRPr sz="2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2844" y="500042"/>
            <a:ext cx="8786874" cy="499944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uk-UA" sz="1600" b="1" dirty="0" smtClean="0">
                <a:latin typeface="Arial"/>
                <a:cs typeface="Arial"/>
              </a:rPr>
              <a:t>       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 кафедрі розроблено  та освоєно багато нових навчальних дисциплін, які викладаються студентам ОС </a:t>
            </a:r>
            <a:r>
              <a:rPr lang="uk-UA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“Магістр”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за освітніми </a:t>
            </a:r>
            <a:r>
              <a:rPr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програмами</a:t>
            </a:r>
            <a:r>
              <a:rPr sz="1600" b="1" spc="33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«Агрономія»,</a:t>
            </a:r>
            <a:r>
              <a:rPr sz="1600" b="1" spc="3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«Агрохімія</a:t>
            </a:r>
            <a:r>
              <a:rPr sz="1600" b="1" spc="3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і</a:t>
            </a:r>
            <a:r>
              <a:rPr sz="1600" b="1" spc="3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ґрунтознавство»,</a:t>
            </a:r>
            <a:r>
              <a:rPr sz="1600" b="1" spc="3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«Селекція</a:t>
            </a:r>
            <a:r>
              <a:rPr sz="1600" b="1" spc="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і</a:t>
            </a:r>
            <a:r>
              <a:rPr sz="1600" b="1" spc="3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генетика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сільськогосподарських</a:t>
            </a:r>
            <a:r>
              <a:rPr sz="1600" b="1" spc="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культур»</a:t>
            </a:r>
            <a:r>
              <a:rPr sz="1600" b="1" spc="8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спеціальності</a:t>
            </a:r>
            <a:r>
              <a:rPr sz="1600" b="1" spc="9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201</a:t>
            </a:r>
            <a:r>
              <a:rPr sz="1600" b="1" spc="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«Агрономія»,</a:t>
            </a:r>
            <a:r>
              <a:rPr sz="1600" b="1" spc="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16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освітньою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програмою</a:t>
            </a:r>
            <a:r>
              <a:rPr sz="1600" b="1" spc="1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</a:t>
            </a:r>
            <a:r>
              <a:rPr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Садівництво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плодівництво</a:t>
            </a:r>
            <a:r>
              <a:rPr sz="1600" b="1" spc="16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sz="1600" b="1" spc="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виноградарство»</a:t>
            </a:r>
            <a:r>
              <a:rPr sz="1600" b="1" spc="1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спеціальності</a:t>
            </a:r>
            <a:r>
              <a:rPr sz="1600" b="1" spc="1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203</a:t>
            </a:r>
            <a:r>
              <a:rPr sz="16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1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</a:t>
            </a:r>
            <a:r>
              <a:rPr sz="1600" b="1" spc="-1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Садівництво</a:t>
            </a:r>
            <a:r>
              <a:rPr lang="uk-UA" sz="1600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плодівництво</a:t>
            </a:r>
            <a:r>
              <a:rPr sz="1600" b="1" spc="-1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sz="1600" b="1" spc="3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виноградарство</a:t>
            </a:r>
            <a:r>
              <a:rPr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»</a:t>
            </a:r>
            <a:r>
              <a:rPr sz="16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 marR="5080" indent="690245" algn="ctr">
              <a:lnSpc>
                <a:spcPct val="100000"/>
              </a:lnSpc>
              <a:spcBef>
                <a:spcPts val="5"/>
              </a:spcBef>
              <a:buChar char="-"/>
              <a:tabLst>
                <a:tab pos="702945" algn="l"/>
              </a:tabLst>
            </a:pPr>
            <a:r>
              <a:rPr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Логістика</a:t>
            </a:r>
            <a:r>
              <a:rPr b="1" u="sng" spc="2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b="1" u="sng" spc="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інновації</a:t>
            </a:r>
            <a:r>
              <a:rPr b="1" u="sng" spc="19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доробки,</a:t>
            </a:r>
            <a:r>
              <a:rPr b="1" u="sng" spc="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зберігання</a:t>
            </a:r>
            <a:r>
              <a:rPr b="1" u="sng" spc="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b="1" u="sng" spc="19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b="1" u="sng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переробки</a:t>
            </a:r>
            <a:r>
              <a:rPr b="1" u="sng" spc="204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u="sng" spc="204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  </a:t>
            </a:r>
            <a:r>
              <a:rPr b="1" u="sng" spc="-1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 </a:t>
            </a:r>
            <a:r>
              <a:rPr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рослинництва;</a:t>
            </a:r>
            <a:endParaRPr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 algn="just">
              <a:lnSpc>
                <a:spcPct val="100000"/>
              </a:lnSpc>
              <a:spcBef>
                <a:spcPts val="5"/>
              </a:spcBef>
              <a:buChar char="-"/>
              <a:tabLst>
                <a:tab pos="1052195" algn="l"/>
              </a:tabLst>
            </a:pPr>
            <a:r>
              <a:rPr lang="uk-UA" b="1" u="sng" spc="-1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Технологічний аудит зберігання та переробки продукції рослинництва</a:t>
            </a:r>
            <a:r>
              <a:rPr b="1" u="sng" spc="-1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;</a:t>
            </a:r>
            <a:endParaRPr lang="uk-UA" b="1" u="sng" spc="-1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 algn="just">
              <a:lnSpc>
                <a:spcPct val="100000"/>
              </a:lnSpc>
              <a:spcBef>
                <a:spcPts val="5"/>
              </a:spcBef>
              <a:tabLst>
                <a:tab pos="1052195" algn="l"/>
              </a:tabLst>
            </a:pPr>
            <a:r>
              <a:rPr lang="uk-UA" sz="20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         Вибіркові дисципліни:</a:t>
            </a:r>
            <a:endParaRPr sz="2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>
              <a:lnSpc>
                <a:spcPct val="100000"/>
              </a:lnSpc>
              <a:buChar char="-"/>
              <a:tabLst>
                <a:tab pos="1052195" algn="l"/>
              </a:tabLst>
            </a:pP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sz="17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Якість та безпечність</a:t>
            </a:r>
            <a:r>
              <a:rPr sz="1700" b="1" u="sng" spc="-95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sz="1700" b="1" u="sng" spc="-4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рослинництва;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155700" lvl="1" indent="-228600" algn="ctr">
              <a:lnSpc>
                <a:spcPct val="100000"/>
              </a:lnSpc>
              <a:buChar char="-"/>
              <a:tabLst>
                <a:tab pos="1155700" algn="l"/>
                <a:tab pos="1960880" algn="l"/>
                <a:tab pos="2179955" algn="l"/>
                <a:tab pos="3287395" algn="l"/>
                <a:tab pos="4403090" algn="l"/>
                <a:tab pos="6007100" algn="l"/>
                <a:tab pos="6378575" algn="l"/>
                <a:tab pos="7470140" algn="l"/>
              </a:tabLst>
            </a:pP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Якість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700" b="1" u="sng" spc="-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і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логістика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700" b="1" u="sng" spc="-2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сучасних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систем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землеробства;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>
              <a:lnSpc>
                <a:spcPct val="100000"/>
              </a:lnSpc>
              <a:buChar char="-"/>
              <a:tabLst>
                <a:tab pos="1052195" algn="l"/>
              </a:tabLst>
            </a:pPr>
            <a:r>
              <a:rPr sz="17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Технохімічний</a:t>
            </a:r>
            <a:r>
              <a:rPr sz="1700" b="1" u="sng" spc="-6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контроль</a:t>
            </a:r>
            <a:r>
              <a:rPr sz="1700" b="1" u="sng" spc="-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sz="1700" b="1" u="sng" spc="-3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рослинництва;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>
              <a:lnSpc>
                <a:spcPct val="100000"/>
              </a:lnSpc>
              <a:buChar char="-"/>
              <a:tabLst>
                <a:tab pos="1052195" algn="l"/>
              </a:tabLst>
            </a:pP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Матеріально-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технічна</a:t>
            </a:r>
            <a:r>
              <a:rPr sz="1700" b="1" u="sng" spc="-3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база</a:t>
            </a:r>
            <a:r>
              <a:rPr sz="1700" b="1" u="sng" spc="-1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</a:t>
            </a:r>
            <a:r>
              <a:rPr sz="1700" b="1" u="sng" spc="-3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логістики</a:t>
            </a:r>
            <a:r>
              <a:rPr sz="1700" b="1" u="sng" spc="-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sz="17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рослинництва;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>
              <a:lnSpc>
                <a:spcPct val="100000"/>
              </a:lnSpc>
              <a:spcBef>
                <a:spcPts val="5"/>
              </a:spcBef>
              <a:buChar char="-"/>
              <a:tabLst>
                <a:tab pos="1052195" algn="l"/>
              </a:tabLst>
            </a:pP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Cертифікація</a:t>
            </a:r>
            <a:r>
              <a:rPr sz="1700" b="1" u="sng" spc="-7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sz="1700" b="1" u="sng" spc="-7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товарознавство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sz="1700" b="1" u="sng" spc="-8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рослинництва;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>
              <a:lnSpc>
                <a:spcPct val="100000"/>
              </a:lnSpc>
              <a:buChar char="-"/>
              <a:tabLst>
                <a:tab pos="1052195" algn="l"/>
              </a:tabLst>
            </a:pP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Енергоощадні</a:t>
            </a:r>
            <a:r>
              <a:rPr sz="1700" b="1" u="sng" spc="-1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технології</a:t>
            </a:r>
            <a:r>
              <a:rPr sz="1700" b="1" u="sng" spc="-5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</a:t>
            </a:r>
            <a:r>
              <a:rPr sz="1700" b="1" u="sng" spc="-85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</a:t>
            </a:r>
            <a:r>
              <a:rPr lang="uk-UA" sz="17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ал</a:t>
            </a:r>
            <a:r>
              <a:rPr sz="1700" b="1" u="sng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узі</a:t>
            </a:r>
            <a:r>
              <a:rPr sz="1700" b="1" u="sng" spc="-1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зберігання</a:t>
            </a:r>
            <a:r>
              <a:rPr sz="1700" b="1" u="sng" spc="-6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sz="1700" b="1" u="sng" spc="-2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spc="-1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переробки;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052195" lvl="1" indent="-125095">
              <a:lnSpc>
                <a:spcPct val="100000"/>
              </a:lnSpc>
              <a:buChar char="-"/>
              <a:tabLst>
                <a:tab pos="1052195" algn="l"/>
              </a:tabLst>
            </a:pPr>
            <a:r>
              <a:rPr lang="uk-UA" sz="17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Післязбиральна доробка </a:t>
            </a:r>
            <a:r>
              <a:rPr lang="uk-UA" sz="17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</a:t>
            </a:r>
            <a:r>
              <a:rPr lang="uk-UA" sz="17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</a:t>
            </a:r>
            <a:r>
              <a:rPr sz="1700" b="1" u="sng" spc="-5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7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логістика</a:t>
            </a:r>
            <a:r>
              <a:rPr lang="uk-UA" sz="17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плодоовочевої продукції</a:t>
            </a:r>
            <a:r>
              <a:rPr lang="uk-UA" sz="1700" b="1" u="sng" spc="-1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.</a:t>
            </a:r>
            <a:endParaRPr sz="17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42589" y="72008"/>
            <a:ext cx="3045460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-1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Навчальна</a:t>
            </a:r>
            <a:r>
              <a:rPr sz="2600" b="1" spc="-12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робота</a:t>
            </a:r>
            <a:endParaRPr sz="2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14282" y="802968"/>
            <a:ext cx="8715436" cy="588366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2700" marR="10160" indent="972185" algn="just">
              <a:lnSpc>
                <a:spcPct val="100000"/>
              </a:lnSpc>
              <a:spcBef>
                <a:spcPts val="105"/>
              </a:spcBef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</a:t>
            </a:r>
            <a:r>
              <a:rPr lang="uk-UA" b="1" spc="3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кафедрі</a:t>
            </a:r>
            <a:r>
              <a:rPr lang="uk-UA" b="1" spc="3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читаються</a:t>
            </a:r>
            <a:r>
              <a:rPr lang="uk-UA" b="1" spc="3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навчальні</a:t>
            </a:r>
            <a:r>
              <a:rPr lang="uk-UA" b="1" spc="3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дисципліни</a:t>
            </a:r>
            <a:r>
              <a:rPr lang="uk-UA" b="1" spc="3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для</a:t>
            </a:r>
            <a:r>
              <a:rPr lang="uk-UA" b="1" spc="3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студентів</a:t>
            </a:r>
            <a:r>
              <a:rPr lang="uk-UA" b="1" spc="3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lang="uk-UA" b="1" spc="-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“Бакалавр</a:t>
            </a:r>
            <a:r>
              <a:rPr lang="uk-UA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”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</a:t>
            </a:r>
            <a:r>
              <a:rPr lang="uk-UA" b="1" u="sng" spc="28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які</a:t>
            </a:r>
            <a:r>
              <a:rPr lang="uk-UA" b="1" u="sng" spc="30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здобувають</a:t>
            </a:r>
            <a:r>
              <a:rPr lang="uk-UA" b="1" u="sng" spc="3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другу</a:t>
            </a:r>
            <a:r>
              <a:rPr lang="uk-UA" b="1" u="sng" spc="229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вищу</a:t>
            </a:r>
            <a:r>
              <a:rPr lang="uk-UA" b="1" u="sng" spc="23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освіту</a:t>
            </a:r>
            <a:r>
              <a:rPr lang="uk-UA" b="1" u="sng" spc="2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</a:t>
            </a:r>
            <a:r>
              <a:rPr lang="uk-UA" b="1" u="sng" spc="29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ННІ</a:t>
            </a:r>
            <a:r>
              <a:rPr lang="uk-UA" b="1" u="sng" spc="3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післядипломної</a:t>
            </a:r>
            <a:r>
              <a:rPr lang="uk-UA" b="1" u="sng" spc="29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освіти</a:t>
            </a:r>
            <a:r>
              <a:rPr lang="uk-UA" b="1" u="sng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спеціальностями</a:t>
            </a:r>
            <a:r>
              <a:rPr lang="uk-UA" b="1" u="sng" spc="-4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201</a:t>
            </a:r>
            <a:r>
              <a:rPr lang="uk-UA" b="1" u="sng" spc="-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“Агрономія”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</a:t>
            </a:r>
            <a:r>
              <a:rPr lang="uk-UA" b="1" u="sng" spc="-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051</a:t>
            </a:r>
            <a:r>
              <a:rPr lang="uk-UA" b="1" u="sng" spc="-5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u="sng" spc="-1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“Економіка”</a:t>
            </a:r>
            <a:r>
              <a:rPr lang="uk-UA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</a:t>
            </a:r>
            <a:endParaRPr lang="uk-UA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95580" indent="-125095">
              <a:lnSpc>
                <a:spcPct val="100000"/>
              </a:lnSpc>
              <a:spcBef>
                <a:spcPts val="5"/>
              </a:spcBef>
              <a:buChar char="-"/>
              <a:tabLst>
                <a:tab pos="195580" algn="l"/>
              </a:tabLst>
            </a:pPr>
            <a:r>
              <a:rPr lang="uk-UA" b="1" spc="-2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“Технологія</a:t>
            </a:r>
            <a:r>
              <a:rPr lang="uk-UA" b="1" spc="-8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зберігання</a:t>
            </a:r>
            <a:r>
              <a:rPr lang="uk-UA" b="1" spc="-5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lang="uk-UA" b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переробки</a:t>
            </a:r>
            <a:r>
              <a:rPr lang="uk-UA" b="1" spc="-8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рослинництва”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;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95580" indent="-125095">
              <a:lnSpc>
                <a:spcPct val="100000"/>
              </a:lnSpc>
              <a:buChar char="-"/>
              <a:tabLst>
                <a:tab pos="195580" algn="l"/>
              </a:tabLst>
            </a:pP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“Технологічна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експертиза</a:t>
            </a:r>
            <a:r>
              <a:rPr lang="uk-UA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lang="uk-UA" b="1" spc="-7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рослинництва”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;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lang="uk-UA" b="1" spc="-2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</a:t>
            </a:r>
            <a:r>
              <a:rPr lang="uk-UA" b="1" spc="-2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“Технологія</a:t>
            </a:r>
            <a:r>
              <a:rPr lang="uk-UA" b="1" spc="-8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зберігання,</a:t>
            </a:r>
            <a:r>
              <a:rPr lang="uk-UA" b="1" spc="-4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переробки</a:t>
            </a:r>
            <a:r>
              <a:rPr lang="uk-UA" b="1" spc="-8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lang="uk-UA" b="1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стандартизація</a:t>
            </a:r>
            <a:r>
              <a:rPr lang="uk-UA" b="1" spc="3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рослинництва”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;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</a:t>
            </a:r>
            <a:r>
              <a:rPr lang="uk-UA" b="1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“Стандартизація</a:t>
            </a:r>
            <a:r>
              <a:rPr lang="uk-UA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lang="uk-UA" b="1" spc="-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управління</a:t>
            </a:r>
            <a:r>
              <a:rPr lang="uk-UA" b="1" spc="-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якістю</a:t>
            </a:r>
            <a:r>
              <a:rPr lang="uk-UA" b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продукції</a:t>
            </a:r>
            <a:r>
              <a:rPr lang="uk-UA" b="1" spc="-4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рослинництва”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.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 marR="5715" indent="914400" algn="just">
              <a:lnSpc>
                <a:spcPct val="100000"/>
              </a:lnSpc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Під</a:t>
            </a:r>
            <a:r>
              <a:rPr lang="uk-UA" b="1" spc="2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час</a:t>
            </a:r>
            <a:r>
              <a:rPr lang="uk-UA" b="1" spc="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навчального</a:t>
            </a:r>
            <a:r>
              <a:rPr lang="uk-UA" b="1" spc="24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процесу</a:t>
            </a:r>
            <a:r>
              <a:rPr lang="uk-UA" b="1" spc="17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значна</a:t>
            </a:r>
            <a:r>
              <a:rPr lang="uk-UA" b="1" spc="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увага</a:t>
            </a:r>
            <a:r>
              <a:rPr lang="uk-UA" b="1" spc="2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приділяється</a:t>
            </a:r>
            <a:r>
              <a:rPr lang="uk-UA" b="1" spc="2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застосуванню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</a:t>
            </a:r>
            <a:r>
              <a:rPr lang="uk-UA" b="1" spc="40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лекціях,</a:t>
            </a:r>
            <a:r>
              <a:rPr lang="uk-UA" b="1" spc="40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лабораторних</a:t>
            </a:r>
            <a:r>
              <a:rPr lang="uk-UA" b="1" spc="4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і</a:t>
            </a:r>
            <a:r>
              <a:rPr lang="uk-UA" b="1" spc="42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практичних</a:t>
            </a:r>
            <a:r>
              <a:rPr lang="uk-UA" b="1" spc="4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заняттях</a:t>
            </a:r>
            <a:r>
              <a:rPr lang="uk-UA" b="1" spc="4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технічних</a:t>
            </a:r>
            <a:r>
              <a:rPr lang="uk-UA" b="1" spc="41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засобів</a:t>
            </a:r>
            <a:r>
              <a:rPr lang="uk-UA" b="1" spc="4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навчання</a:t>
            </a:r>
            <a:r>
              <a:rPr lang="uk-UA" b="1" spc="4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і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впровадження</a:t>
            </a:r>
            <a:r>
              <a:rPr lang="uk-UA" b="1" spc="27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нових</a:t>
            </a:r>
            <a:r>
              <a:rPr lang="uk-UA" b="1" spc="26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методик</a:t>
            </a:r>
            <a:r>
              <a:rPr lang="uk-UA" b="1" spc="27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lang="uk-UA" b="1" spc="26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методичних</a:t>
            </a:r>
            <a:r>
              <a:rPr lang="uk-UA" b="1" spc="27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підходів</a:t>
            </a:r>
            <a:r>
              <a:rPr lang="uk-UA" b="1" spc="25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</a:t>
            </a:r>
            <a:r>
              <a:rPr lang="uk-UA" b="1" spc="25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вивчення</a:t>
            </a:r>
            <a:r>
              <a:rPr lang="uk-UA" b="1" spc="27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студентами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дисциплін,</a:t>
            </a:r>
            <a:r>
              <a:rPr lang="uk-UA" b="1" spc="-7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що</a:t>
            </a:r>
            <a:r>
              <a:rPr lang="uk-UA" b="1" spc="-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викладаються</a:t>
            </a:r>
            <a:r>
              <a:rPr lang="uk-UA" b="1" spc="-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</a:t>
            </a:r>
            <a:r>
              <a:rPr lang="uk-UA" b="1" spc="-6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кафедрі</a:t>
            </a:r>
            <a:r>
              <a:rPr lang="uk-UA" b="1" spc="-1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.</a:t>
            </a:r>
          </a:p>
          <a:p>
            <a:pPr marL="12700" marR="5715" indent="914400" algn="just">
              <a:lnSpc>
                <a:spcPct val="100000"/>
              </a:lnSpc>
            </a:pP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927100" algn="just">
              <a:lnSpc>
                <a:spcPts val="2155"/>
              </a:lnSpc>
              <a:tabLst>
                <a:tab pos="8147050" algn="l"/>
              </a:tabLst>
            </a:pP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</a:t>
            </a:r>
            <a:r>
              <a:rPr lang="uk-UA" sz="2200" b="1" u="sng" spc="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2017-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2024 роки</a:t>
            </a:r>
            <a:r>
              <a:rPr lang="uk-UA" sz="2200" b="1" u="sng" spc="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НПП</a:t>
            </a:r>
            <a:r>
              <a:rPr lang="uk-UA" sz="2200" b="1" u="sng" spc="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розроблено</a:t>
            </a:r>
            <a:r>
              <a:rPr lang="uk-UA" sz="2200" b="1" u="sng" spc="4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та</a:t>
            </a:r>
            <a:r>
              <a:rPr lang="uk-UA" sz="2200" b="1" u="sng" spc="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атестовано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</a:t>
            </a:r>
            <a:r>
              <a:rPr lang="uk-UA" sz="2200" b="1" u="sng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28</a:t>
            </a:r>
            <a:endParaRPr lang="uk-UA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780539" algn="l"/>
                <a:tab pos="3289935" algn="l"/>
                <a:tab pos="4159250" algn="l"/>
                <a:tab pos="4433570" algn="l"/>
                <a:tab pos="5838825" algn="l"/>
                <a:tab pos="6326505" algn="l"/>
                <a:tab pos="8131809" algn="l"/>
              </a:tabLst>
            </a:pP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електронних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	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навчальних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	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курсів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	</a:t>
            </a:r>
            <a:r>
              <a:rPr lang="uk-UA" sz="2200" b="1" u="sng" spc="-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з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	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дисциплін,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	</a:t>
            </a:r>
            <a:r>
              <a:rPr lang="uk-UA" sz="2200" b="1" u="sng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що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	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викладаються</a:t>
            </a:r>
            <a:r>
              <a:rPr lang="uk-UA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	</a:t>
            </a:r>
            <a:r>
              <a:rPr lang="uk-UA" sz="2200" b="1" u="sng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на</a:t>
            </a:r>
            <a:endParaRPr lang="uk-UA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uk-UA" sz="2200" b="1" u="sng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к</a:t>
            </a:r>
            <a:r>
              <a:rPr lang="uk-UA" sz="2200" b="1" u="sng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афедрі</a:t>
            </a:r>
            <a:r>
              <a:rPr lang="uk-UA" sz="2200" b="1" u="sng" spc="-1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.   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Щорічно</a:t>
            </a:r>
            <a:r>
              <a:rPr lang="uk-UA" sz="2200" b="1" spc="35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кафедра</a:t>
            </a:r>
            <a:r>
              <a:rPr lang="uk-UA" sz="2200" b="1" spc="45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випускає</a:t>
            </a:r>
            <a:r>
              <a:rPr lang="uk-UA" sz="2200" b="1" spc="3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близько</a:t>
            </a:r>
            <a:r>
              <a:rPr lang="uk-UA" sz="2200" b="1" spc="45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25-30</a:t>
            </a:r>
            <a:r>
              <a:rPr lang="uk-UA" sz="2200" b="1" spc="4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студентів</a:t>
            </a:r>
            <a:r>
              <a:rPr lang="uk-UA" sz="2200" b="1" spc="4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ОС</a:t>
            </a:r>
            <a:r>
              <a:rPr lang="uk-UA" sz="2200" b="1" spc="55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spc="-1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“Бакалавр”</a:t>
            </a:r>
            <a:r>
              <a:rPr lang="uk-UA" sz="2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та</a:t>
            </a:r>
            <a:r>
              <a:rPr lang="uk-UA" sz="2200" b="1" spc="-15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15-20</a:t>
            </a:r>
            <a:r>
              <a:rPr lang="uk-UA" sz="2200" b="1" spc="-5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студентів</a:t>
            </a:r>
            <a:r>
              <a:rPr lang="uk-UA" sz="2200" b="1" spc="3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ОС</a:t>
            </a:r>
            <a:r>
              <a:rPr lang="uk-UA" sz="2200" b="1" spc="-4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 </a:t>
            </a:r>
            <a:r>
              <a:rPr lang="uk-UA" sz="2200" b="1" spc="-1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“Магістр”</a:t>
            </a:r>
            <a:r>
              <a:rPr lang="uk-UA" sz="2200" b="1" spc="-1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.</a:t>
            </a:r>
            <a:endParaRPr lang="uk-UA" sz="2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FF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1031</Words>
  <Application>Microsoft Office PowerPoint</Application>
  <PresentationFormat>Экран (4:3)</PresentationFormat>
  <Paragraphs>181</Paragraphs>
  <Slides>34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Office Theme</vt:lpstr>
      <vt:lpstr>Презентация</vt:lpstr>
      <vt:lpstr>Агробіологічний факультет</vt:lpstr>
      <vt:lpstr>переробки та стандартизації продукції рослинництва ім. проф. Б.В. Лесика</vt:lpstr>
      <vt:lpstr>Слайд 3</vt:lpstr>
      <vt:lpstr>Слайд 4</vt:lpstr>
      <vt:lpstr>Штатний розпис кафедри</vt:lpstr>
      <vt:lpstr>стандартизації продукції рослинництва</vt:lpstr>
      <vt:lpstr>Навчальна   робота</vt:lpstr>
      <vt:lpstr>Навчальна робота</vt:lpstr>
      <vt:lpstr>Навчальна робота</vt:lpstr>
      <vt:lpstr>Слайд 10</vt:lpstr>
      <vt:lpstr>Практичні заняття в ННВЛ “ПЕРЕРОБКИ ПЛОДІВ ТА ОВОЧІВ”</vt:lpstr>
      <vt:lpstr>Слайд 12</vt:lpstr>
      <vt:lpstr>Слайд 13</vt:lpstr>
      <vt:lpstr>Слайд 14</vt:lpstr>
      <vt:lpstr>Публікаційна активність НПП кафедри технології зберігання, переробки та стандартизації продукції рослинництва ім. проф. Б.В. Лесика</vt:lpstr>
      <vt:lpstr>Публікаційна активність НПП кафедри технології зберігання, переробки та стандартизації продукції рослинництва ім. проф. Б.В. Лесика</vt:lpstr>
      <vt:lpstr>Співпраця та міжнародна діяльність кафедри технології зберігання, переробки та стандартизації продукції рослинництва ім. проф. Б.В. Лесика</vt:lpstr>
      <vt:lpstr>Студентський науковий гурток кафедри</vt:lpstr>
      <vt:lpstr>Слайд 19</vt:lpstr>
      <vt:lpstr>Участь гуртка у виставках та профорієнтаційній роботі університету</vt:lpstr>
      <vt:lpstr>Участь кафедри у презентації агробіологічного факультету на різних урочистих заходах.</vt:lpstr>
      <vt:lpstr>Матеріально – технічна база кафедри</vt:lpstr>
      <vt:lpstr>Матеріально – технічна бза кафедри</vt:lpstr>
      <vt:lpstr>Матеріально – технічна база  кафедри</vt:lpstr>
      <vt:lpstr>Матеріально – технічна база кафедри</vt:lpstr>
      <vt:lpstr>Матеріально – технічна база кафедри</vt:lpstr>
      <vt:lpstr>Слайд 27</vt:lpstr>
      <vt:lpstr>Матеріально – технічна база кафедри</vt:lpstr>
      <vt:lpstr>Слайд 29</vt:lpstr>
      <vt:lpstr>Матеріально – технічна база кафедри</vt:lpstr>
      <vt:lpstr>Матеріально – технічна база кафедри</vt:lpstr>
      <vt:lpstr>Матеріально – технічна база кафедри</vt:lpstr>
      <vt:lpstr>Благодійна допомога від компанії «VENTA lab»</vt:lpstr>
      <vt:lpstr>ДЯКУЮ ЗА УВАГУ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Агробіологічний факультет</dc:title>
  <dc:creator>Григорий</dc:creator>
  <cp:lastModifiedBy>Григорий</cp:lastModifiedBy>
  <cp:revision>19</cp:revision>
  <dcterms:created xsi:type="dcterms:W3CDTF">2024-07-03T09:41:34Z</dcterms:created>
  <dcterms:modified xsi:type="dcterms:W3CDTF">2024-10-08T06:40:31Z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2024-07-03T00:00:00Z</vt:filetime>
  </property>
  <property fmtid="{D5CDD505-2E9C-101B-9397-08002B2CF9AE}" pid="5" name="Producer">
    <vt:lpwstr>www.ilovepdf.com</vt:lpwstr>
  </property>
</Properties>
</file>