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46" r:id="rId3"/>
    <p:sldId id="345" r:id="rId4"/>
    <p:sldId id="347" r:id="rId5"/>
    <p:sldId id="261" r:id="rId6"/>
    <p:sldId id="355" r:id="rId7"/>
    <p:sldId id="262" r:id="rId8"/>
    <p:sldId id="263" r:id="rId9"/>
    <p:sldId id="264" r:id="rId10"/>
    <p:sldId id="266" r:id="rId11"/>
    <p:sldId id="356" r:id="rId12"/>
    <p:sldId id="362" r:id="rId13"/>
    <p:sldId id="357" r:id="rId14"/>
    <p:sldId id="358" r:id="rId15"/>
    <p:sldId id="368" r:id="rId16"/>
    <p:sldId id="369" r:id="rId17"/>
    <p:sldId id="370" r:id="rId18"/>
    <p:sldId id="372" r:id="rId19"/>
    <p:sldId id="371" r:id="rId20"/>
    <p:sldId id="348"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91" r:id="rId36"/>
    <p:sldId id="393" r:id="rId37"/>
    <p:sldId id="394" r:id="rId38"/>
    <p:sldId id="328" r:id="rId39"/>
    <p:sldId id="329" r:id="rId40"/>
    <p:sldId id="327" r:id="rId41"/>
    <p:sldId id="339" r:id="rId42"/>
    <p:sldId id="340" r:id="rId43"/>
    <p:sldId id="392" r:id="rId44"/>
    <p:sldId id="291" r:id="rId45"/>
    <p:sldId id="292" r:id="rId46"/>
    <p:sldId id="389" r:id="rId47"/>
    <p:sldId id="390" r:id="rId48"/>
    <p:sldId id="399" r:id="rId49"/>
    <p:sldId id="395" r:id="rId50"/>
    <p:sldId id="400" r:id="rId51"/>
    <p:sldId id="401" r:id="rId52"/>
    <p:sldId id="396" r:id="rId53"/>
    <p:sldId id="397" r:id="rId54"/>
    <p:sldId id="420" r:id="rId55"/>
    <p:sldId id="398" r:id="rId56"/>
    <p:sldId id="424" r:id="rId57"/>
    <p:sldId id="402" r:id="rId58"/>
    <p:sldId id="387" r:id="rId59"/>
    <p:sldId id="421" r:id="rId60"/>
    <p:sldId id="422" r:id="rId61"/>
    <p:sldId id="423" r:id="rId62"/>
    <p:sldId id="403" r:id="rId63"/>
    <p:sldId id="388" r:id="rId64"/>
    <p:sldId id="404" r:id="rId65"/>
    <p:sldId id="405" r:id="rId66"/>
    <p:sldId id="406" r:id="rId67"/>
    <p:sldId id="407" r:id="rId68"/>
    <p:sldId id="408" r:id="rId69"/>
    <p:sldId id="409" r:id="rId70"/>
    <p:sldId id="410" r:id="rId71"/>
    <p:sldId id="411" r:id="rId72"/>
    <p:sldId id="412" r:id="rId73"/>
    <p:sldId id="414" r:id="rId74"/>
    <p:sldId id="415" r:id="rId75"/>
    <p:sldId id="419" r:id="rId76"/>
    <p:sldId id="413" r:id="rId77"/>
    <p:sldId id="416" r:id="rId78"/>
    <p:sldId id="425" r:id="rId79"/>
    <p:sldId id="417" r:id="rId80"/>
    <p:sldId id="418" r:id="rId81"/>
    <p:sldId id="258" r:id="rId8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65" d="100"/>
          <a:sy n="65"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E68C1-7C92-40E3-AFA3-304CB20DC52B}" type="datetimeFigureOut">
              <a:rPr lang="x-none" smtClean="0"/>
              <a:t>03.10.2024</a:t>
            </a:fld>
            <a:endParaRPr lang="x-none"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4E120-3DEE-4F71-A295-0D05B9AFF953}" type="slidenum">
              <a:rPr lang="x-none" smtClean="0"/>
              <a:t>‹#›</a:t>
            </a:fld>
            <a:endParaRPr lang="x-none" dirty="0"/>
          </a:p>
        </p:txBody>
      </p:sp>
    </p:spTree>
    <p:extLst>
      <p:ext uri="{BB962C8B-B14F-4D97-AF65-F5344CB8AC3E}">
        <p14:creationId xmlns:p14="http://schemas.microsoft.com/office/powerpoint/2010/main" val="133898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9F34E120-3DEE-4F71-A295-0D05B9AFF953}" type="slidenum">
              <a:rPr lang="x-none" smtClean="0"/>
              <a:t>1</a:t>
            </a:fld>
            <a:endParaRPr lang="x-none" dirty="0"/>
          </a:p>
        </p:txBody>
      </p:sp>
    </p:spTree>
    <p:extLst>
      <p:ext uri="{BB962C8B-B14F-4D97-AF65-F5344CB8AC3E}">
        <p14:creationId xmlns:p14="http://schemas.microsoft.com/office/powerpoint/2010/main" val="409460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85000-707A-BCCF-835E-7F5C1F87B2F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id="{B5C885A4-F2F7-313D-4396-F32C40C1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id="{62987EDC-D7B4-4309-7A65-BA0F86F2D151}"/>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FD848406-63E5-56EB-1D09-4EDCAE85FF1E}"/>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CD806E60-E0DF-FF2C-1EC3-D3C989B67C9C}"/>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95861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49ABEA-5EC9-ECC2-E3B5-9873D9C7DABA}"/>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6CFA7DBA-7D83-8F9A-D7D3-F69C4F406C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B0372317-6831-CB3F-7D3C-9BB8C113F95F}"/>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545E5E74-576A-6E1F-7400-47EFA6575BCB}"/>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1FE83A1B-4961-9591-A98E-C4F73C87D57C}"/>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406758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993A219-09DA-408C-DED3-3526CE8EB8C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799B3CFB-840A-D179-5377-8AAAC9A5A1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EFDF2FCD-F469-031E-F433-852DCBA58E55}"/>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A046EE27-8F74-0200-DBE5-02D89F50EBAB}"/>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5D145283-7451-CA30-F936-047105A91603}"/>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4496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A81A4-8B5A-801D-3B8A-BDFF3B0E5532}"/>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9AF725C0-A518-D2A2-B85B-273A69FA7B2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526C8244-87B8-E403-F110-F36CB799545B}"/>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837BE8DE-4498-900E-BBAF-0E33892A5926}"/>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3D2E6655-2611-08B0-E863-54921C16F771}"/>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6215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535E5F-7103-9249-E8E1-83CE64C8ACF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id="{FE40DF7D-7704-A638-86ED-E2B877272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075EF4-CE73-DCA5-39A0-909E82AFE982}"/>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45830C5E-5D8C-2AE4-A59C-86A4DBFC68E7}"/>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E76A8D07-8C63-8D4E-890F-5CCD4DABEF35}"/>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6405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1E84F-9D0C-3E11-B169-40846B9F74C7}"/>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8CF45AA7-9DAE-6E84-1B86-3981B17460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id="{26982E76-6529-CA58-0921-FA53A26A72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id="{5E7F426C-4AD1-C254-D5E5-99A9A3982047}"/>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6" name="Нижний колонтитул 5">
            <a:extLst>
              <a:ext uri="{FF2B5EF4-FFF2-40B4-BE49-F238E27FC236}">
                <a16:creationId xmlns:a16="http://schemas.microsoft.com/office/drawing/2014/main" id="{B41AD62C-12F2-2DE6-CF20-143C76EA32A2}"/>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7767BE87-7573-E18B-6D0D-4BAB4A5D472A}"/>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6419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A9E12-6583-A01A-BC3C-20F6257FE009}"/>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id="{CCA803DC-5192-9C09-EA3A-AF1B86684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0D04708-5E30-D267-B4AE-73C467B107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id="{84B7D774-1765-A58A-8208-2782D97C9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DE84E1E-13F8-6FD5-3DDD-26FE85ECD7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id="{C0B547E3-8553-410E-D5FE-A5EDC1C6DBFF}"/>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8" name="Нижний колонтитул 7">
            <a:extLst>
              <a:ext uri="{FF2B5EF4-FFF2-40B4-BE49-F238E27FC236}">
                <a16:creationId xmlns:a16="http://schemas.microsoft.com/office/drawing/2014/main" id="{007960D5-4A4E-9B57-10ED-BCA85DD4380E}"/>
              </a:ext>
            </a:extLst>
          </p:cNvPr>
          <p:cNvSpPr>
            <a:spLocks noGrp="1"/>
          </p:cNvSpPr>
          <p:nvPr>
            <p:ph type="ftr" sz="quarter" idx="11"/>
          </p:nvPr>
        </p:nvSpPr>
        <p:spPr/>
        <p:txBody>
          <a:bodyPr/>
          <a:lstStyle/>
          <a:p>
            <a:endParaRPr lang="x-none" dirty="0"/>
          </a:p>
        </p:txBody>
      </p:sp>
      <p:sp>
        <p:nvSpPr>
          <p:cNvPr id="9" name="Номер слайда 8">
            <a:extLst>
              <a:ext uri="{FF2B5EF4-FFF2-40B4-BE49-F238E27FC236}">
                <a16:creationId xmlns:a16="http://schemas.microsoft.com/office/drawing/2014/main" id="{F401113B-5D02-9AC6-F3DF-619C38B06CFF}"/>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5394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3BE57-2D26-CA87-E7F3-CD69FD077B4A}"/>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id="{58C5AC4E-723E-8184-FAF0-47BF9C8B898A}"/>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4" name="Нижний колонтитул 3">
            <a:extLst>
              <a:ext uri="{FF2B5EF4-FFF2-40B4-BE49-F238E27FC236}">
                <a16:creationId xmlns:a16="http://schemas.microsoft.com/office/drawing/2014/main" id="{88AADDA3-7D9E-DDB5-1045-314880A33F87}"/>
              </a:ext>
            </a:extLst>
          </p:cNvPr>
          <p:cNvSpPr>
            <a:spLocks noGrp="1"/>
          </p:cNvSpPr>
          <p:nvPr>
            <p:ph type="ftr" sz="quarter" idx="11"/>
          </p:nvPr>
        </p:nvSpPr>
        <p:spPr/>
        <p:txBody>
          <a:bodyPr/>
          <a:lstStyle/>
          <a:p>
            <a:endParaRPr lang="x-none" dirty="0"/>
          </a:p>
        </p:txBody>
      </p:sp>
      <p:sp>
        <p:nvSpPr>
          <p:cNvPr id="5" name="Номер слайда 4">
            <a:extLst>
              <a:ext uri="{FF2B5EF4-FFF2-40B4-BE49-F238E27FC236}">
                <a16:creationId xmlns:a16="http://schemas.microsoft.com/office/drawing/2014/main" id="{8F37BDDA-B375-6758-8BB8-0D7CB2E125E3}"/>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3381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E3CEECD-5E0E-3D8A-FC1A-490CC88BE124}"/>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3" name="Нижний колонтитул 2">
            <a:extLst>
              <a:ext uri="{FF2B5EF4-FFF2-40B4-BE49-F238E27FC236}">
                <a16:creationId xmlns:a16="http://schemas.microsoft.com/office/drawing/2014/main" id="{5B7C465C-FE9B-8789-26AE-FE8DE7ED01FD}"/>
              </a:ext>
            </a:extLst>
          </p:cNvPr>
          <p:cNvSpPr>
            <a:spLocks noGrp="1"/>
          </p:cNvSpPr>
          <p:nvPr>
            <p:ph type="ftr" sz="quarter" idx="11"/>
          </p:nvPr>
        </p:nvSpPr>
        <p:spPr/>
        <p:txBody>
          <a:bodyPr/>
          <a:lstStyle/>
          <a:p>
            <a:endParaRPr lang="x-none" dirty="0"/>
          </a:p>
        </p:txBody>
      </p:sp>
      <p:sp>
        <p:nvSpPr>
          <p:cNvPr id="4" name="Номер слайда 3">
            <a:extLst>
              <a:ext uri="{FF2B5EF4-FFF2-40B4-BE49-F238E27FC236}">
                <a16:creationId xmlns:a16="http://schemas.microsoft.com/office/drawing/2014/main" id="{0E3032E9-0714-A208-E417-9467D324BE24}"/>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75630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FAA62-16BB-EB07-570B-F5FC3FBCED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id="{DD491E8F-14F0-4FEA-3B16-6405BB1E0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id="{9A25E97B-95CB-27E1-A6AE-FFB789C91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38A689-2903-321A-6CD9-0E2F770FAC85}"/>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6" name="Нижний колонтитул 5">
            <a:extLst>
              <a:ext uri="{FF2B5EF4-FFF2-40B4-BE49-F238E27FC236}">
                <a16:creationId xmlns:a16="http://schemas.microsoft.com/office/drawing/2014/main" id="{29C25679-9BBB-1DA9-D3C3-4637A5790E9A}"/>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55AD7254-322E-E2C4-DADE-D962022CD026}"/>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176684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2C4B6-2F50-0009-DCB6-5C822BAEDA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id="{772FD7BB-1AEF-1BA5-ACE4-803ABEEA7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Текст 3">
            <a:extLst>
              <a:ext uri="{FF2B5EF4-FFF2-40B4-BE49-F238E27FC236}">
                <a16:creationId xmlns:a16="http://schemas.microsoft.com/office/drawing/2014/main" id="{345DEDEC-8F15-3726-E899-3CAD4A8C2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37B0F3-10C4-F0C2-2073-A4CD16059FDC}"/>
              </a:ext>
            </a:extLst>
          </p:cNvPr>
          <p:cNvSpPr>
            <a:spLocks noGrp="1"/>
          </p:cNvSpPr>
          <p:nvPr>
            <p:ph type="dt" sz="half" idx="10"/>
          </p:nvPr>
        </p:nvSpPr>
        <p:spPr/>
        <p:txBody>
          <a:bodyPr/>
          <a:lstStyle/>
          <a:p>
            <a:fld id="{40EB4E91-D328-4C1A-9F88-B6C74C43005D}" type="datetimeFigureOut">
              <a:rPr lang="x-none" smtClean="0"/>
              <a:t>03.10.2024</a:t>
            </a:fld>
            <a:endParaRPr lang="x-none" dirty="0"/>
          </a:p>
        </p:txBody>
      </p:sp>
      <p:sp>
        <p:nvSpPr>
          <p:cNvPr id="6" name="Нижний колонтитул 5">
            <a:extLst>
              <a:ext uri="{FF2B5EF4-FFF2-40B4-BE49-F238E27FC236}">
                <a16:creationId xmlns:a16="http://schemas.microsoft.com/office/drawing/2014/main" id="{431DA535-1ADD-735D-B48A-6501F188AA1B}"/>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BFD9602C-1E6E-2FDF-554E-11B01DC88EEE}"/>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57451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18092-F94E-237C-BE5D-FC2D218DA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id="{034ADDD6-1278-9207-8112-2E5B35BD0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50F77769-7C36-F282-6765-33C8316B0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B4E91-D328-4C1A-9F88-B6C74C43005D}" type="datetimeFigureOut">
              <a:rPr lang="x-none" smtClean="0"/>
              <a:t>03.10.2024</a:t>
            </a:fld>
            <a:endParaRPr lang="x-none" dirty="0"/>
          </a:p>
        </p:txBody>
      </p:sp>
      <p:sp>
        <p:nvSpPr>
          <p:cNvPr id="5" name="Нижний колонтитул 4">
            <a:extLst>
              <a:ext uri="{FF2B5EF4-FFF2-40B4-BE49-F238E27FC236}">
                <a16:creationId xmlns:a16="http://schemas.microsoft.com/office/drawing/2014/main" id="{BE7E5483-9F7D-CD3B-8B93-AAF64C645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Номер слайда 5">
            <a:extLst>
              <a:ext uri="{FF2B5EF4-FFF2-40B4-BE49-F238E27FC236}">
                <a16:creationId xmlns:a16="http://schemas.microsoft.com/office/drawing/2014/main" id="{B05EE84C-34D2-B925-A9BC-731AF2DB5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23EDF-C421-44D1-B1B7-87CB0D0E01A1}" type="slidenum">
              <a:rPr lang="x-none" smtClean="0"/>
              <a:t>‹#›</a:t>
            </a:fld>
            <a:endParaRPr lang="x-none" dirty="0"/>
          </a:p>
        </p:txBody>
      </p:sp>
    </p:spTree>
    <p:extLst>
      <p:ext uri="{BB962C8B-B14F-4D97-AF65-F5344CB8AC3E}">
        <p14:creationId xmlns:p14="http://schemas.microsoft.com/office/powerpoint/2010/main" val="4163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auka.gov.ua/"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ubip.edu.ua/node/3715"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psu.gov.u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iia.gov.ua/services/pidpisannya-dokumentiv" TargetMode="External"/><Relationship Id="rId5" Type="http://schemas.openxmlformats.org/officeDocument/2006/relationships/hyperlink" Target="https://dpsu.gov.ua/ua/Zayava-stosovno-peretinannya-osoboyu-derzhavnogo-kordonu/" TargetMode="External"/><Relationship Id="rId4" Type="http://schemas.openxmlformats.org/officeDocument/2006/relationships/hyperlink" Target="mailto:gcosi-dpsu@dpsu.gov.u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auka.gov.ua/informatio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igee.nmu.org.ua/ua/" TargetMode="External"/><Relationship Id="rId7" Type="http://schemas.openxmlformats.org/officeDocument/2006/relationships/hyperlink" Target="https://www.sumdu.edu.ua/uk/science/science-info/scientific-infrastructure/research-centers/ccse.html"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matersciimc.lnu.edu.ua/" TargetMode="External"/><Relationship Id="rId5" Type="http://schemas.openxmlformats.org/officeDocument/2006/relationships/hyperlink" Target="https://www.uzhnu.edu.ua/uk/cat/deps-center_coll_use" TargetMode="External"/><Relationship Id="rId4" Type="http://schemas.openxmlformats.org/officeDocument/2006/relationships/hyperlink" Target="http://events.pstu.edu/centreuc/"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55.xml.rels><?xml version="1.0" encoding="UTF-8" standalone="yes"?>
<Relationships xmlns="http://schemas.openxmlformats.org/package/2006/relationships"><Relationship Id="rId3" Type="http://schemas.openxmlformats.org/officeDocument/2006/relationships/hyperlink" Target="https://nubip.edu.ua/sites/default/files/u101/golosiyivska_iniciativa_2025_programa.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fair.or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rd-alliance.org/" TargetMode="External"/><Relationship Id="rId5" Type="http://schemas.openxmlformats.org/officeDocument/2006/relationships/hyperlink" Target="https://eosc-portal.eu/" TargetMode="External"/><Relationship Id="rId4" Type="http://schemas.openxmlformats.org/officeDocument/2006/relationships/hyperlink" Target="https://fairsharing.org/"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nubip.edu.ua/sites/default/files/u169/polozhennya_pro_provedennya_konkursnogo_vidboru.pdf" TargetMode="Externa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nubip.edu.ua/node/4179/3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nubip.edu.ua/node/2969/17"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0">
            <a:extLst>
              <a:ext uri="{FF2B5EF4-FFF2-40B4-BE49-F238E27FC236}">
                <a16:creationId xmlns:a16="http://schemas.microsoft.com/office/drawing/2014/main" id="{DC65C607-AE32-E407-EA8C-F8517449409E}"/>
              </a:ext>
            </a:extLst>
          </p:cNvPr>
          <p:cNvSpPr txBox="1">
            <a:spLocks/>
          </p:cNvSpPr>
          <p:nvPr/>
        </p:nvSpPr>
        <p:spPr>
          <a:xfrm>
            <a:off x="3772273" y="79102"/>
            <a:ext cx="8297807" cy="13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0166B3"/>
                </a:solidFill>
                <a:latin typeface="Minion Pro SmBd" panose="02040603060201020203" pitchFamily="18" charset="0"/>
                <a:cs typeface="Arial" panose="020B0604020202020204" pitchFamily="34" charset="0"/>
              </a:rPr>
              <a:t>НАЦІОНАЛЬНИЙ УНІВЕРСИТЕТ БІОРЕСУРСІВ </a:t>
            </a:r>
            <a:br>
              <a:rPr lang="ru-RU" sz="2800" dirty="0">
                <a:solidFill>
                  <a:srgbClr val="0166B3"/>
                </a:solidFill>
                <a:latin typeface="Minion Pro SmBd" panose="02040603060201020203" pitchFamily="18" charset="0"/>
                <a:cs typeface="Arial" panose="020B0604020202020204" pitchFamily="34" charset="0"/>
              </a:rPr>
            </a:br>
            <a:r>
              <a:rPr lang="ru-RU" sz="2800" dirty="0">
                <a:solidFill>
                  <a:srgbClr val="0166B3"/>
                </a:solidFill>
                <a:latin typeface="Minion Pro SmBd" panose="02040603060201020203" pitchFamily="18" charset="0"/>
                <a:cs typeface="Arial" panose="020B0604020202020204" pitchFamily="34" charset="0"/>
              </a:rPr>
              <a:t>І ПРИРОДОКОРИСТУВАННЯ УКРАЇНИ</a:t>
            </a:r>
            <a:endParaRPr lang="uk-UA" sz="2800" dirty="0">
              <a:solidFill>
                <a:srgbClr val="0166B3"/>
              </a:solidFill>
              <a:latin typeface="Minion Pro SmBd" panose="02040603060201020203" pitchFamily="18" charset="0"/>
              <a:cs typeface="Arial" panose="020B0604020202020204" pitchFamily="34" charset="0"/>
            </a:endParaRPr>
          </a:p>
        </p:txBody>
      </p:sp>
      <p:sp>
        <p:nvSpPr>
          <p:cNvPr id="9" name="Заголовок 1">
            <a:extLst>
              <a:ext uri="{FF2B5EF4-FFF2-40B4-BE49-F238E27FC236}">
                <a16:creationId xmlns:a16="http://schemas.microsoft.com/office/drawing/2014/main" id="{CB9CE909-26FE-0D58-F6E0-B52469306045}"/>
              </a:ext>
            </a:extLst>
          </p:cNvPr>
          <p:cNvSpPr>
            <a:spLocks noGrp="1"/>
          </p:cNvSpPr>
          <p:nvPr>
            <p:ph type="ctrTitle"/>
          </p:nvPr>
        </p:nvSpPr>
        <p:spPr>
          <a:xfrm>
            <a:off x="3462556" y="1915515"/>
            <a:ext cx="8297807" cy="2165607"/>
          </a:xfrm>
        </p:spPr>
        <p:txBody>
          <a:bodyPr>
            <a:noAutofit/>
          </a:bodyPr>
          <a:lstStyle/>
          <a:p>
            <a:r>
              <a:rPr lang="uk-UA" sz="3600" b="1" dirty="0">
                <a:solidFill>
                  <a:srgbClr val="0166B3"/>
                </a:solidFill>
                <a:latin typeface="Arial" panose="020B0604020202020204" pitchFamily="34" charset="0"/>
                <a:cs typeface="Arial" panose="020B0604020202020204" pitchFamily="34" charset="0"/>
              </a:rPr>
              <a:t>Про особливості підготовки наукових проєктів для участі у конкурсному відборі МОН України у 2024 році </a:t>
            </a:r>
          </a:p>
        </p:txBody>
      </p:sp>
      <p:sp>
        <p:nvSpPr>
          <p:cNvPr id="2" name="Текст 4">
            <a:extLst>
              <a:ext uri="{FF2B5EF4-FFF2-40B4-BE49-F238E27FC236}">
                <a16:creationId xmlns:a16="http://schemas.microsoft.com/office/drawing/2014/main" id="{76B6E3E5-C952-EAEB-6155-84F2C494A295}"/>
              </a:ext>
            </a:extLst>
          </p:cNvPr>
          <p:cNvSpPr txBox="1">
            <a:spLocks/>
          </p:cNvSpPr>
          <p:nvPr/>
        </p:nvSpPr>
        <p:spPr>
          <a:xfrm>
            <a:off x="3772271" y="4528498"/>
            <a:ext cx="8297807" cy="808038"/>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uk-UA" sz="3200" b="1" i="1" dirty="0">
                <a:solidFill>
                  <a:srgbClr val="0166B3"/>
                </a:solidFill>
              </a:rPr>
              <a:t>Володимир ОТЧЕНАШКО</a:t>
            </a:r>
            <a:r>
              <a:rPr lang="uk-UA" sz="3000" dirty="0">
                <a:solidFill>
                  <a:srgbClr val="0166B3"/>
                </a:solidFill>
                <a:latin typeface="Minion Pro SmBd" panose="02040603060201020203" pitchFamily="18" charset="0"/>
              </a:rPr>
              <a:t>, </a:t>
            </a:r>
            <a:endParaRPr lang="en-US" sz="3000" dirty="0">
              <a:solidFill>
                <a:srgbClr val="0166B3"/>
              </a:solidFill>
              <a:latin typeface="Minion Pro SmBd" panose="02040603060201020203"/>
            </a:endParaRPr>
          </a:p>
          <a:p>
            <a:pPr algn="l"/>
            <a:r>
              <a:rPr lang="uk-UA" sz="2400" dirty="0">
                <a:solidFill>
                  <a:srgbClr val="0166B3"/>
                </a:solidFill>
                <a:latin typeface="Calibri"/>
              </a:rPr>
              <a:t>начальник науково-дослідної частини</a:t>
            </a:r>
            <a:endParaRPr kumimoji="0" lang="uk-UA" sz="2400" b="0" i="0" u="none" strike="noStrike" kern="1200" cap="none" spc="0" normalizeH="0" baseline="0" noProof="0" dirty="0">
              <a:ln>
                <a:noFill/>
              </a:ln>
              <a:solidFill>
                <a:srgbClr val="0166B3"/>
              </a:solidFill>
              <a:effectLst/>
              <a:uLnTx/>
              <a:uFillTx/>
              <a:latin typeface="Calibri"/>
            </a:endParaRPr>
          </a:p>
        </p:txBody>
      </p:sp>
      <p:sp>
        <p:nvSpPr>
          <p:cNvPr id="4" name="TextBox 3">
            <a:extLst>
              <a:ext uri="{FF2B5EF4-FFF2-40B4-BE49-F238E27FC236}">
                <a16:creationId xmlns:a16="http://schemas.microsoft.com/office/drawing/2014/main" id="{0319213B-5946-546F-99E2-27FDE61EC3B2}"/>
              </a:ext>
            </a:extLst>
          </p:cNvPr>
          <p:cNvSpPr txBox="1"/>
          <p:nvPr/>
        </p:nvSpPr>
        <p:spPr>
          <a:xfrm>
            <a:off x="3772270" y="6175989"/>
            <a:ext cx="8297807" cy="369332"/>
          </a:xfrm>
          <a:prstGeom prst="rect">
            <a:avLst/>
          </a:prstGeom>
          <a:noFill/>
        </p:spPr>
        <p:txBody>
          <a:bodyPr wrap="square">
            <a:spAutoFit/>
          </a:bodyPr>
          <a:lstStyle/>
          <a:p>
            <a:pPr algn="l"/>
            <a:r>
              <a:rPr lang="uk-UA" dirty="0">
                <a:solidFill>
                  <a:srgbClr val="0166B3"/>
                </a:solidFill>
                <a:latin typeface="Minion Pro Med" panose="02040503050201020203" pitchFamily="18" charset="0"/>
              </a:rPr>
              <a:t>03 жовтня 2024 року, науково-методичний семінар</a:t>
            </a:r>
            <a:endParaRPr lang="ru-RU" sz="1800" dirty="0">
              <a:solidFill>
                <a:srgbClr val="0166B3"/>
              </a:solidFill>
              <a:latin typeface="Minion Pro Med" panose="02040503050201020203" pitchFamily="18" charset="0"/>
            </a:endParaRPr>
          </a:p>
        </p:txBody>
      </p:sp>
      <p:pic>
        <p:nvPicPr>
          <p:cNvPr id="7" name="Рисунок 6">
            <a:extLst>
              <a:ext uri="{FF2B5EF4-FFF2-40B4-BE49-F238E27FC236}">
                <a16:creationId xmlns:a16="http://schemas.microsoft.com/office/drawing/2014/main" id="{6B050F3B-A90D-74E6-AF97-9A283D8CA863}"/>
              </a:ext>
            </a:extLst>
          </p:cNvPr>
          <p:cNvPicPr>
            <a:picLocks noChangeAspect="1"/>
          </p:cNvPicPr>
          <p:nvPr/>
        </p:nvPicPr>
        <p:blipFill rotWithShape="1">
          <a:blip r:embed="rId3"/>
          <a:srcRect l="25242" t="8226" r="51617" b="4185"/>
          <a:stretch/>
        </p:blipFill>
        <p:spPr>
          <a:xfrm>
            <a:off x="0" y="0"/>
            <a:ext cx="3225421" cy="6867024"/>
          </a:xfrm>
          <a:prstGeom prst="rect">
            <a:avLst/>
          </a:prstGeom>
        </p:spPr>
      </p:pic>
    </p:spTree>
    <p:extLst>
      <p:ext uri="{BB962C8B-B14F-4D97-AF65-F5344CB8AC3E}">
        <p14:creationId xmlns:p14="http://schemas.microsoft.com/office/powerpoint/2010/main" val="238580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258708" y="980728"/>
            <a:ext cx="11726620" cy="5351821"/>
          </a:xfrm>
          <a:solidFill>
            <a:schemeClr val="bg1"/>
          </a:solidFill>
        </p:spPr>
        <p:txBody>
          <a:bodyPr>
            <a:normAutofit fontScale="92500" lnSpcReduction="10000"/>
          </a:bodyPr>
          <a:lstStyle/>
          <a:p>
            <a:pPr algn="ctr"/>
            <a:r>
              <a:rPr lang="uk-UA" sz="3000" b="1" dirty="0">
                <a:solidFill>
                  <a:srgbClr val="002060"/>
                </a:solidFill>
                <a:latin typeface="Arial" panose="020B0604020202020204" pitchFamily="34" charset="0"/>
                <a:cs typeface="Arial" panose="020B0604020202020204" pitchFamily="34" charset="0"/>
              </a:rPr>
              <a:t>П</a:t>
            </a:r>
            <a:r>
              <a:rPr lang="ru-UA" sz="3000" b="1" dirty="0" err="1">
                <a:solidFill>
                  <a:srgbClr val="002060"/>
                </a:solidFill>
                <a:latin typeface="Arial" panose="020B0604020202020204" pitchFamily="34" charset="0"/>
                <a:cs typeface="Arial" panose="020B0604020202020204" pitchFamily="34" charset="0"/>
              </a:rPr>
              <a:t>ерший</a:t>
            </a:r>
            <a:r>
              <a:rPr lang="ru-UA" sz="3000" b="1" dirty="0">
                <a:solidFill>
                  <a:srgbClr val="002060"/>
                </a:solidFill>
                <a:latin typeface="Arial" panose="020B0604020202020204" pitchFamily="34" charset="0"/>
                <a:cs typeface="Arial" panose="020B0604020202020204" pitchFamily="34" charset="0"/>
              </a:rPr>
              <a:t> </a:t>
            </a:r>
            <a:r>
              <a:rPr lang="ru-UA" sz="3000" b="1" dirty="0" err="1">
                <a:solidFill>
                  <a:srgbClr val="002060"/>
                </a:solidFill>
                <a:latin typeface="Arial" panose="020B0604020202020204" pitchFamily="34" charset="0"/>
                <a:cs typeface="Arial" panose="020B0604020202020204" pitchFamily="34" charset="0"/>
              </a:rPr>
              <a:t>етап</a:t>
            </a:r>
            <a:r>
              <a:rPr lang="ru-UA" sz="3000" b="1" dirty="0">
                <a:solidFill>
                  <a:srgbClr val="002060"/>
                </a:solidFill>
                <a:latin typeface="Arial" panose="020B0604020202020204" pitchFamily="34" charset="0"/>
                <a:cs typeface="Arial" panose="020B0604020202020204" pitchFamily="34" charset="0"/>
              </a:rPr>
              <a:t> - у ЗВО/НУ</a:t>
            </a:r>
            <a:r>
              <a:rPr lang="uk-UA" sz="3000" b="1" dirty="0">
                <a:solidFill>
                  <a:srgbClr val="002060"/>
                </a:solidFill>
                <a:latin typeface="Arial" panose="020B0604020202020204" pitchFamily="34" charset="0"/>
                <a:cs typeface="Arial" panose="020B0604020202020204" pitchFamily="34" charset="0"/>
              </a:rPr>
              <a:t> </a:t>
            </a:r>
            <a:r>
              <a:rPr lang="uk-UA" sz="2600" u="sng" dirty="0">
                <a:solidFill>
                  <a:srgbClr val="002060"/>
                </a:solidFill>
                <a:latin typeface="Arial" panose="020B0604020202020204" pitchFamily="34" charset="0"/>
                <a:cs typeface="Arial" panose="020B0604020202020204" pitchFamily="34" charset="0"/>
              </a:rPr>
              <a:t>(</a:t>
            </a:r>
            <a:r>
              <a:rPr lang="uk-UA" sz="2600" b="1" u="sng" dirty="0">
                <a:solidFill>
                  <a:srgbClr val="002060"/>
                </a:solidFill>
                <a:latin typeface="Arial" panose="020B0604020202020204" pitchFamily="34" charset="0"/>
                <a:cs typeface="Arial" panose="020B0604020202020204" pitchFamily="34" charset="0"/>
              </a:rPr>
              <a:t>з 30 вересня по 27 жовтня</a:t>
            </a:r>
            <a:r>
              <a:rPr lang="uk-UA" sz="2600" u="sng" dirty="0">
                <a:solidFill>
                  <a:srgbClr val="002060"/>
                </a:solidFill>
                <a:latin typeface="Arial" panose="020B0604020202020204" pitchFamily="34" charset="0"/>
                <a:cs typeface="Arial" panose="020B0604020202020204" pitchFamily="34" charset="0"/>
              </a:rPr>
              <a:t>) </a:t>
            </a:r>
            <a:r>
              <a:rPr lang="uk-UA" sz="2600" dirty="0">
                <a:solidFill>
                  <a:srgbClr val="002060"/>
                </a:solidFill>
                <a:latin typeface="Arial" panose="020B0604020202020204" pitchFamily="34" charset="0"/>
                <a:cs typeface="Arial" panose="020B0604020202020204" pitchFamily="34" charset="0"/>
              </a:rPr>
              <a:t>з використанням </a:t>
            </a:r>
            <a:r>
              <a:rPr lang="uk-UA" sz="2600" u="sng" dirty="0">
                <a:solidFill>
                  <a:srgbClr val="002060"/>
                </a:solidFill>
                <a:latin typeface="Arial" panose="020B0604020202020204" pitchFamily="34" charset="0"/>
                <a:cs typeface="Arial" panose="020B0604020202020204" pitchFamily="34" charset="0"/>
              </a:rPr>
              <a:t>Національної електронної науково-інформаційної системи</a:t>
            </a:r>
          </a:p>
          <a:p>
            <a:pPr algn="just">
              <a:buFontTx/>
              <a:buChar char="-"/>
            </a:pPr>
            <a:r>
              <a:rPr lang="uk-UA" sz="2400" b="1" u="sng" dirty="0">
                <a:solidFill>
                  <a:srgbClr val="FF0000"/>
                </a:solidFill>
                <a:latin typeface="Arial" panose="020B0604020202020204" pitchFamily="34" charset="0"/>
                <a:cs typeface="Arial" panose="020B0604020202020204" pitchFamily="34" charset="0"/>
              </a:rPr>
              <a:t>до 18 жовтня</a:t>
            </a:r>
            <a:r>
              <a:rPr lang="uk-UA" sz="2400" b="1" dirty="0">
                <a:solidFill>
                  <a:srgbClr val="FF0000"/>
                </a:solidFill>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керівники проєктів подають до НДЧ скориговані наукові проєкти для експертного оцінювання (</a:t>
            </a:r>
            <a:r>
              <a:rPr lang="uk-UA" sz="2400" b="1" dirty="0" err="1">
                <a:latin typeface="Arial" panose="020B0604020202020204" pitchFamily="34" charset="0"/>
                <a:cs typeface="Arial" panose="020B0604020202020204" pitchFamily="34" charset="0"/>
              </a:rPr>
              <a:t>корп</a:t>
            </a:r>
            <a:r>
              <a:rPr lang="uk-UA" sz="2400" b="1" dirty="0">
                <a:latin typeface="Arial" panose="020B0604020202020204" pitchFamily="34" charset="0"/>
                <a:cs typeface="Arial" panose="020B0604020202020204" pitchFamily="34" charset="0"/>
              </a:rPr>
              <a:t>. 3, кім. 215</a:t>
            </a:r>
            <a:r>
              <a:rPr lang="uk-UA" sz="2400" dirty="0">
                <a:latin typeface="Arial" panose="020B0604020202020204" pitchFamily="34" charset="0"/>
                <a:cs typeface="Arial" panose="020B0604020202020204" pitchFamily="34" charset="0"/>
              </a:rPr>
              <a:t>);</a:t>
            </a:r>
            <a:endParaRPr lang="uk-UA" sz="2400" dirty="0">
              <a:solidFill>
                <a:srgbClr val="FF0000"/>
              </a:solidFill>
              <a:latin typeface="Arial" panose="020B0604020202020204" pitchFamily="34" charset="0"/>
              <a:cs typeface="Arial" panose="020B0604020202020204" pitchFamily="34" charset="0"/>
            </a:endParaRPr>
          </a:p>
          <a:p>
            <a:pPr algn="just">
              <a:buFontTx/>
              <a:buChar char="-"/>
            </a:pPr>
            <a:r>
              <a:rPr lang="uk-UA" sz="2400" b="1" u="sng" dirty="0">
                <a:solidFill>
                  <a:srgbClr val="FF0000"/>
                </a:solidFill>
                <a:latin typeface="Arial" panose="020B0604020202020204" pitchFamily="34" charset="0"/>
                <a:cs typeface="Arial" panose="020B0604020202020204" pitchFamily="34" charset="0"/>
              </a:rPr>
              <a:t>21-22 жовтня </a:t>
            </a:r>
            <a:r>
              <a:rPr lang="uk-UA" sz="2400" dirty="0">
                <a:latin typeface="Arial" panose="020B0604020202020204" pitchFamily="34" charset="0"/>
                <a:cs typeface="Arial" panose="020B0604020202020204" pitchFamily="34" charset="0"/>
              </a:rPr>
              <a:t>структурний підрозділ (ННІ, НДІ, факультет) спільно з Експертною групою здійснює конкурсний відбір і подає до науково-організаційного відділу НДЧ </a:t>
            </a:r>
            <a:r>
              <a:rPr lang="uk-UA" sz="2400" b="1" dirty="0">
                <a:latin typeface="Arial" panose="020B0604020202020204" pitchFamily="34" charset="0"/>
                <a:cs typeface="Arial" panose="020B0604020202020204" pitchFamily="34" charset="0"/>
              </a:rPr>
              <a:t>(</a:t>
            </a:r>
            <a:r>
              <a:rPr lang="uk-UA" sz="2400" b="1" dirty="0" err="1">
                <a:latin typeface="Arial" panose="020B0604020202020204" pitchFamily="34" charset="0"/>
                <a:cs typeface="Arial" panose="020B0604020202020204" pitchFamily="34" charset="0"/>
              </a:rPr>
              <a:t>корп</a:t>
            </a:r>
            <a:r>
              <a:rPr lang="uk-UA" sz="2400" b="1" dirty="0">
                <a:latin typeface="Arial" panose="020B0604020202020204" pitchFamily="34" charset="0"/>
                <a:cs typeface="Arial" panose="020B0604020202020204" pitchFamily="34" charset="0"/>
              </a:rPr>
              <a:t>. 3, кім. 215) </a:t>
            </a:r>
            <a:r>
              <a:rPr lang="uk-UA" sz="2400" dirty="0">
                <a:latin typeface="Arial" panose="020B0604020202020204" pitchFamily="34" charset="0"/>
                <a:cs typeface="Arial" panose="020B0604020202020204" pitchFamily="34" charset="0"/>
              </a:rPr>
              <a:t>зведений перелік рекомендованих проєктів та витяги з протоколів вчених/наукових рад;</a:t>
            </a:r>
          </a:p>
          <a:p>
            <a:pPr algn="just">
              <a:buFontTx/>
              <a:buChar char="-"/>
            </a:pPr>
            <a:r>
              <a:rPr lang="uk-UA" sz="2400" b="1" u="sng" dirty="0">
                <a:solidFill>
                  <a:srgbClr val="FF0000"/>
                </a:solidFill>
                <a:latin typeface="Arial" panose="020B0604020202020204" pitchFamily="34" charset="0"/>
                <a:cs typeface="Arial" panose="020B0604020202020204" pitchFamily="34" charset="0"/>
              </a:rPr>
              <a:t>з 18 жовтня по 25 жовтня </a:t>
            </a:r>
            <a:r>
              <a:rPr lang="uk-UA" sz="2400" dirty="0">
                <a:latin typeface="Arial" panose="020B0604020202020204" pitchFamily="34" charset="0"/>
                <a:cs typeface="Arial" panose="020B0604020202020204" pitchFamily="34" charset="0"/>
              </a:rPr>
              <a:t>керівники вносять проєкти у науково-інформаційну систему </a:t>
            </a:r>
            <a:r>
              <a:rPr lang="uk-UA" sz="2400" dirty="0">
                <a:latin typeface="Arial" panose="020B0604020202020204" pitchFamily="34" charset="0"/>
                <a:cs typeface="Arial" panose="020B0604020202020204" pitchFamily="34" charset="0"/>
                <a:hlinkClick r:id="rId2"/>
              </a:rPr>
              <a:t>https://</a:t>
            </a:r>
            <a:r>
              <a:rPr lang="en-US" sz="2400" dirty="0" err="1">
                <a:latin typeface="Arial" panose="020B0604020202020204" pitchFamily="34" charset="0"/>
                <a:cs typeface="Arial" panose="020B0604020202020204" pitchFamily="34" charset="0"/>
                <a:hlinkClick r:id="rId2"/>
              </a:rPr>
              <a:t>nauka</a:t>
            </a:r>
            <a:r>
              <a:rPr lang="uk-UA" sz="2400" dirty="0">
                <a:latin typeface="Arial" panose="020B0604020202020204" pitchFamily="34" charset="0"/>
                <a:cs typeface="Arial" panose="020B0604020202020204" pitchFamily="34" charset="0"/>
                <a:hlinkClick r:id="rId2"/>
              </a:rPr>
              <a:t>.gov.ua</a:t>
            </a:r>
            <a:r>
              <a:rPr lang="en-US"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з пакетом документів;</a:t>
            </a:r>
          </a:p>
          <a:p>
            <a:pPr algn="just">
              <a:buFontTx/>
              <a:buChar char="-"/>
            </a:pPr>
            <a:r>
              <a:rPr lang="uk-UA" sz="2400" b="1"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2</a:t>
            </a:r>
            <a:r>
              <a:rPr lang="uk-UA" sz="2400" b="1" dirty="0">
                <a:solidFill>
                  <a:srgbClr val="FF0000"/>
                </a:solidFill>
                <a:latin typeface="Arial" panose="020B0604020202020204" pitchFamily="34" charset="0"/>
                <a:cs typeface="Arial" panose="020B0604020202020204" pitchFamily="34" charset="0"/>
              </a:rPr>
              <a:t>-23 жовтня </a:t>
            </a:r>
            <a:r>
              <a:rPr lang="uk-UA" sz="2400" dirty="0">
                <a:latin typeface="Arial" panose="020B0604020202020204" pitchFamily="34" charset="0"/>
                <a:cs typeface="Arial" panose="020B0604020202020204" pitchFamily="34" charset="0"/>
              </a:rPr>
              <a:t>здійснюється розгляд результатів І етапу конкурсного відбору на засіданні координаційної ради з питань науково-технічної діяльності та ректорату;</a:t>
            </a:r>
          </a:p>
          <a:p>
            <a:pPr algn="just">
              <a:buFontTx/>
              <a:buChar char="-"/>
            </a:pPr>
            <a:r>
              <a:rPr lang="uk-UA" sz="2400" b="1" dirty="0">
                <a:solidFill>
                  <a:srgbClr val="FF0000"/>
                </a:solidFill>
                <a:latin typeface="Arial" panose="020B0604020202020204" pitchFamily="34" charset="0"/>
                <a:cs typeface="Arial" panose="020B0604020202020204" pitchFamily="34" charset="0"/>
              </a:rPr>
              <a:t>24 жовтня </a:t>
            </a:r>
            <a:r>
              <a:rPr lang="uk-UA" sz="2400" dirty="0">
                <a:latin typeface="Arial" panose="020B0604020202020204" pitchFamily="34" charset="0"/>
                <a:cs typeface="Arial" panose="020B0604020202020204" pitchFamily="34" charset="0"/>
              </a:rPr>
              <a:t>результати конкурсного відбору затверджується на засіданні Вченої ради Університету;</a:t>
            </a:r>
            <a:endParaRPr lang="uk-UA" sz="2400" b="1" dirty="0">
              <a:solidFill>
                <a:srgbClr val="FF0000"/>
              </a:solidFill>
              <a:latin typeface="Arial" panose="020B0604020202020204" pitchFamily="34" charset="0"/>
              <a:cs typeface="Arial" panose="020B0604020202020204" pitchFamily="34" charset="0"/>
            </a:endParaRPr>
          </a:p>
          <a:p>
            <a:pPr algn="just">
              <a:buFontTx/>
              <a:buChar char="-"/>
            </a:pPr>
            <a:r>
              <a:rPr lang="uk-UA" sz="2400" b="1" dirty="0">
                <a:solidFill>
                  <a:srgbClr val="FF0000"/>
                </a:solidFill>
                <a:latin typeface="Arial" panose="020B0604020202020204" pitchFamily="34" charset="0"/>
                <a:cs typeface="Arial" panose="020B0604020202020204" pitchFamily="34" charset="0"/>
              </a:rPr>
              <a:t>До 27 жовтня 2023 року </a:t>
            </a:r>
            <a:r>
              <a:rPr lang="uk-UA" sz="2400" dirty="0">
                <a:latin typeface="Arial" panose="020B0604020202020204" pitchFamily="34" charset="0"/>
                <a:cs typeface="Arial" panose="020B0604020202020204" pitchFamily="34" charset="0"/>
              </a:rPr>
              <a:t>рекомендовані наукові проєкти з пакетом документів  надаються до директорату розвитку науки МОН</a:t>
            </a:r>
          </a:p>
        </p:txBody>
      </p:sp>
      <p:sp>
        <p:nvSpPr>
          <p:cNvPr id="12291" name="TextBox 2"/>
          <p:cNvSpPr txBox="1">
            <a:spLocks noChangeArrowheads="1"/>
          </p:cNvSpPr>
          <p:nvPr/>
        </p:nvSpPr>
        <p:spPr bwMode="auto">
          <a:xfrm>
            <a:off x="4317371" y="157139"/>
            <a:ext cx="7667957" cy="584775"/>
          </a:xfrm>
          <a:prstGeom prst="rect">
            <a:avLst/>
          </a:prstGeom>
          <a:solidFill>
            <a:srgbClr val="7030A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uk-UA" sz="3200" b="1" dirty="0">
                <a:latin typeface="Arial" panose="020B0604020202020204" pitchFamily="34" charset="0"/>
                <a:cs typeface="Arial" panose="020B0604020202020204" pitchFamily="34" charset="0"/>
              </a:rPr>
              <a:t>2. Організація Конкурсу</a:t>
            </a:r>
            <a:endParaRPr lang="ru-RU" sz="3200" b="1"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307345FF-FA97-4A5F-9AD2-4DBC81C65100}"/>
              </a:ext>
            </a:extLst>
          </p:cNvPr>
          <p:cNvPicPr>
            <a:picLocks noChangeAspect="1"/>
          </p:cNvPicPr>
          <p:nvPr/>
        </p:nvPicPr>
        <p:blipFill rotWithShape="1">
          <a:blip r:embed="rId3"/>
          <a:srcRect l="16208" t="62439" r="16841" b="18233"/>
          <a:stretch/>
        </p:blipFill>
        <p:spPr>
          <a:xfrm>
            <a:off x="258708" y="67630"/>
            <a:ext cx="3858322" cy="626564"/>
          </a:xfrm>
          <a:prstGeom prst="rect">
            <a:avLst/>
          </a:prstGeom>
        </p:spPr>
      </p:pic>
      <p:sp>
        <p:nvSpPr>
          <p:cNvPr id="8" name="TextBox 7">
            <a:extLst>
              <a:ext uri="{FF2B5EF4-FFF2-40B4-BE49-F238E27FC236}">
                <a16:creationId xmlns:a16="http://schemas.microsoft.com/office/drawing/2014/main" id="{21E3F8DD-90B0-48B3-9BE0-A42EFAF98752}"/>
              </a:ext>
            </a:extLst>
          </p:cNvPr>
          <p:cNvSpPr txBox="1"/>
          <p:nvPr/>
        </p:nvSpPr>
        <p:spPr>
          <a:xfrm>
            <a:off x="3687521" y="6362046"/>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2516B-F808-4D04-9768-BB9C570C6616}"/>
              </a:ext>
            </a:extLst>
          </p:cNvPr>
          <p:cNvSpPr>
            <a:spLocks noGrp="1"/>
          </p:cNvSpPr>
          <p:nvPr>
            <p:ph type="title"/>
          </p:nvPr>
        </p:nvSpPr>
        <p:spPr>
          <a:xfrm>
            <a:off x="4312392" y="203614"/>
            <a:ext cx="7486317" cy="626564"/>
          </a:xfrm>
          <a:solidFill>
            <a:schemeClr val="accent1">
              <a:lumMod val="20000"/>
              <a:lumOff val="80000"/>
            </a:schemeClr>
          </a:solidFill>
        </p:spPr>
        <p:txBody>
          <a:bodyPr>
            <a:normAutofit fontScale="90000"/>
          </a:bodyPr>
          <a:lstStyle/>
          <a:p>
            <a:pPr algn="r"/>
            <a:r>
              <a:rPr lang="uk-UA" sz="3200" b="1" dirty="0">
                <a:solidFill>
                  <a:srgbClr val="C00000"/>
                </a:solidFill>
                <a:latin typeface="Arial" panose="020B0604020202020204" pitchFamily="34" charset="0"/>
                <a:cs typeface="Arial" panose="020B0604020202020204" pitchFamily="34" charset="0"/>
              </a:rPr>
              <a:t>Другий етап – МОН (28.10-12.12.2024 р.)</a:t>
            </a:r>
            <a:endParaRPr lang="ru-UA" sz="3200" b="1" dirty="0">
              <a:solidFill>
                <a:srgbClr val="C0000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D7E12C97-509E-4326-91AC-94907073D3FF}"/>
              </a:ext>
            </a:extLst>
          </p:cNvPr>
          <p:cNvSpPr>
            <a:spLocks noGrp="1"/>
          </p:cNvSpPr>
          <p:nvPr>
            <p:ph idx="1"/>
          </p:nvPr>
        </p:nvSpPr>
        <p:spPr>
          <a:xfrm>
            <a:off x="604684" y="964926"/>
            <a:ext cx="11181507" cy="5474109"/>
          </a:xfrm>
        </p:spPr>
        <p:txBody>
          <a:bodyPr>
            <a:normAutofit/>
          </a:bodyPr>
          <a:lstStyle/>
          <a:p>
            <a:pPr algn="just"/>
            <a:r>
              <a:rPr lang="uk-UA" sz="2000" u="sng" dirty="0"/>
              <a:t>Експертиза проєкту здійснюється </a:t>
            </a:r>
            <a:r>
              <a:rPr lang="uk-UA" sz="2000" u="sng" dirty="0">
                <a:solidFill>
                  <a:srgbClr val="FF0000"/>
                </a:solidFill>
              </a:rPr>
              <a:t>п'ятьма експертами</a:t>
            </a:r>
            <a:r>
              <a:rPr lang="uk-UA" sz="2000" dirty="0"/>
              <a:t>, які готують окремі висновки експерта.</a:t>
            </a:r>
            <a:endParaRPr lang="ru-UA" sz="2000" dirty="0"/>
          </a:p>
          <a:p>
            <a:pPr algn="just"/>
            <a:r>
              <a:rPr lang="uk-UA" sz="2000" u="sng" dirty="0"/>
              <a:t>Середній експертний бал </a:t>
            </a:r>
            <a:r>
              <a:rPr lang="uk-UA" sz="2000" u="sng" dirty="0" err="1"/>
              <a:t>проєкта</a:t>
            </a:r>
            <a:r>
              <a:rPr lang="uk-UA" sz="2000" u="sng" dirty="0"/>
              <a:t> вираховується як середнє арифметичне значення </a:t>
            </a:r>
            <a:r>
              <a:rPr lang="uk-UA" sz="2000" dirty="0"/>
              <a:t>оцінок, </a:t>
            </a:r>
            <a:r>
              <a:rPr lang="uk-UA" sz="2000" u="sng" dirty="0"/>
              <a:t>виставлених трьома експертами</a:t>
            </a:r>
            <a:r>
              <a:rPr lang="uk-UA" sz="2000" dirty="0"/>
              <a:t>, у діапазоні між найнижчою та найвищою. Межові оцінки не враховуються.</a:t>
            </a:r>
            <a:endParaRPr lang="ru-UA" sz="2000" dirty="0"/>
          </a:p>
          <a:p>
            <a:pPr algn="just"/>
            <a:r>
              <a:rPr lang="uk-UA" sz="2000" dirty="0"/>
              <a:t>Розгляд проєктів з урахуванням результатів їх наукової та науково-технічної експертизи здійснюється на засіданнях Секцій за кожним тематичним напрямом окремо, за результатами якого складається протокол з пропозиціями щодо переліку проєктів досліджень і розробок, рекомендованих Секцією для виконання.</a:t>
            </a:r>
            <a:endParaRPr lang="ru-UA" sz="2000" dirty="0"/>
          </a:p>
          <a:p>
            <a:pPr algn="just"/>
            <a:r>
              <a:rPr lang="uk-UA" sz="2000" dirty="0"/>
              <a:t>Перелік проєктів досліджень і розробок, рекомендованих для виконання, формується Секцією шляхом рейтингового голосування щодо тих проєктів досліджень і розробок, середній експертний бал яких за результатами їх наукової та науково-технічної експертизи </a:t>
            </a:r>
            <a:r>
              <a:rPr lang="uk-UA" sz="2000" u="sng" dirty="0"/>
              <a:t>перевищує відповідно встановлений прохідний бал</a:t>
            </a:r>
            <a:r>
              <a:rPr lang="uk-UA" sz="2000" dirty="0"/>
              <a:t>.</a:t>
            </a:r>
            <a:endParaRPr lang="ru-UA" sz="2000" dirty="0"/>
          </a:p>
          <a:p>
            <a:pPr algn="just"/>
            <a:r>
              <a:rPr lang="uk-UA" sz="2000" b="1" dirty="0">
                <a:solidFill>
                  <a:srgbClr val="002060"/>
                </a:solidFill>
              </a:rPr>
              <a:t>Результати Конкурсу затверджуються рішенням Наукової ради МОН</a:t>
            </a:r>
            <a:r>
              <a:rPr lang="uk-UA" sz="2000" dirty="0"/>
              <a:t>, що приймається простою більшістю голосів від загального складу її членів з урахуванням переліку проєктів, рекомендованих для виконання Секціями Ради за кожним тематичним напрямом окремо.</a:t>
            </a:r>
            <a:endParaRPr lang="ru-UA" sz="2000" dirty="0"/>
          </a:p>
          <a:p>
            <a:pPr algn="just"/>
            <a:r>
              <a:rPr lang="uk-UA" sz="2000" b="1" dirty="0">
                <a:solidFill>
                  <a:srgbClr val="002060"/>
                </a:solidFill>
              </a:rPr>
              <a:t>За результатами роботи Ради МОН видає наказ, яким затверджується перелік проєктів досліджень і розробок, що пройшли Конкурс</a:t>
            </a:r>
            <a:r>
              <a:rPr lang="uk-UA" sz="2000" dirty="0"/>
              <a:t>.</a:t>
            </a:r>
            <a:endParaRPr lang="ru-UA" sz="2000" dirty="0"/>
          </a:p>
        </p:txBody>
      </p:sp>
      <p:pic>
        <p:nvPicPr>
          <p:cNvPr id="6" name="Рисунок 5">
            <a:extLst>
              <a:ext uri="{FF2B5EF4-FFF2-40B4-BE49-F238E27FC236}">
                <a16:creationId xmlns:a16="http://schemas.microsoft.com/office/drawing/2014/main" id="{73594F94-E8CE-4B7F-901F-100C054EA917}"/>
              </a:ext>
            </a:extLst>
          </p:cNvPr>
          <p:cNvPicPr>
            <a:picLocks noChangeAspect="1"/>
          </p:cNvPicPr>
          <p:nvPr/>
        </p:nvPicPr>
        <p:blipFill>
          <a:blip r:embed="rId2"/>
          <a:stretch>
            <a:fillRect/>
          </a:stretch>
        </p:blipFill>
        <p:spPr>
          <a:xfrm>
            <a:off x="1666010" y="338363"/>
            <a:ext cx="1549671" cy="357067"/>
          </a:xfrm>
          <a:prstGeom prst="rect">
            <a:avLst/>
          </a:prstGeom>
        </p:spPr>
      </p:pic>
      <p:pic>
        <p:nvPicPr>
          <p:cNvPr id="7" name="Рисунок 6">
            <a:extLst>
              <a:ext uri="{FF2B5EF4-FFF2-40B4-BE49-F238E27FC236}">
                <a16:creationId xmlns:a16="http://schemas.microsoft.com/office/drawing/2014/main" id="{E50F664D-D274-42B4-9CC4-A2CAF6F20D92}"/>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0C3F6C4E-071C-4261-B85F-9C7A28E03B5C}"/>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21996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642" y="2166938"/>
            <a:ext cx="3858322" cy="3416320"/>
          </a:xfrm>
          <a:prstGeom prst="rect">
            <a:avLst/>
          </a:prstGeom>
          <a:solidFill>
            <a:schemeClr val="bg1"/>
          </a:solidFill>
          <a:ln w="38100">
            <a:solidFill>
              <a:schemeClr val="accent1"/>
            </a:solidFill>
          </a:ln>
        </p:spPr>
        <p:txBody>
          <a:bodyPr wrap="square" rtlCol="0">
            <a:spAutoFit/>
          </a:bodyPr>
          <a:lstStyle/>
          <a:p>
            <a:pPr algn="ctr"/>
            <a:r>
              <a:rPr lang="es-AR" sz="3600" b="1" dirty="0">
                <a:solidFill>
                  <a:srgbClr val="C00000"/>
                </a:solidFill>
                <a:hlinkClick r:id="rId2">
                  <a:extLst>
                    <a:ext uri="{A12FA001-AC4F-418D-AE19-62706E023703}">
                      <ahyp:hlinkClr xmlns:ahyp="http://schemas.microsoft.com/office/drawing/2018/hyperlinkcolor" val="tx"/>
                    </a:ext>
                  </a:extLst>
                </a:hlinkClick>
              </a:rPr>
              <a:t>https://nubip.edu.ua/node/3715</a:t>
            </a:r>
            <a:r>
              <a:rPr lang="uk-UA" sz="3600" b="1" dirty="0">
                <a:solidFill>
                  <a:srgbClr val="C00000"/>
                </a:solidFill>
              </a:rPr>
              <a:t> </a:t>
            </a:r>
            <a:endParaRPr lang="ru-RU" sz="3600" b="1" dirty="0">
              <a:solidFill>
                <a:srgbClr val="C00000"/>
              </a:solidFill>
            </a:endParaRPr>
          </a:p>
          <a:p>
            <a:pPr algn="ctr"/>
            <a:r>
              <a:rPr lang="ru-RU" sz="3600" b="1" dirty="0" err="1">
                <a:solidFill>
                  <a:schemeClr val="accent5">
                    <a:lumMod val="50000"/>
                  </a:schemeClr>
                </a:solidFill>
              </a:rPr>
              <a:t>Наукова</a:t>
            </a:r>
            <a:r>
              <a:rPr lang="ru-RU" sz="3600" b="1" dirty="0">
                <a:solidFill>
                  <a:schemeClr val="accent5">
                    <a:lumMod val="50000"/>
                  </a:schemeClr>
                </a:solidFill>
              </a:rPr>
              <a:t> та інноваційна діяльність / </a:t>
            </a:r>
          </a:p>
          <a:p>
            <a:pPr algn="ctr"/>
            <a:r>
              <a:rPr lang="ru-RU" sz="3600" b="1" dirty="0">
                <a:solidFill>
                  <a:schemeClr val="accent5">
                    <a:lumMod val="50000"/>
                  </a:schemeClr>
                </a:solidFill>
              </a:rPr>
              <a:t>Наукові новини</a:t>
            </a:r>
            <a:r>
              <a:rPr lang="ru-RU" sz="3600" b="1" dirty="0">
                <a:solidFill>
                  <a:schemeClr val="accent1">
                    <a:lumMod val="60000"/>
                    <a:lumOff val="40000"/>
                  </a:schemeClr>
                </a:solidFill>
              </a:rPr>
              <a:t> </a:t>
            </a:r>
          </a:p>
        </p:txBody>
      </p:sp>
      <p:pic>
        <p:nvPicPr>
          <p:cNvPr id="4" name="Рисунок 3">
            <a:extLst>
              <a:ext uri="{FF2B5EF4-FFF2-40B4-BE49-F238E27FC236}">
                <a16:creationId xmlns:a16="http://schemas.microsoft.com/office/drawing/2014/main" id="{3AA8EBFA-88F0-4F66-838D-74141564F085}"/>
              </a:ext>
            </a:extLst>
          </p:cNvPr>
          <p:cNvPicPr>
            <a:picLocks noChangeAspect="1"/>
          </p:cNvPicPr>
          <p:nvPr/>
        </p:nvPicPr>
        <p:blipFill>
          <a:blip r:embed="rId3"/>
          <a:stretch>
            <a:fillRect/>
          </a:stretch>
        </p:blipFill>
        <p:spPr>
          <a:xfrm>
            <a:off x="1924768" y="1028745"/>
            <a:ext cx="923870" cy="923870"/>
          </a:xfrm>
          <a:prstGeom prst="rect">
            <a:avLst/>
          </a:prstGeom>
        </p:spPr>
      </p:pic>
      <p:pic>
        <p:nvPicPr>
          <p:cNvPr id="7" name="Рисунок 6">
            <a:extLst>
              <a:ext uri="{FF2B5EF4-FFF2-40B4-BE49-F238E27FC236}">
                <a16:creationId xmlns:a16="http://schemas.microsoft.com/office/drawing/2014/main" id="{7EC40490-79BD-44AC-A99F-128E855A4507}"/>
              </a:ext>
            </a:extLst>
          </p:cNvPr>
          <p:cNvPicPr>
            <a:picLocks noChangeAspect="1"/>
          </p:cNvPicPr>
          <p:nvPr/>
        </p:nvPicPr>
        <p:blipFill rotWithShape="1">
          <a:blip r:embed="rId4"/>
          <a:srcRect l="10626" t="9381" r="13775" b="6579"/>
          <a:stretch/>
        </p:blipFill>
        <p:spPr>
          <a:xfrm>
            <a:off x="4507482" y="1945157"/>
            <a:ext cx="6175809" cy="3859882"/>
          </a:xfrm>
          <a:prstGeom prst="rect">
            <a:avLst/>
          </a:prstGeom>
        </p:spPr>
      </p:pic>
      <p:sp>
        <p:nvSpPr>
          <p:cNvPr id="3" name="Прямоугольник: скругленные углы 2">
            <a:extLst>
              <a:ext uri="{FF2B5EF4-FFF2-40B4-BE49-F238E27FC236}">
                <a16:creationId xmlns:a16="http://schemas.microsoft.com/office/drawing/2014/main" id="{4D8835CD-A3F5-4092-9733-C42108CF7A46}"/>
              </a:ext>
            </a:extLst>
          </p:cNvPr>
          <p:cNvSpPr/>
          <p:nvPr/>
        </p:nvSpPr>
        <p:spPr>
          <a:xfrm rot="20172402">
            <a:off x="6855187" y="4448870"/>
            <a:ext cx="4248472"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b="1" dirty="0"/>
              <a:t>Повний комплект документів</a:t>
            </a:r>
            <a:endParaRPr lang="ru-UA" sz="2800" b="1" dirty="0"/>
          </a:p>
        </p:txBody>
      </p:sp>
      <p:pic>
        <p:nvPicPr>
          <p:cNvPr id="8" name="Рисунок 7">
            <a:extLst>
              <a:ext uri="{FF2B5EF4-FFF2-40B4-BE49-F238E27FC236}">
                <a16:creationId xmlns:a16="http://schemas.microsoft.com/office/drawing/2014/main" id="{6C0551D7-8966-4EF5-884A-08575B2F43BC}"/>
              </a:ext>
            </a:extLst>
          </p:cNvPr>
          <p:cNvPicPr>
            <a:picLocks noChangeAspect="1"/>
          </p:cNvPicPr>
          <p:nvPr/>
        </p:nvPicPr>
        <p:blipFill rotWithShape="1">
          <a:blip r:embed="rId5"/>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3D0DFCA8-9C17-42EF-8B83-93846717FD71}"/>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08035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454012" y="340785"/>
            <a:ext cx="7531315" cy="809589"/>
          </a:xfrm>
          <a:solidFill>
            <a:srgbClr val="7030A0"/>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uk-UA" sz="4000" b="1" dirty="0">
                <a:solidFill>
                  <a:schemeClr val="bg1"/>
                </a:solidFill>
              </a:rPr>
              <a:t>3. Вимоги до проєктів</a:t>
            </a:r>
            <a:endParaRPr lang="ru-RU" sz="4000" b="1" dirty="0">
              <a:solidFill>
                <a:schemeClr val="bg1"/>
              </a:solidFill>
            </a:endParaRPr>
          </a:p>
        </p:txBody>
      </p:sp>
      <p:sp>
        <p:nvSpPr>
          <p:cNvPr id="19459" name="Содержимое 2"/>
          <p:cNvSpPr>
            <a:spLocks noGrp="1"/>
          </p:cNvSpPr>
          <p:nvPr>
            <p:ph idx="1"/>
          </p:nvPr>
        </p:nvSpPr>
        <p:spPr>
          <a:xfrm>
            <a:off x="399472" y="1363997"/>
            <a:ext cx="11393055" cy="4968552"/>
          </a:xfrm>
        </p:spPr>
        <p:txBody>
          <a:bodyPr>
            <a:normAutofit fontScale="92500" lnSpcReduction="10000"/>
          </a:bodyPr>
          <a:lstStyle/>
          <a:p>
            <a:pPr algn="just"/>
            <a:r>
              <a:rPr lang="uk-UA" b="1" dirty="0">
                <a:latin typeface="Arial" panose="020B0604020202020204" pitchFamily="34" charset="0"/>
                <a:cs typeface="Arial" panose="020B0604020202020204" pitchFamily="34" charset="0"/>
              </a:rPr>
              <a:t>Формування тематики наукових досліджень </a:t>
            </a:r>
            <a:r>
              <a:rPr lang="uk-UA" dirty="0">
                <a:latin typeface="Arial" panose="020B0604020202020204" pitchFamily="34" charset="0"/>
                <a:cs typeface="Arial" panose="020B0604020202020204" pitchFamily="34" charset="0"/>
              </a:rPr>
              <a:t>здійснюється згідно із </a:t>
            </a:r>
            <a:r>
              <a:rPr lang="uk-UA" b="1" dirty="0">
                <a:solidFill>
                  <a:srgbClr val="002060"/>
                </a:solidFill>
                <a:latin typeface="Arial" panose="020B0604020202020204" pitchFamily="34" charset="0"/>
                <a:cs typeface="Arial" panose="020B0604020202020204" pitchFamily="34" charset="0"/>
              </a:rPr>
              <a:t>Законом України «Про пріоритетні напрями розвитку науки і техніки» </a:t>
            </a:r>
            <a:r>
              <a:rPr lang="uk-UA" dirty="0">
                <a:latin typeface="Arial" panose="020B0604020202020204" pitchFamily="34" charset="0"/>
                <a:cs typeface="Arial" panose="020B0604020202020204" pitchFamily="34" charset="0"/>
              </a:rPr>
              <a:t>та із врахуванням:</a:t>
            </a:r>
          </a:p>
          <a:p>
            <a:pPr algn="just"/>
            <a:r>
              <a:rPr lang="uk-UA" dirty="0">
                <a:latin typeface="Arial" panose="020B0604020202020204" pitchFamily="34" charset="0"/>
                <a:cs typeface="Arial" panose="020B0604020202020204" pitchFamily="34" charset="0"/>
              </a:rPr>
              <a:t>Переліку пріоритетних тематичних напрямів наукових досліджень і науково-технічних розробок на період до 31 грудня року, наступного після припинення або скасування воєнного стану в Україні, затверджених </a:t>
            </a:r>
            <a:r>
              <a:rPr lang="uk-UA" b="1" dirty="0">
                <a:solidFill>
                  <a:srgbClr val="002060"/>
                </a:solidFill>
                <a:latin typeface="Arial" panose="020B0604020202020204" pitchFamily="34" charset="0"/>
                <a:cs typeface="Arial" panose="020B0604020202020204" pitchFamily="34" charset="0"/>
              </a:rPr>
              <a:t>постановою Кабінету Міністрів України від 30 квітня 2024 р. № 476</a:t>
            </a:r>
            <a:r>
              <a:rPr lang="uk-UA" dirty="0">
                <a:latin typeface="Arial" panose="020B0604020202020204" pitchFamily="34" charset="0"/>
                <a:cs typeface="Arial" panose="020B0604020202020204" pitchFamily="34" charset="0"/>
              </a:rPr>
              <a:t>;</a:t>
            </a:r>
          </a:p>
          <a:p>
            <a:pPr algn="just"/>
            <a:r>
              <a:rPr lang="uk-UA" dirty="0">
                <a:latin typeface="Arial" panose="020B0604020202020204" pitchFamily="34" charset="0"/>
                <a:cs typeface="Arial" panose="020B0604020202020204" pitchFamily="34" charset="0"/>
              </a:rPr>
              <a:t>пріоритетної тематики при проведенні конкурсів фундаментальних наукових досліджень, прикладних наукових досліджень та науково-технічних (експериментальних) розробок у 2023 році, затвердженої </a:t>
            </a:r>
            <a:r>
              <a:rPr lang="uk-UA" b="1" dirty="0">
                <a:solidFill>
                  <a:srgbClr val="002060"/>
                </a:solidFill>
                <a:latin typeface="Arial" panose="020B0604020202020204" pitchFamily="34" charset="0"/>
                <a:cs typeface="Arial" panose="020B0604020202020204" pitchFamily="34" charset="0"/>
              </a:rPr>
              <a:t>наказом Міністерства освіти і науки України від 07.09.2023 № 1104 (зі змінами)</a:t>
            </a:r>
            <a:r>
              <a:rPr lang="uk-UA" dirty="0">
                <a:latin typeface="Arial" panose="020B0604020202020204" pitchFamily="34" charset="0"/>
                <a:cs typeface="Arial" panose="020B0604020202020204" pitchFamily="34" charset="0"/>
              </a:rPr>
              <a:t>, відповідність проєкту до якої окремо оцінюється у експертних висновках</a:t>
            </a:r>
            <a:r>
              <a:rPr lang="ru-RU"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482CF94-0D0D-4198-A41D-5C017E9166F5}"/>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7" name="TextBox 6">
            <a:extLst>
              <a:ext uri="{FF2B5EF4-FFF2-40B4-BE49-F238E27FC236}">
                <a16:creationId xmlns:a16="http://schemas.microsoft.com/office/drawing/2014/main" id="{737B6402-7D55-4808-BE94-6DEFE30000E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81543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92A3B4-7144-43EA-9118-F6F5637C023E}"/>
              </a:ext>
            </a:extLst>
          </p:cNvPr>
          <p:cNvSpPr>
            <a:spLocks noGrp="1"/>
          </p:cNvSpPr>
          <p:nvPr>
            <p:ph type="title"/>
          </p:nvPr>
        </p:nvSpPr>
        <p:spPr>
          <a:xfrm>
            <a:off x="4370200" y="290136"/>
            <a:ext cx="7409543" cy="778098"/>
          </a:xfrm>
          <a:solidFill>
            <a:srgbClr val="92D050"/>
          </a:solidFill>
        </p:spPr>
        <p:txBody>
          <a:bodyPr>
            <a:noAutofit/>
          </a:bodyPr>
          <a:lstStyle/>
          <a:p>
            <a:pPr algn="ctr"/>
            <a:r>
              <a:rPr lang="uk-UA" sz="2800" b="1" dirty="0">
                <a:latin typeface="Arial" panose="020B0604020202020204" pitchFamily="34" charset="0"/>
                <a:cs typeface="Arial" panose="020B0604020202020204" pitchFamily="34" charset="0"/>
              </a:rPr>
              <a:t>Пріоритетні напрями розвитку науки і техніки </a:t>
            </a:r>
          </a:p>
        </p:txBody>
      </p:sp>
      <p:sp>
        <p:nvSpPr>
          <p:cNvPr id="3" name="Объект 2">
            <a:extLst>
              <a:ext uri="{FF2B5EF4-FFF2-40B4-BE49-F238E27FC236}">
                <a16:creationId xmlns:a16="http://schemas.microsoft.com/office/drawing/2014/main" id="{8F9D115A-B704-4D9B-B538-CAA908173D2E}"/>
              </a:ext>
            </a:extLst>
          </p:cNvPr>
          <p:cNvSpPr>
            <a:spLocks noGrp="1"/>
          </p:cNvSpPr>
          <p:nvPr>
            <p:ph idx="1"/>
          </p:nvPr>
        </p:nvSpPr>
        <p:spPr>
          <a:xfrm>
            <a:off x="545689" y="1412777"/>
            <a:ext cx="11234053" cy="4713387"/>
          </a:xfrm>
        </p:spPr>
        <p:txBody>
          <a:bodyPr>
            <a:normAutofit lnSpcReduction="10000"/>
          </a:bodyPr>
          <a:lstStyle/>
          <a:p>
            <a:pPr marL="0" indent="0" algn="just">
              <a:buNone/>
            </a:pPr>
            <a:r>
              <a:rPr lang="uk-UA" dirty="0">
                <a:latin typeface="Arial" panose="020B0604020202020204" pitchFamily="34" charset="0"/>
                <a:cs typeface="Arial" panose="020B0604020202020204" pitchFamily="34" charset="0"/>
              </a:rPr>
              <a:t>1) фундаментальні наукові дослідження з найбільш важливих проблем розвитку науково-технічного, соціально-економічного, суспільно-політичного, людського потенціалу для забезпечення конкурентоспроможності України у світі та сталого розвитку суспільства і держави;</a:t>
            </a:r>
            <a:endParaRPr lang="ru-UA" dirty="0">
              <a:latin typeface="Arial" panose="020B0604020202020204" pitchFamily="34" charset="0"/>
              <a:cs typeface="Arial" panose="020B0604020202020204" pitchFamily="34" charset="0"/>
            </a:endParaRPr>
          </a:p>
          <a:p>
            <a:pPr marL="0" indent="0" algn="just">
              <a:buNone/>
            </a:pPr>
            <a:r>
              <a:rPr lang="uk-UA" dirty="0">
                <a:solidFill>
                  <a:schemeClr val="accent6">
                    <a:lumMod val="50000"/>
                  </a:schemeClr>
                </a:solidFill>
                <a:latin typeface="Arial" panose="020B0604020202020204" pitchFamily="34" charset="0"/>
                <a:cs typeface="Arial" panose="020B0604020202020204" pitchFamily="34" charset="0"/>
              </a:rPr>
              <a:t>2) </a:t>
            </a:r>
            <a:r>
              <a:rPr lang="uk-UA" dirty="0">
                <a:solidFill>
                  <a:schemeClr val="accent2">
                    <a:lumMod val="75000"/>
                  </a:schemeClr>
                </a:solidFill>
                <a:latin typeface="Arial" panose="020B0604020202020204" pitchFamily="34" charset="0"/>
                <a:cs typeface="Arial" panose="020B0604020202020204" pitchFamily="34" charset="0"/>
              </a:rPr>
              <a:t>інформаційні та комунікаційні технології</a:t>
            </a:r>
            <a:r>
              <a:rPr lang="uk-UA" dirty="0">
                <a:solidFill>
                  <a:schemeClr val="accent6">
                    <a:lumMod val="50000"/>
                  </a:schemeClr>
                </a:solidFill>
                <a:latin typeface="Arial" panose="020B0604020202020204" pitchFamily="34" charset="0"/>
                <a:cs typeface="Arial" panose="020B0604020202020204" pitchFamily="34" charset="0"/>
              </a:rPr>
              <a:t>;</a:t>
            </a:r>
            <a:endParaRPr lang="ru-UA"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uk-UA" dirty="0">
                <a:solidFill>
                  <a:srgbClr val="7030A0"/>
                </a:solidFill>
                <a:latin typeface="Arial" panose="020B0604020202020204" pitchFamily="34" charset="0"/>
                <a:cs typeface="Arial" panose="020B0604020202020204" pitchFamily="34" charset="0"/>
              </a:rPr>
              <a:t>3) енергетика та енергоефективність;</a:t>
            </a:r>
            <a:endParaRPr lang="ru-UA" dirty="0">
              <a:solidFill>
                <a:srgbClr val="7030A0"/>
              </a:solidFill>
              <a:latin typeface="Arial" panose="020B0604020202020204" pitchFamily="34" charset="0"/>
              <a:cs typeface="Arial" panose="020B0604020202020204" pitchFamily="34" charset="0"/>
            </a:endParaRPr>
          </a:p>
          <a:p>
            <a:pPr marL="0" indent="0" algn="just">
              <a:buNone/>
            </a:pPr>
            <a:r>
              <a:rPr lang="uk-UA" dirty="0">
                <a:solidFill>
                  <a:schemeClr val="accent3">
                    <a:lumMod val="50000"/>
                  </a:schemeClr>
                </a:solidFill>
                <a:latin typeface="Arial" panose="020B0604020202020204" pitchFamily="34" charset="0"/>
                <a:cs typeface="Arial" panose="020B0604020202020204" pitchFamily="34" charset="0"/>
              </a:rPr>
              <a:t>4) </a:t>
            </a:r>
            <a:r>
              <a:rPr lang="uk-UA" dirty="0">
                <a:solidFill>
                  <a:srgbClr val="0070C0"/>
                </a:solidFill>
                <a:latin typeface="Arial" panose="020B0604020202020204" pitchFamily="34" charset="0"/>
                <a:cs typeface="Arial" panose="020B0604020202020204" pitchFamily="34" charset="0"/>
              </a:rPr>
              <a:t>раціональне природокористування</a:t>
            </a:r>
            <a:r>
              <a:rPr lang="uk-UA" dirty="0">
                <a:solidFill>
                  <a:schemeClr val="accent3">
                    <a:lumMod val="50000"/>
                  </a:schemeClr>
                </a:solidFill>
                <a:latin typeface="Arial" panose="020B0604020202020204" pitchFamily="34" charset="0"/>
                <a:cs typeface="Arial" panose="020B0604020202020204" pitchFamily="34" charset="0"/>
              </a:rPr>
              <a:t>;</a:t>
            </a:r>
            <a:endParaRPr lang="ru-UA" dirty="0">
              <a:solidFill>
                <a:schemeClr val="accent3">
                  <a:lumMod val="50000"/>
                </a:schemeClr>
              </a:solidFill>
              <a:latin typeface="Arial" panose="020B0604020202020204" pitchFamily="34" charset="0"/>
              <a:cs typeface="Arial" panose="020B0604020202020204" pitchFamily="34" charset="0"/>
            </a:endParaRPr>
          </a:p>
          <a:p>
            <a:pPr marL="0" indent="0" algn="just">
              <a:buNone/>
            </a:pPr>
            <a:r>
              <a:rPr lang="uk-UA" dirty="0">
                <a:solidFill>
                  <a:schemeClr val="accent6">
                    <a:lumMod val="75000"/>
                  </a:schemeClr>
                </a:solidFill>
                <a:latin typeface="Arial" panose="020B0604020202020204" pitchFamily="34" charset="0"/>
                <a:cs typeface="Arial" panose="020B0604020202020204" pitchFamily="34" charset="0"/>
              </a:rPr>
              <a:t>5) науки про життя, нові технології профілактики та лікування найпоширеніших захворювань;</a:t>
            </a:r>
            <a:endParaRPr lang="ru-UA" dirty="0">
              <a:solidFill>
                <a:schemeClr val="accent6">
                  <a:lumMod val="75000"/>
                </a:schemeClr>
              </a:solidFill>
              <a:latin typeface="Arial" panose="020B0604020202020204" pitchFamily="34" charset="0"/>
              <a:cs typeface="Arial" panose="020B0604020202020204" pitchFamily="34" charset="0"/>
            </a:endParaRPr>
          </a:p>
          <a:p>
            <a:pPr marL="0" indent="0" algn="just">
              <a:buNone/>
            </a:pPr>
            <a:r>
              <a:rPr lang="uk-UA" dirty="0">
                <a:solidFill>
                  <a:schemeClr val="accent4">
                    <a:lumMod val="75000"/>
                  </a:schemeClr>
                </a:solidFill>
                <a:latin typeface="Arial" panose="020B0604020202020204" pitchFamily="34" charset="0"/>
                <a:cs typeface="Arial" panose="020B0604020202020204" pitchFamily="34" charset="0"/>
              </a:rPr>
              <a:t>6) нові речовини і матеріали.</a:t>
            </a:r>
            <a:endParaRPr lang="ru-UA" dirty="0">
              <a:solidFill>
                <a:schemeClr val="accent4">
                  <a:lumMod val="75000"/>
                </a:schemeClr>
              </a:solidFill>
              <a:latin typeface="Arial" panose="020B0604020202020204" pitchFamily="34" charset="0"/>
              <a:cs typeface="Arial" panose="020B0604020202020204" pitchFamily="34" charset="0"/>
            </a:endParaRPr>
          </a:p>
          <a:p>
            <a:pPr marL="0" indent="0" algn="just">
              <a:buNone/>
            </a:pPr>
            <a:endParaRPr lang="ru-UA"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44EDB9E9-E7D3-4B2D-B73F-75C43BAF0C20}"/>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8E93D46B-F3A4-45E8-B7F7-67D025A12F54}"/>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70217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F9AB05-BAB0-426F-9184-C2AA0A8852CA}"/>
              </a:ext>
            </a:extLst>
          </p:cNvPr>
          <p:cNvSpPr>
            <a:spLocks noGrp="1"/>
          </p:cNvSpPr>
          <p:nvPr>
            <p:ph type="title"/>
          </p:nvPr>
        </p:nvSpPr>
        <p:spPr>
          <a:xfrm>
            <a:off x="258708" y="1058020"/>
            <a:ext cx="11726620" cy="3735205"/>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uk-UA" dirty="0"/>
              <a:t>Перевага </a:t>
            </a:r>
            <a:r>
              <a:rPr lang="uk-UA" dirty="0" err="1"/>
              <a:t>проєктам</a:t>
            </a:r>
            <a:r>
              <a:rPr lang="uk-UA" dirty="0"/>
              <a:t>, тематика яких відповідає пріоритетній тематиці при проведенні конкурсів досліджень і розробок у 2024 році</a:t>
            </a:r>
            <a:br>
              <a:rPr lang="uk-UA" dirty="0"/>
            </a:br>
            <a:r>
              <a:rPr lang="uk-UA" sz="3100" dirty="0"/>
              <a:t>(проблеми з переліку нагальних проблем оборони, безпеки, економіки та суспільства України, який визначений ЦОВВ, державними відомствами тощо)</a:t>
            </a:r>
            <a:endParaRPr lang="ru-UA" dirty="0"/>
          </a:p>
        </p:txBody>
      </p:sp>
      <p:sp>
        <p:nvSpPr>
          <p:cNvPr id="6" name="TextBox 5">
            <a:extLst>
              <a:ext uri="{FF2B5EF4-FFF2-40B4-BE49-F238E27FC236}">
                <a16:creationId xmlns:a16="http://schemas.microsoft.com/office/drawing/2014/main" id="{9C0B1171-1068-4A0E-A9BD-1086C7D2C785}"/>
              </a:ext>
            </a:extLst>
          </p:cNvPr>
          <p:cNvSpPr txBox="1"/>
          <p:nvPr/>
        </p:nvSpPr>
        <p:spPr>
          <a:xfrm>
            <a:off x="289322" y="5127554"/>
            <a:ext cx="5462549" cy="1015663"/>
          </a:xfrm>
          <a:prstGeom prst="rect">
            <a:avLst/>
          </a:prstGeom>
          <a:noFill/>
          <a:ln>
            <a:solidFill>
              <a:srgbClr val="FF0000"/>
            </a:solidFill>
          </a:ln>
        </p:spPr>
        <p:txBody>
          <a:bodyPr wrap="square" rtlCol="0">
            <a:spAutoFit/>
          </a:bodyPr>
          <a:lstStyle/>
          <a:p>
            <a:pPr algn="ctr"/>
            <a:r>
              <a:rPr lang="uk-UA" sz="2800" b="1" dirty="0"/>
              <a:t>Наказ від 07.09.2023 р.  № 1104</a:t>
            </a:r>
          </a:p>
          <a:p>
            <a:pPr algn="ctr"/>
            <a:r>
              <a:rPr lang="uk-UA" sz="3200" b="1" dirty="0">
                <a:solidFill>
                  <a:srgbClr val="C00000"/>
                </a:solidFill>
              </a:rPr>
              <a:t>76 тематик</a:t>
            </a:r>
            <a:endParaRPr lang="ru-UA" sz="3200" b="1" dirty="0">
              <a:solidFill>
                <a:srgbClr val="C00000"/>
              </a:solidFill>
            </a:endParaRPr>
          </a:p>
        </p:txBody>
      </p:sp>
      <p:pic>
        <p:nvPicPr>
          <p:cNvPr id="8" name="Рисунок 7">
            <a:extLst>
              <a:ext uri="{FF2B5EF4-FFF2-40B4-BE49-F238E27FC236}">
                <a16:creationId xmlns:a16="http://schemas.microsoft.com/office/drawing/2014/main" id="{EDF6BD29-AB3F-4191-AC88-5757E211D235}"/>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DE957035-5706-4075-A2D6-2EB9E64793B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343C55B8-8866-444D-9050-4A4C04127B4D}"/>
              </a:ext>
            </a:extLst>
          </p:cNvPr>
          <p:cNvSpPr txBox="1"/>
          <p:nvPr/>
        </p:nvSpPr>
        <p:spPr>
          <a:xfrm>
            <a:off x="5957619" y="5127554"/>
            <a:ext cx="5462549" cy="1015663"/>
          </a:xfrm>
          <a:prstGeom prst="rect">
            <a:avLst/>
          </a:prstGeom>
          <a:noFill/>
          <a:ln>
            <a:solidFill>
              <a:srgbClr val="FF0000"/>
            </a:solidFill>
          </a:ln>
        </p:spPr>
        <p:txBody>
          <a:bodyPr wrap="square" rtlCol="0">
            <a:spAutoFit/>
          </a:bodyPr>
          <a:lstStyle/>
          <a:p>
            <a:pPr algn="ctr"/>
            <a:r>
              <a:rPr lang="uk-UA" sz="2800" b="1" dirty="0"/>
              <a:t>Наказ від 04.10.2023 р.  № 1202</a:t>
            </a:r>
          </a:p>
          <a:p>
            <a:pPr algn="ctr"/>
            <a:r>
              <a:rPr lang="uk-UA" sz="3200" b="1" dirty="0">
                <a:solidFill>
                  <a:srgbClr val="C00000"/>
                </a:solidFill>
              </a:rPr>
              <a:t>97 тематик</a:t>
            </a:r>
            <a:endParaRPr lang="ru-UA" sz="3200" b="1" dirty="0">
              <a:solidFill>
                <a:srgbClr val="C00000"/>
              </a:solidFill>
            </a:endParaRPr>
          </a:p>
        </p:txBody>
      </p:sp>
      <p:sp>
        <p:nvSpPr>
          <p:cNvPr id="3" name="Стрелка: вправо 2">
            <a:extLst>
              <a:ext uri="{FF2B5EF4-FFF2-40B4-BE49-F238E27FC236}">
                <a16:creationId xmlns:a16="http://schemas.microsoft.com/office/drawing/2014/main" id="{8884E7F9-0C79-4AA6-AC32-E27EB1A35E84}"/>
              </a:ext>
            </a:extLst>
          </p:cNvPr>
          <p:cNvSpPr/>
          <p:nvPr/>
        </p:nvSpPr>
        <p:spPr>
          <a:xfrm>
            <a:off x="5250062" y="5704007"/>
            <a:ext cx="12093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60495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C5233-BACA-449E-BE32-48FBE656F33E}"/>
              </a:ext>
            </a:extLst>
          </p:cNvPr>
          <p:cNvSpPr>
            <a:spLocks noGrp="1"/>
          </p:cNvSpPr>
          <p:nvPr>
            <p:ph type="title"/>
          </p:nvPr>
        </p:nvSpPr>
        <p:spPr>
          <a:xfrm>
            <a:off x="4306529" y="274638"/>
            <a:ext cx="7329947" cy="1066130"/>
          </a:xfrm>
          <a:ln>
            <a:solidFill>
              <a:srgbClr val="FF0000"/>
            </a:solidFill>
          </a:ln>
        </p:spPr>
        <p:txBody>
          <a:bodyPr>
            <a:normAutofit fontScale="90000"/>
          </a:bodyPr>
          <a:lstStyle/>
          <a:p>
            <a:r>
              <a:rPr lang="uk-UA" dirty="0">
                <a:latin typeface="Arial" panose="020B0604020202020204" pitchFamily="34" charset="0"/>
                <a:cs typeface="Arial" panose="020B0604020202020204" pitchFamily="34" charset="0"/>
              </a:rPr>
              <a:t>Пріоритетні тематики ЦОВВ</a:t>
            </a:r>
            <a:br>
              <a:rPr lang="uk-UA" dirty="0">
                <a:latin typeface="Arial" panose="020B0604020202020204" pitchFamily="34" charset="0"/>
                <a:cs typeface="Arial" panose="020B0604020202020204" pitchFamily="34" charset="0"/>
              </a:rPr>
            </a:br>
            <a:r>
              <a:rPr lang="uk-UA" sz="2200" b="1" dirty="0">
                <a:latin typeface="Arial" panose="020B0604020202020204" pitchFamily="34" charset="0"/>
                <a:cs typeface="Arial" panose="020B0604020202020204" pitchFamily="34" charset="0"/>
              </a:rPr>
              <a:t>(актуальність: постійно, терміново, під час та після воєнного стану)</a:t>
            </a:r>
            <a:endParaRPr lang="ru-UA" b="1" dirty="0">
              <a:latin typeface="Arial" panose="020B0604020202020204" pitchFamily="34" charset="0"/>
              <a:cs typeface="Arial" panose="020B0604020202020204" pitchFamily="34" charset="0"/>
            </a:endParaRPr>
          </a:p>
        </p:txBody>
      </p:sp>
      <p:graphicFrame>
        <p:nvGraphicFramePr>
          <p:cNvPr id="5" name="Таблица 5">
            <a:extLst>
              <a:ext uri="{FF2B5EF4-FFF2-40B4-BE49-F238E27FC236}">
                <a16:creationId xmlns:a16="http://schemas.microsoft.com/office/drawing/2014/main" id="{64A491CB-8FB2-4553-94D7-3A9EA8FA6897}"/>
              </a:ext>
            </a:extLst>
          </p:cNvPr>
          <p:cNvGraphicFramePr>
            <a:graphicFrameLocks noGrp="1"/>
          </p:cNvGraphicFramePr>
          <p:nvPr>
            <p:ph idx="1"/>
            <p:extLst>
              <p:ext uri="{D42A27DB-BD31-4B8C-83A1-F6EECF244321}">
                <p14:modId xmlns:p14="http://schemas.microsoft.com/office/powerpoint/2010/main" val="3340517818"/>
              </p:ext>
            </p:extLst>
          </p:nvPr>
        </p:nvGraphicFramePr>
        <p:xfrm>
          <a:off x="663677" y="1600200"/>
          <a:ext cx="10972799" cy="4389120"/>
        </p:xfrm>
        <a:graphic>
          <a:graphicData uri="http://schemas.openxmlformats.org/drawingml/2006/table">
            <a:tbl>
              <a:tblPr firstRow="1" bandRow="1">
                <a:tableStyleId>{5C22544A-7EE6-4342-B048-85BDC9FD1C3A}</a:tableStyleId>
              </a:tblPr>
              <a:tblGrid>
                <a:gridCol w="4047777">
                  <a:extLst>
                    <a:ext uri="{9D8B030D-6E8A-4147-A177-3AD203B41FA5}">
                      <a16:colId xmlns:a16="http://schemas.microsoft.com/office/drawing/2014/main" val="2871533181"/>
                    </a:ext>
                  </a:extLst>
                </a:gridCol>
                <a:gridCol w="6925022">
                  <a:extLst>
                    <a:ext uri="{9D8B030D-6E8A-4147-A177-3AD203B41FA5}">
                      <a16:colId xmlns:a16="http://schemas.microsoft.com/office/drawing/2014/main" val="1816449280"/>
                    </a:ext>
                  </a:extLst>
                </a:gridCol>
              </a:tblGrid>
              <a:tr h="370840">
                <a:tc>
                  <a:txBody>
                    <a:bodyPr/>
                    <a:lstStyle/>
                    <a:p>
                      <a:pPr algn="ctr"/>
                      <a:r>
                        <a:rPr lang="uk-UA" sz="2400" dirty="0">
                          <a:latin typeface="Arial" panose="020B0604020202020204" pitchFamily="34" charset="0"/>
                          <a:cs typeface="Arial" panose="020B0604020202020204" pitchFamily="34" charset="0"/>
                        </a:rPr>
                        <a:t>ЦОВВ</a:t>
                      </a:r>
                      <a:endParaRPr lang="ru-UA" sz="2400" dirty="0">
                        <a:latin typeface="Arial" panose="020B0604020202020204" pitchFamily="34" charset="0"/>
                        <a:cs typeface="Arial" panose="020B0604020202020204" pitchFamily="34" charset="0"/>
                      </a:endParaRPr>
                    </a:p>
                  </a:txBody>
                  <a:tcPr/>
                </a:tc>
                <a:tc>
                  <a:txBody>
                    <a:bodyPr/>
                    <a:lstStyle/>
                    <a:p>
                      <a:pPr algn="ctr"/>
                      <a:r>
                        <a:rPr lang="uk-UA" sz="2400" dirty="0">
                          <a:latin typeface="Arial" panose="020B0604020202020204" pitchFamily="34" charset="0"/>
                          <a:cs typeface="Arial" panose="020B0604020202020204" pitchFamily="34" charset="0"/>
                        </a:rPr>
                        <a:t>Назва тематики</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132246"/>
                  </a:ext>
                </a:extLst>
              </a:tr>
              <a:tr h="370840">
                <a:tc rowSpan="3">
                  <a:txBody>
                    <a:bodyPr/>
                    <a:lstStyle/>
                    <a:p>
                      <a:pPr algn="ctr"/>
                      <a:r>
                        <a:rPr lang="uk-UA" sz="2400" b="1" dirty="0" err="1">
                          <a:latin typeface="Arial" panose="020B0604020202020204" pitchFamily="34" charset="0"/>
                          <a:cs typeface="Arial" panose="020B0604020202020204" pitchFamily="34" charset="0"/>
                        </a:rPr>
                        <a:t>Міндовкілля</a:t>
                      </a:r>
                      <a:endParaRPr lang="ru-UA" sz="2400" b="1" dirty="0">
                        <a:latin typeface="Arial" panose="020B0604020202020204" pitchFamily="34" charset="0"/>
                        <a:cs typeface="Arial" panose="020B0604020202020204" pitchFamily="34" charset="0"/>
                      </a:endParaRPr>
                    </a:p>
                  </a:txBody>
                  <a:tcPr/>
                </a:tc>
                <a:tc>
                  <a:txBody>
                    <a:bodyPr/>
                    <a:lstStyle/>
                    <a:p>
                      <a:r>
                        <a:rPr lang="uk-UA" sz="2400" dirty="0">
                          <a:latin typeface="Arial" panose="020B0604020202020204" pitchFamily="34" charset="0"/>
                          <a:cs typeface="Arial" panose="020B0604020202020204" pitchFamily="34" charset="0"/>
                        </a:rPr>
                        <a:t>Розробка і адаптація методик визначення питомої активності радіонуклідів в рідких радіоактивних відходах ЧАЕС</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18706"/>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Визначення та фіксація національної культурної спадщини постраждалих районів Українського Полісся</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4401651"/>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Інноваційні технології оперативного визначення забруднюючих речовин, що потрапляють у водні об'єкти внаслідок військових дій</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372318"/>
                  </a:ext>
                </a:extLst>
              </a:tr>
            </a:tbl>
          </a:graphicData>
        </a:graphic>
      </p:graphicFrame>
      <p:pic>
        <p:nvPicPr>
          <p:cNvPr id="7" name="Рисунок 6">
            <a:extLst>
              <a:ext uri="{FF2B5EF4-FFF2-40B4-BE49-F238E27FC236}">
                <a16:creationId xmlns:a16="http://schemas.microsoft.com/office/drawing/2014/main" id="{6E875562-7348-45FC-9D43-F2339E43C284}"/>
              </a:ext>
            </a:extLst>
          </p:cNvPr>
          <p:cNvPicPr>
            <a:picLocks noChangeAspect="1"/>
          </p:cNvPicPr>
          <p:nvPr/>
        </p:nvPicPr>
        <p:blipFill>
          <a:blip r:embed="rId2"/>
          <a:stretch>
            <a:fillRect/>
          </a:stretch>
        </p:blipFill>
        <p:spPr>
          <a:xfrm>
            <a:off x="1544396" y="2946247"/>
            <a:ext cx="2143125" cy="2143125"/>
          </a:xfrm>
          <a:prstGeom prst="rect">
            <a:avLst/>
          </a:prstGeom>
        </p:spPr>
      </p:pic>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424699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C5233-BACA-449E-BE32-48FBE656F33E}"/>
              </a:ext>
            </a:extLst>
          </p:cNvPr>
          <p:cNvSpPr>
            <a:spLocks noGrp="1"/>
          </p:cNvSpPr>
          <p:nvPr>
            <p:ph type="title"/>
          </p:nvPr>
        </p:nvSpPr>
        <p:spPr>
          <a:xfrm>
            <a:off x="4380271" y="215431"/>
            <a:ext cx="7536850" cy="1066130"/>
          </a:xfrm>
          <a:ln>
            <a:solidFill>
              <a:srgbClr val="FF0000"/>
            </a:solidFill>
          </a:ln>
        </p:spPr>
        <p:txBody>
          <a:bodyPr>
            <a:normAutofit fontScale="90000"/>
          </a:bodyPr>
          <a:lstStyle/>
          <a:p>
            <a:r>
              <a:rPr lang="uk-UA" dirty="0">
                <a:latin typeface="Arial" panose="020B0604020202020204" pitchFamily="34" charset="0"/>
                <a:cs typeface="Arial" panose="020B0604020202020204" pitchFamily="34" charset="0"/>
              </a:rPr>
              <a:t>Пріоритетні тематики ЦОВВ</a:t>
            </a:r>
            <a:br>
              <a:rPr lang="uk-UA" dirty="0">
                <a:latin typeface="Arial" panose="020B0604020202020204" pitchFamily="34" charset="0"/>
                <a:cs typeface="Arial" panose="020B0604020202020204" pitchFamily="34" charset="0"/>
              </a:rPr>
            </a:br>
            <a:r>
              <a:rPr lang="uk-UA" sz="2200" b="1" dirty="0">
                <a:latin typeface="Arial" panose="020B0604020202020204" pitchFamily="34" charset="0"/>
                <a:cs typeface="Arial" panose="020B0604020202020204" pitchFamily="34" charset="0"/>
              </a:rPr>
              <a:t>(актуальність: постійно, терміново, під час та після воєнного стану)</a:t>
            </a:r>
            <a:endParaRPr lang="ru-UA" b="1" dirty="0">
              <a:latin typeface="Arial" panose="020B0604020202020204" pitchFamily="34" charset="0"/>
              <a:cs typeface="Arial" panose="020B0604020202020204" pitchFamily="34" charset="0"/>
            </a:endParaRPr>
          </a:p>
        </p:txBody>
      </p:sp>
      <p:graphicFrame>
        <p:nvGraphicFramePr>
          <p:cNvPr id="5" name="Таблица 5">
            <a:extLst>
              <a:ext uri="{FF2B5EF4-FFF2-40B4-BE49-F238E27FC236}">
                <a16:creationId xmlns:a16="http://schemas.microsoft.com/office/drawing/2014/main" id="{64A491CB-8FB2-4553-94D7-3A9EA8FA6897}"/>
              </a:ext>
            </a:extLst>
          </p:cNvPr>
          <p:cNvGraphicFramePr>
            <a:graphicFrameLocks noGrp="1"/>
          </p:cNvGraphicFramePr>
          <p:nvPr>
            <p:ph idx="1"/>
            <p:extLst>
              <p:ext uri="{D42A27DB-BD31-4B8C-83A1-F6EECF244321}">
                <p14:modId xmlns:p14="http://schemas.microsoft.com/office/powerpoint/2010/main" val="3830048341"/>
              </p:ext>
            </p:extLst>
          </p:nvPr>
        </p:nvGraphicFramePr>
        <p:xfrm>
          <a:off x="516193" y="1600200"/>
          <a:ext cx="11400927" cy="4389120"/>
        </p:xfrm>
        <a:graphic>
          <a:graphicData uri="http://schemas.openxmlformats.org/drawingml/2006/table">
            <a:tbl>
              <a:tblPr firstRow="1" bandRow="1">
                <a:tableStyleId>{5C22544A-7EE6-4342-B048-85BDC9FD1C3A}</a:tableStyleId>
              </a:tblPr>
              <a:tblGrid>
                <a:gridCol w="4205710">
                  <a:extLst>
                    <a:ext uri="{9D8B030D-6E8A-4147-A177-3AD203B41FA5}">
                      <a16:colId xmlns:a16="http://schemas.microsoft.com/office/drawing/2014/main" val="2871533181"/>
                    </a:ext>
                  </a:extLst>
                </a:gridCol>
                <a:gridCol w="7195217">
                  <a:extLst>
                    <a:ext uri="{9D8B030D-6E8A-4147-A177-3AD203B41FA5}">
                      <a16:colId xmlns:a16="http://schemas.microsoft.com/office/drawing/2014/main" val="1816449280"/>
                    </a:ext>
                  </a:extLst>
                </a:gridCol>
              </a:tblGrid>
              <a:tr h="370840">
                <a:tc>
                  <a:txBody>
                    <a:bodyPr/>
                    <a:lstStyle/>
                    <a:p>
                      <a:pPr algn="ctr"/>
                      <a:r>
                        <a:rPr lang="uk-UA" sz="2400" dirty="0">
                          <a:latin typeface="Arial" panose="020B0604020202020204" pitchFamily="34" charset="0"/>
                          <a:cs typeface="Arial" panose="020B0604020202020204" pitchFamily="34" charset="0"/>
                        </a:rPr>
                        <a:t>ЦОВВ</a:t>
                      </a:r>
                      <a:endParaRPr lang="ru-UA" sz="2400" dirty="0">
                        <a:latin typeface="Arial" panose="020B0604020202020204" pitchFamily="34" charset="0"/>
                        <a:cs typeface="Arial" panose="020B0604020202020204" pitchFamily="34" charset="0"/>
                      </a:endParaRPr>
                    </a:p>
                  </a:txBody>
                  <a:tcPr/>
                </a:tc>
                <a:tc>
                  <a:txBody>
                    <a:bodyPr/>
                    <a:lstStyle/>
                    <a:p>
                      <a:pPr algn="ctr"/>
                      <a:r>
                        <a:rPr lang="uk-UA" sz="2400" dirty="0">
                          <a:latin typeface="Arial" panose="020B0604020202020204" pitchFamily="34" charset="0"/>
                          <a:cs typeface="Arial" panose="020B0604020202020204" pitchFamily="34" charset="0"/>
                        </a:rPr>
                        <a:t>Назва тематики</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132246"/>
                  </a:ext>
                </a:extLst>
              </a:tr>
              <a:tr h="370840">
                <a:tc rowSpan="3">
                  <a:txBody>
                    <a:bodyPr/>
                    <a:lstStyle/>
                    <a:p>
                      <a:pPr algn="ctr"/>
                      <a:r>
                        <a:rPr lang="uk-UA" sz="2400" b="1" dirty="0">
                          <a:latin typeface="Arial" panose="020B0604020202020204" pitchFamily="34" charset="0"/>
                          <a:cs typeface="Arial" panose="020B0604020202020204" pitchFamily="34" charset="0"/>
                        </a:rPr>
                        <a:t>ДСНС</a:t>
                      </a:r>
                      <a:endParaRPr lang="ru-UA" sz="2400" b="1" dirty="0">
                        <a:latin typeface="Arial" panose="020B0604020202020204" pitchFamily="34" charset="0"/>
                        <a:cs typeface="Arial" panose="020B0604020202020204" pitchFamily="34" charset="0"/>
                      </a:endParaRPr>
                    </a:p>
                  </a:txBody>
                  <a:tcPr/>
                </a:tc>
                <a:tc>
                  <a:txBody>
                    <a:bodyPr/>
                    <a:lstStyle/>
                    <a:p>
                      <a:r>
                        <a:rPr lang="uk-UA" sz="2400" dirty="0">
                          <a:latin typeface="Arial" panose="020B0604020202020204" pitchFamily="34" charset="0"/>
                          <a:cs typeface="Arial" panose="020B0604020202020204" pitchFamily="34" charset="0"/>
                        </a:rPr>
                        <a:t>Технології ефективного гасіння пожеж, спричинених застосуванням рф боєприпасів запалювальної дії</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18706"/>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Проєктування та прискорене будівництво захисних споруд цивільного захисту в особливий період</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4401651"/>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Розробка та впровадження нових цифрових технологій (включаючи супутникові) для забезпечення гідрометеорологічної безпеки України</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372318"/>
                  </a:ext>
                </a:extLst>
              </a:tr>
            </a:tbl>
          </a:graphicData>
        </a:graphic>
      </p:graphicFrame>
      <p:pic>
        <p:nvPicPr>
          <p:cNvPr id="3" name="Рисунок 2">
            <a:extLst>
              <a:ext uri="{FF2B5EF4-FFF2-40B4-BE49-F238E27FC236}">
                <a16:creationId xmlns:a16="http://schemas.microsoft.com/office/drawing/2014/main" id="{23ACD087-B75F-4350-99AF-D1E6538F19E0}"/>
              </a:ext>
            </a:extLst>
          </p:cNvPr>
          <p:cNvPicPr>
            <a:picLocks noChangeAspect="1"/>
          </p:cNvPicPr>
          <p:nvPr/>
        </p:nvPicPr>
        <p:blipFill>
          <a:blip r:embed="rId2"/>
          <a:stretch>
            <a:fillRect/>
          </a:stretch>
        </p:blipFill>
        <p:spPr>
          <a:xfrm>
            <a:off x="1544396" y="2946247"/>
            <a:ext cx="2143125" cy="2143125"/>
          </a:xfrm>
          <a:prstGeom prst="rect">
            <a:avLst/>
          </a:prstGeom>
        </p:spPr>
      </p:pic>
      <p:pic>
        <p:nvPicPr>
          <p:cNvPr id="7" name="Рисунок 6">
            <a:extLst>
              <a:ext uri="{FF2B5EF4-FFF2-40B4-BE49-F238E27FC236}">
                <a16:creationId xmlns:a16="http://schemas.microsoft.com/office/drawing/2014/main" id="{6F85FA63-038C-49F9-BBB4-3AF317D2BED3}"/>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45A4BE1D-14B1-4C6E-A24B-8C305B8B18CF}"/>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45330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C5233-BACA-449E-BE32-48FBE656F33E}"/>
              </a:ext>
            </a:extLst>
          </p:cNvPr>
          <p:cNvSpPr>
            <a:spLocks noGrp="1"/>
          </p:cNvSpPr>
          <p:nvPr>
            <p:ph type="title"/>
          </p:nvPr>
        </p:nvSpPr>
        <p:spPr>
          <a:xfrm>
            <a:off x="4350773" y="217266"/>
            <a:ext cx="7373981" cy="1066130"/>
          </a:xfrm>
          <a:ln>
            <a:solidFill>
              <a:srgbClr val="FF0000"/>
            </a:solidFill>
          </a:ln>
        </p:spPr>
        <p:txBody>
          <a:bodyPr>
            <a:normAutofit fontScale="90000"/>
          </a:bodyPr>
          <a:lstStyle/>
          <a:p>
            <a:r>
              <a:rPr lang="uk-UA" dirty="0">
                <a:latin typeface="Arial" panose="020B0604020202020204" pitchFamily="34" charset="0"/>
                <a:cs typeface="Arial" panose="020B0604020202020204" pitchFamily="34" charset="0"/>
              </a:rPr>
              <a:t>Пріоритетні тематики ЦОВВ</a:t>
            </a:r>
            <a:br>
              <a:rPr lang="uk-UA" dirty="0">
                <a:latin typeface="Arial" panose="020B0604020202020204" pitchFamily="34" charset="0"/>
                <a:cs typeface="Arial" panose="020B0604020202020204" pitchFamily="34" charset="0"/>
              </a:rPr>
            </a:br>
            <a:r>
              <a:rPr lang="uk-UA" sz="2200" b="1" dirty="0">
                <a:latin typeface="Arial" panose="020B0604020202020204" pitchFamily="34" charset="0"/>
                <a:cs typeface="Arial" panose="020B0604020202020204" pitchFamily="34" charset="0"/>
              </a:rPr>
              <a:t>(актуальність: постійно, терміново, під час та після воєнного стану)</a:t>
            </a:r>
            <a:endParaRPr lang="ru-UA" b="1" dirty="0">
              <a:latin typeface="Arial" panose="020B0604020202020204" pitchFamily="34" charset="0"/>
              <a:cs typeface="Arial" panose="020B0604020202020204" pitchFamily="34" charset="0"/>
            </a:endParaRPr>
          </a:p>
        </p:txBody>
      </p:sp>
      <p:graphicFrame>
        <p:nvGraphicFramePr>
          <p:cNvPr id="5" name="Таблица 5">
            <a:extLst>
              <a:ext uri="{FF2B5EF4-FFF2-40B4-BE49-F238E27FC236}">
                <a16:creationId xmlns:a16="http://schemas.microsoft.com/office/drawing/2014/main" id="{64A491CB-8FB2-4553-94D7-3A9EA8FA6897}"/>
              </a:ext>
            </a:extLst>
          </p:cNvPr>
          <p:cNvGraphicFramePr>
            <a:graphicFrameLocks noGrp="1"/>
          </p:cNvGraphicFramePr>
          <p:nvPr>
            <p:ph idx="1"/>
            <p:extLst>
              <p:ext uri="{D42A27DB-BD31-4B8C-83A1-F6EECF244321}">
                <p14:modId xmlns:p14="http://schemas.microsoft.com/office/powerpoint/2010/main" val="737495721"/>
              </p:ext>
            </p:extLst>
          </p:nvPr>
        </p:nvGraphicFramePr>
        <p:xfrm>
          <a:off x="467246" y="1417320"/>
          <a:ext cx="11257508" cy="4389120"/>
        </p:xfrm>
        <a:graphic>
          <a:graphicData uri="http://schemas.openxmlformats.org/drawingml/2006/table">
            <a:tbl>
              <a:tblPr firstRow="1" bandRow="1">
                <a:tableStyleId>{5C22544A-7EE6-4342-B048-85BDC9FD1C3A}</a:tableStyleId>
              </a:tblPr>
              <a:tblGrid>
                <a:gridCol w="3954224">
                  <a:extLst>
                    <a:ext uri="{9D8B030D-6E8A-4147-A177-3AD203B41FA5}">
                      <a16:colId xmlns:a16="http://schemas.microsoft.com/office/drawing/2014/main" val="2871533181"/>
                    </a:ext>
                  </a:extLst>
                </a:gridCol>
                <a:gridCol w="7303284">
                  <a:extLst>
                    <a:ext uri="{9D8B030D-6E8A-4147-A177-3AD203B41FA5}">
                      <a16:colId xmlns:a16="http://schemas.microsoft.com/office/drawing/2014/main" val="1816449280"/>
                    </a:ext>
                  </a:extLst>
                </a:gridCol>
              </a:tblGrid>
              <a:tr h="370840">
                <a:tc>
                  <a:txBody>
                    <a:bodyPr/>
                    <a:lstStyle/>
                    <a:p>
                      <a:pPr algn="ctr"/>
                      <a:r>
                        <a:rPr lang="uk-UA" sz="2400" dirty="0">
                          <a:latin typeface="Arial" panose="020B0604020202020204" pitchFamily="34" charset="0"/>
                          <a:cs typeface="Arial" panose="020B0604020202020204" pitchFamily="34" charset="0"/>
                        </a:rPr>
                        <a:t>ЦОВВ</a:t>
                      </a:r>
                      <a:endParaRPr lang="ru-UA" sz="2400" dirty="0">
                        <a:latin typeface="Arial" panose="020B0604020202020204" pitchFamily="34" charset="0"/>
                        <a:cs typeface="Arial" panose="020B0604020202020204" pitchFamily="34" charset="0"/>
                      </a:endParaRPr>
                    </a:p>
                  </a:txBody>
                  <a:tcPr/>
                </a:tc>
                <a:tc>
                  <a:txBody>
                    <a:bodyPr/>
                    <a:lstStyle/>
                    <a:p>
                      <a:pPr algn="ctr"/>
                      <a:r>
                        <a:rPr lang="uk-UA" sz="2400" dirty="0">
                          <a:latin typeface="Arial" panose="020B0604020202020204" pitchFamily="34" charset="0"/>
                          <a:cs typeface="Arial" panose="020B0604020202020204" pitchFamily="34" charset="0"/>
                        </a:rPr>
                        <a:t>Назва тематики</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132246"/>
                  </a:ext>
                </a:extLst>
              </a:tr>
              <a:tr h="370840">
                <a:tc rowSpan="3">
                  <a:txBody>
                    <a:bodyPr/>
                    <a:lstStyle/>
                    <a:p>
                      <a:pPr algn="ctr"/>
                      <a:r>
                        <a:rPr lang="uk-UA" sz="2400" b="1" dirty="0">
                          <a:latin typeface="Arial" panose="020B0604020202020204" pitchFamily="34" charset="0"/>
                          <a:cs typeface="Arial" panose="020B0604020202020204" pitchFamily="34" charset="0"/>
                        </a:rPr>
                        <a:t>Мінагрополітики</a:t>
                      </a:r>
                    </a:p>
                    <a:p>
                      <a:pPr algn="ctr"/>
                      <a:endParaRPr lang="ru-UA" sz="2400" b="1" dirty="0">
                        <a:latin typeface="Arial" panose="020B0604020202020204" pitchFamily="34" charset="0"/>
                        <a:cs typeface="Arial" panose="020B0604020202020204" pitchFamily="34" charset="0"/>
                      </a:endParaRPr>
                    </a:p>
                  </a:txBody>
                  <a:tcPr/>
                </a:tc>
                <a:tc>
                  <a:txBody>
                    <a:bodyPr/>
                    <a:lstStyle/>
                    <a:p>
                      <a:r>
                        <a:rPr lang="uk-UA" sz="2400" dirty="0" err="1">
                          <a:latin typeface="Arial" panose="020B0604020202020204" pitchFamily="34" charset="0"/>
                          <a:cs typeface="Arial" panose="020B0604020202020204" pitchFamily="34" charset="0"/>
                        </a:rPr>
                        <a:t>Агробіотехнологічні</a:t>
                      </a:r>
                      <a:r>
                        <a:rPr lang="uk-UA" sz="2400" dirty="0">
                          <a:latin typeface="Arial" panose="020B0604020202020204" pitchFamily="34" charset="0"/>
                          <a:cs typeface="Arial" panose="020B0604020202020204" pitchFamily="34" charset="0"/>
                        </a:rPr>
                        <a:t> підходи для відновлення родючості ґрунту на грубо рекультивованих угіддях, що зазнали впливу бойових дій</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18706"/>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Техніко-технологічні рішення для отримання біопалива з метою енергонезалежності</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4401651"/>
                  </a:ext>
                </a:extLst>
              </a:tr>
              <a:tr h="370840">
                <a:tc vMerge="1">
                  <a:txBody>
                    <a:bodyPr/>
                    <a:lstStyle/>
                    <a:p>
                      <a:endParaRPr lang="ru-UA" sz="2400" dirty="0"/>
                    </a:p>
                  </a:txBody>
                  <a:tcPr/>
                </a:tc>
                <a:tc>
                  <a:txBody>
                    <a:bodyPr/>
                    <a:lstStyle/>
                    <a:p>
                      <a:r>
                        <a:rPr lang="uk-UA" sz="2400" dirty="0">
                          <a:latin typeface="Arial" panose="020B0604020202020204" pitchFamily="34" charset="0"/>
                          <a:cs typeface="Arial" panose="020B0604020202020204" pitchFamily="34" charset="0"/>
                        </a:rPr>
                        <a:t>Моделювання енергоефективності та норм витрат палива та енергозберігаючі установки (мобільні дизельні генератори потужністю 3-5 МВт, </a:t>
                      </a:r>
                      <a:r>
                        <a:rPr lang="uk-UA" sz="2400" dirty="0" err="1">
                          <a:latin typeface="Arial" panose="020B0604020202020204" pitchFamily="34" charset="0"/>
                          <a:cs typeface="Arial" panose="020B0604020202020204" pitchFamily="34" charset="0"/>
                        </a:rPr>
                        <a:t>когенераційні</a:t>
                      </a:r>
                      <a:r>
                        <a:rPr lang="uk-UA" sz="2400" dirty="0">
                          <a:latin typeface="Arial" panose="020B0604020202020204" pitchFamily="34" charset="0"/>
                          <a:cs typeface="Arial" panose="020B0604020202020204" pitchFamily="34" charset="0"/>
                        </a:rPr>
                        <a:t> установки для </a:t>
                      </a:r>
                      <a:r>
                        <a:rPr lang="uk-UA" sz="2400" dirty="0" err="1">
                          <a:latin typeface="Arial" panose="020B0604020202020204" pitchFamily="34" charset="0"/>
                          <a:cs typeface="Arial" panose="020B0604020202020204" pitchFamily="34" charset="0"/>
                        </a:rPr>
                        <a:t>котелень</a:t>
                      </a:r>
                      <a:r>
                        <a:rPr lang="uk-UA" sz="2400" dirty="0">
                          <a:latin typeface="Arial" panose="020B0604020202020204" pitchFamily="34" charset="0"/>
                          <a:cs typeface="Arial" panose="020B0604020202020204" pitchFamily="34" charset="0"/>
                        </a:rPr>
                        <a:t> 300-1000 кВт)</a:t>
                      </a:r>
                      <a:endParaRPr lang="ru-UA"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372318"/>
                  </a:ext>
                </a:extLst>
              </a:tr>
            </a:tbl>
          </a:graphicData>
        </a:graphic>
      </p:graphicFrame>
      <p:pic>
        <p:nvPicPr>
          <p:cNvPr id="3" name="Рисунок 2">
            <a:extLst>
              <a:ext uri="{FF2B5EF4-FFF2-40B4-BE49-F238E27FC236}">
                <a16:creationId xmlns:a16="http://schemas.microsoft.com/office/drawing/2014/main" id="{243B3DF7-47D1-4D73-883E-9B8622EE1A85}"/>
              </a:ext>
            </a:extLst>
          </p:cNvPr>
          <p:cNvPicPr>
            <a:picLocks noChangeAspect="1"/>
          </p:cNvPicPr>
          <p:nvPr/>
        </p:nvPicPr>
        <p:blipFill>
          <a:blip r:embed="rId2"/>
          <a:stretch>
            <a:fillRect/>
          </a:stretch>
        </p:blipFill>
        <p:spPr>
          <a:xfrm>
            <a:off x="1471078" y="2540317"/>
            <a:ext cx="2143125" cy="2143125"/>
          </a:xfrm>
          <a:prstGeom prst="rect">
            <a:avLst/>
          </a:prstGeom>
        </p:spPr>
      </p:pic>
      <p:pic>
        <p:nvPicPr>
          <p:cNvPr id="7" name="Рисунок 6">
            <a:extLst>
              <a:ext uri="{FF2B5EF4-FFF2-40B4-BE49-F238E27FC236}">
                <a16:creationId xmlns:a16="http://schemas.microsoft.com/office/drawing/2014/main" id="{69E65201-0E47-4D48-83FC-298043EC40C2}"/>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EBAAF0A3-0D7E-45A4-A504-426131CA1DF2}"/>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477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C5233-BACA-449E-BE32-48FBE656F33E}"/>
              </a:ext>
            </a:extLst>
          </p:cNvPr>
          <p:cNvSpPr>
            <a:spLocks noGrp="1"/>
          </p:cNvSpPr>
          <p:nvPr>
            <p:ph type="title"/>
          </p:nvPr>
        </p:nvSpPr>
        <p:spPr>
          <a:xfrm>
            <a:off x="4362642" y="97127"/>
            <a:ext cx="7622686" cy="1066130"/>
          </a:xfrm>
          <a:ln>
            <a:solidFill>
              <a:srgbClr val="FF0000"/>
            </a:solidFill>
          </a:ln>
        </p:spPr>
        <p:txBody>
          <a:bodyPr>
            <a:normAutofit fontScale="90000"/>
          </a:bodyPr>
          <a:lstStyle/>
          <a:p>
            <a:r>
              <a:rPr lang="uk-UA" dirty="0">
                <a:latin typeface="Arial" panose="020B0604020202020204" pitchFamily="34" charset="0"/>
                <a:cs typeface="Arial" panose="020B0604020202020204" pitchFamily="34" charset="0"/>
              </a:rPr>
              <a:t>Пріоритетні тематики ЦОВВ</a:t>
            </a:r>
            <a:br>
              <a:rPr lang="uk-UA" dirty="0">
                <a:latin typeface="Arial" panose="020B0604020202020204" pitchFamily="34" charset="0"/>
                <a:cs typeface="Arial" panose="020B0604020202020204" pitchFamily="34" charset="0"/>
              </a:rPr>
            </a:br>
            <a:r>
              <a:rPr lang="uk-UA" sz="2200" b="1" dirty="0">
                <a:latin typeface="Arial" panose="020B0604020202020204" pitchFamily="34" charset="0"/>
                <a:cs typeface="Arial" panose="020B0604020202020204" pitchFamily="34" charset="0"/>
              </a:rPr>
              <a:t>(актуальність: постійно, терміново, під час та після воєнного стану)</a:t>
            </a:r>
            <a:endParaRPr lang="ru-UA" b="1" dirty="0">
              <a:latin typeface="Arial" panose="020B0604020202020204" pitchFamily="34" charset="0"/>
              <a:cs typeface="Arial" panose="020B0604020202020204" pitchFamily="34" charset="0"/>
            </a:endParaRPr>
          </a:p>
        </p:txBody>
      </p:sp>
      <p:graphicFrame>
        <p:nvGraphicFramePr>
          <p:cNvPr id="5" name="Таблица 5">
            <a:extLst>
              <a:ext uri="{FF2B5EF4-FFF2-40B4-BE49-F238E27FC236}">
                <a16:creationId xmlns:a16="http://schemas.microsoft.com/office/drawing/2014/main" id="{64A491CB-8FB2-4553-94D7-3A9EA8FA6897}"/>
              </a:ext>
            </a:extLst>
          </p:cNvPr>
          <p:cNvGraphicFramePr>
            <a:graphicFrameLocks noGrp="1"/>
          </p:cNvGraphicFramePr>
          <p:nvPr>
            <p:ph idx="1"/>
            <p:extLst>
              <p:ext uri="{D42A27DB-BD31-4B8C-83A1-F6EECF244321}">
                <p14:modId xmlns:p14="http://schemas.microsoft.com/office/powerpoint/2010/main" val="489493875"/>
              </p:ext>
            </p:extLst>
          </p:nvPr>
        </p:nvGraphicFramePr>
        <p:xfrm>
          <a:off x="383458" y="1268761"/>
          <a:ext cx="11601870" cy="4968553"/>
        </p:xfrm>
        <a:graphic>
          <a:graphicData uri="http://schemas.openxmlformats.org/drawingml/2006/table">
            <a:tbl>
              <a:tblPr firstRow="1" bandRow="1">
                <a:tableStyleId>{5C22544A-7EE6-4342-B048-85BDC9FD1C3A}</a:tableStyleId>
              </a:tblPr>
              <a:tblGrid>
                <a:gridCol w="4075181">
                  <a:extLst>
                    <a:ext uri="{9D8B030D-6E8A-4147-A177-3AD203B41FA5}">
                      <a16:colId xmlns:a16="http://schemas.microsoft.com/office/drawing/2014/main" val="2871533181"/>
                    </a:ext>
                  </a:extLst>
                </a:gridCol>
                <a:gridCol w="7526689">
                  <a:extLst>
                    <a:ext uri="{9D8B030D-6E8A-4147-A177-3AD203B41FA5}">
                      <a16:colId xmlns:a16="http://schemas.microsoft.com/office/drawing/2014/main" val="1816449280"/>
                    </a:ext>
                  </a:extLst>
                </a:gridCol>
              </a:tblGrid>
              <a:tr h="690077">
                <a:tc>
                  <a:txBody>
                    <a:bodyPr/>
                    <a:lstStyle/>
                    <a:p>
                      <a:pPr algn="ctr"/>
                      <a:r>
                        <a:rPr lang="uk-UA" sz="2400" dirty="0"/>
                        <a:t>ЦОВВ</a:t>
                      </a:r>
                      <a:endParaRPr lang="ru-UA" sz="2400" dirty="0"/>
                    </a:p>
                  </a:txBody>
                  <a:tcPr/>
                </a:tc>
                <a:tc>
                  <a:txBody>
                    <a:bodyPr/>
                    <a:lstStyle/>
                    <a:p>
                      <a:pPr algn="ctr"/>
                      <a:r>
                        <a:rPr lang="uk-UA" sz="2400" dirty="0"/>
                        <a:t>Назва тематики</a:t>
                      </a:r>
                      <a:endParaRPr lang="ru-UA" sz="2400" dirty="0"/>
                    </a:p>
                  </a:txBody>
                  <a:tcPr/>
                </a:tc>
                <a:extLst>
                  <a:ext uri="{0D108BD9-81ED-4DB2-BD59-A6C34878D82A}">
                    <a16:rowId xmlns:a16="http://schemas.microsoft.com/office/drawing/2014/main" val="792132246"/>
                  </a:ext>
                </a:extLst>
              </a:tr>
              <a:tr h="2346261">
                <a:tc rowSpan="3">
                  <a:txBody>
                    <a:bodyPr/>
                    <a:lstStyle/>
                    <a:p>
                      <a:pPr algn="ctr"/>
                      <a:r>
                        <a:rPr lang="uk-UA" sz="2400" b="1" dirty="0" err="1"/>
                        <a:t>Мінцифри</a:t>
                      </a:r>
                      <a:endParaRPr lang="uk-UA" sz="2400" b="1" dirty="0"/>
                    </a:p>
                    <a:p>
                      <a:pPr algn="ctr"/>
                      <a:endParaRPr lang="ru-UA" sz="2400" b="1" dirty="0">
                        <a:latin typeface="Arial" panose="020B0604020202020204" pitchFamily="34" charset="0"/>
                        <a:cs typeface="Arial" panose="020B0604020202020204" pitchFamily="34" charset="0"/>
                      </a:endParaRPr>
                    </a:p>
                  </a:txBody>
                  <a:tcPr/>
                </a:tc>
                <a:tc>
                  <a:txBody>
                    <a:bodyPr/>
                    <a:lstStyle/>
                    <a:p>
                      <a:r>
                        <a:rPr lang="uk-UA" sz="2400" dirty="0"/>
                        <a:t>Використання штучного інтелекту :</a:t>
                      </a:r>
                    </a:p>
                    <a:p>
                      <a:r>
                        <a:rPr lang="uk-UA" sz="2400" dirty="0"/>
                        <a:t>в безпілотних системах вітчизняного виробництва, </a:t>
                      </a:r>
                    </a:p>
                    <a:p>
                      <a:r>
                        <a:rPr lang="uk-UA" sz="2400" dirty="0"/>
                        <a:t>в публічному управлінні, </a:t>
                      </a:r>
                    </a:p>
                    <a:p>
                      <a:r>
                        <a:rPr lang="uk-UA" sz="2400" dirty="0"/>
                        <a:t>для боротьби з дезінформацією</a:t>
                      </a:r>
                      <a:endParaRPr lang="ru-UA" sz="2400" dirty="0"/>
                    </a:p>
                  </a:txBody>
                  <a:tcPr/>
                </a:tc>
                <a:extLst>
                  <a:ext uri="{0D108BD9-81ED-4DB2-BD59-A6C34878D82A}">
                    <a16:rowId xmlns:a16="http://schemas.microsoft.com/office/drawing/2014/main" val="284018706"/>
                  </a:ext>
                </a:extLst>
              </a:tr>
              <a:tr h="690077">
                <a:tc vMerge="1">
                  <a:txBody>
                    <a:bodyPr/>
                    <a:lstStyle/>
                    <a:p>
                      <a:endParaRPr lang="ru-UA" sz="2400" dirty="0"/>
                    </a:p>
                  </a:txBody>
                  <a:tcPr/>
                </a:tc>
                <a:tc>
                  <a:txBody>
                    <a:bodyPr/>
                    <a:lstStyle/>
                    <a:p>
                      <a:r>
                        <a:rPr lang="uk-UA" sz="2400" dirty="0"/>
                        <a:t>Використання ШІ для розмінування</a:t>
                      </a:r>
                      <a:endParaRPr lang="ru-UA" sz="2400" dirty="0"/>
                    </a:p>
                  </a:txBody>
                  <a:tcPr/>
                </a:tc>
                <a:extLst>
                  <a:ext uri="{0D108BD9-81ED-4DB2-BD59-A6C34878D82A}">
                    <a16:rowId xmlns:a16="http://schemas.microsoft.com/office/drawing/2014/main" val="1194401651"/>
                  </a:ext>
                </a:extLst>
              </a:tr>
              <a:tr h="1242138">
                <a:tc vMerge="1">
                  <a:txBody>
                    <a:bodyPr/>
                    <a:lstStyle/>
                    <a:p>
                      <a:endParaRPr lang="ru-UA" sz="2400" dirty="0"/>
                    </a:p>
                  </a:txBody>
                  <a:tcPr/>
                </a:tc>
                <a:tc>
                  <a:txBody>
                    <a:bodyPr/>
                    <a:lstStyle/>
                    <a:p>
                      <a:r>
                        <a:rPr lang="uk-UA" sz="2400" dirty="0"/>
                        <a:t>Використання ШІ для захисту інформаційної безпеки</a:t>
                      </a:r>
                      <a:endParaRPr lang="ru-UA" sz="2400" dirty="0"/>
                    </a:p>
                  </a:txBody>
                  <a:tcPr/>
                </a:tc>
                <a:extLst>
                  <a:ext uri="{0D108BD9-81ED-4DB2-BD59-A6C34878D82A}">
                    <a16:rowId xmlns:a16="http://schemas.microsoft.com/office/drawing/2014/main" val="1982372318"/>
                  </a:ext>
                </a:extLst>
              </a:tr>
            </a:tbl>
          </a:graphicData>
        </a:graphic>
      </p:graphicFrame>
      <p:pic>
        <p:nvPicPr>
          <p:cNvPr id="6" name="Рисунок 5">
            <a:extLst>
              <a:ext uri="{FF2B5EF4-FFF2-40B4-BE49-F238E27FC236}">
                <a16:creationId xmlns:a16="http://schemas.microsoft.com/office/drawing/2014/main" id="{214D8D38-A1A2-453F-A3FF-1BDDA0832FFA}"/>
              </a:ext>
            </a:extLst>
          </p:cNvPr>
          <p:cNvPicPr>
            <a:picLocks noChangeAspect="1"/>
          </p:cNvPicPr>
          <p:nvPr/>
        </p:nvPicPr>
        <p:blipFill>
          <a:blip r:embed="rId2"/>
          <a:stretch>
            <a:fillRect/>
          </a:stretch>
        </p:blipFill>
        <p:spPr>
          <a:xfrm>
            <a:off x="907779" y="2884189"/>
            <a:ext cx="2968176" cy="1968030"/>
          </a:xfrm>
          <a:prstGeom prst="rect">
            <a:avLst/>
          </a:prstGeom>
        </p:spPr>
      </p:pic>
      <p:pic>
        <p:nvPicPr>
          <p:cNvPr id="8" name="Рисунок 7">
            <a:extLst>
              <a:ext uri="{FF2B5EF4-FFF2-40B4-BE49-F238E27FC236}">
                <a16:creationId xmlns:a16="http://schemas.microsoft.com/office/drawing/2014/main" id="{15B28C91-5528-4E8B-A520-33A10F2A0807}"/>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1E482338-5B29-479D-9E35-413DACC044F5}"/>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77340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graphicFrame>
        <p:nvGraphicFramePr>
          <p:cNvPr id="5" name="Таблица 4">
            <a:extLst>
              <a:ext uri="{FF2B5EF4-FFF2-40B4-BE49-F238E27FC236}">
                <a16:creationId xmlns:a16="http://schemas.microsoft.com/office/drawing/2014/main" id="{FB712C88-82DB-4C0D-8EE2-1F8085E82172}"/>
              </a:ext>
            </a:extLst>
          </p:cNvPr>
          <p:cNvGraphicFramePr>
            <a:graphicFrameLocks noGrp="1"/>
          </p:cNvGraphicFramePr>
          <p:nvPr>
            <p:extLst>
              <p:ext uri="{D42A27DB-BD31-4B8C-83A1-F6EECF244321}">
                <p14:modId xmlns:p14="http://schemas.microsoft.com/office/powerpoint/2010/main" val="989227711"/>
              </p:ext>
            </p:extLst>
          </p:nvPr>
        </p:nvGraphicFramePr>
        <p:xfrm>
          <a:off x="467340" y="844257"/>
          <a:ext cx="11257320" cy="5872023"/>
        </p:xfrm>
        <a:graphic>
          <a:graphicData uri="http://schemas.openxmlformats.org/drawingml/2006/table">
            <a:tbl>
              <a:tblPr firstRow="1" firstCol="1" bandRow="1">
                <a:tableStyleId>{5940675A-B579-460E-94D1-54222C63F5DA}</a:tableStyleId>
              </a:tblPr>
              <a:tblGrid>
                <a:gridCol w="5203400">
                  <a:extLst>
                    <a:ext uri="{9D8B030D-6E8A-4147-A177-3AD203B41FA5}">
                      <a16:colId xmlns:a16="http://schemas.microsoft.com/office/drawing/2014/main" val="1513400039"/>
                    </a:ext>
                  </a:extLst>
                </a:gridCol>
                <a:gridCol w="1092360">
                  <a:extLst>
                    <a:ext uri="{9D8B030D-6E8A-4147-A177-3AD203B41FA5}">
                      <a16:colId xmlns:a16="http://schemas.microsoft.com/office/drawing/2014/main" val="1133433376"/>
                    </a:ext>
                  </a:extLst>
                </a:gridCol>
                <a:gridCol w="1334720">
                  <a:extLst>
                    <a:ext uri="{9D8B030D-6E8A-4147-A177-3AD203B41FA5}">
                      <a16:colId xmlns:a16="http://schemas.microsoft.com/office/drawing/2014/main" val="3102078808"/>
                    </a:ext>
                  </a:extLst>
                </a:gridCol>
                <a:gridCol w="1334720">
                  <a:extLst>
                    <a:ext uri="{9D8B030D-6E8A-4147-A177-3AD203B41FA5}">
                      <a16:colId xmlns:a16="http://schemas.microsoft.com/office/drawing/2014/main" val="2326111330"/>
                    </a:ext>
                  </a:extLst>
                </a:gridCol>
                <a:gridCol w="2292120">
                  <a:extLst>
                    <a:ext uri="{9D8B030D-6E8A-4147-A177-3AD203B41FA5}">
                      <a16:colId xmlns:a16="http://schemas.microsoft.com/office/drawing/2014/main" val="563328201"/>
                    </a:ext>
                  </a:extLst>
                </a:gridCol>
              </a:tblGrid>
              <a:tr h="269170">
                <a:tc rowSpan="2">
                  <a:txBody>
                    <a:bodyPr/>
                    <a:lstStyle/>
                    <a:p>
                      <a:pPr algn="ct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Підрозділ</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nchor="ctr">
                    <a:solidFill>
                      <a:schemeClr val="accent1">
                        <a:lumMod val="20000"/>
                        <a:lumOff val="80000"/>
                      </a:schemeClr>
                    </a:solidFill>
                  </a:tcPr>
                </a:tc>
                <a:tc gridSpan="2">
                  <a:txBody>
                    <a:bodyPr/>
                    <a:lstStyle/>
                    <a:p>
                      <a:pPr algn="ct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Виконується</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tc hMerge="1">
                  <a:txBody>
                    <a:bodyPr/>
                    <a:lstStyle/>
                    <a:p>
                      <a:endParaRPr lang="ru-UA"/>
                    </a:p>
                  </a:txBody>
                  <a:tcPr/>
                </a:tc>
                <a:tc gridSpan="2">
                  <a:txBody>
                    <a:bodyPr/>
                    <a:lstStyle/>
                    <a:p>
                      <a:pPr algn="ct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У т. ч. завершується</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tc hMerge="1">
                  <a:txBody>
                    <a:bodyPr/>
                    <a:lstStyle/>
                    <a:p>
                      <a:endParaRPr lang="ru-UA"/>
                    </a:p>
                  </a:txBody>
                  <a:tcPr/>
                </a:tc>
                <a:extLst>
                  <a:ext uri="{0D108BD9-81ED-4DB2-BD59-A6C34878D82A}">
                    <a16:rowId xmlns:a16="http://schemas.microsoft.com/office/drawing/2014/main" val="3754717453"/>
                  </a:ext>
                </a:extLst>
              </a:tr>
              <a:tr h="269200">
                <a:tc vMerge="1">
                  <a:txBody>
                    <a:bodyPr/>
                    <a:lstStyle/>
                    <a:p>
                      <a:endParaRPr lang="ru-UA"/>
                    </a:p>
                  </a:txBody>
                  <a:tcPr/>
                </a:tc>
                <a:tc>
                  <a:txBody>
                    <a:bodyPr/>
                    <a:lstStyle/>
                    <a:p>
                      <a:pPr algn="ctr">
                        <a:lnSpc>
                          <a:spcPct val="107000"/>
                        </a:lnSpc>
                        <a:spcAft>
                          <a:spcPts val="0"/>
                        </a:spcAft>
                      </a:pPr>
                      <a:r>
                        <a:rPr lang="uk-UA" sz="2000" b="1" dirty="0">
                          <a:effectLst/>
                          <a:latin typeface="Arial" panose="020B0604020202020204" pitchFamily="34" charset="0"/>
                          <a:cs typeface="Arial" panose="020B0604020202020204" pitchFamily="34" charset="0"/>
                        </a:rPr>
                        <a:t>тем</a:t>
                      </a:r>
                      <a:endParaRPr lang="ru-UA" sz="2000" b="1"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tc>
                  <a:txBody>
                    <a:bodyPr/>
                    <a:lstStyle/>
                    <a:p>
                      <a:pPr algn="ctr">
                        <a:lnSpc>
                          <a:spcPct val="107000"/>
                        </a:lnSpc>
                        <a:spcAft>
                          <a:spcPts val="0"/>
                        </a:spcAft>
                      </a:pPr>
                      <a:r>
                        <a:rPr lang="uk-UA" sz="2000" b="1" dirty="0">
                          <a:effectLst/>
                          <a:latin typeface="Arial" panose="020B0604020202020204" pitchFamily="34" charset="0"/>
                          <a:cs typeface="Arial" panose="020B0604020202020204" pitchFamily="34" charset="0"/>
                        </a:rPr>
                        <a:t>обсяг</a:t>
                      </a:r>
                      <a:endParaRPr lang="ru-UA" sz="2000" b="1"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tc>
                  <a:txBody>
                    <a:bodyPr/>
                    <a:lstStyle/>
                    <a:p>
                      <a:pPr algn="ctr">
                        <a:lnSpc>
                          <a:spcPct val="107000"/>
                        </a:lnSpc>
                        <a:spcAft>
                          <a:spcPts val="0"/>
                        </a:spcAft>
                      </a:pPr>
                      <a:r>
                        <a:rPr lang="uk-UA" sz="2000" b="1" dirty="0">
                          <a:effectLst/>
                          <a:latin typeface="Arial" panose="020B0604020202020204" pitchFamily="34" charset="0"/>
                          <a:cs typeface="Arial" panose="020B0604020202020204" pitchFamily="34" charset="0"/>
                        </a:rPr>
                        <a:t>тем</a:t>
                      </a:r>
                      <a:endParaRPr lang="ru-UA" sz="2000" b="1"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tc>
                  <a:txBody>
                    <a:bodyPr/>
                    <a:lstStyle/>
                    <a:p>
                      <a:pPr algn="ctr">
                        <a:lnSpc>
                          <a:spcPct val="107000"/>
                        </a:lnSpc>
                        <a:spcAft>
                          <a:spcPts val="0"/>
                        </a:spcAft>
                      </a:pPr>
                      <a:r>
                        <a:rPr lang="uk-UA" sz="2000" b="1" dirty="0">
                          <a:effectLst/>
                          <a:latin typeface="Arial" panose="020B0604020202020204" pitchFamily="34" charset="0"/>
                          <a:cs typeface="Arial" panose="020B0604020202020204" pitchFamily="34" charset="0"/>
                        </a:rPr>
                        <a:t>обсяг</a:t>
                      </a:r>
                      <a:endParaRPr lang="ru-UA" sz="2000" b="1"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1">
                        <a:lumMod val="20000"/>
                        <a:lumOff val="80000"/>
                      </a:schemeClr>
                    </a:solidFill>
                  </a:tcPr>
                </a:tc>
                <a:extLst>
                  <a:ext uri="{0D108BD9-81ED-4DB2-BD59-A6C34878D82A}">
                    <a16:rowId xmlns:a16="http://schemas.microsoft.com/office/drawing/2014/main" val="4247003938"/>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ветеринарної медицини</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6</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4656</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432</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947164245"/>
                  </a:ext>
                </a:extLst>
              </a:tr>
              <a:tr h="275815">
                <a:tc>
                  <a:txBody>
                    <a:bodyPr/>
                    <a:lstStyle/>
                    <a:p>
                      <a:pPr>
                        <a:lnSpc>
                          <a:spcPct val="107000"/>
                        </a:lnSpc>
                        <a:spcAft>
                          <a:spcPts val="0"/>
                        </a:spcAft>
                      </a:pPr>
                      <a:r>
                        <a:rPr lang="uk-UA" sz="1800" b="0" cap="all" baseline="0" dirty="0" err="1">
                          <a:solidFill>
                            <a:schemeClr val="tx1"/>
                          </a:solidFill>
                          <a:effectLst/>
                          <a:latin typeface="Arial" panose="020B0604020202020204" pitchFamily="34" charset="0"/>
                          <a:cs typeface="Arial" panose="020B0604020202020204" pitchFamily="34" charset="0"/>
                        </a:rPr>
                        <a:t>Укр</a:t>
                      </a:r>
                      <a:r>
                        <a:rPr lang="uk-UA" sz="1800" b="0" cap="all" baseline="0" dirty="0">
                          <a:solidFill>
                            <a:schemeClr val="tx1"/>
                          </a:solidFill>
                          <a:effectLst/>
                          <a:latin typeface="Arial" panose="020B0604020202020204" pitchFamily="34" charset="0"/>
                          <a:cs typeface="Arial" panose="020B0604020202020204" pitchFamily="34" charset="0"/>
                        </a:rPr>
                        <a:t> </a:t>
                      </a:r>
                      <a:r>
                        <a:rPr lang="uk-UA" sz="1800" b="0" cap="all" baseline="0" dirty="0" err="1">
                          <a:solidFill>
                            <a:schemeClr val="tx1"/>
                          </a:solidFill>
                          <a:effectLst/>
                          <a:latin typeface="Arial" panose="020B0604020202020204" pitchFamily="34" charset="0"/>
                          <a:cs typeface="Arial" panose="020B0604020202020204" pitchFamily="34" charset="0"/>
                        </a:rPr>
                        <a:t>нді</a:t>
                      </a:r>
                      <a:r>
                        <a:rPr lang="uk-UA" sz="1800" b="0" cap="all" baseline="0" dirty="0">
                          <a:solidFill>
                            <a:schemeClr val="tx1"/>
                          </a:solidFill>
                          <a:effectLst/>
                          <a:latin typeface="Arial" panose="020B0604020202020204" pitchFamily="34" charset="0"/>
                          <a:cs typeface="Arial" panose="020B0604020202020204" pitchFamily="34" charset="0"/>
                        </a:rPr>
                        <a:t> с.-г. радіології</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4</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3798,5</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750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3230450689"/>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Захисту рослин, </a:t>
                      </a:r>
                      <a:r>
                        <a:rPr lang="uk-UA" sz="1800" b="0" cap="all" baseline="0" dirty="0" err="1">
                          <a:solidFill>
                            <a:schemeClr val="tx1"/>
                          </a:solidFill>
                          <a:effectLst/>
                          <a:latin typeface="Arial" panose="020B0604020202020204" pitchFamily="34" charset="0"/>
                          <a:cs typeface="Arial" panose="020B0604020202020204" pitchFamily="34" charset="0"/>
                        </a:rPr>
                        <a:t>біотех</a:t>
                      </a:r>
                      <a:r>
                        <a:rPr lang="uk-UA" sz="1800" b="0" cap="all" baseline="0" dirty="0">
                          <a:solidFill>
                            <a:schemeClr val="tx1"/>
                          </a:solidFill>
                          <a:effectLst/>
                          <a:latin typeface="Arial" panose="020B0604020202020204" pitchFamily="34" charset="0"/>
                          <a:cs typeface="Arial" panose="020B0604020202020204" pitchFamily="34" charset="0"/>
                        </a:rPr>
                        <a:t>. Та екології</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4</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3472</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2236973314"/>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агробіологічний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2796</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441959177"/>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Лісового і садово-паркового </a:t>
                      </a:r>
                      <a:r>
                        <a:rPr lang="uk-UA" sz="1800" b="0" cap="all" baseline="0" dirty="0" err="1">
                          <a:solidFill>
                            <a:schemeClr val="tx1"/>
                          </a:solidFill>
                          <a:effectLst/>
                          <a:latin typeface="Arial" panose="020B0604020202020204" pitchFamily="34" charset="0"/>
                          <a:cs typeface="Arial" panose="020B0604020202020204" pitchFamily="34" charset="0"/>
                        </a:rPr>
                        <a:t>госп</a:t>
                      </a:r>
                      <a:r>
                        <a:rPr lang="uk-UA" sz="1800" b="0" cap="all" baseline="0" dirty="0">
                          <a:solidFill>
                            <a:schemeClr val="tx1"/>
                          </a:solidFill>
                          <a:effectLst/>
                          <a:latin typeface="Arial" panose="020B0604020202020204" pitchFamily="34" charset="0"/>
                          <a:cs typeface="Arial" panose="020B0604020202020204" pitchFamily="34" charset="0"/>
                        </a:rPr>
                        <a:t>.</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2750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1200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550735840"/>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Енергетики, автоматики і </a:t>
                      </a:r>
                      <a:r>
                        <a:rPr lang="uk-UA" sz="1800" b="0" cap="all" baseline="0" dirty="0" err="1">
                          <a:solidFill>
                            <a:schemeClr val="tx1"/>
                          </a:solidFill>
                          <a:effectLst/>
                          <a:latin typeface="Arial" panose="020B0604020202020204" pitchFamily="34" charset="0"/>
                          <a:cs typeface="Arial" panose="020B0604020202020204" pitchFamily="34" charset="0"/>
                        </a:rPr>
                        <a:t>енергозб</a:t>
                      </a:r>
                      <a:r>
                        <a:rPr lang="uk-UA" sz="1800" b="0" cap="all" baseline="0" dirty="0">
                          <a:solidFill>
                            <a:schemeClr val="tx1"/>
                          </a:solidFill>
                          <a:effectLst/>
                          <a:latin typeface="Arial" panose="020B0604020202020204" pitchFamily="34" charset="0"/>
                          <a:cs typeface="Arial" panose="020B0604020202020204" pitchFamily="34" charset="0"/>
                        </a:rPr>
                        <a:t>.</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2398</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750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2876480813"/>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юридичний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3</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2080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800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903324239"/>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Харчових технологій та </a:t>
                      </a:r>
                      <a:r>
                        <a:rPr lang="uk-UA" sz="1800" b="0" cap="all" baseline="0" dirty="0" err="1">
                          <a:solidFill>
                            <a:schemeClr val="tx1"/>
                          </a:solidFill>
                          <a:effectLst/>
                          <a:latin typeface="Arial" panose="020B0604020202020204" pitchFamily="34" charset="0"/>
                          <a:cs typeface="Arial" panose="020B0604020202020204" pitchFamily="34" charset="0"/>
                        </a:rPr>
                        <a:t>уяп</a:t>
                      </a:r>
                      <a:r>
                        <a:rPr lang="uk-UA" sz="1800" b="0" cap="all" baseline="0" dirty="0">
                          <a:solidFill>
                            <a:schemeClr val="tx1"/>
                          </a:solidFill>
                          <a:effectLst/>
                          <a:latin typeface="Arial" panose="020B0604020202020204" pitchFamily="34" charset="0"/>
                          <a:cs typeface="Arial" panose="020B0604020202020204" pitchFamily="34" charset="0"/>
                        </a:rPr>
                        <a:t> </a:t>
                      </a:r>
                      <a:r>
                        <a:rPr lang="uk-UA" sz="1800" b="0" cap="all" baseline="0" dirty="0" err="1">
                          <a:solidFill>
                            <a:schemeClr val="tx1"/>
                          </a:solidFill>
                          <a:effectLst/>
                          <a:latin typeface="Arial" panose="020B0604020202020204" pitchFamily="34" charset="0"/>
                          <a:cs typeface="Arial" panose="020B0604020202020204" pitchFamily="34" charset="0"/>
                        </a:rPr>
                        <a:t>апк</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1760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905269430"/>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економічний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1296</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432</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3846741625"/>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Конструювання та дизайну</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1000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638986727"/>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Тваринництва та </a:t>
                      </a:r>
                      <a:r>
                        <a:rPr lang="uk-UA" sz="1800" b="0" cap="all" baseline="0" dirty="0" err="1">
                          <a:solidFill>
                            <a:schemeClr val="tx1"/>
                          </a:solidFill>
                          <a:effectLst/>
                          <a:latin typeface="Arial" panose="020B0604020202020204" pitchFamily="34" charset="0"/>
                          <a:cs typeface="Arial" panose="020B0604020202020204" pitchFamily="34" charset="0"/>
                        </a:rPr>
                        <a:t>вбр</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960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487406861"/>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Гуманітарно-педагогічний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640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249350964"/>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Аграрного менеджменту </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260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1</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260</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1752450742"/>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Інформаційних технологій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4122351970"/>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Механіко-технологічний</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735152946"/>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Землевпорядкування</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3945626256"/>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cs typeface="Arial" panose="020B0604020202020204" pitchFamily="34" charset="0"/>
                        </a:rPr>
                        <a:t>Неперервної освіти і туризму</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3953584843"/>
                  </a:ext>
                </a:extLst>
              </a:tr>
              <a:tr h="275815">
                <a:tc>
                  <a:txBody>
                    <a:bodyPr/>
                    <a:lstStyle/>
                    <a:p>
                      <a:pPr>
                        <a:lnSpc>
                          <a:spcPct val="107000"/>
                        </a:lnSpc>
                        <a:spcAft>
                          <a:spcPts val="0"/>
                        </a:spcAft>
                      </a:pPr>
                      <a:r>
                        <a:rPr lang="uk-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УЛЯБП АПК</a:t>
                      </a:r>
                      <a:endParaRPr lang="ru-UA" sz="18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ea typeface="DengXian" panose="02010600030101010101" pitchFamily="2" charset="-122"/>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algn="ctr">
                        <a:lnSpc>
                          <a:spcPct val="107000"/>
                        </a:lnSpc>
                        <a:spcAft>
                          <a:spcPts val="0"/>
                        </a:spcAft>
                      </a:pPr>
                      <a:r>
                        <a:rPr lang="uk-UA" sz="1800" dirty="0">
                          <a:effectLst/>
                          <a:latin typeface="Arial" panose="020B0604020202020204" pitchFamily="34" charset="0"/>
                          <a:ea typeface="DengXian" panose="02010600030101010101" pitchFamily="2" charset="-122"/>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ea typeface="DengXian" panose="02010600030101010101" pitchFamily="2" charset="-122"/>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tc>
                  <a:txBody>
                    <a:bodyPr/>
                    <a:lstStyle/>
                    <a:p>
                      <a:pPr marL="0" lvl="0" indent="0" algn="ctr">
                        <a:lnSpc>
                          <a:spcPct val="107000"/>
                        </a:lnSpc>
                        <a:spcAft>
                          <a:spcPts val="0"/>
                        </a:spcAft>
                        <a:buFont typeface="Times New Roman" panose="02020603050405020304" pitchFamily="18" charset="0"/>
                        <a:buNone/>
                      </a:pPr>
                      <a:r>
                        <a:rPr lang="uk-UA" sz="1800" dirty="0">
                          <a:effectLst/>
                          <a:latin typeface="Arial" panose="020B0604020202020204" pitchFamily="34" charset="0"/>
                          <a:ea typeface="DengXian" panose="02010600030101010101" pitchFamily="2" charset="-122"/>
                          <a:cs typeface="Arial" panose="020B0604020202020204" pitchFamily="34" charset="0"/>
                        </a:rPr>
                        <a:t>-</a:t>
                      </a:r>
                      <a:endParaRPr lang="ru-UA" sz="18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solidFill>
                      <a:schemeClr val="accent2">
                        <a:lumMod val="20000"/>
                        <a:lumOff val="80000"/>
                      </a:schemeClr>
                    </a:solidFill>
                  </a:tcPr>
                </a:tc>
                <a:extLst>
                  <a:ext uri="{0D108BD9-81ED-4DB2-BD59-A6C34878D82A}">
                    <a16:rowId xmlns:a16="http://schemas.microsoft.com/office/drawing/2014/main" val="1134077649"/>
                  </a:ext>
                </a:extLst>
              </a:tr>
              <a:tr h="275815">
                <a:tc>
                  <a:txBody>
                    <a:bodyPr/>
                    <a:lstStyle/>
                    <a:p>
                      <a:pPr algn="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РАЗОМ</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34</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2000" b="1" dirty="0">
                          <a:solidFill>
                            <a:schemeClr val="tx1"/>
                          </a:solidFill>
                          <a:effectLst/>
                          <a:latin typeface="Arial" panose="020B0604020202020204" pitchFamily="34" charset="0"/>
                          <a:cs typeface="Arial" panose="020B0604020202020204" pitchFamily="34" charset="0"/>
                        </a:rPr>
                        <a:t>27866,5</a:t>
                      </a:r>
                      <a:endParaRPr lang="ru-UA" sz="20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2000" b="1" dirty="0">
                          <a:solidFill>
                            <a:srgbClr val="FF0000"/>
                          </a:solidFill>
                          <a:effectLst/>
                          <a:latin typeface="Arial" panose="020B0604020202020204" pitchFamily="34" charset="0"/>
                          <a:cs typeface="Arial" panose="020B0604020202020204" pitchFamily="34" charset="0"/>
                        </a:rPr>
                        <a:t>6</a:t>
                      </a:r>
                      <a:endParaRPr lang="ru-UA" sz="20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tc>
                  <a:txBody>
                    <a:bodyPr/>
                    <a:lstStyle/>
                    <a:p>
                      <a:pPr algn="ctr">
                        <a:lnSpc>
                          <a:spcPct val="107000"/>
                        </a:lnSpc>
                        <a:spcAft>
                          <a:spcPts val="0"/>
                        </a:spcAft>
                      </a:pPr>
                      <a:r>
                        <a:rPr lang="uk-UA" sz="2000" b="1" dirty="0">
                          <a:solidFill>
                            <a:srgbClr val="FF0000"/>
                          </a:solidFill>
                          <a:effectLst/>
                          <a:latin typeface="Arial" panose="020B0604020202020204" pitchFamily="34" charset="0"/>
                          <a:cs typeface="Arial" panose="020B0604020202020204" pitchFamily="34" charset="0"/>
                        </a:rPr>
                        <a:t>3874</a:t>
                      </a:r>
                      <a:endParaRPr lang="ru-UA" sz="20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3926023419"/>
                  </a:ext>
                </a:extLst>
              </a:tr>
            </a:tbl>
          </a:graphicData>
        </a:graphic>
      </p:graphicFrame>
      <p:sp>
        <p:nvSpPr>
          <p:cNvPr id="3" name="TextBox 2">
            <a:extLst>
              <a:ext uri="{FF2B5EF4-FFF2-40B4-BE49-F238E27FC236}">
                <a16:creationId xmlns:a16="http://schemas.microsoft.com/office/drawing/2014/main" id="{B92C9291-9BDF-49C4-BCBD-8F1B7490D6EE}"/>
              </a:ext>
            </a:extLst>
          </p:cNvPr>
          <p:cNvSpPr txBox="1"/>
          <p:nvPr/>
        </p:nvSpPr>
        <p:spPr>
          <a:xfrm>
            <a:off x="4161275" y="156119"/>
            <a:ext cx="7816262" cy="523220"/>
          </a:xfrm>
          <a:prstGeom prst="rect">
            <a:avLst/>
          </a:prstGeom>
          <a:noFill/>
        </p:spPr>
        <p:txBody>
          <a:bodyPr wrap="square" rtlCol="0">
            <a:spAutoFit/>
          </a:bodyPr>
          <a:lstStyle/>
          <a:p>
            <a:pPr algn="ctr"/>
            <a:r>
              <a:rPr lang="uk-UA" sz="2800" b="1" dirty="0">
                <a:solidFill>
                  <a:srgbClr val="0166B3"/>
                </a:solidFill>
              </a:rPr>
              <a:t>Стан фінансування наукових проєктів у 2024 році</a:t>
            </a:r>
            <a:endParaRPr lang="ru-UA" sz="2800" b="1" dirty="0">
              <a:solidFill>
                <a:srgbClr val="0166B3"/>
              </a:solidFill>
            </a:endParaRPr>
          </a:p>
        </p:txBody>
      </p:sp>
    </p:spTree>
    <p:extLst>
      <p:ext uri="{BB962C8B-B14F-4D97-AF65-F5344CB8AC3E}">
        <p14:creationId xmlns:p14="http://schemas.microsoft.com/office/powerpoint/2010/main" val="76022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D6F879D1-68C3-4BA3-B8DB-08EF989B3C99}"/>
              </a:ext>
            </a:extLst>
          </p:cNvPr>
          <p:cNvSpPr txBox="1"/>
          <p:nvPr/>
        </p:nvSpPr>
        <p:spPr>
          <a:xfrm>
            <a:off x="4365522" y="322939"/>
            <a:ext cx="7167716"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Тематика секцій (тематичні напрями)</a:t>
            </a:r>
            <a:endParaRPr lang="ru-UA" sz="2800" b="1" dirty="0">
              <a:solidFill>
                <a:srgbClr val="0070C0"/>
              </a:solidFill>
              <a:latin typeface="Arial" panose="020B0604020202020204" pitchFamily="34" charset="0"/>
              <a:cs typeface="Arial" panose="020B0604020202020204" pitchFamily="34" charset="0"/>
            </a:endParaRPr>
          </a:p>
        </p:txBody>
      </p:sp>
      <p:pic>
        <p:nvPicPr>
          <p:cNvPr id="5" name="Picture 4" descr="Создать мем &quot;иконка новинка png, new пнг, акция png&quot; - Картинки -  Meme-arsenal.com">
            <a:extLst>
              <a:ext uri="{FF2B5EF4-FFF2-40B4-BE49-F238E27FC236}">
                <a16:creationId xmlns:a16="http://schemas.microsoft.com/office/drawing/2014/main" id="{DADE1D08-C260-4A2D-8991-6EC2B753F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43" y="1067874"/>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A69BFF-2A2D-4324-9236-A62454FB25A7}"/>
              </a:ext>
            </a:extLst>
          </p:cNvPr>
          <p:cNvSpPr txBox="1"/>
          <p:nvPr/>
        </p:nvSpPr>
        <p:spPr>
          <a:xfrm>
            <a:off x="3522633" y="1067874"/>
            <a:ext cx="842889" cy="707886"/>
          </a:xfrm>
          <a:prstGeom prst="rect">
            <a:avLst/>
          </a:prstGeom>
          <a:solidFill>
            <a:srgbClr val="92D050"/>
          </a:solidFill>
        </p:spPr>
        <p:txBody>
          <a:bodyPr wrap="square" rtlCol="0">
            <a:spAutoFit/>
          </a:bodyPr>
          <a:lstStyle/>
          <a:p>
            <a:pPr algn="ctr"/>
            <a:r>
              <a:rPr lang="uk-UA" sz="4000" b="1" strike="sngStrike" dirty="0">
                <a:latin typeface="Arial" panose="020B0604020202020204" pitchFamily="34" charset="0"/>
                <a:cs typeface="Arial" panose="020B0604020202020204" pitchFamily="34" charset="0"/>
              </a:rPr>
              <a:t>23</a:t>
            </a:r>
            <a:endParaRPr lang="ru-UA" sz="4000" b="1" strike="sngStrike" dirty="0">
              <a:latin typeface="Arial" panose="020B0604020202020204" pitchFamily="34" charset="0"/>
              <a:cs typeface="Arial" panose="020B0604020202020204" pitchFamily="34" charset="0"/>
            </a:endParaRPr>
          </a:p>
        </p:txBody>
      </p:sp>
      <p:sp>
        <p:nvSpPr>
          <p:cNvPr id="4" name="Стрелка: вправо 3">
            <a:extLst>
              <a:ext uri="{FF2B5EF4-FFF2-40B4-BE49-F238E27FC236}">
                <a16:creationId xmlns:a16="http://schemas.microsoft.com/office/drawing/2014/main" id="{581AE301-218A-42A8-B0DD-CC45286CE888}"/>
              </a:ext>
            </a:extLst>
          </p:cNvPr>
          <p:cNvSpPr/>
          <p:nvPr/>
        </p:nvSpPr>
        <p:spPr>
          <a:xfrm>
            <a:off x="4778477" y="1194621"/>
            <a:ext cx="1428362" cy="507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TextBox 7">
            <a:extLst>
              <a:ext uri="{FF2B5EF4-FFF2-40B4-BE49-F238E27FC236}">
                <a16:creationId xmlns:a16="http://schemas.microsoft.com/office/drawing/2014/main" id="{F1544282-9ED9-4AB5-AEEA-F91FDD3DC072}"/>
              </a:ext>
            </a:extLst>
          </p:cNvPr>
          <p:cNvSpPr txBox="1"/>
          <p:nvPr/>
        </p:nvSpPr>
        <p:spPr>
          <a:xfrm>
            <a:off x="6477226" y="1072794"/>
            <a:ext cx="842889" cy="707886"/>
          </a:xfrm>
          <a:prstGeom prst="rect">
            <a:avLst/>
          </a:prstGeom>
          <a:noFill/>
          <a:ln w="57150">
            <a:solidFill>
              <a:srgbClr val="FF0000"/>
            </a:solidFill>
          </a:ln>
        </p:spPr>
        <p:txBody>
          <a:bodyPr wrap="square" rtlCol="0">
            <a:spAutoFit/>
          </a:bodyPr>
          <a:lstStyle/>
          <a:p>
            <a:pPr algn="ctr"/>
            <a:r>
              <a:rPr lang="uk-UA" sz="4000" b="1" dirty="0">
                <a:latin typeface="Arial" panose="020B0604020202020204" pitchFamily="34" charset="0"/>
                <a:cs typeface="Arial" panose="020B0604020202020204" pitchFamily="34" charset="0"/>
              </a:rPr>
              <a:t>14</a:t>
            </a:r>
            <a:endParaRPr lang="ru-UA" sz="4000" b="1"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ECCD72E9-8208-49F1-9352-72885FB25738}"/>
              </a:ext>
            </a:extLst>
          </p:cNvPr>
          <p:cNvSpPr/>
          <p:nvPr/>
        </p:nvSpPr>
        <p:spPr>
          <a:xfrm>
            <a:off x="258708" y="2105865"/>
            <a:ext cx="11274530" cy="4401205"/>
          </a:xfrm>
          <a:prstGeom prst="rect">
            <a:avLst/>
          </a:prstGeom>
        </p:spPr>
        <p:txBody>
          <a:bodyPr wrap="square">
            <a:spAutoFit/>
          </a:bodyPr>
          <a:lstStyle/>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національна безпека та оборона;</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математика та статистика;</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фізика, ядерна фізика та астрономія;</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хімія, хімічні технології та фармація;</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науки про Землю та навколишнє середовище;</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біологія, біотехнології, медицина та реабілітація;</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інформаційні технології та електроніка;</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безпечна, чиста енергетика та енергоефективність;</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механічна інженерія та машинобудування;</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промислові та будівельні технології, логістика, транспорт;</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сільськогосподарські та ветеринарні науки;</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розвиток людського капіталу, соціальні науки та журналістика;</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економічні перетворення, бізнес, адміністрування та право;</a:t>
            </a:r>
            <a:endParaRPr lang="ru-UA" sz="1050" b="1" dirty="0">
              <a:latin typeface="Arial" panose="020B0604020202020204" pitchFamily="34" charset="0"/>
              <a:ea typeface="Times New Roman" panose="02020603050405020304" pitchFamily="18" charset="0"/>
              <a:cs typeface="Arial" panose="020B0604020202020204" pitchFamily="34" charset="0"/>
            </a:endParaRPr>
          </a:p>
          <a:p>
            <a:pPr indent="450215">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 гуманітарні науки і мистецтво</a:t>
            </a:r>
            <a:endParaRPr lang="ru-UA" sz="105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018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2A87B785-B39E-4546-A1CD-B1A6D3EA2FAF}"/>
              </a:ext>
            </a:extLst>
          </p:cNvPr>
          <p:cNvSpPr/>
          <p:nvPr/>
        </p:nvSpPr>
        <p:spPr>
          <a:xfrm>
            <a:off x="432619" y="1069570"/>
            <a:ext cx="11326761" cy="5262979"/>
          </a:xfrm>
          <a:prstGeom prst="rect">
            <a:avLst/>
          </a:prstGeom>
        </p:spPr>
        <p:txBody>
          <a:bodyPr wrap="square">
            <a:spAutoFit/>
          </a:bodyPr>
          <a:lstStyle/>
          <a:p>
            <a:pPr algn="just"/>
            <a:r>
              <a:rPr lang="uk-UA" sz="2400" b="1" dirty="0">
                <a:latin typeface="Arial" panose="020B0604020202020204" pitchFamily="34" charset="0"/>
                <a:cs typeface="Arial" panose="020B0604020202020204" pitchFamily="34" charset="0"/>
              </a:rPr>
              <a:t>Максимальний обсяг фінансування проєкту дослідження на рік </a:t>
            </a:r>
            <a:r>
              <a:rPr lang="uk-UA" sz="2400" dirty="0">
                <a:latin typeface="Arial" panose="020B0604020202020204" pitchFamily="34" charset="0"/>
                <a:cs typeface="Arial" panose="020B0604020202020204" pitchFamily="34" charset="0"/>
              </a:rPr>
              <a:t>не має перевищувати: </a:t>
            </a:r>
          </a:p>
          <a:p>
            <a:pPr algn="just"/>
            <a:r>
              <a:rPr lang="uk-UA" sz="2400" b="1" dirty="0">
                <a:solidFill>
                  <a:srgbClr val="FF0000"/>
                </a:solidFill>
                <a:latin typeface="Arial" panose="020B0604020202020204" pitchFamily="34" charset="0"/>
                <a:cs typeface="Arial" panose="020B0604020202020204" pitchFamily="34" charset="0"/>
              </a:rPr>
              <a:t>1000 тис. грн </a:t>
            </a:r>
            <a:r>
              <a:rPr lang="uk-UA" sz="2400" u="sng" dirty="0">
                <a:latin typeface="Arial" panose="020B0604020202020204" pitchFamily="34" charset="0"/>
                <a:cs typeface="Arial" panose="020B0604020202020204" pitchFamily="34" charset="0"/>
              </a:rPr>
              <a:t>для теоретичних робіт </a:t>
            </a:r>
            <a:r>
              <a:rPr lang="uk-UA" sz="2400" dirty="0">
                <a:latin typeface="Arial" panose="020B0604020202020204" pitchFamily="34" charset="0"/>
                <a:cs typeface="Arial" panose="020B0604020202020204" pitchFamily="34" charset="0"/>
              </a:rPr>
              <a:t>та </a:t>
            </a:r>
          </a:p>
          <a:p>
            <a:pPr algn="just"/>
            <a:r>
              <a:rPr lang="uk-UA" sz="2400" dirty="0">
                <a:latin typeface="Arial" panose="020B0604020202020204" pitchFamily="34" charset="0"/>
                <a:cs typeface="Arial" panose="020B0604020202020204" pitchFamily="34" charset="0"/>
              </a:rPr>
              <a:t>- </a:t>
            </a:r>
            <a:r>
              <a:rPr lang="uk-UA" sz="2400" b="1" dirty="0">
                <a:solidFill>
                  <a:srgbClr val="FF0000"/>
                </a:solidFill>
                <a:latin typeface="Arial" panose="020B0604020202020204" pitchFamily="34" charset="0"/>
                <a:cs typeface="Arial" panose="020B0604020202020204" pitchFamily="34" charset="0"/>
              </a:rPr>
              <a:t>1200 тис. грн </a:t>
            </a:r>
            <a:r>
              <a:rPr lang="uk-UA" sz="2400" dirty="0">
                <a:latin typeface="Arial" panose="020B0604020202020204" pitchFamily="34" charset="0"/>
                <a:cs typeface="Arial" panose="020B0604020202020204" pitchFamily="34" charset="0"/>
              </a:rPr>
              <a:t>(у т. ч. щонайменше 20 % від річного обсягу на придбання матеріалів / послуг, можливе планування капітальних видатків в межах загальної річної вартості) – </a:t>
            </a:r>
            <a:r>
              <a:rPr lang="uk-UA" sz="2400" u="sng" dirty="0">
                <a:latin typeface="Arial" panose="020B0604020202020204" pitchFamily="34" charset="0"/>
                <a:cs typeface="Arial" panose="020B0604020202020204" pitchFamily="34" charset="0"/>
              </a:rPr>
              <a:t>для експериментальних робіт</a:t>
            </a:r>
            <a:r>
              <a:rPr lang="uk-UA" sz="2400" dirty="0">
                <a:latin typeface="Arial" panose="020B0604020202020204" pitchFamily="34" charset="0"/>
                <a:cs typeface="Arial" panose="020B0604020202020204" pitchFamily="34" charset="0"/>
              </a:rPr>
              <a:t>, при цьому розрахунки повинні бути обґрунтованими.</a:t>
            </a:r>
          </a:p>
          <a:p>
            <a:pPr algn="just"/>
            <a:r>
              <a:rPr lang="uk-UA" sz="2400" u="sng" dirty="0">
                <a:latin typeface="Arial" panose="020B0604020202020204" pitchFamily="34" charset="0"/>
                <a:cs typeface="Arial" panose="020B0604020202020204" pitchFamily="34" charset="0"/>
              </a:rPr>
              <a:t>Непрямі (адміністративні, накладні) витрати, комунальні витрати, витрати на відрядження, інші витрати</a:t>
            </a:r>
            <a:r>
              <a:rPr lang="uk-UA" sz="2400" dirty="0">
                <a:latin typeface="Arial" panose="020B0604020202020204" pitchFamily="34" charset="0"/>
                <a:cs typeface="Arial" panose="020B0604020202020204" pitchFamily="34" charset="0"/>
              </a:rPr>
              <a:t> не пов’язані із закупівлею матеріалів та/або технічних послуг при розрахунку 20 % порогу не враховуються.</a:t>
            </a:r>
          </a:p>
          <a:p>
            <a:pPr algn="just"/>
            <a:r>
              <a:rPr lang="uk-UA" sz="2400" dirty="0">
                <a:latin typeface="Arial" panose="020B0604020202020204" pitchFamily="34" charset="0"/>
                <a:cs typeface="Arial" panose="020B0604020202020204" pitchFamily="34" charset="0"/>
              </a:rPr>
              <a:t>Після проходження Конкурсного відбору, встановлений максимальний річний обсяг фінансування проєкту рекомендований протокольним рішенням Наукової ради МОН, </a:t>
            </a:r>
            <a:r>
              <a:rPr lang="uk-UA" sz="2400" u="sng" dirty="0">
                <a:latin typeface="Arial" panose="020B0604020202020204" pitchFamily="34" charset="0"/>
                <a:cs typeface="Arial" panose="020B0604020202020204" pitchFamily="34" charset="0"/>
              </a:rPr>
              <a:t>може бути зменшено </a:t>
            </a:r>
            <a:r>
              <a:rPr lang="uk-UA" sz="2400" dirty="0">
                <a:latin typeface="Arial" panose="020B0604020202020204" pitchFamily="34" charset="0"/>
                <a:cs typeface="Arial" panose="020B0604020202020204" pitchFamily="34" charset="0"/>
              </a:rPr>
              <a:t>у разі обмеження коштів у Державному бюджеті України на 2025 рік.</a:t>
            </a:r>
          </a:p>
        </p:txBody>
      </p:sp>
      <p:sp>
        <p:nvSpPr>
          <p:cNvPr id="3" name="TextBox 2">
            <a:extLst>
              <a:ext uri="{FF2B5EF4-FFF2-40B4-BE49-F238E27FC236}">
                <a16:creationId xmlns:a16="http://schemas.microsoft.com/office/drawing/2014/main" id="{31034D04-0063-418A-BD9F-97E520ECB100}"/>
              </a:ext>
            </a:extLst>
          </p:cNvPr>
          <p:cNvSpPr txBox="1"/>
          <p:nvPr/>
        </p:nvSpPr>
        <p:spPr>
          <a:xfrm>
            <a:off x="4763729" y="410409"/>
            <a:ext cx="6995651"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Фінансування проєктів</a:t>
            </a:r>
            <a:endParaRPr lang="ru-UA"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77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C00A5A24-7656-479A-87A5-B89A99CCCF31}"/>
              </a:ext>
            </a:extLst>
          </p:cNvPr>
          <p:cNvSpPr txBox="1"/>
          <p:nvPr/>
        </p:nvSpPr>
        <p:spPr>
          <a:xfrm>
            <a:off x="4763729" y="351415"/>
            <a:ext cx="6995651"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Тип проєкту</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AD9BF513-3509-4C64-8063-74F3F8D625D9}"/>
              </a:ext>
            </a:extLst>
          </p:cNvPr>
          <p:cNvSpPr/>
          <p:nvPr/>
        </p:nvSpPr>
        <p:spPr>
          <a:xfrm>
            <a:off x="430770" y="1047766"/>
            <a:ext cx="11500672" cy="4093428"/>
          </a:xfrm>
          <a:prstGeom prst="rect">
            <a:avLst/>
          </a:prstGeom>
        </p:spPr>
        <p:txBody>
          <a:bodyPr wrap="square">
            <a:spAutoFit/>
          </a:bodyPr>
          <a:lstStyle/>
          <a:p>
            <a:pPr algn="just"/>
            <a:r>
              <a:rPr lang="uk-UA" sz="2000" b="1" dirty="0">
                <a:latin typeface="Arial" panose="020B0604020202020204" pitchFamily="34" charset="0"/>
                <a:cs typeface="Arial" panose="020B0604020202020204" pitchFamily="34" charset="0"/>
              </a:rPr>
              <a:t>Тип роботи (</a:t>
            </a:r>
            <a:r>
              <a:rPr lang="uk-UA" sz="2000" b="1" dirty="0">
                <a:solidFill>
                  <a:srgbClr val="7030A0"/>
                </a:solidFill>
                <a:latin typeface="Arial" panose="020B0604020202020204" pitchFamily="34" charset="0"/>
                <a:cs typeface="Arial" panose="020B0604020202020204" pitchFamily="34" charset="0"/>
              </a:rPr>
              <a:t>теоретична</a:t>
            </a:r>
            <a:r>
              <a:rPr lang="uk-UA" sz="2000" b="1" dirty="0">
                <a:solidFill>
                  <a:srgbClr val="C00000"/>
                </a:solidFill>
                <a:latin typeface="Arial" panose="020B0604020202020204" pitchFamily="34" charset="0"/>
                <a:cs typeface="Arial" panose="020B0604020202020204" pitchFamily="34" charset="0"/>
              </a:rPr>
              <a:t> </a:t>
            </a:r>
            <a:r>
              <a:rPr lang="uk-UA" sz="2000" b="1" dirty="0">
                <a:latin typeface="Arial" panose="020B0604020202020204" pitchFamily="34" charset="0"/>
                <a:cs typeface="Arial" panose="020B0604020202020204" pitchFamily="34" charset="0"/>
              </a:rPr>
              <a:t>/ </a:t>
            </a:r>
            <a:r>
              <a:rPr lang="uk-UA" sz="2000" b="1" dirty="0">
                <a:solidFill>
                  <a:srgbClr val="C00000"/>
                </a:solidFill>
                <a:latin typeface="Arial" panose="020B0604020202020204" pitchFamily="34" charset="0"/>
                <a:cs typeface="Arial" panose="020B0604020202020204" pitchFamily="34" charset="0"/>
              </a:rPr>
              <a:t>експериментальна</a:t>
            </a:r>
            <a:r>
              <a:rPr lang="uk-UA" sz="2000" b="1" dirty="0">
                <a:latin typeface="Arial" panose="020B0604020202020204" pitchFamily="34" charset="0"/>
                <a:cs typeface="Arial" panose="020B0604020202020204" pitchFamily="34" charset="0"/>
              </a:rPr>
              <a:t>) </a:t>
            </a:r>
            <a:r>
              <a:rPr lang="uk-UA" sz="2000" u="sng" dirty="0">
                <a:latin typeface="Arial" panose="020B0604020202020204" pitchFamily="34" charset="0"/>
                <a:cs typeface="Arial" panose="020B0604020202020204" pitchFamily="34" charset="0"/>
              </a:rPr>
              <a:t>зазначається у відповідному полі інформаційної системи</a:t>
            </a:r>
            <a:r>
              <a:rPr lang="uk-UA" sz="2000" dirty="0">
                <a:latin typeface="Arial" panose="020B0604020202020204" pitchFamily="34" charset="0"/>
                <a:cs typeface="Arial" panose="020B0604020202020204" pitchFamily="34" charset="0"/>
              </a:rPr>
              <a:t> (далі - Система) під час введення інформації за кожним проєктом. </a:t>
            </a:r>
          </a:p>
          <a:p>
            <a:pPr algn="just"/>
            <a:r>
              <a:rPr lang="uk-UA" sz="2000" dirty="0">
                <a:latin typeface="Arial" panose="020B0604020202020204" pitchFamily="34" charset="0"/>
                <a:cs typeface="Arial" panose="020B0604020202020204" pitchFamily="34" charset="0"/>
              </a:rPr>
              <a:t>Просимо врахувати, що: </a:t>
            </a:r>
            <a:r>
              <a:rPr lang="uk-UA" sz="2000" b="1" dirty="0">
                <a:solidFill>
                  <a:srgbClr val="C00000"/>
                </a:solidFill>
                <a:latin typeface="Arial" panose="020B0604020202020204" pitchFamily="34" charset="0"/>
                <a:cs typeface="Arial" panose="020B0604020202020204" pitchFamily="34" charset="0"/>
              </a:rPr>
              <a:t>«експериментальна робота» </a:t>
            </a:r>
            <a:r>
              <a:rPr lang="uk-UA" sz="2000" dirty="0">
                <a:latin typeface="Arial" panose="020B0604020202020204" pitchFamily="34" charset="0"/>
                <a:cs typeface="Arial" panose="020B0604020202020204" pitchFamily="34" charset="0"/>
              </a:rPr>
              <a:t>це – фундаментальне/прикладне наукове дослідження, науково-технічна (експериментальна) розробка, для виконання якого(</a:t>
            </a:r>
            <a:r>
              <a:rPr lang="uk-UA" sz="2000" dirty="0" err="1">
                <a:latin typeface="Arial" panose="020B0604020202020204" pitchFamily="34" charset="0"/>
                <a:cs typeface="Arial" panose="020B0604020202020204" pitchFamily="34" charset="0"/>
              </a:rPr>
              <a:t>ої</a:t>
            </a:r>
            <a:r>
              <a:rPr lang="uk-UA" sz="2000" dirty="0">
                <a:latin typeface="Arial" panose="020B0604020202020204" pitchFamily="34" charset="0"/>
                <a:cs typeface="Arial" panose="020B0604020202020204" pitchFamily="34" charset="0"/>
              </a:rPr>
              <a:t>), окрім оплати праці його (її) виконавців (авторів), </a:t>
            </a:r>
            <a:r>
              <a:rPr lang="uk-UA" sz="2000" u="sng" dirty="0">
                <a:latin typeface="Arial" panose="020B0604020202020204" pitchFamily="34" charset="0"/>
                <a:cs typeface="Arial" panose="020B0604020202020204" pitchFamily="34" charset="0"/>
              </a:rPr>
              <a:t>потрібне проведення емпіричного дослідження </a:t>
            </a:r>
            <a:r>
              <a:rPr lang="uk-UA" sz="2000" dirty="0">
                <a:latin typeface="Arial" panose="020B0604020202020204" pitchFamily="34" charset="0"/>
                <a:cs typeface="Arial" panose="020B0604020202020204" pitchFamily="34" charset="0"/>
              </a:rPr>
              <a:t>з придбанням для цього матеріалів (окрім канцелярського приладдя), реактивів, або послуг з ремонту/повірки/атестації обладнання, виготовлення оснастки, проведення вимірювань в ЦККНО та інших дій (окрім послуг з друку, перекладу, коригування, публікації текстів тощо), які безпосередньо будуть використовуватись для отримання наукового результату такого дослідження/розробки; </a:t>
            </a:r>
          </a:p>
          <a:p>
            <a:pPr algn="just"/>
            <a:r>
              <a:rPr lang="uk-UA" sz="2000" b="1" dirty="0">
                <a:solidFill>
                  <a:srgbClr val="7030A0"/>
                </a:solidFill>
                <a:latin typeface="Arial" panose="020B0604020202020204" pitchFamily="34" charset="0"/>
                <a:cs typeface="Arial" panose="020B0604020202020204" pitchFamily="34" charset="0"/>
              </a:rPr>
              <a:t>«теоретична робота</a:t>
            </a:r>
            <a:r>
              <a:rPr lang="uk-UA" sz="2000" dirty="0">
                <a:solidFill>
                  <a:srgbClr val="7030A0"/>
                </a:solidFill>
                <a:latin typeface="Arial" panose="020B0604020202020204" pitchFamily="34" charset="0"/>
                <a:cs typeface="Arial" panose="020B0604020202020204" pitchFamily="34" charset="0"/>
              </a:rPr>
              <a:t>»</a:t>
            </a:r>
            <a:r>
              <a:rPr lang="uk-UA" sz="2000" dirty="0">
                <a:latin typeface="Arial" panose="020B0604020202020204" pitchFamily="34" charset="0"/>
                <a:cs typeface="Arial" panose="020B0604020202020204" pitchFamily="34" charset="0"/>
              </a:rPr>
              <a:t> це – фундаментальне наукове дослідження, прикладне наукове дослідження, для виконання якого(</a:t>
            </a:r>
            <a:r>
              <a:rPr lang="uk-UA" sz="2000" dirty="0" err="1">
                <a:latin typeface="Arial" panose="020B0604020202020204" pitchFamily="34" charset="0"/>
                <a:cs typeface="Arial" panose="020B0604020202020204" pitchFamily="34" charset="0"/>
              </a:rPr>
              <a:t>ої</a:t>
            </a:r>
            <a:r>
              <a:rPr lang="uk-UA" sz="2000" dirty="0">
                <a:latin typeface="Arial" panose="020B0604020202020204" pitchFamily="34" charset="0"/>
                <a:cs typeface="Arial" panose="020B0604020202020204" pitchFamily="34" charset="0"/>
              </a:rPr>
              <a:t>) додаткового придбання матеріалів та/або послуг для отримання наукового результату не потребується.</a:t>
            </a:r>
          </a:p>
        </p:txBody>
      </p:sp>
      <p:pic>
        <p:nvPicPr>
          <p:cNvPr id="6" name="Picture 4" descr="Создать мем &quot;иконка новинка png, new пнг, акция png&quot; - Картинки -  Meme-arsenal.com">
            <a:extLst>
              <a:ext uri="{FF2B5EF4-FFF2-40B4-BE49-F238E27FC236}">
                <a16:creationId xmlns:a16="http://schemas.microsoft.com/office/drawing/2014/main" id="{7C1F68AB-02BA-414A-BA7C-4389F4D13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327" y="201547"/>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CA6957E4-C57D-4866-A7A5-1DD2FC932DDF}"/>
              </a:ext>
            </a:extLst>
          </p:cNvPr>
          <p:cNvSpPr/>
          <p:nvPr/>
        </p:nvSpPr>
        <p:spPr>
          <a:xfrm>
            <a:off x="312594" y="5275206"/>
            <a:ext cx="11672734" cy="923330"/>
          </a:xfrm>
          <a:prstGeom prst="rect">
            <a:avLst/>
          </a:prstGeom>
          <a:ln>
            <a:solidFill>
              <a:srgbClr val="FF0000"/>
            </a:solidFill>
          </a:ln>
        </p:spPr>
        <p:txBody>
          <a:bodyPr wrap="square">
            <a:spAutoFit/>
          </a:bodyPr>
          <a:lstStyle/>
          <a:p>
            <a:pPr algn="just"/>
            <a:r>
              <a:rPr lang="uk-UA" dirty="0">
                <a:latin typeface="Times New Roman" panose="02020603050405020304" pitchFamily="18" charset="0"/>
                <a:ea typeface="Times New Roman" panose="02020603050405020304" pitchFamily="18" charset="0"/>
              </a:rPr>
              <a:t>До участі у Конкурсі не допускаються проєкти, в яких зазначений тип наукової роботи не відповідає його змісту та результатам, мета та завдання проєкту мають суто методичну спрямованість, відсутній або необґрунтований розрахунок вартості дослідження.</a:t>
            </a:r>
            <a:endParaRPr lang="ru-UA" dirty="0"/>
          </a:p>
        </p:txBody>
      </p:sp>
    </p:spTree>
    <p:extLst>
      <p:ext uri="{BB962C8B-B14F-4D97-AF65-F5344CB8AC3E}">
        <p14:creationId xmlns:p14="http://schemas.microsoft.com/office/powerpoint/2010/main" val="425441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5DF3758F-4CC9-4BBF-8CA5-D03F4F0A3201}"/>
              </a:ext>
            </a:extLst>
          </p:cNvPr>
          <p:cNvSpPr txBox="1"/>
          <p:nvPr/>
        </p:nvSpPr>
        <p:spPr>
          <a:xfrm>
            <a:off x="5501148" y="351415"/>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Вимоги до учасників</a:t>
            </a:r>
            <a:endParaRPr lang="ru-UA" sz="2800" b="1" dirty="0">
              <a:solidFill>
                <a:srgbClr val="0070C0"/>
              </a:solidFill>
              <a:latin typeface="Arial" panose="020B0604020202020204" pitchFamily="34" charset="0"/>
              <a:cs typeface="Arial" panose="020B0604020202020204" pitchFamily="34" charset="0"/>
            </a:endParaRPr>
          </a:p>
        </p:txBody>
      </p:sp>
      <p:pic>
        <p:nvPicPr>
          <p:cNvPr id="5" name="Picture 4" descr="Создать мем &quot;иконка новинка png, new пнг, акция png&quot; - Картинки -  Meme-arsenal.com">
            <a:extLst>
              <a:ext uri="{FF2B5EF4-FFF2-40B4-BE49-F238E27FC236}">
                <a16:creationId xmlns:a16="http://schemas.microsoft.com/office/drawing/2014/main" id="{FB941F63-ECD9-4A88-ABA0-04935BB23B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327" y="201547"/>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7C24A94E-F116-4BDB-B4DA-4E4634AF7550}"/>
              </a:ext>
            </a:extLst>
          </p:cNvPr>
          <p:cNvSpPr/>
          <p:nvPr/>
        </p:nvSpPr>
        <p:spPr>
          <a:xfrm>
            <a:off x="459658" y="1254236"/>
            <a:ext cx="11272683" cy="4708981"/>
          </a:xfrm>
          <a:prstGeom prst="rect">
            <a:avLst/>
          </a:prstGeom>
        </p:spPr>
        <p:txBody>
          <a:bodyPr wrap="square">
            <a:spAutoFit/>
          </a:bodyPr>
          <a:lstStyle/>
          <a:p>
            <a:pPr algn="just"/>
            <a:r>
              <a:rPr lang="uk-UA" sz="2000" b="1" dirty="0">
                <a:solidFill>
                  <a:srgbClr val="000000"/>
                </a:solidFill>
                <a:latin typeface="Arial" panose="020B0604020202020204" pitchFamily="34" charset="0"/>
                <a:cs typeface="Arial" panose="020B0604020202020204" pitchFamily="34" charset="0"/>
              </a:rPr>
              <a:t>Проєкти досліджень, які оформлені в Системі </a:t>
            </a:r>
            <a:r>
              <a:rPr lang="uk-UA" sz="2000" dirty="0">
                <a:solidFill>
                  <a:srgbClr val="000000"/>
                </a:solidFill>
                <a:latin typeface="Arial" panose="020B0604020202020204" pitchFamily="34" charset="0"/>
                <a:cs typeface="Arial" panose="020B0604020202020204" pitchFamily="34" charset="0"/>
              </a:rPr>
              <a:t>(</a:t>
            </a:r>
            <a:r>
              <a:rPr lang="uk-UA" sz="2000" dirty="0">
                <a:solidFill>
                  <a:srgbClr val="0563C2"/>
                </a:solidFill>
                <a:latin typeface="Arial" panose="020B0604020202020204" pitchFamily="34" charset="0"/>
                <a:cs typeface="Arial" panose="020B0604020202020204" pitchFamily="34" charset="0"/>
              </a:rPr>
              <a:t>https://nauka.gov.ua/information/fk2024/</a:t>
            </a:r>
            <a:r>
              <a:rPr lang="uk-UA" sz="2000" dirty="0">
                <a:solidFill>
                  <a:srgbClr val="000000"/>
                </a:solidFill>
                <a:latin typeface="Arial" panose="020B0604020202020204" pitchFamily="34" charset="0"/>
                <a:cs typeface="Arial" panose="020B0604020202020204" pitchFamily="34" charset="0"/>
              </a:rPr>
              <a:t>), </a:t>
            </a:r>
            <a:r>
              <a:rPr lang="uk-UA" sz="2000" b="1" dirty="0">
                <a:solidFill>
                  <a:srgbClr val="000000"/>
                </a:solidFill>
                <a:latin typeface="Arial" panose="020B0604020202020204" pitchFamily="34" charset="0"/>
                <a:cs typeface="Arial" panose="020B0604020202020204" pitchFamily="34" charset="0"/>
              </a:rPr>
              <a:t>подаються на Конкурсний відбір із врахуванням наступного:</a:t>
            </a:r>
          </a:p>
          <a:p>
            <a:pPr algn="just"/>
            <a:r>
              <a:rPr lang="uk-UA" sz="2000" dirty="0">
                <a:solidFill>
                  <a:srgbClr val="000000"/>
                </a:solidFill>
                <a:latin typeface="Arial" panose="020B0604020202020204" pitchFamily="34" charset="0"/>
                <a:cs typeface="Arial" panose="020B0604020202020204" pitchFamily="34" charset="0"/>
              </a:rPr>
              <a:t>- </a:t>
            </a:r>
            <a:r>
              <a:rPr lang="uk-UA" sz="2000" b="1" u="sng" dirty="0">
                <a:solidFill>
                  <a:srgbClr val="C00000"/>
                </a:solidFill>
                <a:latin typeface="Arial" panose="020B0604020202020204" pitchFamily="34" charset="0"/>
                <a:cs typeface="Arial" panose="020B0604020202020204" pitchFamily="34" charset="0"/>
              </a:rPr>
              <a:t>вчений може бути керівником тільки в одному дослідженні, а виконавці (автори) можуть брати участь не більше ніж як у двох дослідженнях</a:t>
            </a:r>
            <a:r>
              <a:rPr lang="uk-UA" sz="2000" dirty="0">
                <a:solidFill>
                  <a:srgbClr val="000000"/>
                </a:solidFill>
                <a:latin typeface="Arial" panose="020B0604020202020204" pitchFamily="34" charset="0"/>
                <a:cs typeface="Arial" panose="020B0604020202020204" pitchFamily="34" charset="0"/>
              </a:rPr>
              <a:t>, з урахуванням тих досліджень і розробок, що розпочаті в минулі роки та продовжуватимуться у 2025 році;</a:t>
            </a:r>
          </a:p>
          <a:p>
            <a:pPr algn="just"/>
            <a:r>
              <a:rPr lang="uk-UA" sz="2000" dirty="0">
                <a:latin typeface="Arial" panose="020B0604020202020204" pitchFamily="34" charset="0"/>
                <a:cs typeface="Arial" panose="020B0604020202020204" pitchFamily="34" charset="0"/>
              </a:rPr>
              <a:t>- </a:t>
            </a:r>
            <a:r>
              <a:rPr lang="uk-UA" sz="2000" b="1" u="sng" dirty="0">
                <a:solidFill>
                  <a:srgbClr val="C00000"/>
                </a:solidFill>
                <a:latin typeface="Arial" panose="020B0604020202020204" pitchFamily="34" charset="0"/>
                <a:cs typeface="Arial" panose="020B0604020202020204" pitchFamily="34" charset="0"/>
              </a:rPr>
              <a:t>керівниками проєктів можуть бути дослідники, які працюють у закладах вищої, наукових установах за основним місцем роботи та які за останні 12 місяців з дати подання проєкту на Конкурсний відбір щонайменше 6 місяців знаходились і працювали на території України </a:t>
            </a:r>
            <a:r>
              <a:rPr lang="uk-UA" sz="2000" dirty="0">
                <a:latin typeface="Arial" panose="020B0604020202020204" pitchFamily="34" charset="0"/>
                <a:cs typeface="Arial" panose="020B0604020202020204" pitchFamily="34" charset="0"/>
              </a:rPr>
              <a:t>(окрім керівників проєктів від ЗВО/НУ які знаходяться на територіях, які були тимчасово окуповані після 24.02.2022 р.). </a:t>
            </a:r>
            <a:r>
              <a:rPr lang="uk-UA" sz="2000" b="1" dirty="0">
                <a:latin typeface="Arial" panose="020B0604020202020204" pitchFamily="34" charset="0"/>
                <a:cs typeface="Arial" panose="020B0604020202020204" pitchFamily="34" charset="0"/>
              </a:rPr>
              <a:t>При поданні документів на Конкурсний відбір до МОН необхідно надати довідку з ДПСУ починаючи з 01.01.2022 р. по 30.10.2024 р</a:t>
            </a:r>
            <a:r>
              <a:rPr lang="uk-UA" sz="2000" dirty="0">
                <a:latin typeface="Arial" panose="020B0604020202020204" pitchFamily="34" charset="0"/>
                <a:cs typeface="Arial" panose="020B0604020202020204" pitchFamily="34" charset="0"/>
              </a:rPr>
              <a:t>., яка підтверджує перебування на території України, згідно з інструкцією </a:t>
            </a:r>
            <a:r>
              <a:rPr lang="uk-UA" sz="2000" b="1" dirty="0">
                <a:solidFill>
                  <a:srgbClr val="C00000"/>
                </a:solidFill>
                <a:latin typeface="Arial" panose="020B0604020202020204" pitchFamily="34" charset="0"/>
                <a:cs typeface="Arial" panose="020B0604020202020204" pitchFamily="34" charset="0"/>
              </a:rPr>
              <a:t>(додаток 1). </a:t>
            </a:r>
            <a:r>
              <a:rPr lang="uk-UA" sz="2000" dirty="0">
                <a:latin typeface="Arial" panose="020B0604020202020204" pitchFamily="34" charset="0"/>
                <a:cs typeface="Arial" panose="020B0604020202020204" pitchFamily="34" charset="0"/>
              </a:rPr>
              <a:t>У разі відсутності довідки з ДПСУ на момент подання документів до МОН, допускається її завантаження до Системи до початку проведення другого етапу Конкурсного відбору (до 28 жовтня 2024 року);</a:t>
            </a:r>
          </a:p>
        </p:txBody>
      </p:sp>
    </p:spTree>
    <p:extLst>
      <p:ext uri="{BB962C8B-B14F-4D97-AF65-F5344CB8AC3E}">
        <p14:creationId xmlns:p14="http://schemas.microsoft.com/office/powerpoint/2010/main" val="3268114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07F50E0-6EA6-43FC-A927-55102981E036}"/>
              </a:ext>
            </a:extLst>
          </p:cNvPr>
          <p:cNvSpPr/>
          <p:nvPr/>
        </p:nvSpPr>
        <p:spPr>
          <a:xfrm>
            <a:off x="419912" y="697224"/>
            <a:ext cx="11513380" cy="6004657"/>
          </a:xfrm>
          <a:prstGeom prst="rect">
            <a:avLst/>
          </a:prstGeom>
        </p:spPr>
        <p:txBody>
          <a:bodyPr wrap="square">
            <a:spAutoFit/>
          </a:bodyPr>
          <a:lstStyle/>
          <a:p>
            <a:pPr algn="ctr">
              <a:lnSpc>
                <a:spcPct val="107000"/>
              </a:lnSpc>
              <a:spcAft>
                <a:spcPts val="0"/>
              </a:spcAft>
            </a:pPr>
            <a:r>
              <a:rPr lang="uk-UA" b="1" kern="100" dirty="0">
                <a:solidFill>
                  <a:srgbClr val="C00000"/>
                </a:solidFill>
                <a:latin typeface="Arial" panose="020B0604020202020204" pitchFamily="34" charset="0"/>
                <a:ea typeface="Aptos"/>
                <a:cs typeface="Arial" panose="020B0604020202020204" pitchFamily="34" charset="0"/>
              </a:rPr>
              <a:t>Порядок отримання довідки про перетин кордону (для керівників проектів)</a:t>
            </a:r>
            <a:endParaRPr lang="ru-UA" sz="1600" kern="100" dirty="0">
              <a:solidFill>
                <a:srgbClr val="C00000"/>
              </a:solidFill>
              <a:latin typeface="Arial" panose="020B0604020202020204" pitchFamily="34" charset="0"/>
              <a:ea typeface="Aptos"/>
              <a:cs typeface="Arial" panose="020B0604020202020204" pitchFamily="34" charset="0"/>
            </a:endParaRPr>
          </a:p>
          <a:p>
            <a:pPr algn="just">
              <a:lnSpc>
                <a:spcPct val="107000"/>
              </a:lnSpc>
              <a:spcAft>
                <a:spcPts val="0"/>
              </a:spcAft>
            </a:pPr>
            <a:r>
              <a:rPr lang="uk-UA" kern="100" dirty="0">
                <a:latin typeface="Arial" panose="020B0604020202020204" pitchFamily="34" charset="0"/>
                <a:ea typeface="Aptos"/>
                <a:cs typeface="Times New Roman" panose="02020603050405020304" pitchFamily="18" charset="0"/>
              </a:rPr>
              <a:t>Інформацію щодо фактів перетину кордону надає Державна прикордонна служба України </a:t>
            </a:r>
            <a:r>
              <a:rPr lang="uk-UA" u="sng" kern="100" dirty="0">
                <a:solidFill>
                  <a:srgbClr val="467886"/>
                </a:solidFill>
                <a:latin typeface="Arial" panose="020B0604020202020204" pitchFamily="34" charset="0"/>
                <a:ea typeface="Aptos"/>
                <a:cs typeface="Times New Roman" panose="02020603050405020304" pitchFamily="18" charset="0"/>
                <a:hlinkClick r:id="rId3"/>
              </a:rPr>
              <a:t>https://dpsu.gov.ua/</a:t>
            </a:r>
            <a:r>
              <a:rPr lang="uk-UA" kern="100" dirty="0">
                <a:latin typeface="Arial" panose="020B0604020202020204" pitchFamily="34" charset="0"/>
                <a:ea typeface="Aptos"/>
                <a:cs typeface="Times New Roman" panose="02020603050405020304" pitchFamily="18" charset="0"/>
              </a:rPr>
              <a:t> </a:t>
            </a:r>
            <a:endParaRPr lang="ru-UA" sz="1600" kern="100" dirty="0">
              <a:latin typeface="Aptos"/>
              <a:ea typeface="Aptos"/>
              <a:cs typeface="Times New Roman" panose="02020603050405020304" pitchFamily="18" charset="0"/>
            </a:endParaRPr>
          </a:p>
          <a:p>
            <a:pPr algn="just">
              <a:lnSpc>
                <a:spcPct val="107000"/>
              </a:lnSpc>
              <a:spcAft>
                <a:spcPts val="0"/>
              </a:spcAft>
            </a:pPr>
            <a:r>
              <a:rPr lang="uk-UA" kern="100" dirty="0">
                <a:latin typeface="Arial" panose="020B0604020202020204" pitchFamily="34" charset="0"/>
                <a:ea typeface="Aptos"/>
                <a:cs typeface="Times New Roman" panose="02020603050405020304" pitchFamily="18" charset="0"/>
              </a:rPr>
              <a:t>Подання звернень громадян до Головного центру обробки спеціальної інформації з питань фактів перетинання державного кордону України особами здійснюється на електронну пошту – </a:t>
            </a:r>
            <a:r>
              <a:rPr lang="uk-UA" u="sng" kern="100" dirty="0">
                <a:solidFill>
                  <a:srgbClr val="467886"/>
                </a:solidFill>
                <a:latin typeface="Arial" panose="020B0604020202020204" pitchFamily="34" charset="0"/>
                <a:ea typeface="Aptos"/>
                <a:cs typeface="Times New Roman" panose="02020603050405020304" pitchFamily="18" charset="0"/>
                <a:hlinkClick r:id="rId4"/>
              </a:rPr>
              <a:t>gcosi-dpsu@dpsu.gov.ua</a:t>
            </a:r>
            <a:endParaRPr lang="ru-UA" sz="1600" kern="100" dirty="0">
              <a:latin typeface="Aptos"/>
              <a:ea typeface="Aptos"/>
              <a:cs typeface="Times New Roman" panose="02020603050405020304" pitchFamily="18" charset="0"/>
            </a:endParaRPr>
          </a:p>
          <a:p>
            <a:pPr algn="just">
              <a:lnSpc>
                <a:spcPct val="107000"/>
              </a:lnSpc>
              <a:spcAft>
                <a:spcPts val="0"/>
              </a:spcAft>
            </a:pPr>
            <a:r>
              <a:rPr lang="uk-UA" kern="100" dirty="0">
                <a:latin typeface="Arial" panose="020B0604020202020204" pitchFamily="34" charset="0"/>
                <a:ea typeface="Aptos"/>
                <a:cs typeface="Times New Roman" panose="02020603050405020304" pitchFamily="18" charset="0"/>
              </a:rPr>
              <a:t>Порядок подання.</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Отримати зразок звернення. Зразок звернення знаходиться на веб-сайті Державної прикордонної служби України в розділі «Звернення громадян» в категорії ІІ «Вимоги до звернення та зразки заяв». </a:t>
            </a:r>
            <a:r>
              <a:rPr lang="uk-UA" u="sng" kern="100" dirty="0">
                <a:solidFill>
                  <a:srgbClr val="467886"/>
                </a:solidFill>
                <a:latin typeface="Arial" panose="020B0604020202020204" pitchFamily="34" charset="0"/>
                <a:ea typeface="Aptos"/>
                <a:cs typeface="Times New Roman" panose="02020603050405020304" pitchFamily="18" charset="0"/>
                <a:hlinkClick r:id="rId5"/>
              </a:rPr>
              <a:t>https://dpsu.gov.ua/ua/Zayava-stosovno-peretinannya-osoboyu-derzhavnogo-kordonu/</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Заповнити звернення. Зазначити прізвище, ім’я та по батькові, місце проживання (місце перебування) і реквізити документа, що посвідчує фізичну особу, яка подає запит. </a:t>
            </a:r>
            <a:r>
              <a:rPr lang="uk-UA" b="1" kern="100" dirty="0">
                <a:latin typeface="Arial" panose="020B0604020202020204" pitchFamily="34" charset="0"/>
                <a:ea typeface="Aptos"/>
                <a:cs typeface="Times New Roman" panose="02020603050405020304" pitchFamily="18" charset="0"/>
              </a:rPr>
              <a:t>Вказати період, за який слід надати інформацію про перетинання державного кордону України, з </a:t>
            </a:r>
            <a:r>
              <a:rPr lang="ru-RU" b="1" kern="100" dirty="0">
                <a:latin typeface="Arial" panose="020B0604020202020204" pitchFamily="34" charset="0"/>
                <a:ea typeface="Aptos"/>
                <a:cs typeface="Times New Roman" panose="02020603050405020304" pitchFamily="18" charset="0"/>
              </a:rPr>
              <a:t>01.01.</a:t>
            </a:r>
            <a:r>
              <a:rPr lang="uk-UA" b="1" kern="100" dirty="0">
                <a:latin typeface="Arial" panose="020B0604020202020204" pitchFamily="34" charset="0"/>
                <a:ea typeface="Aptos"/>
                <a:cs typeface="Times New Roman" panose="02020603050405020304" pitchFamily="18" charset="0"/>
              </a:rPr>
              <a:t>202</a:t>
            </a:r>
            <a:r>
              <a:rPr lang="ru-RU" b="1" kern="100" dirty="0">
                <a:latin typeface="Arial" panose="020B0604020202020204" pitchFamily="34" charset="0"/>
                <a:ea typeface="Aptos"/>
                <a:cs typeface="Times New Roman" panose="02020603050405020304" pitchFamily="18" charset="0"/>
              </a:rPr>
              <a:t>2</a:t>
            </a:r>
            <a:r>
              <a:rPr lang="uk-UA" b="1" kern="100" dirty="0">
                <a:latin typeface="Arial" panose="020B0604020202020204" pitchFamily="34" charset="0"/>
                <a:ea typeface="Aptos"/>
                <a:cs typeface="Times New Roman" panose="02020603050405020304" pitchFamily="18" charset="0"/>
              </a:rPr>
              <a:t> по 31.08.2024</a:t>
            </a:r>
            <a:r>
              <a:rPr lang="uk-UA" kern="100" dirty="0">
                <a:latin typeface="Arial" panose="020B0604020202020204" pitchFamily="34" charset="0"/>
                <a:ea typeface="Aptos"/>
                <a:cs typeface="Times New Roman" panose="02020603050405020304" pitchFamily="18" charset="0"/>
              </a:rPr>
              <a:t>.</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Прикріпити до звернення </a:t>
            </a:r>
            <a:r>
              <a:rPr lang="uk-UA" kern="100" dirty="0" err="1">
                <a:latin typeface="Arial" panose="020B0604020202020204" pitchFamily="34" charset="0"/>
                <a:ea typeface="Aptos"/>
                <a:cs typeface="Times New Roman" panose="02020603050405020304" pitchFamily="18" charset="0"/>
              </a:rPr>
              <a:t>скан</a:t>
            </a:r>
            <a:r>
              <a:rPr lang="uk-UA" kern="100" dirty="0">
                <a:latin typeface="Arial" panose="020B0604020202020204" pitchFamily="34" charset="0"/>
                <a:ea typeface="Aptos"/>
                <a:cs typeface="Times New Roman" panose="02020603050405020304" pitchFamily="18" charset="0"/>
              </a:rPr>
              <a:t>-копію документа, який посвідчує особу.</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Накласти на звернення КЕП. </a:t>
            </a:r>
            <a:r>
              <a:rPr lang="uk-UA" u="sng" kern="100" dirty="0">
                <a:solidFill>
                  <a:srgbClr val="467886"/>
                </a:solidFill>
                <a:latin typeface="Arial" panose="020B0604020202020204" pitchFamily="34" charset="0"/>
                <a:ea typeface="Aptos"/>
                <a:cs typeface="Times New Roman" panose="02020603050405020304" pitchFamily="18" charset="0"/>
                <a:hlinkClick r:id="rId6"/>
              </a:rPr>
              <a:t>https://diia.gov.ua/services/pidpisannya-dokumentiv</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Відправити підписане звернення на електронну пошту – </a:t>
            </a:r>
            <a:r>
              <a:rPr lang="uk-UA" u="sng" kern="100" dirty="0">
                <a:solidFill>
                  <a:srgbClr val="467886"/>
                </a:solidFill>
                <a:latin typeface="Arial" panose="020B0604020202020204" pitchFamily="34" charset="0"/>
                <a:ea typeface="Aptos"/>
                <a:cs typeface="Times New Roman" panose="02020603050405020304" pitchFamily="18" charset="0"/>
                <a:hlinkClick r:id="rId4"/>
              </a:rPr>
              <a:t>gcosi-dpsu@dpsu.gov.ua</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Отримати довідку на вказану у зверненні електронну пошту (зверніть увагу, відповідь може потрапити у папку спам або пропозиції Вашого поштового сервісу).</a:t>
            </a:r>
            <a:endParaRPr lang="ru-UA" sz="1600" kern="100" dirty="0">
              <a:latin typeface="Aptos"/>
              <a:ea typeface="Aptos"/>
              <a:cs typeface="Times New Roman" panose="02020603050405020304" pitchFamily="18" charset="0"/>
            </a:endParaRPr>
          </a:p>
          <a:p>
            <a:pPr marL="342900" lvl="0" indent="-342900" algn="just">
              <a:lnSpc>
                <a:spcPct val="107000"/>
              </a:lnSpc>
              <a:spcAft>
                <a:spcPts val="0"/>
              </a:spcAft>
              <a:buFont typeface="+mj-lt"/>
              <a:buAutoNum type="arabicPeriod"/>
            </a:pPr>
            <a:r>
              <a:rPr lang="uk-UA" kern="100" dirty="0">
                <a:latin typeface="Arial" panose="020B0604020202020204" pitchFamily="34" charset="0"/>
                <a:ea typeface="Aptos"/>
                <a:cs typeface="Times New Roman" panose="02020603050405020304" pitchFamily="18" charset="0"/>
              </a:rPr>
              <a:t>Завантажити довідку разом з іншими документами до </a:t>
            </a:r>
            <a:r>
              <a:rPr lang="uk-UA" kern="100" dirty="0" err="1">
                <a:latin typeface="Arial" panose="020B0604020202020204" pitchFamily="34" charset="0"/>
                <a:ea typeface="Aptos"/>
                <a:cs typeface="Times New Roman" panose="02020603050405020304" pitchFamily="18" charset="0"/>
              </a:rPr>
              <a:t>проєктної</a:t>
            </a:r>
            <a:r>
              <a:rPr lang="uk-UA" kern="100" dirty="0">
                <a:latin typeface="Arial" panose="020B0604020202020204" pitchFamily="34" charset="0"/>
                <a:ea typeface="Aptos"/>
                <a:cs typeface="Times New Roman" panose="02020603050405020304" pitchFamily="18" charset="0"/>
              </a:rPr>
              <a:t> заявки в кабінеті керівника проєкту.</a:t>
            </a:r>
            <a:endParaRPr lang="ru-UA" sz="1600" kern="100" dirty="0">
              <a:latin typeface="Aptos"/>
              <a:ea typeface="Aptos"/>
              <a:cs typeface="Times New Roman" panose="02020603050405020304" pitchFamily="18" charset="0"/>
            </a:endParaRPr>
          </a:p>
          <a:p>
            <a:pPr marL="457200" algn="just">
              <a:lnSpc>
                <a:spcPct val="107000"/>
              </a:lnSpc>
              <a:spcAft>
                <a:spcPts val="0"/>
              </a:spcAft>
            </a:pPr>
            <a:r>
              <a:rPr lang="uk-UA" kern="100" dirty="0">
                <a:latin typeface="Arial" panose="020B0604020202020204" pitchFamily="34" charset="0"/>
                <a:ea typeface="Aptos"/>
                <a:cs typeface="Times New Roman" panose="02020603050405020304" pitchFamily="18" charset="0"/>
              </a:rPr>
              <a:t> </a:t>
            </a:r>
            <a:endParaRPr lang="ru-UA"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68951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0429AC5A-99AF-4ED1-949B-A3823290C4F1}"/>
              </a:ext>
            </a:extLst>
          </p:cNvPr>
          <p:cNvSpPr txBox="1"/>
          <p:nvPr/>
        </p:nvSpPr>
        <p:spPr>
          <a:xfrm>
            <a:off x="5501148" y="351415"/>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Загальні вимоги</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A98FB68D-C926-4591-83D7-4E9AE5607AF6}"/>
              </a:ext>
            </a:extLst>
          </p:cNvPr>
          <p:cNvSpPr/>
          <p:nvPr/>
        </p:nvSpPr>
        <p:spPr>
          <a:xfrm>
            <a:off x="432620" y="1041224"/>
            <a:ext cx="11326760" cy="5262979"/>
          </a:xfrm>
          <a:prstGeom prst="rect">
            <a:avLst/>
          </a:prstGeom>
        </p:spPr>
        <p:txBody>
          <a:bodyPr wrap="square">
            <a:spAutoFit/>
          </a:bodyPr>
          <a:lstStyle/>
          <a:p>
            <a:pPr marL="342900" indent="-342900" algn="just">
              <a:buFont typeface="Wingdings" panose="05000000000000000000" pitchFamily="2" charset="2"/>
              <a:buChar char="§"/>
            </a:pPr>
            <a:r>
              <a:rPr lang="uk-UA" sz="2400" dirty="0">
                <a:latin typeface="Arial" panose="020B0604020202020204" pitchFamily="34" charset="0"/>
                <a:cs typeface="Arial" panose="020B0604020202020204" pitchFamily="34" charset="0"/>
              </a:rPr>
              <a:t>керівникам проєктів рекомендовано не включати, а експертам МОН рекомендовано не зараховувати публікації у виданнях, які мають явні </a:t>
            </a:r>
            <a:r>
              <a:rPr lang="uk-UA" sz="2400" u="sng" dirty="0">
                <a:solidFill>
                  <a:srgbClr val="C00000"/>
                </a:solidFill>
                <a:latin typeface="Arial" panose="020B0604020202020204" pitchFamily="34" charset="0"/>
                <a:cs typeface="Arial" panose="020B0604020202020204" pitchFamily="34" charset="0"/>
              </a:rPr>
              <a:t>ознаки хижацьких</a:t>
            </a:r>
            <a:r>
              <a:rPr lang="uk-UA" sz="2400" dirty="0">
                <a:latin typeface="Arial" panose="020B0604020202020204" pitchFamily="34" charset="0"/>
                <a:cs typeface="Arial" panose="020B0604020202020204" pitchFamily="34" charset="0"/>
              </a:rPr>
              <a:t>, до доробку авторів проєкту. Основні ознаки хижацьких видань, наведено у додатку 2 пакету документів;</a:t>
            </a:r>
          </a:p>
          <a:p>
            <a:pPr marL="342900" indent="-342900" algn="just">
              <a:buFont typeface="Wingdings" panose="05000000000000000000" pitchFamily="2" charset="2"/>
              <a:buChar char="§"/>
            </a:pPr>
            <a:r>
              <a:rPr lang="uk-UA" sz="2400" dirty="0">
                <a:latin typeface="Arial" panose="020B0604020202020204" pitchFamily="34" charset="0"/>
                <a:cs typeface="Arial" panose="020B0604020202020204" pitchFamily="34" charset="0"/>
              </a:rPr>
              <a:t>в умовах суттєвого обмеження фінансових ресурсів держави на проведення наукових досліджень, бюджетні кошти, насамперед, повинні спрямовуватися на </a:t>
            </a:r>
            <a:r>
              <a:rPr lang="uk-UA" sz="2400" u="sng" dirty="0">
                <a:latin typeface="Arial" panose="020B0604020202020204" pitchFamily="34" charset="0"/>
                <a:cs typeface="Arial" panose="020B0604020202020204" pitchFamily="34" charset="0"/>
              </a:rPr>
              <a:t>підтримку вчених, які знаходяться і працюють в Україні. </a:t>
            </a:r>
            <a:r>
              <a:rPr lang="uk-UA" sz="2400" dirty="0">
                <a:latin typeface="Arial" panose="020B0604020202020204" pitchFamily="34" charset="0"/>
                <a:cs typeface="Arial" panose="020B0604020202020204" pitchFamily="34" charset="0"/>
              </a:rPr>
              <a:t>Враховуючи це, окремо звертаємо увагу на необхідність залучення до складу виконавців (авторів) проєктів першочергово вчених та дослідників, які наразі здійснюють свою діяльність на території України;</a:t>
            </a:r>
          </a:p>
          <a:p>
            <a:pPr marL="342900" indent="-342900" algn="just">
              <a:buFont typeface="Wingdings" panose="05000000000000000000" pitchFamily="2" charset="2"/>
              <a:buChar char="§"/>
            </a:pPr>
            <a:r>
              <a:rPr lang="uk-UA" sz="2400" dirty="0">
                <a:latin typeface="Arial" panose="020B0604020202020204" pitchFamily="34" charset="0"/>
                <a:cs typeface="Arial" panose="020B0604020202020204" pitchFamily="34" charset="0"/>
              </a:rPr>
              <a:t>проєкти, оформлення яких не відповідає встановленим вимогам Конкурсного відбору, після проведення їх попередньої експертизи відхиляються та для проведення первинної наукової і науково-технічної експертизи не передаються;</a:t>
            </a:r>
          </a:p>
        </p:txBody>
      </p:sp>
    </p:spTree>
    <p:extLst>
      <p:ext uri="{BB962C8B-B14F-4D97-AF65-F5344CB8AC3E}">
        <p14:creationId xmlns:p14="http://schemas.microsoft.com/office/powerpoint/2010/main" val="27071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FCA8CAA9-49CE-4E35-8EA4-3501124865E9}"/>
              </a:ext>
            </a:extLst>
          </p:cNvPr>
          <p:cNvSpPr txBox="1"/>
          <p:nvPr/>
        </p:nvSpPr>
        <p:spPr>
          <a:xfrm>
            <a:off x="5501148" y="351415"/>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Загальні вимоги</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3F53DD9B-01E8-49CB-BA86-A5525F1611D5}"/>
              </a:ext>
            </a:extLst>
          </p:cNvPr>
          <p:cNvSpPr/>
          <p:nvPr/>
        </p:nvSpPr>
        <p:spPr>
          <a:xfrm>
            <a:off x="258708" y="1096322"/>
            <a:ext cx="11726620" cy="4832092"/>
          </a:xfrm>
          <a:prstGeom prst="rect">
            <a:avLst/>
          </a:prstGeom>
        </p:spPr>
        <p:txBody>
          <a:bodyPr wrap="square">
            <a:spAutoFit/>
          </a:bodyPr>
          <a:lstStyle/>
          <a:p>
            <a:pPr marL="342900" indent="-342900" algn="just">
              <a:buFont typeface="Wingdings" panose="05000000000000000000" pitchFamily="2" charset="2"/>
              <a:buChar char="§"/>
            </a:pPr>
            <a:r>
              <a:rPr lang="uk-UA" sz="2800" dirty="0">
                <a:latin typeface="Arial" panose="020B0604020202020204" pitchFamily="34" charset="0"/>
                <a:cs typeface="Arial" panose="020B0604020202020204" pitchFamily="34" charset="0"/>
              </a:rPr>
              <a:t>при підготовці проєктів звертати увагу, щоб загальна сума, яка зазначена в проєкті, а саме: в орієнтовному обсязі фінансування, в етапах виконання проєкту (по роках) та плановій калькуляції кошторисної вартості була однаковою;</a:t>
            </a:r>
          </a:p>
          <a:p>
            <a:pPr marL="342900" indent="-342900" algn="just">
              <a:buFont typeface="Wingdings" panose="05000000000000000000" pitchFamily="2" charset="2"/>
              <a:buChar char="§"/>
            </a:pPr>
            <a:r>
              <a:rPr lang="uk-UA" sz="2800" dirty="0">
                <a:latin typeface="Arial" panose="020B0604020202020204" pitchFamily="34" charset="0"/>
                <a:cs typeface="Arial" panose="020B0604020202020204" pitchFamily="34" charset="0"/>
              </a:rPr>
              <a:t>в описі проєкту необхідно вказувати орієнтовний обсяг фінансування за весь період виконання проєкту;</a:t>
            </a:r>
          </a:p>
          <a:p>
            <a:pPr marL="342900" indent="-342900" algn="just">
              <a:buFont typeface="Wingdings" panose="05000000000000000000" pitchFamily="2" charset="2"/>
              <a:buChar char="§"/>
            </a:pPr>
            <a:r>
              <a:rPr lang="uk-UA" sz="2800" dirty="0">
                <a:latin typeface="Arial" panose="020B0604020202020204" pitchFamily="34" charset="0"/>
                <a:cs typeface="Arial" panose="020B0604020202020204" pitchFamily="34" charset="0"/>
              </a:rPr>
              <a:t>інформація щодо виконання наукових договорів (проєктів) авторами проєкту з оплатою праці, які фінансувались через спеціальний фонд ЗВО/НУ закордонними та/чи українськими організаціями, подається за примірною формою довідки з бухгалтерської служби, згідно з додатком 3 (пакет документів);</a:t>
            </a:r>
          </a:p>
        </p:txBody>
      </p:sp>
    </p:spTree>
    <p:extLst>
      <p:ext uri="{BB962C8B-B14F-4D97-AF65-F5344CB8AC3E}">
        <p14:creationId xmlns:p14="http://schemas.microsoft.com/office/powerpoint/2010/main" val="125118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2" name="Рисунок 1">
            <a:extLst>
              <a:ext uri="{FF2B5EF4-FFF2-40B4-BE49-F238E27FC236}">
                <a16:creationId xmlns:a16="http://schemas.microsoft.com/office/drawing/2014/main" id="{9C83ECCB-7E07-493B-BCAA-37BC65B31025}"/>
              </a:ext>
            </a:extLst>
          </p:cNvPr>
          <p:cNvPicPr>
            <a:picLocks noChangeAspect="1"/>
          </p:cNvPicPr>
          <p:nvPr/>
        </p:nvPicPr>
        <p:blipFill rotWithShape="1">
          <a:blip r:embed="rId3"/>
          <a:srcRect l="18023" t="36337" r="17864" b="7641"/>
          <a:stretch/>
        </p:blipFill>
        <p:spPr>
          <a:xfrm>
            <a:off x="796413" y="1150374"/>
            <a:ext cx="9969910" cy="4897903"/>
          </a:xfrm>
          <a:prstGeom prst="rect">
            <a:avLst/>
          </a:prstGeom>
        </p:spPr>
      </p:pic>
    </p:spTree>
    <p:extLst>
      <p:ext uri="{BB962C8B-B14F-4D97-AF65-F5344CB8AC3E}">
        <p14:creationId xmlns:p14="http://schemas.microsoft.com/office/powerpoint/2010/main" val="383403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4" name="TextBox 3">
            <a:extLst>
              <a:ext uri="{FF2B5EF4-FFF2-40B4-BE49-F238E27FC236}">
                <a16:creationId xmlns:a16="http://schemas.microsoft.com/office/drawing/2014/main" id="{FCA8CAA9-49CE-4E35-8EA4-3501124865E9}"/>
              </a:ext>
            </a:extLst>
          </p:cNvPr>
          <p:cNvSpPr txBox="1"/>
          <p:nvPr/>
        </p:nvSpPr>
        <p:spPr>
          <a:xfrm>
            <a:off x="5501148" y="97127"/>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Загальні вимоги</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3F53DD9B-01E8-49CB-BA86-A5525F1611D5}"/>
              </a:ext>
            </a:extLst>
          </p:cNvPr>
          <p:cNvSpPr/>
          <p:nvPr/>
        </p:nvSpPr>
        <p:spPr>
          <a:xfrm>
            <a:off x="258708" y="698124"/>
            <a:ext cx="11500672" cy="5940088"/>
          </a:xfrm>
          <a:prstGeom prst="rect">
            <a:avLst/>
          </a:prstGeom>
        </p:spPr>
        <p:txBody>
          <a:bodyPr wrap="square">
            <a:spAutoFit/>
          </a:bodyPr>
          <a:lstStyle/>
          <a:p>
            <a:pPr marL="342900" indent="-342900">
              <a:buFont typeface="Wingdings" panose="05000000000000000000" pitchFamily="2" charset="2"/>
              <a:buChar char="ü"/>
            </a:pPr>
            <a:r>
              <a:rPr lang="uk-UA" sz="2000" b="1" dirty="0">
                <a:latin typeface="Arial" panose="020B0604020202020204" pitchFamily="34" charset="0"/>
                <a:cs typeface="Arial" panose="020B0604020202020204" pitchFamily="34" charset="0"/>
              </a:rPr>
              <a:t>Кожен керівник проєкту завантажує самостійно проєкт та електронні копії таких документів:</a:t>
            </a:r>
          </a:p>
          <a:p>
            <a:r>
              <a:rPr lang="uk-UA" sz="2000" dirty="0">
                <a:latin typeface="Arial" panose="020B0604020202020204" pitchFamily="34" charset="0"/>
                <a:cs typeface="Arial" panose="020B0604020202020204" pitchFamily="34" charset="0"/>
              </a:rPr>
              <a:t>- супровідний лист з переліком проєктів досліджень, що пропонуються до виконання за рахунок коштів загального фонду державного бюджету з 2025 року;</a:t>
            </a:r>
          </a:p>
          <a:p>
            <a:pPr algn="just"/>
            <a:r>
              <a:rPr lang="uk-UA" sz="2000" dirty="0">
                <a:latin typeface="Arial" panose="020B0604020202020204" pitchFamily="34" charset="0"/>
                <a:cs typeface="Arial" panose="020B0604020202020204" pitchFamily="34" charset="0"/>
              </a:rPr>
              <a:t>- документи, що підтверджують проведення першого етапу Конкурсу (копія наказу про проведення першого етапу Конкурсу, витяг з протоколу вченої для подальшого проходження наукової та науково-технічної експертизи на другому етапі Конкурсу;</a:t>
            </a:r>
          </a:p>
          <a:p>
            <a:pPr algn="just"/>
            <a:r>
              <a:rPr lang="uk-UA" sz="2000" dirty="0">
                <a:latin typeface="Arial" panose="020B0604020202020204" pitchFamily="34" charset="0"/>
                <a:cs typeface="Arial" panose="020B0604020202020204" pitchFamily="34" charset="0"/>
              </a:rPr>
              <a:t>- листи підтримки проєктів досліджень від потенційних інвесторів, які готові профінансувати доведення наукового результату до впровадження (комерціалізації) або підприємств/установ/організацій, які готові впровадити результати його виконання у свою діяльність на визначених законодавством умовах (у разі наявності);</a:t>
            </a:r>
          </a:p>
          <a:p>
            <a:r>
              <a:rPr lang="uk-UA" sz="2000" dirty="0">
                <a:latin typeface="Arial" panose="020B0604020202020204" pitchFamily="34" charset="0"/>
                <a:cs typeface="Arial" panose="020B0604020202020204" pitchFamily="34" charset="0"/>
              </a:rPr>
              <a:t>- довідку з бухгалтерської служби;</a:t>
            </a:r>
          </a:p>
          <a:p>
            <a:pPr marL="342900" indent="-342900">
              <a:buFontTx/>
              <a:buChar char="-"/>
            </a:pPr>
            <a:r>
              <a:rPr lang="uk-UA" sz="2000" dirty="0">
                <a:latin typeface="Arial" panose="020B0604020202020204" pitchFamily="34" charset="0"/>
                <a:cs typeface="Arial" panose="020B0604020202020204" pitchFamily="34" charset="0"/>
              </a:rPr>
              <a:t>довідку з ДПСУ.</a:t>
            </a:r>
          </a:p>
          <a:p>
            <a:pPr algn="just"/>
            <a:r>
              <a:rPr lang="uk-UA" sz="2000" dirty="0">
                <a:solidFill>
                  <a:srgbClr val="C00000"/>
                </a:solidFill>
              </a:rPr>
              <a:t>Калькуляція кошторисної вартості наукового проєкту з підписами – 2 прим. (+ </a:t>
            </a:r>
            <a:r>
              <a:rPr lang="uk-UA" sz="2000" i="1" dirty="0">
                <a:solidFill>
                  <a:srgbClr val="C00000"/>
                </a:solidFill>
              </a:rPr>
              <a:t>штатний розпис, розрахунки витрат</a:t>
            </a:r>
            <a:r>
              <a:rPr lang="uk-UA" sz="2000" dirty="0">
                <a:solidFill>
                  <a:srgbClr val="C00000"/>
                </a:solidFill>
              </a:rPr>
              <a:t>) – готується для обґрунтування фінансової складової</a:t>
            </a:r>
          </a:p>
          <a:p>
            <a:pPr marL="342900" indent="-342900" algn="just">
              <a:buFont typeface="Wingdings" panose="05000000000000000000" pitchFamily="2" charset="2"/>
              <a:buChar char="ü"/>
            </a:pPr>
            <a:r>
              <a:rPr lang="uk-UA" sz="2000" b="1" dirty="0">
                <a:latin typeface="Arial" panose="020B0604020202020204" pitchFamily="34" charset="0"/>
                <a:cs typeface="Arial" panose="020B0604020202020204" pitchFamily="34" charset="0"/>
              </a:rPr>
              <a:t>Доступ для введення проєктів із використанням Системи буде надано з 01 жовтня 2024 року. </a:t>
            </a:r>
            <a:r>
              <a:rPr lang="uk-UA" sz="2000" b="1" dirty="0">
                <a:solidFill>
                  <a:srgbClr val="C00000"/>
                </a:solidFill>
                <a:latin typeface="Arial" panose="020B0604020202020204" pitchFamily="34" charset="0"/>
                <a:cs typeface="Arial" panose="020B0604020202020204" pitchFamily="34" charset="0"/>
              </a:rPr>
              <a:t>Тривалість виконання проєкту – до 36 місяців.</a:t>
            </a:r>
          </a:p>
          <a:p>
            <a:pPr marL="342900" indent="-342900">
              <a:buFont typeface="Wingdings" panose="05000000000000000000" pitchFamily="2" charset="2"/>
              <a:buChar char="ü"/>
            </a:pPr>
            <a:r>
              <a:rPr lang="uk-UA" sz="2000" b="1" dirty="0">
                <a:latin typeface="Arial" panose="020B0604020202020204" pitchFamily="34" charset="0"/>
                <a:cs typeface="Arial" panose="020B0604020202020204" pitchFamily="34" charset="0"/>
              </a:rPr>
              <a:t>Згода виконавців (авторів) на участь у виконанні проєкту буде автоматично фіксуватись </a:t>
            </a:r>
            <a:r>
              <a:rPr lang="uk-UA" sz="2000" dirty="0">
                <a:latin typeface="Arial" panose="020B0604020202020204" pitchFamily="34" charset="0"/>
                <a:cs typeface="Arial" panose="020B0604020202020204" pitchFamily="34" charset="0"/>
              </a:rPr>
              <a:t>у відповідному полі Системи під час введення інформації за кожним проєктом.</a:t>
            </a:r>
            <a:endParaRPr lang="uk-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7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999702" y="288618"/>
            <a:ext cx="6985625" cy="864394"/>
          </a:xfrm>
          <a:solidFill>
            <a:schemeClr val="accent1"/>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ru-RU" sz="3600" b="1" dirty="0">
                <a:solidFill>
                  <a:schemeClr val="bg1"/>
                </a:solidFill>
                <a:latin typeface="Arial" panose="020B0604020202020204" pitchFamily="34" charset="0"/>
                <a:cs typeface="Arial" panose="020B0604020202020204" pitchFamily="34" charset="0"/>
              </a:rPr>
              <a:t>Робота в </a:t>
            </a:r>
            <a:r>
              <a:rPr lang="ru-RU" sz="3600" b="1" dirty="0" err="1">
                <a:solidFill>
                  <a:schemeClr val="bg1"/>
                </a:solidFill>
                <a:latin typeface="Arial" panose="020B0604020202020204" pitchFamily="34" charset="0"/>
                <a:cs typeface="Arial" panose="020B0604020202020204" pitchFamily="34" charset="0"/>
              </a:rPr>
              <a:t>Системі</a:t>
            </a:r>
            <a:endParaRPr lang="ru-RU" sz="3600" b="1" dirty="0">
              <a:solidFill>
                <a:schemeClr val="bg1"/>
              </a:solidFill>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7201D93F-6B82-44D8-9BF7-BA667A61C1A2}"/>
              </a:ext>
            </a:extLst>
          </p:cNvPr>
          <p:cNvPicPr>
            <a:picLocks noChangeAspect="1"/>
          </p:cNvPicPr>
          <p:nvPr/>
        </p:nvPicPr>
        <p:blipFill>
          <a:blip r:embed="rId2"/>
          <a:stretch>
            <a:fillRect/>
          </a:stretch>
        </p:blipFill>
        <p:spPr>
          <a:xfrm>
            <a:off x="9994816" y="1740917"/>
            <a:ext cx="1018830" cy="936104"/>
          </a:xfrm>
          <a:prstGeom prst="rect">
            <a:avLst/>
          </a:prstGeom>
        </p:spPr>
      </p:pic>
      <p:sp>
        <p:nvSpPr>
          <p:cNvPr id="4" name="Объект 3">
            <a:extLst>
              <a:ext uri="{FF2B5EF4-FFF2-40B4-BE49-F238E27FC236}">
                <a16:creationId xmlns:a16="http://schemas.microsoft.com/office/drawing/2014/main" id="{458A74CC-0976-47DB-B74E-B49BE1EB90D2}"/>
              </a:ext>
            </a:extLst>
          </p:cNvPr>
          <p:cNvSpPr>
            <a:spLocks noGrp="1"/>
          </p:cNvSpPr>
          <p:nvPr>
            <p:ph idx="1"/>
          </p:nvPr>
        </p:nvSpPr>
        <p:spPr/>
        <p:txBody>
          <a:bodyPr>
            <a:normAutofit/>
          </a:bodyPr>
          <a:lstStyle/>
          <a:p>
            <a:pPr marL="0" indent="0">
              <a:buNone/>
            </a:pPr>
            <a:r>
              <a:rPr lang="uk-UA" sz="3200" b="1" dirty="0">
                <a:latin typeface="Arial" panose="020B0604020202020204" pitchFamily="34" charset="0"/>
                <a:cs typeface="Arial" panose="020B0604020202020204" pitchFamily="34" charset="0"/>
              </a:rPr>
              <a:t>Керівники та учасники проєктів</a:t>
            </a:r>
            <a:r>
              <a:rPr lang="uk-UA" sz="3200" dirty="0">
                <a:latin typeface="Arial" panose="020B0604020202020204" pitchFamily="34" charset="0"/>
                <a:cs typeface="Arial" panose="020B0604020202020204" pitchFamily="34" charset="0"/>
              </a:rPr>
              <a:t>:</a:t>
            </a:r>
            <a:endParaRPr lang="ru-UA" sz="3200" dirty="0">
              <a:latin typeface="Arial" panose="020B0604020202020204" pitchFamily="34" charset="0"/>
              <a:cs typeface="Arial" panose="020B0604020202020204" pitchFamily="34" charset="0"/>
            </a:endParaRPr>
          </a:p>
          <a:p>
            <a:r>
              <a:rPr lang="uk-UA" sz="3200" dirty="0">
                <a:latin typeface="Arial" panose="020B0604020202020204" pitchFamily="34" charset="0"/>
                <a:cs typeface="Arial" panose="020B0604020202020204" pitchFamily="34" charset="0"/>
              </a:rPr>
              <a:t>авторизуються самостійно в Національній електронній науково-інформаційній системі. Інструкції щодо роботи в системі для керівників та виконавців опубліковані в розділі «Модуль конкурсів» -  «Конкурс 2024» – «Основний» за покликанням</a:t>
            </a:r>
            <a:r>
              <a:rPr lang="ru-RU" sz="3200"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hlinkClick r:id="rId3"/>
              </a:rPr>
              <a:t>https</a:t>
            </a:r>
            <a:r>
              <a:rPr lang="ru-RU" sz="3200" u="sng" dirty="0">
                <a:latin typeface="Arial" panose="020B0604020202020204" pitchFamily="34" charset="0"/>
                <a:cs typeface="Arial" panose="020B0604020202020204" pitchFamily="34" charset="0"/>
                <a:hlinkClick r:id="rId3"/>
              </a:rPr>
              <a:t>://</a:t>
            </a:r>
            <a:r>
              <a:rPr lang="ru-RU" sz="3200" u="sng" dirty="0" err="1">
                <a:latin typeface="Arial" panose="020B0604020202020204" pitchFamily="34" charset="0"/>
                <a:cs typeface="Arial" panose="020B0604020202020204" pitchFamily="34" charset="0"/>
                <a:hlinkClick r:id="rId3"/>
              </a:rPr>
              <a:t>nauka</a:t>
            </a:r>
            <a:r>
              <a:rPr lang="ru-RU" sz="3200" u="sng" dirty="0">
                <a:latin typeface="Arial" panose="020B0604020202020204" pitchFamily="34" charset="0"/>
                <a:cs typeface="Arial" panose="020B0604020202020204" pitchFamily="34" charset="0"/>
                <a:hlinkClick r:id="rId3"/>
              </a:rPr>
              <a:t>.</a:t>
            </a:r>
            <a:r>
              <a:rPr lang="en-US" sz="3200" u="sng" dirty="0">
                <a:latin typeface="Arial" panose="020B0604020202020204" pitchFamily="34" charset="0"/>
                <a:cs typeface="Arial" panose="020B0604020202020204" pitchFamily="34" charset="0"/>
                <a:hlinkClick r:id="rId3"/>
              </a:rPr>
              <a:t>gov</a:t>
            </a:r>
            <a:r>
              <a:rPr lang="ru-RU" sz="3200" u="sng" dirty="0">
                <a:latin typeface="Arial" panose="020B0604020202020204" pitchFamily="34" charset="0"/>
                <a:cs typeface="Arial" panose="020B0604020202020204" pitchFamily="34" charset="0"/>
                <a:hlinkClick r:id="rId3"/>
              </a:rPr>
              <a:t>.</a:t>
            </a:r>
            <a:r>
              <a:rPr lang="en-US" sz="3200" u="sng" dirty="0" err="1">
                <a:latin typeface="Arial" panose="020B0604020202020204" pitchFamily="34" charset="0"/>
                <a:cs typeface="Arial" panose="020B0604020202020204" pitchFamily="34" charset="0"/>
                <a:hlinkClick r:id="rId3"/>
              </a:rPr>
              <a:t>ua</a:t>
            </a:r>
            <a:r>
              <a:rPr lang="ru-RU" sz="3200" u="sng" dirty="0">
                <a:latin typeface="Arial" panose="020B0604020202020204" pitchFamily="34" charset="0"/>
                <a:cs typeface="Arial" panose="020B0604020202020204" pitchFamily="34" charset="0"/>
                <a:hlinkClick r:id="rId3"/>
              </a:rPr>
              <a:t>/</a:t>
            </a:r>
            <a:r>
              <a:rPr lang="ru-RU" sz="3200" u="sng" dirty="0" err="1">
                <a:latin typeface="Arial" panose="020B0604020202020204" pitchFamily="34" charset="0"/>
                <a:cs typeface="Arial" panose="020B0604020202020204" pitchFamily="34" charset="0"/>
                <a:hlinkClick r:id="rId3"/>
              </a:rPr>
              <a:t>information</a:t>
            </a:r>
            <a:r>
              <a:rPr lang="ru-RU" sz="3200" u="sng" dirty="0">
                <a:latin typeface="Arial" panose="020B0604020202020204" pitchFamily="34" charset="0"/>
                <a:cs typeface="Arial" panose="020B0604020202020204" pitchFamily="34" charset="0"/>
                <a:hlinkClick r:id="rId3"/>
              </a:rPr>
              <a:t>/</a:t>
            </a:r>
            <a:endParaRPr lang="ru-UA" sz="32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FF037F1E-2EDC-4783-99AF-892C3BB21266}"/>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2CF859EB-9709-47B9-ACAF-470A463EF6A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76108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graphicFrame>
        <p:nvGraphicFramePr>
          <p:cNvPr id="4" name="Таблица 3">
            <a:extLst>
              <a:ext uri="{FF2B5EF4-FFF2-40B4-BE49-F238E27FC236}">
                <a16:creationId xmlns:a16="http://schemas.microsoft.com/office/drawing/2014/main" id="{032AE980-2EB7-46E7-9CE0-1EF7AA242567}"/>
              </a:ext>
            </a:extLst>
          </p:cNvPr>
          <p:cNvGraphicFramePr>
            <a:graphicFrameLocks noGrp="1"/>
          </p:cNvGraphicFramePr>
          <p:nvPr>
            <p:extLst>
              <p:ext uri="{D42A27DB-BD31-4B8C-83A1-F6EECF244321}">
                <p14:modId xmlns:p14="http://schemas.microsoft.com/office/powerpoint/2010/main" val="3251534810"/>
              </p:ext>
            </p:extLst>
          </p:nvPr>
        </p:nvGraphicFramePr>
        <p:xfrm>
          <a:off x="369315" y="769381"/>
          <a:ext cx="11608223" cy="5651834"/>
        </p:xfrm>
        <a:graphic>
          <a:graphicData uri="http://schemas.openxmlformats.org/drawingml/2006/table">
            <a:tbl>
              <a:tblPr firstRow="1" firstCol="1" bandRow="1">
                <a:tableStyleId>{5940675A-B579-460E-94D1-54222C63F5DA}</a:tableStyleId>
              </a:tblPr>
              <a:tblGrid>
                <a:gridCol w="4730623">
                  <a:extLst>
                    <a:ext uri="{9D8B030D-6E8A-4147-A177-3AD203B41FA5}">
                      <a16:colId xmlns:a16="http://schemas.microsoft.com/office/drawing/2014/main" val="158198610"/>
                    </a:ext>
                  </a:extLst>
                </a:gridCol>
                <a:gridCol w="1611748">
                  <a:extLst>
                    <a:ext uri="{9D8B030D-6E8A-4147-A177-3AD203B41FA5}">
                      <a16:colId xmlns:a16="http://schemas.microsoft.com/office/drawing/2014/main" val="1623521257"/>
                    </a:ext>
                  </a:extLst>
                </a:gridCol>
                <a:gridCol w="1611748">
                  <a:extLst>
                    <a:ext uri="{9D8B030D-6E8A-4147-A177-3AD203B41FA5}">
                      <a16:colId xmlns:a16="http://schemas.microsoft.com/office/drawing/2014/main" val="160291848"/>
                    </a:ext>
                  </a:extLst>
                </a:gridCol>
                <a:gridCol w="1827052">
                  <a:extLst>
                    <a:ext uri="{9D8B030D-6E8A-4147-A177-3AD203B41FA5}">
                      <a16:colId xmlns:a16="http://schemas.microsoft.com/office/drawing/2014/main" val="1832244893"/>
                    </a:ext>
                  </a:extLst>
                </a:gridCol>
                <a:gridCol w="1827052">
                  <a:extLst>
                    <a:ext uri="{9D8B030D-6E8A-4147-A177-3AD203B41FA5}">
                      <a16:colId xmlns:a16="http://schemas.microsoft.com/office/drawing/2014/main" val="2480168460"/>
                    </a:ext>
                  </a:extLst>
                </a:gridCol>
              </a:tblGrid>
              <a:tr h="235184">
                <a:tc rowSpan="2">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Підрозділ</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nchor="ctr"/>
                </a:tc>
                <a:tc gridSpan="2">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Планується подати проєктів</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hMerge="1">
                  <a:txBody>
                    <a:bodyPr/>
                    <a:lstStyle/>
                    <a:p>
                      <a:endParaRPr lang="ru-UA"/>
                    </a:p>
                  </a:txBody>
                  <a:tcPr/>
                </a:tc>
                <a:tc gridSpan="2">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Подано до НДЧ</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hMerge="1">
                  <a:txBody>
                    <a:bodyPr/>
                    <a:lstStyle/>
                    <a:p>
                      <a:endParaRPr lang="ru-UA"/>
                    </a:p>
                  </a:txBody>
                  <a:tcPr/>
                </a:tc>
                <a:extLst>
                  <a:ext uri="{0D108BD9-81ED-4DB2-BD59-A6C34878D82A}">
                    <a16:rowId xmlns:a16="http://schemas.microsoft.com/office/drawing/2014/main" val="3378024653"/>
                  </a:ext>
                </a:extLst>
              </a:tr>
              <a:tr h="235184">
                <a:tc vMerge="1">
                  <a:txBody>
                    <a:bodyPr/>
                    <a:lstStyle/>
                    <a:p>
                      <a:endParaRPr lang="ru-UA"/>
                    </a:p>
                  </a:txBody>
                  <a:tcPr/>
                </a:tc>
                <a:tc>
                  <a:txBody>
                    <a:bodyPr/>
                    <a:lstStyle/>
                    <a:p>
                      <a:pPr algn="ctr">
                        <a:lnSpc>
                          <a:spcPct val="107000"/>
                        </a:lnSpc>
                        <a:spcAft>
                          <a:spcPts val="0"/>
                        </a:spcAft>
                      </a:pPr>
                      <a:r>
                        <a:rPr lang="uk-UA" sz="1600" b="1" kern="1200">
                          <a:effectLst/>
                          <a:latin typeface="Arial" panose="020B0604020202020204" pitchFamily="34" charset="0"/>
                          <a:cs typeface="Arial" panose="020B0604020202020204" pitchFamily="34" charset="0"/>
                        </a:rPr>
                        <a:t>тем</a:t>
                      </a:r>
                      <a:endParaRPr lang="ru-UA" sz="1600" b="1"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обсяг, тис. грн.</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тем</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b="1" kern="1200" dirty="0">
                          <a:effectLst/>
                          <a:latin typeface="Arial" panose="020B0604020202020204" pitchFamily="34" charset="0"/>
                          <a:cs typeface="Arial" panose="020B0604020202020204" pitchFamily="34" charset="0"/>
                        </a:rPr>
                        <a:t>обсяг, тис. грн</a:t>
                      </a:r>
                      <a:endParaRPr lang="ru-UA" sz="1600" b="1"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extLst>
                  <a:ext uri="{0D108BD9-81ED-4DB2-BD59-A6C34878D82A}">
                    <a16:rowId xmlns:a16="http://schemas.microsoft.com/office/drawing/2014/main" val="2032855264"/>
                  </a:ext>
                </a:extLst>
              </a:tr>
              <a:tr h="235184">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ВЕТЕРИНАРНОЇ МЕДИЦИНИ</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11</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dirty="0">
                          <a:effectLst/>
                          <a:latin typeface="Arial" panose="020B0604020202020204" pitchFamily="34" charset="0"/>
                          <a:cs typeface="Arial" panose="020B0604020202020204" pitchFamily="34" charset="0"/>
                        </a:rPr>
                        <a:t>11650,0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10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11900,0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426400047"/>
                  </a:ext>
                </a:extLst>
              </a:tr>
              <a:tr h="358501">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ТВАРИННИЦТВА ТА ВОДНИХ БІОРЕСУРСІВ</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8</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100</a:t>
                      </a:r>
                      <a:r>
                        <a:rPr lang="ru-UA" sz="1600" kern="0" dirty="0">
                          <a:effectLst/>
                          <a:latin typeface="Arial" panose="020B0604020202020204" pitchFamily="34" charset="0"/>
                          <a:cs typeface="Arial" panose="020B0604020202020204" pitchFamily="34" charset="0"/>
                        </a:rPr>
                        <a:t>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8</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9200.0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3871825728"/>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ГУМАНІТАРНО-ПЕДАГОГІЧНИЙ ФАКУЛЬТЕТ</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6</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dirty="0">
                          <a:effectLst/>
                          <a:latin typeface="Arial" panose="020B0604020202020204" pitchFamily="34" charset="0"/>
                          <a:cs typeface="Arial" panose="020B0604020202020204" pitchFamily="34" charset="0"/>
                        </a:rPr>
                        <a:t>5500,0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2600,0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1812938782"/>
                  </a:ext>
                </a:extLst>
              </a:tr>
              <a:tr h="242042">
                <a:tc>
                  <a:txBody>
                    <a:bodyPr/>
                    <a:lstStyle/>
                    <a:p>
                      <a:pPr>
                        <a:lnSpc>
                          <a:spcPct val="107000"/>
                        </a:lnSpc>
                        <a:spcAft>
                          <a:spcPts val="0"/>
                        </a:spcAft>
                      </a:pPr>
                      <a:r>
                        <a:rPr lang="uk-UA" sz="1400" kern="1200">
                          <a:effectLst/>
                          <a:latin typeface="Arial" panose="020B0604020202020204" pitchFamily="34" charset="0"/>
                          <a:cs typeface="Arial" panose="020B0604020202020204" pitchFamily="34" charset="0"/>
                        </a:rPr>
                        <a:t>ННІ ЕНЕРГЕТИКИ, АВТОМАТИКИ І ЕНЕРГОЗБЕРЕЖ.</a:t>
                      </a:r>
                      <a:endParaRPr lang="ru-UA" sz="14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7</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dirty="0">
                          <a:effectLst/>
                          <a:latin typeface="Arial" panose="020B0604020202020204" pitchFamily="34" charset="0"/>
                          <a:cs typeface="Arial" panose="020B0604020202020204" pitchFamily="34" charset="0"/>
                        </a:rPr>
                        <a:t>4600,0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4</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3400,0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814615758"/>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ЗАХИСТУ РОСЛИН</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6</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100" dirty="0">
                          <a:effectLst/>
                          <a:latin typeface="Arial" panose="020B0604020202020204" pitchFamily="34" charset="0"/>
                          <a:cs typeface="Arial" panose="020B0604020202020204" pitchFamily="34" charset="0"/>
                        </a:rPr>
                        <a:t>6600,0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3</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2400,0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1079146545"/>
                  </a:ext>
                </a:extLst>
              </a:tr>
              <a:tr h="358501">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ННІ ЛІСОВОГО І САДОВО-ПАРКОВОГО ГОСПОДАРСТВА</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7</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78</a:t>
                      </a:r>
                      <a:r>
                        <a:rPr lang="ru-UA" sz="1600" kern="0" dirty="0">
                          <a:effectLst/>
                          <a:latin typeface="Arial" panose="020B0604020202020204" pitchFamily="34" charset="0"/>
                          <a:cs typeface="Arial" panose="020B0604020202020204" pitchFamily="34" charset="0"/>
                        </a:rPr>
                        <a:t>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5</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5200,0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598708422"/>
                  </a:ext>
                </a:extLst>
              </a:tr>
              <a:tr h="242042">
                <a:tc>
                  <a:txBody>
                    <a:bodyPr/>
                    <a:lstStyle/>
                    <a:p>
                      <a:pPr>
                        <a:lnSpc>
                          <a:spcPct val="107000"/>
                        </a:lnSpc>
                        <a:spcAft>
                          <a:spcPts val="0"/>
                        </a:spcAft>
                      </a:pPr>
                      <a:r>
                        <a:rPr lang="uk-UA" sz="1400" kern="1200">
                          <a:effectLst/>
                          <a:latin typeface="Arial" panose="020B0604020202020204" pitchFamily="34" charset="0"/>
                          <a:cs typeface="Arial" panose="020B0604020202020204" pitchFamily="34" charset="0"/>
                        </a:rPr>
                        <a:t>ФАКУЛЬТЕТ ЗЕМЛЕВПОРЯДКУВАННЯ</a:t>
                      </a:r>
                      <a:endParaRPr lang="ru-UA" sz="14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5</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5660,0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6</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4800,0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357929870"/>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МЕХАНІКО-ТЕХНОЛОГІЧНИЙ ФАКУЛЬТЕТ</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5</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5100,0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2100,0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4281115084"/>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АГРОБІОЛОГІЧНИЙ ФАКУЛЬТЕТ</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3200,0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3</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2800,0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656776168"/>
                  </a:ext>
                </a:extLst>
              </a:tr>
              <a:tr h="242042">
                <a:tc>
                  <a:txBody>
                    <a:bodyPr/>
                    <a:lstStyle/>
                    <a:p>
                      <a:pPr>
                        <a:lnSpc>
                          <a:spcPct val="107000"/>
                        </a:lnSpc>
                        <a:spcAft>
                          <a:spcPts val="0"/>
                        </a:spcAft>
                      </a:pPr>
                      <a:r>
                        <a:rPr lang="uk-UA" sz="1400" kern="1200">
                          <a:effectLst/>
                          <a:latin typeface="Arial" panose="020B0604020202020204" pitchFamily="34" charset="0"/>
                          <a:cs typeface="Arial" panose="020B0604020202020204" pitchFamily="34" charset="0"/>
                        </a:rPr>
                        <a:t>ФАКУЛЬТЕТ ХАРЧОВИХ ТЕХНОЛОГІЙ</a:t>
                      </a:r>
                      <a:endParaRPr lang="ru-UA" sz="14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3000,0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3000,0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3290625511"/>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ІНФОРМАЦІЙНИХ ТЕХНОЛОГІЙ</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3000,0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3</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4400,0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224058895"/>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УКРНДІ С.-Г. РАДІОЛОГІЇ</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2700,0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1200,0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835180838"/>
                  </a:ext>
                </a:extLst>
              </a:tr>
              <a:tr h="242042">
                <a:tc>
                  <a:txBody>
                    <a:bodyPr/>
                    <a:lstStyle/>
                    <a:p>
                      <a:pPr>
                        <a:lnSpc>
                          <a:spcPct val="107000"/>
                        </a:lnSpc>
                        <a:spcAft>
                          <a:spcPts val="0"/>
                        </a:spcAft>
                      </a:pPr>
                      <a:r>
                        <a:rPr lang="uk-UA" sz="1400" kern="1200">
                          <a:effectLst/>
                          <a:latin typeface="Arial" panose="020B0604020202020204" pitchFamily="34" charset="0"/>
                          <a:cs typeface="Arial" panose="020B0604020202020204" pitchFamily="34" charset="0"/>
                        </a:rPr>
                        <a:t>ЕКОНОМІЧНИЙ ФАКУЛЬТЕТ</a:t>
                      </a:r>
                      <a:endParaRPr lang="ru-UA" sz="14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1800,0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2</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1800,0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1899071796"/>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ННІ НЕПЕРЕРВНОЇ ОСВІТИ І ТУРИЗМУ</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600,0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800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1895620862"/>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УЛЯБП АПК</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1500,0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3</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3600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951871600"/>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КОНСТРУЮВАННЯ ТА ДИЗАЙНУ</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2500,0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1</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1200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426263029"/>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АГРАРНОГО МЕНЕДЖМЕНТУ </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ru-UA" sz="1600" kern="0">
                          <a:effectLst/>
                          <a:latin typeface="Arial" panose="020B0604020202020204" pitchFamily="34" charset="0"/>
                          <a:cs typeface="Arial" panose="020B0604020202020204" pitchFamily="34" charset="0"/>
                        </a:rPr>
                        <a:t>2650,0</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2</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17467" marR="17467"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2400</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1533754707"/>
                  </a:ext>
                </a:extLst>
              </a:tr>
              <a:tr h="242042">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ЮРИДИЧНИЙ ФАКУЛЬТЕТ</a:t>
                      </a:r>
                      <a:endParaRPr lang="ru-UA" sz="1400" kern="100" dirty="0">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6895" marR="6895" marT="6895" marB="0" anchor="ctr"/>
                </a:tc>
                <a:tc>
                  <a:txBody>
                    <a:bodyPr/>
                    <a:lstStyle/>
                    <a:p>
                      <a:pPr algn="ctr">
                        <a:lnSpc>
                          <a:spcPct val="107000"/>
                        </a:lnSpc>
                        <a:spcAft>
                          <a:spcPts val="0"/>
                        </a:spcAft>
                      </a:pPr>
                      <a:r>
                        <a:rPr lang="uk-UA" sz="1600" kern="0">
                          <a:effectLst/>
                          <a:latin typeface="Arial" panose="020B0604020202020204" pitchFamily="34" charset="0"/>
                          <a:cs typeface="Arial" panose="020B0604020202020204" pitchFamily="34" charset="0"/>
                        </a:rPr>
                        <a:t>-</a:t>
                      </a:r>
                      <a:endParaRPr lang="ru-UA" sz="1600" kern="100">
                        <a:effectLst/>
                        <a:latin typeface="Arial" panose="020B0604020202020204" pitchFamily="34" charset="0"/>
                        <a:ea typeface="Calibri" panose="020F0502020204030204" pitchFamily="34" charset="0"/>
                        <a:cs typeface="Arial" panose="020B0604020202020204" pitchFamily="34" charset="0"/>
                      </a:endParaRPr>
                    </a:p>
                  </a:txBody>
                  <a:tcPr marL="28039" marR="28039" marT="5056" marB="0" anchor="ctr"/>
                </a:tc>
                <a:tc>
                  <a:txBody>
                    <a:bodyPr/>
                    <a:lstStyle/>
                    <a:p>
                      <a:pPr algn="ctr">
                        <a:lnSpc>
                          <a:spcPct val="107000"/>
                        </a:lnSpc>
                        <a:spcAft>
                          <a:spcPts val="0"/>
                        </a:spcAft>
                      </a:pPr>
                      <a:r>
                        <a:rPr lang="uk-UA" sz="1600" kern="0" dirty="0">
                          <a:effectLst/>
                          <a:latin typeface="Arial" panose="020B0604020202020204" pitchFamily="34" charset="0"/>
                          <a:cs typeface="Arial" panose="020B0604020202020204" pitchFamily="34" charset="0"/>
                        </a:rPr>
                        <a:t>-</a:t>
                      </a:r>
                      <a:endParaRPr lang="ru-UA" sz="1600" kern="100" dirty="0">
                        <a:effectLst/>
                        <a:latin typeface="Arial" panose="020B0604020202020204" pitchFamily="34" charset="0"/>
                        <a:ea typeface="Calibri" panose="020F0502020204030204" pitchFamily="34" charset="0"/>
                        <a:cs typeface="Arial" panose="020B0604020202020204" pitchFamily="34" charset="0"/>
                      </a:endParaRPr>
                    </a:p>
                  </a:txBody>
                  <a:tcPr marL="37232" marR="37232" marT="5056" marB="0" anchor="ctr"/>
                </a:tc>
                <a:extLst>
                  <a:ext uri="{0D108BD9-81ED-4DB2-BD59-A6C34878D82A}">
                    <a16:rowId xmlns:a16="http://schemas.microsoft.com/office/drawing/2014/main" val="3056472678"/>
                  </a:ext>
                </a:extLst>
              </a:tr>
              <a:tr h="259151">
                <a:tc>
                  <a:txBody>
                    <a:bodyPr/>
                    <a:lstStyle/>
                    <a:p>
                      <a:pPr>
                        <a:lnSpc>
                          <a:spcPct val="107000"/>
                        </a:lnSpc>
                        <a:spcAft>
                          <a:spcPts val="0"/>
                        </a:spcAft>
                      </a:pPr>
                      <a:r>
                        <a:rPr lang="uk-UA" sz="1600" b="1" kern="1200" dirty="0">
                          <a:solidFill>
                            <a:srgbClr val="C00000"/>
                          </a:solidFill>
                          <a:effectLst/>
                          <a:latin typeface="Arial" panose="020B0604020202020204" pitchFamily="34" charset="0"/>
                          <a:cs typeface="Arial" panose="020B0604020202020204" pitchFamily="34" charset="0"/>
                        </a:rPr>
                        <a:t>РАЗОМ</a:t>
                      </a:r>
                      <a:endParaRPr lang="ru-UA" sz="16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800" b="1" kern="1200" dirty="0">
                          <a:solidFill>
                            <a:srgbClr val="C00000"/>
                          </a:solidFill>
                          <a:effectLst/>
                          <a:latin typeface="Arial" panose="020B0604020202020204" pitchFamily="34" charset="0"/>
                          <a:cs typeface="Arial" panose="020B0604020202020204" pitchFamily="34" charset="0"/>
                        </a:rPr>
                        <a:t>76</a:t>
                      </a:r>
                      <a:endParaRPr lang="ru-UA"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800" b="1" kern="1200" dirty="0">
                          <a:solidFill>
                            <a:srgbClr val="C00000"/>
                          </a:solidFill>
                          <a:effectLst/>
                          <a:latin typeface="Arial" panose="020B0604020202020204" pitchFamily="34" charset="0"/>
                          <a:cs typeface="Arial" panose="020B0604020202020204" pitchFamily="34" charset="0"/>
                        </a:rPr>
                        <a:t>68860,0</a:t>
                      </a:r>
                      <a:endParaRPr lang="ru-UA"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800" b="1" kern="1200" dirty="0">
                          <a:solidFill>
                            <a:srgbClr val="C00000"/>
                          </a:solidFill>
                          <a:effectLst/>
                          <a:latin typeface="Arial" panose="020B0604020202020204" pitchFamily="34" charset="0"/>
                          <a:cs typeface="Arial" panose="020B0604020202020204" pitchFamily="34" charset="0"/>
                        </a:rPr>
                        <a:t>60 (79%)</a:t>
                      </a:r>
                      <a:endParaRPr lang="ru-UA"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tc>
                  <a:txBody>
                    <a:bodyPr/>
                    <a:lstStyle/>
                    <a:p>
                      <a:pPr algn="ctr">
                        <a:lnSpc>
                          <a:spcPct val="107000"/>
                        </a:lnSpc>
                        <a:spcAft>
                          <a:spcPts val="0"/>
                        </a:spcAft>
                      </a:pPr>
                      <a:r>
                        <a:rPr lang="uk-UA" sz="1800" b="1" kern="0" dirty="0">
                          <a:solidFill>
                            <a:srgbClr val="C00000"/>
                          </a:solidFill>
                          <a:effectLst/>
                          <a:latin typeface="Arial" panose="020B0604020202020204" pitchFamily="34" charset="0"/>
                          <a:cs typeface="Arial" panose="020B0604020202020204" pitchFamily="34" charset="0"/>
                        </a:rPr>
                        <a:t>41700</a:t>
                      </a:r>
                      <a:endParaRPr lang="ru-UA"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28039" marR="28039" marT="6895" marB="0"/>
                </a:tc>
                <a:extLst>
                  <a:ext uri="{0D108BD9-81ED-4DB2-BD59-A6C34878D82A}">
                    <a16:rowId xmlns:a16="http://schemas.microsoft.com/office/drawing/2014/main" val="4214034805"/>
                  </a:ext>
                </a:extLst>
              </a:tr>
            </a:tbl>
          </a:graphicData>
        </a:graphic>
      </p:graphicFrame>
      <p:sp>
        <p:nvSpPr>
          <p:cNvPr id="5" name="TextBox 4">
            <a:extLst>
              <a:ext uri="{FF2B5EF4-FFF2-40B4-BE49-F238E27FC236}">
                <a16:creationId xmlns:a16="http://schemas.microsoft.com/office/drawing/2014/main" id="{682862A3-1B7F-45E9-8B9E-5533249A4A14}"/>
              </a:ext>
            </a:extLst>
          </p:cNvPr>
          <p:cNvSpPr txBox="1"/>
          <p:nvPr/>
        </p:nvSpPr>
        <p:spPr>
          <a:xfrm>
            <a:off x="4161275" y="156119"/>
            <a:ext cx="7816262" cy="523220"/>
          </a:xfrm>
          <a:prstGeom prst="rect">
            <a:avLst/>
          </a:prstGeom>
          <a:noFill/>
        </p:spPr>
        <p:txBody>
          <a:bodyPr wrap="square" rtlCol="0">
            <a:spAutoFit/>
          </a:bodyPr>
          <a:lstStyle/>
          <a:p>
            <a:pPr algn="ctr"/>
            <a:r>
              <a:rPr lang="uk-UA" sz="2800" b="1" dirty="0">
                <a:solidFill>
                  <a:srgbClr val="0166B3"/>
                </a:solidFill>
              </a:rPr>
              <a:t>Стан підготовки проєктів на 16.09.24</a:t>
            </a:r>
            <a:endParaRPr lang="ru-UA" sz="2800" b="1" dirty="0">
              <a:solidFill>
                <a:srgbClr val="0166B3"/>
              </a:solidFill>
            </a:endParaRPr>
          </a:p>
        </p:txBody>
      </p:sp>
    </p:spTree>
    <p:extLst>
      <p:ext uri="{BB962C8B-B14F-4D97-AF65-F5344CB8AC3E}">
        <p14:creationId xmlns:p14="http://schemas.microsoft.com/office/powerpoint/2010/main" val="376961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A7D914A-050E-47CC-894D-9B20396254F7}"/>
              </a:ext>
            </a:extLst>
          </p:cNvPr>
          <p:cNvPicPr>
            <a:picLocks noChangeAspect="1"/>
          </p:cNvPicPr>
          <p:nvPr/>
        </p:nvPicPr>
        <p:blipFill rotWithShape="1">
          <a:blip r:embed="rId2"/>
          <a:srcRect l="1963" t="5179" r="1176" b="6579"/>
          <a:stretch/>
        </p:blipFill>
        <p:spPr>
          <a:xfrm>
            <a:off x="1136564" y="1663859"/>
            <a:ext cx="9334789" cy="4536505"/>
          </a:xfrm>
          <a:prstGeom prst="rect">
            <a:avLst/>
          </a:prstGeom>
        </p:spPr>
      </p:pic>
      <p:sp>
        <p:nvSpPr>
          <p:cNvPr id="5" name="Прямоугольник 4">
            <a:extLst>
              <a:ext uri="{FF2B5EF4-FFF2-40B4-BE49-F238E27FC236}">
                <a16:creationId xmlns:a16="http://schemas.microsoft.com/office/drawing/2014/main" id="{65EA9807-1ADE-4F02-82F8-B07B718482AE}"/>
              </a:ext>
            </a:extLst>
          </p:cNvPr>
          <p:cNvSpPr/>
          <p:nvPr/>
        </p:nvSpPr>
        <p:spPr>
          <a:xfrm>
            <a:off x="3009202" y="813407"/>
            <a:ext cx="6711004" cy="523220"/>
          </a:xfrm>
          <a:prstGeom prst="rect">
            <a:avLst/>
          </a:prstGeom>
        </p:spPr>
        <p:txBody>
          <a:bodyPr wrap="none">
            <a:spAutoFit/>
          </a:bodyPr>
          <a:lstStyle/>
          <a:p>
            <a:r>
              <a:rPr lang="ru-UA" sz="2800" b="1" dirty="0"/>
              <a:t>https://nauka.gov.ua/information/pm-inst/</a:t>
            </a:r>
          </a:p>
        </p:txBody>
      </p:sp>
      <p:pic>
        <p:nvPicPr>
          <p:cNvPr id="7" name="Рисунок 6">
            <a:extLst>
              <a:ext uri="{FF2B5EF4-FFF2-40B4-BE49-F238E27FC236}">
                <a16:creationId xmlns:a16="http://schemas.microsoft.com/office/drawing/2014/main" id="{E173D3D1-A3C1-4206-8C2B-948991647008}"/>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CCA5EC0F-02F4-4E23-993E-FB97299FE402}"/>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47314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9B70067-A24F-4365-97C1-9BF1B7035C10}"/>
              </a:ext>
            </a:extLst>
          </p:cNvPr>
          <p:cNvPicPr>
            <a:picLocks noChangeAspect="1"/>
          </p:cNvPicPr>
          <p:nvPr/>
        </p:nvPicPr>
        <p:blipFill rotWithShape="1">
          <a:blip r:embed="rId2"/>
          <a:srcRect t="5179" r="1176" b="6579"/>
          <a:stretch/>
        </p:blipFill>
        <p:spPr>
          <a:xfrm>
            <a:off x="973068" y="1616644"/>
            <a:ext cx="9036496" cy="4536505"/>
          </a:xfrm>
          <a:prstGeom prst="rect">
            <a:avLst/>
          </a:prstGeom>
        </p:spPr>
      </p:pic>
      <p:sp>
        <p:nvSpPr>
          <p:cNvPr id="5" name="Прямоугольник 4">
            <a:extLst>
              <a:ext uri="{FF2B5EF4-FFF2-40B4-BE49-F238E27FC236}">
                <a16:creationId xmlns:a16="http://schemas.microsoft.com/office/drawing/2014/main" id="{D0734311-EA26-40CA-B8E7-E609FDC94F3F}"/>
              </a:ext>
            </a:extLst>
          </p:cNvPr>
          <p:cNvSpPr/>
          <p:nvPr/>
        </p:nvSpPr>
        <p:spPr>
          <a:xfrm>
            <a:off x="3526835" y="940355"/>
            <a:ext cx="5138330" cy="461665"/>
          </a:xfrm>
          <a:prstGeom prst="rect">
            <a:avLst/>
          </a:prstGeom>
        </p:spPr>
        <p:txBody>
          <a:bodyPr wrap="none">
            <a:spAutoFit/>
          </a:bodyPr>
          <a:lstStyle/>
          <a:p>
            <a:r>
              <a:rPr lang="ru-UA" sz="2400" b="1" dirty="0"/>
              <a:t>https://nauka.gov.ua/information/pp/</a:t>
            </a:r>
          </a:p>
        </p:txBody>
      </p:sp>
      <p:pic>
        <p:nvPicPr>
          <p:cNvPr id="7" name="Рисунок 6">
            <a:extLst>
              <a:ext uri="{FF2B5EF4-FFF2-40B4-BE49-F238E27FC236}">
                <a16:creationId xmlns:a16="http://schemas.microsoft.com/office/drawing/2014/main" id="{A550B3B7-1F6F-490F-83A6-3E75DE1DE733}"/>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A4A0BFFA-9E28-4D0A-B696-E7B3FAE2E96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5A6D5325-EF7A-4ECA-AE3E-4F7BEA0FB78F}"/>
              </a:ext>
            </a:extLst>
          </p:cNvPr>
          <p:cNvSpPr txBox="1"/>
          <p:nvPr/>
        </p:nvSpPr>
        <p:spPr>
          <a:xfrm rot="19138870">
            <a:off x="7659654" y="3281553"/>
            <a:ext cx="4699819" cy="707886"/>
          </a:xfrm>
          <a:prstGeom prst="rect">
            <a:avLst/>
          </a:prstGeom>
          <a:solidFill>
            <a:schemeClr val="bg1"/>
          </a:solidFill>
          <a:ln>
            <a:solidFill>
              <a:srgbClr val="FF0000"/>
            </a:solidFill>
          </a:ln>
        </p:spPr>
        <p:txBody>
          <a:bodyPr wrap="square" rtlCol="0">
            <a:spAutoFit/>
          </a:bodyPr>
          <a:lstStyle/>
          <a:p>
            <a:pPr algn="ctr"/>
            <a:r>
              <a:rPr lang="uk-UA" sz="2000" b="1" dirty="0">
                <a:latin typeface="Arial" panose="020B0604020202020204" pitchFamily="34" charset="0"/>
                <a:cs typeface="Arial" panose="020B0604020202020204" pitchFamily="34" charset="0"/>
              </a:rPr>
              <a:t>Учасник має підтвердити свою участь у визначеному проєкті</a:t>
            </a:r>
            <a:endParaRPr lang="ru-U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81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49A4C-EE27-4E6D-938C-32202C28A0E2}"/>
              </a:ext>
            </a:extLst>
          </p:cNvPr>
          <p:cNvSpPr>
            <a:spLocks noGrp="1"/>
          </p:cNvSpPr>
          <p:nvPr>
            <p:ph type="title"/>
          </p:nvPr>
        </p:nvSpPr>
        <p:spPr>
          <a:xfrm>
            <a:off x="4852218" y="365126"/>
            <a:ext cx="6501581" cy="755752"/>
          </a:xfrm>
          <a:ln>
            <a:solidFill>
              <a:srgbClr val="FF0000"/>
            </a:solidFill>
          </a:ln>
        </p:spPr>
        <p:txBody>
          <a:bodyPr>
            <a:normAutofit/>
          </a:bodyPr>
          <a:lstStyle/>
          <a:p>
            <a:r>
              <a:rPr lang="uk-UA" sz="3600" dirty="0">
                <a:latin typeface="Arial" panose="020B0604020202020204" pitchFamily="34" charset="0"/>
                <a:cs typeface="Arial" panose="020B0604020202020204" pitchFamily="34" charset="0"/>
              </a:rPr>
              <a:t>Відповіді на питання:</a:t>
            </a:r>
            <a:endParaRPr lang="ru-UA" sz="36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502D9B3-BBA2-454D-ACEE-952AF35EADDF}"/>
              </a:ext>
            </a:extLst>
          </p:cNvPr>
          <p:cNvSpPr>
            <a:spLocks noGrp="1"/>
          </p:cNvSpPr>
          <p:nvPr>
            <p:ph idx="1"/>
          </p:nvPr>
        </p:nvSpPr>
        <p:spPr>
          <a:xfrm>
            <a:off x="501445" y="1604463"/>
            <a:ext cx="10852354" cy="4604607"/>
          </a:xfrm>
        </p:spPr>
        <p:txBody>
          <a:bodyPr>
            <a:normAutofit/>
          </a:bodyPr>
          <a:lstStyle/>
          <a:p>
            <a:pPr algn="just"/>
            <a:r>
              <a:rPr lang="uk-UA" sz="2400" b="1" u="sng" dirty="0">
                <a:latin typeface="Arial" panose="020B0604020202020204" pitchFamily="34" charset="0"/>
                <a:cs typeface="Arial" panose="020B0604020202020204" pitchFamily="34" charset="0"/>
              </a:rPr>
              <a:t>Щоб додати учасника проєкту необхідно вказати його ідентифікатор у Системі.</a:t>
            </a:r>
          </a:p>
          <a:p>
            <a:pPr algn="just"/>
            <a:r>
              <a:rPr lang="uk-UA" sz="2400" b="1" dirty="0">
                <a:solidFill>
                  <a:srgbClr val="FF0000"/>
                </a:solidFill>
                <a:latin typeface="Arial" panose="020B0604020202020204" pitchFamily="34" charset="0"/>
                <a:cs typeface="Arial" panose="020B0604020202020204" pitchFamily="34" charset="0"/>
              </a:rPr>
              <a:t>Учасник проєкту може бути доданий лише до 2-х заявок.</a:t>
            </a:r>
          </a:p>
          <a:p>
            <a:pPr algn="just"/>
            <a:r>
              <a:rPr lang="uk-UA" sz="2400" dirty="0">
                <a:latin typeface="Arial" panose="020B0604020202020204" pitchFamily="34" charset="0"/>
                <a:cs typeface="Arial" panose="020B0604020202020204" pitchFamily="34" charset="0"/>
              </a:rPr>
              <a:t>Дані внесені в форму зберігаються автоматично (кнопок "Зберегти" натискати не треба).</a:t>
            </a:r>
          </a:p>
          <a:p>
            <a:pPr algn="just"/>
            <a:r>
              <a:rPr lang="uk-UA" sz="2400" dirty="0">
                <a:latin typeface="Arial" panose="020B0604020202020204" pitchFamily="34" charset="0"/>
                <a:cs typeface="Arial" panose="020B0604020202020204" pitchFamily="34" charset="0"/>
              </a:rPr>
              <a:t>Проте, якщо довго не закривається сторінка то може розірватись </a:t>
            </a:r>
            <a:r>
              <a:rPr lang="uk-UA" sz="2400" dirty="0" err="1">
                <a:latin typeface="Arial" panose="020B0604020202020204" pitchFamily="34" charset="0"/>
                <a:cs typeface="Arial" panose="020B0604020202020204" pitchFamily="34" charset="0"/>
              </a:rPr>
              <a:t>зʼєднання</a:t>
            </a:r>
            <a:r>
              <a:rPr lang="uk-UA" sz="2400" dirty="0">
                <a:latin typeface="Arial" panose="020B0604020202020204" pitchFamily="34" charset="0"/>
                <a:cs typeface="Arial" panose="020B0604020202020204" pitchFamily="34" charset="0"/>
              </a:rPr>
              <a:t> із сервером, через що не буде відбуватись збереження даних.</a:t>
            </a:r>
          </a:p>
          <a:p>
            <a:pPr algn="just"/>
            <a:r>
              <a:rPr lang="uk-UA" sz="2400" dirty="0">
                <a:latin typeface="Arial" panose="020B0604020202020204" pitchFamily="34" charset="0"/>
                <a:cs typeface="Arial" panose="020B0604020202020204" pitchFamily="34" charset="0"/>
              </a:rPr>
              <a:t>Через велику кількість файлів, які вносяться в Систему існує обмеження на розмір документів, які можна завантажити. Дані щодо обмеження вказуються відповідно для кожного поля.</a:t>
            </a:r>
          </a:p>
          <a:p>
            <a:pPr algn="just"/>
            <a:endParaRPr lang="uk-UA" sz="24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6684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0F730F50-C0CD-4C6B-9CD0-F7B1E1CAC41A}"/>
              </a:ext>
            </a:extLst>
          </p:cNvPr>
          <p:cNvSpPr txBox="1"/>
          <p:nvPr/>
        </p:nvSpPr>
        <p:spPr>
          <a:xfrm>
            <a:off x="5527790" y="156119"/>
            <a:ext cx="6280525" cy="1077218"/>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uk-UA" sz="3200" b="1" dirty="0">
                <a:latin typeface="Arial" panose="020B0604020202020204" pitchFamily="34" charset="0"/>
                <a:cs typeface="Arial" panose="020B0604020202020204" pitchFamily="34" charset="0"/>
              </a:rPr>
              <a:t>4. Критерії оцінювання проєктів </a:t>
            </a:r>
            <a:endParaRPr lang="ru-RU" sz="3200" b="1" dirty="0">
              <a:latin typeface="Arial" panose="020B0604020202020204" pitchFamily="34" charset="0"/>
              <a:cs typeface="Arial" panose="020B0604020202020204" pitchFamily="34" charset="0"/>
            </a:endParaRPr>
          </a:p>
        </p:txBody>
      </p:sp>
      <p:pic>
        <p:nvPicPr>
          <p:cNvPr id="11" name="Picture 4" descr="Создать мем &quot;иконка новинка png, new пнг, акция png&quot; - Картинки -  Meme-arsenal.com">
            <a:extLst>
              <a:ext uri="{FF2B5EF4-FFF2-40B4-BE49-F238E27FC236}">
                <a16:creationId xmlns:a16="http://schemas.microsoft.com/office/drawing/2014/main" id="{BAA706FA-20D9-42E2-B5CE-94FF26572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296" y="410409"/>
            <a:ext cx="1130227" cy="71741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721A76E5-F444-4B88-8C82-6442363024AF}"/>
              </a:ext>
            </a:extLst>
          </p:cNvPr>
          <p:cNvPicPr>
            <a:picLocks noChangeAspect="1"/>
          </p:cNvPicPr>
          <p:nvPr/>
        </p:nvPicPr>
        <p:blipFill>
          <a:blip r:embed="rId4"/>
          <a:stretch>
            <a:fillRect/>
          </a:stretch>
        </p:blipFill>
        <p:spPr>
          <a:xfrm>
            <a:off x="439559" y="1351565"/>
            <a:ext cx="11497916" cy="4621534"/>
          </a:xfrm>
          <a:prstGeom prst="rect">
            <a:avLst/>
          </a:prstGeom>
        </p:spPr>
      </p:pic>
      <p:sp>
        <p:nvSpPr>
          <p:cNvPr id="13" name="TextBox 12">
            <a:extLst>
              <a:ext uri="{FF2B5EF4-FFF2-40B4-BE49-F238E27FC236}">
                <a16:creationId xmlns:a16="http://schemas.microsoft.com/office/drawing/2014/main" id="{6F2A184A-0C02-4646-95AB-FBAC546F01EB}"/>
              </a:ext>
            </a:extLst>
          </p:cNvPr>
          <p:cNvSpPr txBox="1"/>
          <p:nvPr/>
        </p:nvSpPr>
        <p:spPr>
          <a:xfrm>
            <a:off x="520555" y="5945527"/>
            <a:ext cx="9733935" cy="646331"/>
          </a:xfrm>
          <a:prstGeom prst="rect">
            <a:avLst/>
          </a:prstGeom>
          <a:noFill/>
          <a:ln w="38100">
            <a:solidFill>
              <a:srgbClr val="FF0000"/>
            </a:solidFill>
          </a:ln>
        </p:spPr>
        <p:txBody>
          <a:bodyPr wrap="square" rtlCol="0">
            <a:spAutoFit/>
          </a:bodyPr>
          <a:lstStyle/>
          <a:p>
            <a:pPr algn="ctr"/>
            <a:r>
              <a:rPr lang="uk-UA" i="1" dirty="0">
                <a:latin typeface="Arial" panose="020B0604020202020204" pitchFamily="34" charset="0"/>
                <a:cs typeface="Arial" panose="020B0604020202020204" pitchFamily="34" charset="0"/>
              </a:rPr>
              <a:t>Критерії оцінювання розділів проєкту взяти за основу змістової складової, спрямованості проєкту (дивись наказ МОН про оголошення конкурсу, с. 26-43)</a:t>
            </a:r>
            <a:endParaRPr lang="ru-UA"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969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17030" y="117992"/>
            <a:ext cx="7816262" cy="707886"/>
          </a:xfrm>
          <a:prstGeom prst="rect">
            <a:avLst/>
          </a:prstGeom>
          <a:noFill/>
          <a:ln>
            <a:solidFill>
              <a:srgbClr val="FF0000"/>
            </a:solidFill>
          </a:ln>
        </p:spPr>
        <p:txBody>
          <a:bodyPr wrap="square" rtlCol="0">
            <a:spAutoFit/>
          </a:bodyPr>
          <a:lstStyle/>
          <a:p>
            <a:r>
              <a:rPr lang="uk-UA" sz="2000" b="1" cap="all" dirty="0">
                <a:solidFill>
                  <a:srgbClr val="C00000"/>
                </a:solidFill>
                <a:latin typeface="Arial" panose="020B0604020202020204" pitchFamily="34" charset="0"/>
                <a:cs typeface="Arial" panose="020B0604020202020204" pitchFamily="34" charset="0"/>
              </a:rPr>
              <a:t>Розділ 1. Якість та реалістичність запланованого дослідження (</a:t>
            </a:r>
            <a:r>
              <a:rPr lang="en-US" sz="2000" b="1" cap="all" dirty="0">
                <a:solidFill>
                  <a:srgbClr val="C00000"/>
                </a:solidFill>
                <a:latin typeface="Arial" panose="020B0604020202020204" pitchFamily="34" charset="0"/>
                <a:cs typeface="Arial" panose="020B0604020202020204" pitchFamily="34" charset="0"/>
              </a:rPr>
              <a:t>EXCELLENCE)</a:t>
            </a:r>
            <a:r>
              <a:rPr lang="uk-UA" sz="2000" b="1" cap="all" dirty="0">
                <a:solidFill>
                  <a:srgbClr val="C00000"/>
                </a:solidFill>
                <a:latin typeface="Arial" panose="020B0604020202020204" pitchFamily="34" charset="0"/>
                <a:cs typeface="Arial" panose="020B0604020202020204" pitchFamily="34" charset="0"/>
              </a:rPr>
              <a:t>  </a:t>
            </a:r>
            <a:r>
              <a:rPr lang="en-US" sz="2000" b="1" cap="all" dirty="0">
                <a:solidFill>
                  <a:srgbClr val="C00000"/>
                </a:solidFill>
                <a:latin typeface="Arial" panose="020B0604020202020204" pitchFamily="34" charset="0"/>
                <a:cs typeface="Arial" panose="020B0604020202020204" pitchFamily="34" charset="0"/>
              </a:rPr>
              <a:t>max 30</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4206391325"/>
              </p:ext>
            </p:extLst>
          </p:nvPr>
        </p:nvGraphicFramePr>
        <p:xfrm>
          <a:off x="258708" y="958651"/>
          <a:ext cx="11674583" cy="5781767"/>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661127">
                <a:tc>
                  <a:txBody>
                    <a:bodyPr/>
                    <a:lstStyle/>
                    <a:p>
                      <a:r>
                        <a:rPr lang="uk-UA" sz="1800" b="1" dirty="0">
                          <a:latin typeface="Arial" panose="020B0604020202020204" pitchFamily="34" charset="0"/>
                          <a:cs typeface="Arial" panose="020B0604020202020204" pitchFamily="34" charset="0"/>
                        </a:rPr>
                        <a:t>1.1. Ступінь відповідності тематики проєкту нагальним потребам оборони, безпеки, економіки і суспільства, визначених ЦОВВ, наказом МОН </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779226">
                <a:tc>
                  <a:txBody>
                    <a:bodyPr/>
                    <a:lstStyle/>
                    <a:p>
                      <a:r>
                        <a:rPr lang="uk-UA" sz="1800" b="1" dirty="0">
                          <a:latin typeface="Arial" panose="020B0604020202020204" pitchFamily="34" charset="0"/>
                          <a:cs typeface="Arial" panose="020B0604020202020204" pitchFamily="34" charset="0"/>
                        </a:rPr>
                        <a:t>1.2. Подана вичерпна інформація про стан проблеми, на вирішення якої направлений проєкт. Надане порівняння з існуючими аналогами та показано переваги нового підходу до вирішення поставленої проблеми. Надано стислий перелік ключових положень. Наведено вичерпний список посилань.</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779226">
                <a:tc>
                  <a:txBody>
                    <a:bodyPr/>
                    <a:lstStyle/>
                    <a:p>
                      <a:r>
                        <a:rPr lang="uk-UA" sz="1800" b="1" dirty="0">
                          <a:latin typeface="Arial" panose="020B0604020202020204" pitchFamily="34" charset="0"/>
                          <a:cs typeface="Arial" panose="020B0604020202020204" pitchFamily="34" charset="0"/>
                        </a:rPr>
                        <a:t>1.3. Сформульовану мету проєкту та детально описані завдання, які поставлені для досягнення мети. Ідентифіковано показники, за якими може бути оцінена повнота досягнення мети та виконання завдань.</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779226">
                <a:tc>
                  <a:txBody>
                    <a:bodyPr/>
                    <a:lstStyle/>
                    <a:p>
                      <a:r>
                        <a:rPr lang="uk-UA" sz="1800" b="1" dirty="0">
                          <a:latin typeface="Arial" panose="020B0604020202020204" pitchFamily="34" charset="0"/>
                          <a:cs typeface="Arial" panose="020B0604020202020204" pitchFamily="34" charset="0"/>
                        </a:rPr>
                        <a:t>1.4. Описана та пояснена загальна методологія, яка буде використана для вирішення завдань проєкту (концепції, моделі, припущення – в основі роботи). Надано пояснення того, як методологічні підходи дозволяють досягнути цілей. Описана концепція виконання проєкту та підходи до його реалізації.</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779226">
                <a:tc>
                  <a:txBody>
                    <a:bodyPr/>
                    <a:lstStyle/>
                    <a:p>
                      <a:r>
                        <a:rPr lang="uk-UA" sz="1800" b="1" dirty="0">
                          <a:latin typeface="Arial" panose="020B0604020202020204" pitchFamily="34" charset="0"/>
                          <a:cs typeface="Arial" panose="020B0604020202020204" pitchFamily="34" charset="0"/>
                        </a:rPr>
                        <a:t>1.5. Описано як відповідні практики відкритої науки реалізуються у методології проєкту. Показано вибір практик та їх впровадження для реалізації завдань. Описано у який спосіб буде забезпечений доступ до результатів проєкту. Наявні затверджені документи щодо відкритої науки в ЗВО.</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875990"/>
                  </a:ext>
                </a:extLst>
              </a:tr>
              <a:tr h="779226">
                <a:tc>
                  <a:txBody>
                    <a:bodyPr/>
                    <a:lstStyle/>
                    <a:p>
                      <a:r>
                        <a:rPr lang="uk-UA" sz="1800" b="1" dirty="0">
                          <a:latin typeface="Arial" panose="020B0604020202020204" pitchFamily="34" charset="0"/>
                          <a:cs typeface="Arial" panose="020B0604020202020204" pitchFamily="34" charset="0"/>
                        </a:rPr>
                        <a:t>1.6. Описано процес управління науковими даними (отримання, зберігання та використання). Вказано яким чином будуть використовуватися дані під час і після завершення дослідження. Описано як управління відповідає принципам </a:t>
                      </a:r>
                      <a:r>
                        <a:rPr lang="en-US" sz="1800" b="1" dirty="0">
                          <a:latin typeface="Arial" panose="020B0604020202020204" pitchFamily="34" charset="0"/>
                          <a:cs typeface="Arial" panose="020B0604020202020204" pitchFamily="34" charset="0"/>
                        </a:rPr>
                        <a:t>FAIR</a:t>
                      </a:r>
                      <a:endParaRPr lang="ru-U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1365931"/>
                  </a:ext>
                </a:extLst>
              </a:tr>
            </a:tbl>
          </a:graphicData>
        </a:graphic>
      </p:graphicFrame>
    </p:spTree>
    <p:extLst>
      <p:ext uri="{BB962C8B-B14F-4D97-AF65-F5344CB8AC3E}">
        <p14:creationId xmlns:p14="http://schemas.microsoft.com/office/powerpoint/2010/main" val="312521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108562"/>
            <a:ext cx="7816261" cy="646331"/>
          </a:xfrm>
          <a:prstGeom prst="rect">
            <a:avLst/>
          </a:prstGeom>
          <a:noFill/>
          <a:ln>
            <a:solidFill>
              <a:srgbClr val="FF0000"/>
            </a:solidFill>
          </a:ln>
        </p:spPr>
        <p:txBody>
          <a:bodyPr wrap="square" rtlCol="0">
            <a:spAutoFit/>
          </a:bodyPr>
          <a:lstStyle/>
          <a:p>
            <a:pPr algn="ctr"/>
            <a:r>
              <a:rPr lang="uk-UA" b="1" cap="all" dirty="0">
                <a:solidFill>
                  <a:srgbClr val="C00000"/>
                </a:solidFill>
                <a:latin typeface="Arial" panose="020B0604020202020204" pitchFamily="34" charset="0"/>
                <a:cs typeface="Arial" panose="020B0604020202020204" pitchFamily="34" charset="0"/>
              </a:rPr>
              <a:t>Розділ </a:t>
            </a:r>
            <a:r>
              <a:rPr lang="en-US" b="1" cap="all" dirty="0">
                <a:solidFill>
                  <a:srgbClr val="C00000"/>
                </a:solidFill>
                <a:latin typeface="Arial" panose="020B0604020202020204" pitchFamily="34" charset="0"/>
                <a:cs typeface="Arial" panose="020B0604020202020204" pitchFamily="34" charset="0"/>
              </a:rPr>
              <a:t>2</a:t>
            </a:r>
            <a:r>
              <a:rPr lang="uk-UA" b="1" cap="all" dirty="0">
                <a:solidFill>
                  <a:srgbClr val="C00000"/>
                </a:solidFill>
                <a:latin typeface="Arial" panose="020B0604020202020204" pitchFamily="34" charset="0"/>
                <a:cs typeface="Arial" panose="020B0604020202020204" pitchFamily="34" charset="0"/>
              </a:rPr>
              <a:t>. Значущість проєкту для подальшого розвитку науки / техніки /  економіки / суспільства (</a:t>
            </a:r>
            <a:r>
              <a:rPr lang="en-US" b="1" cap="all" dirty="0">
                <a:solidFill>
                  <a:srgbClr val="C00000"/>
                </a:solidFill>
                <a:latin typeface="Arial" panose="020B0604020202020204" pitchFamily="34" charset="0"/>
                <a:cs typeface="Arial" panose="020B0604020202020204" pitchFamily="34" charset="0"/>
              </a:rPr>
              <a:t>IMPACT)</a:t>
            </a:r>
            <a:r>
              <a:rPr lang="uk-UA" b="1" cap="all" dirty="0">
                <a:solidFill>
                  <a:srgbClr val="C00000"/>
                </a:solidFill>
                <a:latin typeface="Arial" panose="020B0604020202020204" pitchFamily="34" charset="0"/>
                <a:cs typeface="Arial" panose="020B0604020202020204" pitchFamily="34" charset="0"/>
              </a:rPr>
              <a:t>  </a:t>
            </a:r>
            <a:r>
              <a:rPr lang="en-US" b="1" cap="all" dirty="0">
                <a:solidFill>
                  <a:srgbClr val="C00000"/>
                </a:solidFill>
                <a:latin typeface="Arial" panose="020B0604020202020204" pitchFamily="34" charset="0"/>
                <a:cs typeface="Arial" panose="020B0604020202020204" pitchFamily="34" charset="0"/>
              </a:rPr>
              <a:t>max 30</a:t>
            </a:r>
            <a:endParaRPr lang="ru-UA"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4194008168"/>
              </p:ext>
            </p:extLst>
          </p:nvPr>
        </p:nvGraphicFramePr>
        <p:xfrm>
          <a:off x="258708" y="874392"/>
          <a:ext cx="11674583" cy="5828551"/>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744616">
                <a:tc>
                  <a:txBody>
                    <a:bodyPr/>
                    <a:lstStyle/>
                    <a:p>
                      <a:r>
                        <a:rPr lang="uk-UA" sz="1700" b="1" dirty="0">
                          <a:latin typeface="Arial" panose="020B0604020202020204" pitchFamily="34" charset="0"/>
                          <a:cs typeface="Arial" panose="020B0604020202020204" pitchFamily="34" charset="0"/>
                        </a:rPr>
                        <a:t>2.1. Надано опис ключових результатів проєкту та описано їх потенціал для впровадження. Вказано </a:t>
                      </a:r>
                      <a:r>
                        <a:rPr lang="en-US" sz="1700" b="1" u="sng" dirty="0">
                          <a:latin typeface="Arial" panose="020B0604020202020204" pitchFamily="34" charset="0"/>
                          <a:cs typeface="Arial" panose="020B0604020202020204" pitchFamily="34" charset="0"/>
                        </a:rPr>
                        <a:t>TRL </a:t>
                      </a:r>
                      <a:r>
                        <a:rPr lang="uk-UA" sz="1700" b="1" u="sng" dirty="0">
                          <a:latin typeface="Arial" panose="020B0604020202020204" pitchFamily="34" charset="0"/>
                          <a:cs typeface="Arial" panose="020B0604020202020204" pitchFamily="34" charset="0"/>
                        </a:rPr>
                        <a:t>результатів проєкту </a:t>
                      </a:r>
                      <a:r>
                        <a:rPr lang="uk-UA" sz="1700" b="1" dirty="0">
                          <a:latin typeface="Arial" panose="020B0604020202020204" pitchFamily="34" charset="0"/>
                          <a:cs typeface="Arial" panose="020B0604020202020204" pitchFamily="34" charset="0"/>
                        </a:rPr>
                        <a:t>на момент його завершення, які підтверджують прикладну складову результатів дослідження.</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1385468">
                <a:tc>
                  <a:txBody>
                    <a:bodyPr/>
                    <a:lstStyle/>
                    <a:p>
                      <a:r>
                        <a:rPr lang="uk-UA" sz="1700" b="1" dirty="0">
                          <a:latin typeface="Arial" panose="020B0604020202020204" pitchFamily="34" charset="0"/>
                          <a:cs typeface="Arial" panose="020B0604020202020204" pitchFamily="34" charset="0"/>
                        </a:rPr>
                        <a:t>2.2. Детально описано вплив (науковий, економічний, технологічний, соціальний, вплив на безпеку і обороноздатність (за наявності) очікуваних результатів проєкту на розвиток наукового напряму, за яким подана заявка. Оцінено можливість впливу отриманих результатів на економічний розвиток країни (регіону) та їх соціальний вплив. Зазначено цільові групи, які отримують користь від реалізації мети і завдань проєкту.</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1125693">
                <a:tc>
                  <a:txBody>
                    <a:bodyPr/>
                    <a:lstStyle/>
                    <a:p>
                      <a:r>
                        <a:rPr lang="uk-UA" sz="1700" b="1" dirty="0">
                          <a:latin typeface="Arial" panose="020B0604020202020204" pitchFamily="34" charset="0"/>
                          <a:cs typeface="Arial" panose="020B0604020202020204" pitchFamily="34" charset="0"/>
                        </a:rPr>
                        <a:t>2.3. Описано шляхи поширення результатів проєкту серед різних груп, включаючи наукову спільноту, бізнес та суспільство. Вказано конкретні шляхи дисемінації та поширення результатів. Заплановано кількісні індикатори, які </a:t>
                      </a:r>
                      <a:r>
                        <a:rPr lang="uk-UA" sz="1700" b="1" dirty="0" err="1">
                          <a:latin typeface="Arial" panose="020B0604020202020204" pitchFamily="34" charset="0"/>
                          <a:cs typeface="Arial" panose="020B0604020202020204" pitchFamily="34" charset="0"/>
                        </a:rPr>
                        <a:t>реалістично</a:t>
                      </a:r>
                      <a:r>
                        <a:rPr lang="uk-UA" sz="1700" b="1" dirty="0">
                          <a:latin typeface="Arial" panose="020B0604020202020204" pitchFamily="34" charset="0"/>
                          <a:cs typeface="Arial" panose="020B0604020202020204" pitchFamily="34" charset="0"/>
                        </a:rPr>
                        <a:t> виконати та які повною мірою дозволяють оцінити результативність наукової складової результатів проєкту.</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1125693">
                <a:tc>
                  <a:txBody>
                    <a:bodyPr/>
                    <a:lstStyle/>
                    <a:p>
                      <a:r>
                        <a:rPr lang="uk-UA" sz="1700" b="1" dirty="0">
                          <a:latin typeface="Arial" panose="020B0604020202020204" pitchFamily="34" charset="0"/>
                          <a:cs typeface="Arial" panose="020B0604020202020204" pitchFamily="34" charset="0"/>
                        </a:rPr>
                        <a:t>2.4. Вказано яким чином планується використання результатів після закінчення проєкту. Деталізовано майбутніх стейкхолдерів або користувачів та план роботи з ними (виставки, стартап конкурси, пошук фінансування, план комерціалізації тощо). Вказано конкретні шляхи використання результатів.</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747251">
                <a:tc>
                  <a:txBody>
                    <a:bodyPr/>
                    <a:lstStyle/>
                    <a:p>
                      <a:r>
                        <a:rPr lang="uk-UA" sz="1700" b="1" dirty="0">
                          <a:latin typeface="Arial" panose="020B0604020202020204" pitchFamily="34" charset="0"/>
                          <a:cs typeface="Arial" panose="020B0604020202020204" pitchFamily="34" charset="0"/>
                        </a:rPr>
                        <a:t>2.5. Вказано яким чином виконання проєкту буде впливати на розвиток керівника та виконавців проєкту (навички, вміння, кар'єрні перспективи, навчальний процесор, потенціал молодих вчених (навести кількісні індикатори)</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50898">
                <a:tc>
                  <a:txBody>
                    <a:bodyPr/>
                    <a:lstStyle/>
                    <a:p>
                      <a:r>
                        <a:rPr lang="uk-UA" sz="1700" b="1" dirty="0">
                          <a:latin typeface="Arial" panose="020B0604020202020204" pitchFamily="34" charset="0"/>
                          <a:cs typeface="Arial" panose="020B0604020202020204" pitchFamily="34" charset="0"/>
                        </a:rPr>
                        <a:t>2.6. План захисту інтелектуальної власності результатів  (заплановано кількісні індикатори).</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bl>
          </a:graphicData>
        </a:graphic>
      </p:graphicFrame>
    </p:spTree>
    <p:extLst>
      <p:ext uri="{BB962C8B-B14F-4D97-AF65-F5344CB8AC3E}">
        <p14:creationId xmlns:p14="http://schemas.microsoft.com/office/powerpoint/2010/main" val="104708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383637"/>
            <a:ext cx="7816261" cy="1015663"/>
          </a:xfrm>
          <a:prstGeom prst="rect">
            <a:avLst/>
          </a:prstGeom>
          <a:noFill/>
          <a:ln>
            <a:solidFill>
              <a:srgbClr val="FF0000"/>
            </a:solidFill>
          </a:ln>
        </p:spPr>
        <p:txBody>
          <a:bodyPr wrap="square" rtlCol="0">
            <a:spAutoFit/>
          </a:bodyPr>
          <a:lstStyle/>
          <a:p>
            <a:pPr algn="ctr"/>
            <a:r>
              <a:rPr lang="uk-UA" sz="2000" b="1" cap="all" dirty="0">
                <a:solidFill>
                  <a:srgbClr val="C00000"/>
                </a:solidFill>
                <a:latin typeface="Arial" panose="020B0604020202020204" pitchFamily="34" charset="0"/>
                <a:cs typeface="Arial" panose="020B0604020202020204" pitchFamily="34" charset="0"/>
              </a:rPr>
              <a:t>Розділ 3. ЯКІСТЬ ТА РЕАЛІСТИЧНІСТЬ ЗАПЛАНОВАНОГО ПЛАНУ ВИКОНАННЯ ПРОЄКТУ ТА ОЧІКУВАНИХ РЕЗУЛЬТАТІВ (</a:t>
            </a:r>
            <a:r>
              <a:rPr lang="en-US" sz="2000" b="1" cap="all" dirty="0">
                <a:solidFill>
                  <a:srgbClr val="C00000"/>
                </a:solidFill>
                <a:latin typeface="Arial" panose="020B0604020202020204" pitchFamily="34" charset="0"/>
                <a:cs typeface="Arial" panose="020B0604020202020204" pitchFamily="34" charset="0"/>
              </a:rPr>
              <a:t>IMPLEMINTATION)</a:t>
            </a:r>
            <a:r>
              <a:rPr lang="uk-UA" sz="2000" b="1" cap="all" dirty="0">
                <a:solidFill>
                  <a:srgbClr val="C00000"/>
                </a:solidFill>
                <a:latin typeface="Arial" panose="020B0604020202020204" pitchFamily="34" charset="0"/>
                <a:cs typeface="Arial" panose="020B0604020202020204" pitchFamily="34" charset="0"/>
              </a:rPr>
              <a:t>  </a:t>
            </a:r>
            <a:r>
              <a:rPr lang="en-US" sz="2000" b="1" cap="all" dirty="0">
                <a:solidFill>
                  <a:srgbClr val="C00000"/>
                </a:solidFill>
                <a:latin typeface="Arial" panose="020B0604020202020204" pitchFamily="34" charset="0"/>
                <a:cs typeface="Arial" panose="020B0604020202020204" pitchFamily="34" charset="0"/>
              </a:rPr>
              <a:t>max </a:t>
            </a:r>
            <a:r>
              <a:rPr lang="ru-RU" sz="2000" b="1" cap="all" dirty="0">
                <a:solidFill>
                  <a:srgbClr val="C00000"/>
                </a:solidFill>
                <a:latin typeface="Arial" panose="020B0604020202020204" pitchFamily="34" charset="0"/>
                <a:cs typeface="Arial" panose="020B0604020202020204" pitchFamily="34" charset="0"/>
              </a:rPr>
              <a:t>1</a:t>
            </a:r>
            <a:r>
              <a:rPr lang="en-US" sz="2000" b="1" cap="all" dirty="0">
                <a:solidFill>
                  <a:srgbClr val="C00000"/>
                </a:solidFill>
                <a:latin typeface="Arial" panose="020B0604020202020204" pitchFamily="34" charset="0"/>
                <a:cs typeface="Arial" panose="020B0604020202020204" pitchFamily="34" charset="0"/>
              </a:rPr>
              <a:t>0</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2986215799"/>
              </p:ext>
            </p:extLst>
          </p:nvPr>
        </p:nvGraphicFramePr>
        <p:xfrm>
          <a:off x="308519" y="1578077"/>
          <a:ext cx="11674583" cy="4406996"/>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589936">
                <a:tc>
                  <a:txBody>
                    <a:bodyPr/>
                    <a:lstStyle/>
                    <a:p>
                      <a:r>
                        <a:rPr lang="en-US" sz="2000" b="1" dirty="0">
                          <a:latin typeface="Arial" panose="020B0604020202020204" pitchFamily="34" charset="0"/>
                          <a:cs typeface="Arial" panose="020B0604020202020204" pitchFamily="34" charset="0"/>
                        </a:rPr>
                        <a:t>3</a:t>
                      </a:r>
                      <a:r>
                        <a:rPr lang="uk-UA" sz="2000" b="1" dirty="0">
                          <a:latin typeface="Arial" panose="020B0604020202020204" pitchFamily="34" charset="0"/>
                          <a:cs typeface="Arial" panose="020B0604020202020204" pitchFamily="34" charset="0"/>
                        </a:rPr>
                        <a:t>.1. Обґрунтованість плану роботи, відповідність часових рамок складності сформульованих етапів та завдань, чіткість проміжних цілей, їхня логічна послідовність</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545690">
                <a:tc>
                  <a:txBody>
                    <a:bodyPr/>
                    <a:lstStyle/>
                    <a:p>
                      <a:r>
                        <a:rPr lang="uk-UA" sz="2000" b="1" dirty="0">
                          <a:latin typeface="Arial" panose="020B0604020202020204" pitchFamily="34" charset="0"/>
                          <a:cs typeface="Arial" panose="020B0604020202020204" pitchFamily="34" charset="0"/>
                        </a:rPr>
                        <a:t>3.2. Зваженість і реалістичність індикаторів реалізації завдань робочих пакетів та їх відповідність меті та завданням проєкту</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626629">
                <a:tc>
                  <a:txBody>
                    <a:bodyPr/>
                    <a:lstStyle/>
                    <a:p>
                      <a:r>
                        <a:rPr lang="uk-UA" sz="2000" b="1" dirty="0">
                          <a:latin typeface="Arial" panose="020B0604020202020204" pitchFamily="34" charset="0"/>
                          <a:cs typeface="Arial" panose="020B0604020202020204" pitchFamily="34" charset="0"/>
                        </a:rPr>
                        <a:t>3.3. Наявність і обґрунтованість оцінки можливих ризиків та передбачення шляхів їх запобігання чи вирішення</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634180">
                <a:tc>
                  <a:txBody>
                    <a:bodyPr/>
                    <a:lstStyle/>
                    <a:p>
                      <a:r>
                        <a:rPr lang="uk-UA" sz="2000" b="1" dirty="0">
                          <a:latin typeface="Arial" panose="020B0604020202020204" pitchFamily="34" charset="0"/>
                          <a:cs typeface="Arial" panose="020B0604020202020204" pitchFamily="34" charset="0"/>
                        </a:rPr>
                        <a:t>3.4. Обґрунтованість спроможності колективу виконати проєкт у повному обсязі з урахуванням наявної бази та досвіду виконавців.</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575187">
                <a:tc>
                  <a:txBody>
                    <a:bodyPr/>
                    <a:lstStyle/>
                    <a:p>
                      <a:r>
                        <a:rPr lang="uk-UA" sz="2000" b="1" dirty="0">
                          <a:latin typeface="Arial" panose="020B0604020202020204" pitchFamily="34" charset="0"/>
                          <a:cs typeface="Arial" panose="020B0604020202020204" pitchFamily="34" charset="0"/>
                        </a:rPr>
                        <a:t>3.5. Відповідність поставленим завданням матеріально-технічної бази, обладнання, дослідницької інфраструктури ЗВО</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50898">
                <a:tc>
                  <a:txBody>
                    <a:bodyPr/>
                    <a:lstStyle/>
                    <a:p>
                      <a:r>
                        <a:rPr lang="uk-UA" sz="2000" b="1" dirty="0">
                          <a:latin typeface="Arial" panose="020B0604020202020204" pitchFamily="34" charset="0"/>
                          <a:cs typeface="Arial" panose="020B0604020202020204" pitchFamily="34" charset="0"/>
                        </a:rPr>
                        <a:t>3.6. Наявність позитивної державної атестації ЗВО за напрямом проєкту </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r h="450898">
                <a:tc>
                  <a:txBody>
                    <a:bodyPr/>
                    <a:lstStyle/>
                    <a:p>
                      <a:r>
                        <a:rPr lang="uk-UA" sz="2000" b="1" dirty="0">
                          <a:latin typeface="Arial" panose="020B0604020202020204" pitchFamily="34" charset="0"/>
                          <a:cs typeface="Arial" panose="020B0604020202020204" pitchFamily="34" charset="0"/>
                        </a:rPr>
                        <a:t>3.7. Збалансованість та обґрунтованість загального бюджету проєкту</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4175028"/>
                  </a:ext>
                </a:extLst>
              </a:tr>
            </a:tbl>
          </a:graphicData>
        </a:graphic>
      </p:graphicFrame>
      <p:sp>
        <p:nvSpPr>
          <p:cNvPr id="6" name="TextBox 5">
            <a:extLst>
              <a:ext uri="{FF2B5EF4-FFF2-40B4-BE49-F238E27FC236}">
                <a16:creationId xmlns:a16="http://schemas.microsoft.com/office/drawing/2014/main" id="{9FC8E438-C906-441F-A9EE-C5BB1014798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274515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383637"/>
            <a:ext cx="7816261" cy="707886"/>
          </a:xfrm>
          <a:prstGeom prst="rect">
            <a:avLst/>
          </a:prstGeom>
          <a:noFill/>
          <a:ln>
            <a:solidFill>
              <a:srgbClr val="FF0000"/>
            </a:solidFill>
          </a:ln>
        </p:spPr>
        <p:txBody>
          <a:bodyPr wrap="square" rtlCol="0">
            <a:spAutoFit/>
          </a:bodyPr>
          <a:lstStyle/>
          <a:p>
            <a:pPr algn="ctr"/>
            <a:r>
              <a:rPr lang="uk-UA" sz="2000" b="1" cap="all" dirty="0">
                <a:solidFill>
                  <a:srgbClr val="C00000"/>
                </a:solidFill>
                <a:latin typeface="Arial" panose="020B0604020202020204" pitchFamily="34" charset="0"/>
                <a:cs typeface="Arial" panose="020B0604020202020204" pitchFamily="34" charset="0"/>
              </a:rPr>
              <a:t>Розділ 4. НАУКОВИЙ ДОРОБОК ВИКОНАВЦІВ ПРОЄКТУ (</a:t>
            </a:r>
            <a:r>
              <a:rPr lang="en-US" sz="2000" b="1" cap="all" dirty="0">
                <a:solidFill>
                  <a:srgbClr val="C00000"/>
                </a:solidFill>
                <a:latin typeface="Arial" panose="020B0604020202020204" pitchFamily="34" charset="0"/>
                <a:cs typeface="Arial" panose="020B0604020202020204" pitchFamily="34" charset="0"/>
              </a:rPr>
              <a:t>)</a:t>
            </a:r>
            <a:r>
              <a:rPr lang="uk-UA" sz="2000" b="1" cap="all" dirty="0">
                <a:solidFill>
                  <a:srgbClr val="C00000"/>
                </a:solidFill>
                <a:latin typeface="Arial" panose="020B0604020202020204" pitchFamily="34" charset="0"/>
                <a:cs typeface="Arial" panose="020B0604020202020204" pitchFamily="34" charset="0"/>
              </a:rPr>
              <a:t>  </a:t>
            </a:r>
            <a:r>
              <a:rPr lang="en-US" sz="2000" b="1" cap="all" dirty="0">
                <a:solidFill>
                  <a:srgbClr val="C00000"/>
                </a:solidFill>
                <a:latin typeface="Arial" panose="020B0604020202020204" pitchFamily="34" charset="0"/>
                <a:cs typeface="Arial" panose="020B0604020202020204" pitchFamily="34" charset="0"/>
              </a:rPr>
              <a:t>max 30</a:t>
            </a:r>
            <a:r>
              <a:rPr lang="uk-UA" sz="2000" b="1" cap="all" dirty="0">
                <a:solidFill>
                  <a:srgbClr val="C00000"/>
                </a:solidFill>
                <a:latin typeface="Arial" panose="020B0604020202020204" pitchFamily="34" charset="0"/>
                <a:cs typeface="Arial" panose="020B0604020202020204" pitchFamily="34" charset="0"/>
              </a:rPr>
              <a:t> </a:t>
            </a:r>
            <a:r>
              <a:rPr lang="uk-UA" sz="2000" b="1" cap="all" dirty="0">
                <a:latin typeface="Arial" panose="020B0604020202020204" pitchFamily="34" charset="0"/>
                <a:cs typeface="Arial" panose="020B0604020202020204" pitchFamily="34" charset="0"/>
              </a:rPr>
              <a:t>(за останні 5 років, (керівник + 5 виконавців)</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1177695292"/>
              </p:ext>
            </p:extLst>
          </p:nvPr>
        </p:nvGraphicFramePr>
        <p:xfrm>
          <a:off x="308519" y="1430594"/>
          <a:ext cx="11674583" cy="4966273"/>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457200">
                <a:tc>
                  <a:txBody>
                    <a:bodyPr/>
                    <a:lstStyle/>
                    <a:p>
                      <a:r>
                        <a:rPr lang="uk-UA" sz="2000" b="1" dirty="0">
                          <a:latin typeface="Arial" panose="020B0604020202020204" pitchFamily="34" charset="0"/>
                          <a:cs typeface="Arial" panose="020B0604020202020204" pitchFamily="34" charset="0"/>
                        </a:rPr>
                        <a:t>4.1. Кількість статей, що індексуються Скопус, </a:t>
                      </a:r>
                      <a:r>
                        <a:rPr lang="uk-UA" sz="2000" b="1" dirty="0" err="1">
                          <a:latin typeface="Arial" panose="020B0604020202020204" pitchFamily="34" charset="0"/>
                          <a:cs typeface="Arial" panose="020B0604020202020204" pitchFamily="34" charset="0"/>
                        </a:rPr>
                        <a:t>ВоС</a:t>
                      </a:r>
                      <a:r>
                        <a:rPr lang="uk-UA" sz="2000" b="1" dirty="0">
                          <a:latin typeface="Arial" panose="020B0604020202020204" pitchFamily="34" charset="0"/>
                          <a:cs typeface="Arial" panose="020B0604020202020204" pitchFamily="34" charset="0"/>
                        </a:rPr>
                        <a:t>: </a:t>
                      </a:r>
                      <a:r>
                        <a:rPr lang="uk-UA" sz="2000" b="1" dirty="0">
                          <a:solidFill>
                            <a:srgbClr val="FF0000"/>
                          </a:solidFill>
                          <a:latin typeface="Arial" panose="020B0604020202020204" pitchFamily="34" charset="0"/>
                          <a:cs typeface="Arial" panose="020B0604020202020204" pitchFamily="34" charset="0"/>
                        </a:rPr>
                        <a:t>10+</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501445">
                <a:tc>
                  <a:txBody>
                    <a:bodyPr/>
                    <a:lstStyle/>
                    <a:p>
                      <a:r>
                        <a:rPr lang="uk-UA" sz="2000" b="1" dirty="0">
                          <a:latin typeface="Arial" panose="020B0604020202020204" pitchFamily="34" charset="0"/>
                          <a:cs typeface="Arial" panose="020B0604020202020204" pitchFamily="34" charset="0"/>
                        </a:rPr>
                        <a:t>4.2. Статті категорії Б: </a:t>
                      </a:r>
                      <a:r>
                        <a:rPr lang="uk-UA" sz="2000" b="1" dirty="0">
                          <a:solidFill>
                            <a:srgbClr val="FF0000"/>
                          </a:solidFill>
                          <a:latin typeface="Arial" panose="020B0604020202020204" pitchFamily="34" charset="0"/>
                          <a:cs typeface="Arial" panose="020B0604020202020204" pitchFamily="34" charset="0"/>
                        </a:rPr>
                        <a:t>13+</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457200">
                <a:tc>
                  <a:txBody>
                    <a:bodyPr/>
                    <a:lstStyle/>
                    <a:p>
                      <a:r>
                        <a:rPr lang="uk-UA" sz="2000" b="1" dirty="0">
                          <a:latin typeface="Arial" panose="020B0604020202020204" pitchFamily="34" charset="0"/>
                          <a:cs typeface="Arial" panose="020B0604020202020204" pitchFamily="34" charset="0"/>
                        </a:rPr>
                        <a:t>4.3. ОПІВ: </a:t>
                      </a:r>
                      <a:r>
                        <a:rPr lang="uk-UA" sz="2000" b="1" dirty="0">
                          <a:solidFill>
                            <a:srgbClr val="FF0000"/>
                          </a:solidFill>
                          <a:latin typeface="Arial" panose="020B0604020202020204" pitchFamily="34" charset="0"/>
                          <a:cs typeface="Arial" panose="020B0604020202020204" pitchFamily="34" charset="0"/>
                        </a:rPr>
                        <a:t>5+</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471948">
                <a:tc>
                  <a:txBody>
                    <a:bodyPr/>
                    <a:lstStyle/>
                    <a:p>
                      <a:r>
                        <a:rPr lang="uk-UA" sz="2000" b="1" dirty="0">
                          <a:latin typeface="Arial" panose="020B0604020202020204" pitchFamily="34" charset="0"/>
                          <a:cs typeface="Arial" panose="020B0604020202020204" pitchFamily="34" charset="0"/>
                        </a:rPr>
                        <a:t>4.4. Захищені дисертації авторів та під керівництвом: </a:t>
                      </a:r>
                      <a:r>
                        <a:rPr lang="uk-UA" sz="2000" b="1" dirty="0">
                          <a:solidFill>
                            <a:srgbClr val="FF0000"/>
                          </a:solidFill>
                          <a:latin typeface="Arial" panose="020B0604020202020204" pitchFamily="34" charset="0"/>
                          <a:cs typeface="Arial" panose="020B0604020202020204" pitchFamily="34" charset="0"/>
                        </a:rPr>
                        <a:t>2+</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457200">
                <a:tc>
                  <a:txBody>
                    <a:bodyPr/>
                    <a:lstStyle/>
                    <a:p>
                      <a:r>
                        <a:rPr lang="uk-UA" sz="2000" b="1" dirty="0">
                          <a:latin typeface="Arial" panose="020B0604020202020204" pitchFamily="34" charset="0"/>
                          <a:cs typeface="Arial" panose="020B0604020202020204" pitchFamily="34" charset="0"/>
                        </a:rPr>
                        <a:t>4.5. Перелік інституційних міжнародних наукових грантів: </a:t>
                      </a:r>
                      <a:r>
                        <a:rPr lang="uk-UA" sz="2000" b="1" dirty="0">
                          <a:solidFill>
                            <a:srgbClr val="FF0000"/>
                          </a:solidFill>
                          <a:latin typeface="Arial" panose="020B0604020202020204" pitchFamily="34" charset="0"/>
                          <a:cs typeface="Arial" panose="020B0604020202020204" pitchFamily="34" charset="0"/>
                        </a:rPr>
                        <a:t>5+</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27703">
                <a:tc>
                  <a:txBody>
                    <a:bodyPr/>
                    <a:lstStyle/>
                    <a:p>
                      <a:r>
                        <a:rPr lang="uk-UA" sz="2000" b="1" dirty="0">
                          <a:latin typeface="Arial" panose="020B0604020202020204" pitchFamily="34" charset="0"/>
                          <a:cs typeface="Arial" panose="020B0604020202020204" pitchFamily="34" charset="0"/>
                        </a:rPr>
                        <a:t>4.6. Перелік інституційних грантів (</a:t>
                      </a:r>
                      <a:r>
                        <a:rPr lang="uk-UA" sz="2000" b="1" u="sng" dirty="0">
                          <a:latin typeface="Arial" panose="020B0604020202020204" pitchFamily="34" charset="0"/>
                          <a:cs typeface="Arial" panose="020B0604020202020204" pitchFamily="34" charset="0"/>
                        </a:rPr>
                        <a:t>крім індивідуальних та внутрішніх конкурсів МОН</a:t>
                      </a:r>
                      <a:r>
                        <a:rPr lang="uk-UA" sz="2000" b="1" dirty="0">
                          <a:latin typeface="Arial" panose="020B0604020202020204" pitchFamily="34" charset="0"/>
                          <a:cs typeface="Arial" panose="020B0604020202020204" pitchFamily="34" charset="0"/>
                        </a:rPr>
                        <a:t>) загальнодержавного значення: </a:t>
                      </a:r>
                      <a:r>
                        <a:rPr lang="uk-UA" sz="2000" b="1" dirty="0">
                          <a:solidFill>
                            <a:srgbClr val="FF0000"/>
                          </a:solidFill>
                          <a:latin typeface="Arial" panose="020B0604020202020204" pitchFamily="34" charset="0"/>
                          <a:cs typeface="Arial" panose="020B0604020202020204" pitchFamily="34" charset="0"/>
                        </a:rPr>
                        <a:t>3+</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r h="481882">
                <a:tc>
                  <a:txBody>
                    <a:bodyPr/>
                    <a:lstStyle/>
                    <a:p>
                      <a:r>
                        <a:rPr lang="uk-UA" sz="2000" b="1" dirty="0">
                          <a:latin typeface="Arial" panose="020B0604020202020204" pitchFamily="34" charset="0"/>
                          <a:cs typeface="Arial" panose="020B0604020202020204" pitchFamily="34" charset="0"/>
                        </a:rPr>
                        <a:t>4.7. Обсяг залучених коштів до </a:t>
                      </a:r>
                      <a:r>
                        <a:rPr lang="uk-UA" sz="2000" b="1" dirty="0" err="1">
                          <a:latin typeface="Arial" panose="020B0604020202020204" pitchFamily="34" charset="0"/>
                          <a:cs typeface="Arial" panose="020B0604020202020204" pitchFamily="34" charset="0"/>
                        </a:rPr>
                        <a:t>спецфнду</a:t>
                      </a:r>
                      <a:r>
                        <a:rPr lang="uk-UA" sz="2000" b="1" dirty="0">
                          <a:latin typeface="Arial" panose="020B0604020202020204" pitchFamily="34" charset="0"/>
                          <a:cs typeface="Arial" panose="020B0604020202020204" pitchFamily="34" charset="0"/>
                        </a:rPr>
                        <a:t> (КПКВК 2201040):</a:t>
                      </a:r>
                    </a:p>
                    <a:p>
                      <a:r>
                        <a:rPr lang="uk-UA" sz="2000" b="1" dirty="0">
                          <a:latin typeface="Arial" panose="020B0604020202020204" pitchFamily="34" charset="0"/>
                          <a:cs typeface="Arial" panose="020B0604020202020204" pitchFamily="34" charset="0"/>
                        </a:rPr>
                        <a:t>     до 100 тис. – 0</a:t>
                      </a:r>
                    </a:p>
                    <a:p>
                      <a:r>
                        <a:rPr lang="uk-UA" sz="2000" b="1" dirty="0">
                          <a:latin typeface="Arial" panose="020B0604020202020204" pitchFamily="34" charset="0"/>
                          <a:cs typeface="Arial" panose="020B0604020202020204" pitchFamily="34" charset="0"/>
                        </a:rPr>
                        <a:t>     100-500 тис – 1</a:t>
                      </a:r>
                    </a:p>
                    <a:p>
                      <a:r>
                        <a:rPr lang="uk-UA" sz="2000" b="1" dirty="0">
                          <a:latin typeface="Arial" panose="020B0604020202020204" pitchFamily="34" charset="0"/>
                          <a:cs typeface="Arial" panose="020B0604020202020204" pitchFamily="34" charset="0"/>
                        </a:rPr>
                        <a:t>     501-1000 тис. – 2</a:t>
                      </a:r>
                    </a:p>
                    <a:p>
                      <a:r>
                        <a:rPr lang="uk-UA" sz="2000" b="1" dirty="0">
                          <a:latin typeface="Arial" panose="020B0604020202020204" pitchFamily="34" charset="0"/>
                          <a:cs typeface="Arial" panose="020B0604020202020204" pitchFamily="34" charset="0"/>
                        </a:rPr>
                        <a:t>     ….</a:t>
                      </a:r>
                    </a:p>
                    <a:p>
                      <a:r>
                        <a:rPr lang="uk-UA" sz="2000" b="1" dirty="0">
                          <a:latin typeface="Arial" panose="020B0604020202020204" pitchFamily="34" charset="0"/>
                          <a:cs typeface="Arial" panose="020B0604020202020204" pitchFamily="34" charset="0"/>
                        </a:rPr>
                        <a:t>     3001+ тис. грн - 8</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4175028"/>
                  </a:ext>
                </a:extLst>
              </a:tr>
            </a:tbl>
          </a:graphicData>
        </a:graphic>
      </p:graphicFrame>
      <p:sp>
        <p:nvSpPr>
          <p:cNvPr id="6" name="TextBox 5">
            <a:extLst>
              <a:ext uri="{FF2B5EF4-FFF2-40B4-BE49-F238E27FC236}">
                <a16:creationId xmlns:a16="http://schemas.microsoft.com/office/drawing/2014/main" id="{9FC8E438-C906-441F-A9EE-C5BB1014798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792020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a:spLocks noChangeArrowheads="1"/>
          </p:cNvSpPr>
          <p:nvPr/>
        </p:nvSpPr>
        <p:spPr bwMode="auto">
          <a:xfrm>
            <a:off x="1919536" y="4869160"/>
            <a:ext cx="2088704" cy="1008112"/>
          </a:xfrm>
          <a:prstGeom prst="roundRect">
            <a:avLst>
              <a:gd name="adj" fmla="val 16667"/>
            </a:avLst>
          </a:prstGeom>
          <a:solidFill>
            <a:srgbClr val="0099CC"/>
          </a:solidFill>
          <a:ln w="25400" algn="ctr">
            <a:solidFill>
              <a:srgbClr val="385D8A"/>
            </a:solidFill>
            <a:round/>
            <a:headEnd/>
            <a:tailEnd/>
          </a:ln>
        </p:spPr>
        <p:txBody>
          <a:bodyPr anchor="ctr"/>
          <a:lstStyle/>
          <a:p>
            <a:pPr algn="r">
              <a:defRPr/>
            </a:pPr>
            <a:endParaRPr lang="uk-UA" sz="1600" dirty="0">
              <a:solidFill>
                <a:schemeClr val="lt1"/>
              </a:solidFill>
            </a:endParaRPr>
          </a:p>
          <a:p>
            <a:pPr>
              <a:defRPr/>
            </a:pPr>
            <a:r>
              <a:rPr lang="uk-UA" sz="1600" b="1" dirty="0">
                <a:solidFill>
                  <a:schemeClr val="lt1"/>
                </a:solidFill>
              </a:rPr>
              <a:t>                    </a:t>
            </a:r>
            <a:r>
              <a:rPr lang="uk-UA" b="1" dirty="0">
                <a:solidFill>
                  <a:schemeClr val="lt1"/>
                </a:solidFill>
              </a:rPr>
              <a:t>Укр НДІ </a:t>
            </a:r>
          </a:p>
          <a:p>
            <a:pPr algn="ctr">
              <a:defRPr/>
            </a:pPr>
            <a:r>
              <a:rPr lang="uk-UA" b="1" dirty="0">
                <a:solidFill>
                  <a:schemeClr val="lt1"/>
                </a:solidFill>
              </a:rPr>
              <a:t>                   с.-г. </a:t>
            </a:r>
          </a:p>
          <a:p>
            <a:pPr algn="r">
              <a:defRPr/>
            </a:pPr>
            <a:r>
              <a:rPr lang="uk-UA" b="1" dirty="0">
                <a:solidFill>
                  <a:schemeClr val="lt1"/>
                </a:solidFill>
              </a:rPr>
              <a:t>радіології</a:t>
            </a:r>
          </a:p>
          <a:p>
            <a:pPr algn="ctr">
              <a:defRPr/>
            </a:pPr>
            <a:endParaRPr lang="ru-RU" dirty="0">
              <a:solidFill>
                <a:schemeClr val="lt1"/>
              </a:solidFill>
            </a:endParaRPr>
          </a:p>
        </p:txBody>
      </p:sp>
      <p:sp>
        <p:nvSpPr>
          <p:cNvPr id="9" name="Скругленный прямоугольник 8"/>
          <p:cNvSpPr>
            <a:spLocks noChangeArrowheads="1"/>
          </p:cNvSpPr>
          <p:nvPr/>
        </p:nvSpPr>
        <p:spPr bwMode="auto">
          <a:xfrm>
            <a:off x="1919536" y="2276476"/>
            <a:ext cx="2088902" cy="936501"/>
          </a:xfrm>
          <a:prstGeom prst="roundRect">
            <a:avLst>
              <a:gd name="adj" fmla="val 16667"/>
            </a:avLst>
          </a:prstGeom>
          <a:solidFill>
            <a:srgbClr val="0099CC"/>
          </a:solidFill>
          <a:ln w="25400" algn="ctr">
            <a:solidFill>
              <a:srgbClr val="385D8A"/>
            </a:solidFill>
            <a:round/>
            <a:headEnd/>
            <a:tailEnd/>
          </a:ln>
        </p:spPr>
        <p:txBody>
          <a:bodyPr anchor="ctr"/>
          <a:lstStyle/>
          <a:p>
            <a:pPr algn="ctr">
              <a:defRPr/>
            </a:pPr>
            <a:endParaRPr lang="uk-UA" dirty="0">
              <a:solidFill>
                <a:schemeClr val="lt1"/>
              </a:solidFill>
            </a:endParaRPr>
          </a:p>
          <a:p>
            <a:pPr algn="ctr">
              <a:defRPr/>
            </a:pPr>
            <a:endParaRPr lang="uk-UA" dirty="0">
              <a:solidFill>
                <a:schemeClr val="lt1"/>
              </a:solidFill>
            </a:endParaRPr>
          </a:p>
          <a:p>
            <a:pPr algn="ctr">
              <a:defRPr/>
            </a:pPr>
            <a:r>
              <a:rPr lang="uk-UA" dirty="0">
                <a:solidFill>
                  <a:schemeClr val="lt1"/>
                </a:solidFill>
              </a:rPr>
              <a:t>УЛЯБП АПК</a:t>
            </a:r>
            <a:endParaRPr lang="ru-RU" dirty="0">
              <a:solidFill>
                <a:schemeClr val="lt1"/>
              </a:solidFill>
            </a:endParaRPr>
          </a:p>
        </p:txBody>
      </p:sp>
      <p:sp>
        <p:nvSpPr>
          <p:cNvPr id="14340" name="Заголовок 1"/>
          <p:cNvSpPr>
            <a:spLocks noGrp="1"/>
          </p:cNvSpPr>
          <p:nvPr>
            <p:ph type="title" idx="4294967295"/>
          </p:nvPr>
        </p:nvSpPr>
        <p:spPr>
          <a:xfrm>
            <a:off x="2963888" y="159543"/>
            <a:ext cx="8435280" cy="490537"/>
          </a:xfrm>
        </p:spPr>
        <p:txBody>
          <a:bodyPr>
            <a:normAutofit fontScale="90000"/>
          </a:bodyPr>
          <a:lstStyle/>
          <a:p>
            <a:pPr algn="ctr" eaLnBrk="1" hangingPunct="1"/>
            <a:r>
              <a:rPr lang="uk-UA" sz="3200" b="1" dirty="0">
                <a:solidFill>
                  <a:srgbClr val="254061"/>
                </a:solidFill>
              </a:rPr>
              <a:t>Дослідницька інфраструктура </a:t>
            </a:r>
            <a:endParaRPr lang="ru-RU" sz="3200" b="1" dirty="0">
              <a:solidFill>
                <a:srgbClr val="254061"/>
              </a:solidFill>
            </a:endParaRPr>
          </a:p>
        </p:txBody>
      </p:sp>
      <p:pic>
        <p:nvPicPr>
          <p:cNvPr id="14341" name="Picture 2" descr="http://www.quality.ua/images/logo.gif"/>
          <p:cNvPicPr>
            <a:picLocks noChangeAspect="1" noChangeArrowheads="1"/>
          </p:cNvPicPr>
          <p:nvPr/>
        </p:nvPicPr>
        <p:blipFill>
          <a:blip r:embed="rId2" cstate="print"/>
          <a:srcRect/>
          <a:stretch>
            <a:fillRect/>
          </a:stretch>
        </p:blipFill>
        <p:spPr bwMode="auto">
          <a:xfrm>
            <a:off x="2711450" y="2420939"/>
            <a:ext cx="647700" cy="465137"/>
          </a:xfrm>
          <a:prstGeom prst="rect">
            <a:avLst/>
          </a:prstGeom>
          <a:noFill/>
          <a:ln w="9525">
            <a:noFill/>
            <a:miter lim="800000"/>
            <a:headEnd/>
            <a:tailEnd/>
          </a:ln>
        </p:spPr>
      </p:pic>
      <p:sp>
        <p:nvSpPr>
          <p:cNvPr id="14342" name="Скругленный прямоугольник 4"/>
          <p:cNvSpPr>
            <a:spLocks noChangeArrowheads="1"/>
          </p:cNvSpPr>
          <p:nvPr/>
        </p:nvSpPr>
        <p:spPr bwMode="auto">
          <a:xfrm>
            <a:off x="2135188" y="908050"/>
            <a:ext cx="8064500" cy="1081088"/>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sz="5400">
                <a:solidFill>
                  <a:srgbClr val="FFFFFF"/>
                </a:solidFill>
                <a:latin typeface="Calibri" pitchFamily="34" charset="0"/>
              </a:rPr>
              <a:t>НУБіП України</a:t>
            </a:r>
            <a:endParaRPr lang="ru-RU" sz="5400">
              <a:solidFill>
                <a:srgbClr val="FFFFFF"/>
              </a:solidFill>
              <a:latin typeface="Calibri" pitchFamily="34" charset="0"/>
            </a:endParaRPr>
          </a:p>
        </p:txBody>
      </p:sp>
      <p:sp>
        <p:nvSpPr>
          <p:cNvPr id="8" name="Скругленный прямоугольник 7"/>
          <p:cNvSpPr>
            <a:spLocks noChangeArrowheads="1"/>
          </p:cNvSpPr>
          <p:nvPr/>
        </p:nvSpPr>
        <p:spPr bwMode="auto">
          <a:xfrm>
            <a:off x="1919536" y="3356992"/>
            <a:ext cx="2088902" cy="1368152"/>
          </a:xfrm>
          <a:prstGeom prst="roundRect">
            <a:avLst>
              <a:gd name="adj" fmla="val 16667"/>
            </a:avLst>
          </a:prstGeom>
          <a:solidFill>
            <a:srgbClr val="0099CC"/>
          </a:solidFill>
          <a:ln w="25400" algn="ctr">
            <a:solidFill>
              <a:srgbClr val="385D8A"/>
            </a:solidFill>
            <a:round/>
            <a:headEnd/>
            <a:tailEnd/>
          </a:ln>
        </p:spPr>
        <p:txBody>
          <a:bodyPr anchor="ctr"/>
          <a:lstStyle/>
          <a:p>
            <a:pPr algn="ctr">
              <a:defRPr/>
            </a:pPr>
            <a:endParaRPr lang="uk-UA" sz="1400" b="1" dirty="0">
              <a:solidFill>
                <a:schemeClr val="lt1"/>
              </a:solidFill>
            </a:endParaRPr>
          </a:p>
          <a:p>
            <a:pPr algn="ctr">
              <a:defRPr/>
            </a:pPr>
            <a:r>
              <a:rPr lang="uk-UA" sz="1400" b="1" dirty="0">
                <a:solidFill>
                  <a:schemeClr val="lt1"/>
                </a:solidFill>
              </a:rPr>
              <a:t>НДПІ стандартизації і технологій екобезпечної та органічної продукції</a:t>
            </a:r>
          </a:p>
          <a:p>
            <a:pPr algn="ctr">
              <a:defRPr/>
            </a:pPr>
            <a:endParaRPr lang="ru-RU" sz="1400" dirty="0">
              <a:solidFill>
                <a:schemeClr val="lt1"/>
              </a:solidFill>
            </a:endParaRPr>
          </a:p>
        </p:txBody>
      </p:sp>
      <p:pic>
        <p:nvPicPr>
          <p:cNvPr id="14344" name="Picture 4"/>
          <p:cNvPicPr>
            <a:picLocks noChangeAspect="1" noChangeArrowheads="1"/>
          </p:cNvPicPr>
          <p:nvPr/>
        </p:nvPicPr>
        <p:blipFill>
          <a:blip r:embed="rId3" cstate="print"/>
          <a:srcRect l="16335" t="14844" r="78349" b="76578"/>
          <a:stretch>
            <a:fillRect/>
          </a:stretch>
        </p:blipFill>
        <p:spPr bwMode="auto">
          <a:xfrm>
            <a:off x="2207568" y="4869160"/>
            <a:ext cx="647700" cy="838200"/>
          </a:xfrm>
          <a:prstGeom prst="rect">
            <a:avLst/>
          </a:prstGeom>
          <a:noFill/>
          <a:ln w="9525">
            <a:noFill/>
            <a:miter lim="800000"/>
            <a:headEnd/>
            <a:tailEnd/>
          </a:ln>
        </p:spPr>
      </p:pic>
      <p:sp>
        <p:nvSpPr>
          <p:cNvPr id="13" name="Скругленный прямоугольник 12"/>
          <p:cNvSpPr/>
          <p:nvPr/>
        </p:nvSpPr>
        <p:spPr>
          <a:xfrm>
            <a:off x="4295775" y="2205038"/>
            <a:ext cx="3384550" cy="1079500"/>
          </a:xfrm>
          <a:prstGeom prst="roundRec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rgbClr val="FFFFFF"/>
                </a:solidFill>
                <a:latin typeface="Calibri" pitchFamily="34" charset="0"/>
              </a:rPr>
              <a:t>Базовий заклад</a:t>
            </a:r>
          </a:p>
          <a:p>
            <a:pPr algn="ctr">
              <a:defRPr/>
            </a:pPr>
            <a:r>
              <a:rPr lang="uk-UA" b="1" dirty="0">
                <a:solidFill>
                  <a:srgbClr val="FFFFFF"/>
                </a:solidFill>
                <a:latin typeface="Calibri" pitchFamily="34" charset="0"/>
              </a:rPr>
              <a:t>ННІ (3), 13 факультетів, НДІ (8)</a:t>
            </a:r>
            <a:endParaRPr lang="ru-RU" b="1" dirty="0">
              <a:solidFill>
                <a:srgbClr val="FFFFFF"/>
              </a:solidFill>
              <a:latin typeface="Calibri" pitchFamily="34" charset="0"/>
            </a:endParaRPr>
          </a:p>
        </p:txBody>
      </p:sp>
      <p:sp>
        <p:nvSpPr>
          <p:cNvPr id="14346" name="Скругленный прямоугольник 13"/>
          <p:cNvSpPr>
            <a:spLocks noChangeArrowheads="1"/>
          </p:cNvSpPr>
          <p:nvPr/>
        </p:nvSpPr>
        <p:spPr bwMode="auto">
          <a:xfrm>
            <a:off x="7967664" y="2205038"/>
            <a:ext cx="1944687"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b="1" dirty="0">
                <a:solidFill>
                  <a:srgbClr val="FFFFFF"/>
                </a:solidFill>
                <a:latin typeface="Calibri" pitchFamily="34" charset="0"/>
              </a:rPr>
              <a:t>Навчально-дослідні</a:t>
            </a:r>
          </a:p>
          <a:p>
            <a:pPr algn="ctr"/>
            <a:r>
              <a:rPr lang="uk-UA" b="1" dirty="0">
                <a:solidFill>
                  <a:srgbClr val="FFFFFF"/>
                </a:solidFill>
                <a:latin typeface="Calibri" pitchFamily="34" charset="0"/>
              </a:rPr>
              <a:t>господарства (2)</a:t>
            </a:r>
            <a:endParaRPr lang="ru-RU" dirty="0">
              <a:solidFill>
                <a:srgbClr val="FFFFFF"/>
              </a:solidFill>
              <a:latin typeface="Calibri" pitchFamily="34" charset="0"/>
            </a:endParaRPr>
          </a:p>
        </p:txBody>
      </p:sp>
      <p:sp>
        <p:nvSpPr>
          <p:cNvPr id="14347" name="Скругленный прямоугольник 14"/>
          <p:cNvSpPr>
            <a:spLocks noChangeArrowheads="1"/>
          </p:cNvSpPr>
          <p:nvPr/>
        </p:nvSpPr>
        <p:spPr bwMode="auto">
          <a:xfrm>
            <a:off x="7967664" y="4868863"/>
            <a:ext cx="2232025" cy="12239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b="1">
                <a:solidFill>
                  <a:srgbClr val="FFFFFF"/>
                </a:solidFill>
                <a:latin typeface="Calibri" pitchFamily="34" charset="0"/>
              </a:rPr>
              <a:t>Дослідні</a:t>
            </a:r>
          </a:p>
          <a:p>
            <a:pPr algn="ctr"/>
            <a:r>
              <a:rPr lang="uk-UA" b="1">
                <a:solidFill>
                  <a:srgbClr val="FFFFFF"/>
                </a:solidFill>
                <a:latin typeface="Calibri" pitchFamily="34" charset="0"/>
              </a:rPr>
              <a:t>станції (2):</a:t>
            </a:r>
          </a:p>
          <a:p>
            <a:pPr algn="ctr"/>
            <a:r>
              <a:rPr lang="uk-UA" b="1">
                <a:solidFill>
                  <a:srgbClr val="FFFFFF"/>
                </a:solidFill>
                <a:latin typeface="Calibri" pitchFamily="34" charset="0"/>
              </a:rPr>
              <a:t>Боярська лісова </a:t>
            </a:r>
          </a:p>
          <a:p>
            <a:pPr algn="ctr"/>
            <a:r>
              <a:rPr lang="uk-UA" b="1">
                <a:solidFill>
                  <a:srgbClr val="FFFFFF"/>
                </a:solidFill>
                <a:latin typeface="Calibri" pitchFamily="34" charset="0"/>
              </a:rPr>
              <a:t>Агрономічна </a:t>
            </a:r>
            <a:endParaRPr lang="ru-RU">
              <a:solidFill>
                <a:srgbClr val="FFFFFF"/>
              </a:solidFill>
              <a:latin typeface="Calibri" pitchFamily="34" charset="0"/>
            </a:endParaRPr>
          </a:p>
        </p:txBody>
      </p:sp>
      <p:sp>
        <p:nvSpPr>
          <p:cNvPr id="18" name="Скругленный прямоугольник 17"/>
          <p:cNvSpPr/>
          <p:nvPr/>
        </p:nvSpPr>
        <p:spPr>
          <a:xfrm>
            <a:off x="4367213" y="3716339"/>
            <a:ext cx="3313112" cy="8651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a:solidFill>
                  <a:srgbClr val="FFFFFF"/>
                </a:solidFill>
                <a:latin typeface="Calibri" pitchFamily="34" charset="0"/>
              </a:rPr>
              <a:t>Наукові лабораторії</a:t>
            </a:r>
          </a:p>
          <a:p>
            <a:pPr algn="ctr">
              <a:defRPr/>
            </a:pPr>
            <a:r>
              <a:rPr lang="uk-UA" sz="2400" b="1">
                <a:solidFill>
                  <a:srgbClr val="FFFFFF"/>
                </a:solidFill>
                <a:latin typeface="Calibri" pitchFamily="34" charset="0"/>
              </a:rPr>
              <a:t>(64)</a:t>
            </a:r>
            <a:endParaRPr lang="ru-RU" sz="2400" b="1">
              <a:solidFill>
                <a:srgbClr val="FFFFFF"/>
              </a:solidFill>
              <a:latin typeface="Calibri" pitchFamily="34" charset="0"/>
            </a:endParaRPr>
          </a:p>
        </p:txBody>
      </p:sp>
      <p:sp>
        <p:nvSpPr>
          <p:cNvPr id="19" name="Скругленный прямоугольник 18"/>
          <p:cNvSpPr/>
          <p:nvPr/>
        </p:nvSpPr>
        <p:spPr>
          <a:xfrm>
            <a:off x="4367213" y="4868864"/>
            <a:ext cx="3313112" cy="936625"/>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a:solidFill>
                  <a:srgbClr val="FFFFFF"/>
                </a:solidFill>
                <a:latin typeface="Calibri" pitchFamily="34" charset="0"/>
              </a:rPr>
              <a:t>Навчально-науково-виробничі лабораторії (61)</a:t>
            </a:r>
            <a:endParaRPr lang="ru-RU" sz="2000" b="1">
              <a:solidFill>
                <a:srgbClr val="FFFFFF"/>
              </a:solidFill>
              <a:latin typeface="Calibri" pitchFamily="34" charset="0"/>
            </a:endParaRPr>
          </a:p>
        </p:txBody>
      </p:sp>
      <p:cxnSp>
        <p:nvCxnSpPr>
          <p:cNvPr id="14350" name="Прямая соединительная линия 20"/>
          <p:cNvCxnSpPr>
            <a:cxnSpLocks noChangeShapeType="1"/>
            <a:stCxn id="13" idx="1"/>
            <a:endCxn id="9" idx="3"/>
          </p:cNvCxnSpPr>
          <p:nvPr/>
        </p:nvCxnSpPr>
        <p:spPr bwMode="auto">
          <a:xfrm flipH="1" flipV="1">
            <a:off x="4008439" y="2744726"/>
            <a:ext cx="287337" cy="62"/>
          </a:xfrm>
          <a:prstGeom prst="line">
            <a:avLst/>
          </a:prstGeom>
          <a:noFill/>
          <a:ln w="28575" algn="ctr">
            <a:solidFill>
              <a:srgbClr val="4A7EBB"/>
            </a:solidFill>
            <a:round/>
            <a:headEnd/>
            <a:tailEnd/>
          </a:ln>
        </p:spPr>
      </p:cxnSp>
      <p:cxnSp>
        <p:nvCxnSpPr>
          <p:cNvPr id="14351" name="Прямая соединительная линия 22"/>
          <p:cNvCxnSpPr>
            <a:cxnSpLocks noChangeShapeType="1"/>
          </p:cNvCxnSpPr>
          <p:nvPr/>
        </p:nvCxnSpPr>
        <p:spPr bwMode="auto">
          <a:xfrm>
            <a:off x="7680325" y="2781300"/>
            <a:ext cx="287338" cy="0"/>
          </a:xfrm>
          <a:prstGeom prst="line">
            <a:avLst/>
          </a:prstGeom>
          <a:noFill/>
          <a:ln w="28575" algn="ctr">
            <a:solidFill>
              <a:srgbClr val="4A7EBB"/>
            </a:solidFill>
            <a:round/>
            <a:headEnd/>
            <a:tailEnd/>
          </a:ln>
        </p:spPr>
      </p:cxnSp>
      <p:cxnSp>
        <p:nvCxnSpPr>
          <p:cNvPr id="26" name="Прямая соединительная линия 25"/>
          <p:cNvCxnSpPr>
            <a:stCxn id="13" idx="1"/>
            <a:endCxn id="13" idx="1"/>
          </p:cNvCxnSpPr>
          <p:nvPr/>
        </p:nvCxnSpPr>
        <p:spPr>
          <a:xfrm>
            <a:off x="4295775" y="27447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3" name="Прямая соединительная линия 27"/>
          <p:cNvCxnSpPr>
            <a:cxnSpLocks noChangeShapeType="1"/>
          </p:cNvCxnSpPr>
          <p:nvPr/>
        </p:nvCxnSpPr>
        <p:spPr bwMode="auto">
          <a:xfrm>
            <a:off x="5880100" y="1989138"/>
            <a:ext cx="0" cy="215900"/>
          </a:xfrm>
          <a:prstGeom prst="line">
            <a:avLst/>
          </a:prstGeom>
          <a:noFill/>
          <a:ln w="28575" algn="ctr">
            <a:solidFill>
              <a:srgbClr val="4A7EBB"/>
            </a:solidFill>
            <a:round/>
            <a:headEnd/>
            <a:tailEnd/>
          </a:ln>
        </p:spPr>
      </p:cxnSp>
      <p:cxnSp>
        <p:nvCxnSpPr>
          <p:cNvPr id="14354" name="Прямая соединительная линия 32"/>
          <p:cNvCxnSpPr>
            <a:cxnSpLocks noChangeShapeType="1"/>
            <a:stCxn id="13" idx="1"/>
            <a:endCxn id="8" idx="3"/>
          </p:cNvCxnSpPr>
          <p:nvPr/>
        </p:nvCxnSpPr>
        <p:spPr bwMode="auto">
          <a:xfrm flipH="1">
            <a:off x="4008439" y="2744788"/>
            <a:ext cx="287337" cy="1296280"/>
          </a:xfrm>
          <a:prstGeom prst="line">
            <a:avLst/>
          </a:prstGeom>
          <a:noFill/>
          <a:ln w="28575" algn="ctr">
            <a:solidFill>
              <a:srgbClr val="4A7EBB"/>
            </a:solidFill>
            <a:round/>
            <a:headEnd/>
            <a:tailEnd/>
          </a:ln>
        </p:spPr>
      </p:cxnSp>
      <p:cxnSp>
        <p:nvCxnSpPr>
          <p:cNvPr id="14355" name="Прямая соединительная линия 32"/>
          <p:cNvCxnSpPr>
            <a:cxnSpLocks noChangeShapeType="1"/>
          </p:cNvCxnSpPr>
          <p:nvPr/>
        </p:nvCxnSpPr>
        <p:spPr bwMode="auto">
          <a:xfrm flipH="1">
            <a:off x="4008439" y="2852739"/>
            <a:ext cx="287337" cy="2232025"/>
          </a:xfrm>
          <a:prstGeom prst="line">
            <a:avLst/>
          </a:prstGeom>
          <a:noFill/>
          <a:ln w="28575" algn="ctr">
            <a:solidFill>
              <a:srgbClr val="4A7EBB"/>
            </a:solidFill>
            <a:round/>
            <a:headEnd/>
            <a:tailEnd/>
          </a:ln>
        </p:spPr>
      </p:cxnSp>
      <p:cxnSp>
        <p:nvCxnSpPr>
          <p:cNvPr id="14356" name="Прямая соединительная линия 32"/>
          <p:cNvCxnSpPr>
            <a:cxnSpLocks noChangeShapeType="1"/>
          </p:cNvCxnSpPr>
          <p:nvPr/>
        </p:nvCxnSpPr>
        <p:spPr bwMode="auto">
          <a:xfrm flipH="1">
            <a:off x="5951538" y="3284538"/>
            <a:ext cx="0" cy="431800"/>
          </a:xfrm>
          <a:prstGeom prst="line">
            <a:avLst/>
          </a:prstGeom>
          <a:noFill/>
          <a:ln w="28575" algn="ctr">
            <a:solidFill>
              <a:srgbClr val="4A7EBB"/>
            </a:solidFill>
            <a:round/>
            <a:headEnd/>
            <a:tailEnd/>
          </a:ln>
        </p:spPr>
      </p:cxnSp>
      <p:cxnSp>
        <p:nvCxnSpPr>
          <p:cNvPr id="14357" name="Прямая соединительная линия 32"/>
          <p:cNvCxnSpPr>
            <a:cxnSpLocks noChangeShapeType="1"/>
          </p:cNvCxnSpPr>
          <p:nvPr/>
        </p:nvCxnSpPr>
        <p:spPr bwMode="auto">
          <a:xfrm flipH="1">
            <a:off x="5951538" y="4581525"/>
            <a:ext cx="0" cy="287338"/>
          </a:xfrm>
          <a:prstGeom prst="line">
            <a:avLst/>
          </a:prstGeom>
          <a:noFill/>
          <a:ln w="28575" algn="ctr">
            <a:solidFill>
              <a:srgbClr val="4A7EBB"/>
            </a:solidFill>
            <a:round/>
            <a:headEnd/>
            <a:tailEnd/>
          </a:ln>
        </p:spPr>
      </p:cxnSp>
      <p:sp>
        <p:nvSpPr>
          <p:cNvPr id="14358" name="Line 24"/>
          <p:cNvSpPr>
            <a:spLocks noChangeShapeType="1"/>
          </p:cNvSpPr>
          <p:nvPr/>
        </p:nvSpPr>
        <p:spPr bwMode="auto">
          <a:xfrm>
            <a:off x="7680326" y="2781300"/>
            <a:ext cx="359891" cy="2087860"/>
          </a:xfrm>
          <a:prstGeom prst="line">
            <a:avLst/>
          </a:prstGeom>
          <a:noFill/>
          <a:ln w="28575">
            <a:solidFill>
              <a:schemeClr val="accent2"/>
            </a:solidFill>
            <a:round/>
            <a:headEnd/>
            <a:tailEnd/>
          </a:ln>
        </p:spPr>
        <p:txBody>
          <a:bodyPr/>
          <a:lstStyle/>
          <a:p>
            <a:endParaRPr lang="ru-RU"/>
          </a:p>
        </p:txBody>
      </p:sp>
      <p:sp>
        <p:nvSpPr>
          <p:cNvPr id="14359" name="Скругленный прямоугольник 7"/>
          <p:cNvSpPr>
            <a:spLocks noChangeArrowheads="1"/>
          </p:cNvSpPr>
          <p:nvPr/>
        </p:nvSpPr>
        <p:spPr bwMode="auto">
          <a:xfrm>
            <a:off x="8039100" y="3573463"/>
            <a:ext cx="1944688"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buFontTx/>
              <a:buChar char="•"/>
            </a:pPr>
            <a:r>
              <a:rPr lang="uk-UA" sz="1600" b="1">
                <a:solidFill>
                  <a:srgbClr val="FFFFFF"/>
                </a:solidFill>
                <a:latin typeface="Calibri" pitchFamily="34" charset="0"/>
              </a:rPr>
              <a:t> Ботанічний сад</a:t>
            </a:r>
          </a:p>
          <a:p>
            <a:pPr algn="ctr">
              <a:buFontTx/>
              <a:buChar char="•"/>
            </a:pPr>
            <a:r>
              <a:rPr lang="uk-UA" sz="1600" b="1">
                <a:solidFill>
                  <a:srgbClr val="FFFFFF"/>
                </a:solidFill>
                <a:latin typeface="Calibri" pitchFamily="34" charset="0"/>
              </a:rPr>
              <a:t> Клінічний центр “Ветмедцентр”</a:t>
            </a:r>
          </a:p>
          <a:p>
            <a:pPr algn="ctr"/>
            <a:endParaRPr lang="ru-RU" sz="1600">
              <a:solidFill>
                <a:srgbClr val="FFFFFF"/>
              </a:solidFill>
              <a:latin typeface="Calibri" pitchFamily="34" charset="0"/>
            </a:endParaRPr>
          </a:p>
        </p:txBody>
      </p:sp>
      <p:sp>
        <p:nvSpPr>
          <p:cNvPr id="14360" name="AutoShape 26"/>
          <p:cNvSpPr>
            <a:spLocks noChangeArrowheads="1"/>
          </p:cNvSpPr>
          <p:nvPr/>
        </p:nvSpPr>
        <p:spPr bwMode="auto">
          <a:xfrm>
            <a:off x="4233864" y="6059489"/>
            <a:ext cx="3590925" cy="642937"/>
          </a:xfrm>
          <a:prstGeom prst="roundRect">
            <a:avLst>
              <a:gd name="adj" fmla="val 16667"/>
            </a:avLst>
          </a:prstGeom>
          <a:solidFill>
            <a:schemeClr val="accent6">
              <a:lumMod val="60000"/>
              <a:lumOff val="40000"/>
            </a:schemeClr>
          </a:solidFill>
          <a:ln w="9525">
            <a:solidFill>
              <a:schemeClr val="tx1"/>
            </a:solidFill>
            <a:round/>
            <a:headEnd/>
            <a:tailEnd/>
          </a:ln>
        </p:spPr>
        <p:txBody>
          <a:bodyPr anchor="ctr">
            <a:spAutoFit/>
          </a:bodyPr>
          <a:lstStyle/>
          <a:p>
            <a:pPr algn="ctr"/>
            <a:r>
              <a:rPr lang="uk-UA" sz="1600" b="1" dirty="0"/>
              <a:t>Навчально-науково-виробничо-інноваційні центри (4)</a:t>
            </a:r>
            <a:endParaRPr lang="ru-RU" sz="1600" b="1" dirty="0"/>
          </a:p>
        </p:txBody>
      </p:sp>
      <p:sp>
        <p:nvSpPr>
          <p:cNvPr id="14361" name="Line 27"/>
          <p:cNvSpPr>
            <a:spLocks noChangeShapeType="1"/>
          </p:cNvSpPr>
          <p:nvPr/>
        </p:nvSpPr>
        <p:spPr bwMode="auto">
          <a:xfrm>
            <a:off x="5951538" y="5805488"/>
            <a:ext cx="0" cy="215900"/>
          </a:xfrm>
          <a:prstGeom prst="line">
            <a:avLst/>
          </a:prstGeom>
          <a:noFill/>
          <a:ln w="28575">
            <a:solidFill>
              <a:schemeClr val="accent2"/>
            </a:solidFill>
            <a:round/>
            <a:headEnd/>
            <a:tailEnd/>
          </a:ln>
        </p:spPr>
        <p:txBody>
          <a:bodyPr/>
          <a:lstStyle/>
          <a:p>
            <a:endParaRPr lang="ru-RU"/>
          </a:p>
        </p:txBody>
      </p:sp>
      <p:sp>
        <p:nvSpPr>
          <p:cNvPr id="29" name="Line 24"/>
          <p:cNvSpPr>
            <a:spLocks noChangeShapeType="1"/>
          </p:cNvSpPr>
          <p:nvPr/>
        </p:nvSpPr>
        <p:spPr bwMode="auto">
          <a:xfrm>
            <a:off x="7680178" y="2780929"/>
            <a:ext cx="360039" cy="1368152"/>
          </a:xfrm>
          <a:prstGeom prst="line">
            <a:avLst/>
          </a:prstGeom>
          <a:noFill/>
          <a:ln w="28575">
            <a:solidFill>
              <a:schemeClr val="accent2"/>
            </a:solidFill>
            <a:round/>
            <a:headEnd/>
            <a:tailEnd/>
          </a:ln>
        </p:spPr>
        <p:txBody>
          <a:bodyPr/>
          <a:lstStyle/>
          <a:p>
            <a:endParaRPr lang="ru-RU"/>
          </a:p>
        </p:txBody>
      </p:sp>
      <p:pic>
        <p:nvPicPr>
          <p:cNvPr id="30" name="Рисунок 29">
            <a:extLst>
              <a:ext uri="{FF2B5EF4-FFF2-40B4-BE49-F238E27FC236}">
                <a16:creationId xmlns:a16="http://schemas.microsoft.com/office/drawing/2014/main" id="{3DA5FCD1-C022-4346-A178-78568AB2C981}"/>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31" name="TextBox 30">
            <a:extLst>
              <a:ext uri="{FF2B5EF4-FFF2-40B4-BE49-F238E27FC236}">
                <a16:creationId xmlns:a16="http://schemas.microsoft.com/office/drawing/2014/main" id="{FFF432AE-FE73-42F0-AD5A-85D8BBB72FD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96858" y="219352"/>
            <a:ext cx="3480889" cy="369332"/>
          </a:xfrm>
          <a:prstGeom prst="rect">
            <a:avLst/>
          </a:prstGeom>
        </p:spPr>
        <p:txBody>
          <a:bodyPr wrap="none">
            <a:spAutoFit/>
          </a:bodyPr>
          <a:lstStyle/>
          <a:p>
            <a:r>
              <a:rPr lang="en-US" b="1" dirty="0">
                <a:solidFill>
                  <a:srgbClr val="FF0000"/>
                </a:solidFill>
              </a:rPr>
              <a:t>https://nubip.edu.ua/node/81537</a:t>
            </a:r>
            <a:endParaRPr lang="ru-RU" b="1" dirty="0">
              <a:solidFill>
                <a:srgbClr val="FF0000"/>
              </a:solidFill>
            </a:endParaRPr>
          </a:p>
        </p:txBody>
      </p:sp>
      <p:pic>
        <p:nvPicPr>
          <p:cNvPr id="2050" name="Picture 2"/>
          <p:cNvPicPr>
            <a:picLocks noChangeAspect="1" noChangeArrowheads="1"/>
          </p:cNvPicPr>
          <p:nvPr/>
        </p:nvPicPr>
        <p:blipFill>
          <a:blip r:embed="rId2" cstate="print"/>
          <a:srcRect l="9296" t="10328" r="20471" b="10919"/>
          <a:stretch>
            <a:fillRect/>
          </a:stretch>
        </p:blipFill>
        <p:spPr bwMode="auto">
          <a:xfrm>
            <a:off x="1775520" y="764704"/>
            <a:ext cx="6261155" cy="5616624"/>
          </a:xfrm>
          <a:prstGeom prst="rect">
            <a:avLst/>
          </a:prstGeom>
          <a:noFill/>
          <a:ln w="9525">
            <a:noFill/>
            <a:miter lim="800000"/>
            <a:headEnd/>
            <a:tailEnd/>
          </a:ln>
        </p:spPr>
      </p:pic>
      <p:sp>
        <p:nvSpPr>
          <p:cNvPr id="9" name="Овал 8"/>
          <p:cNvSpPr/>
          <p:nvPr/>
        </p:nvSpPr>
        <p:spPr>
          <a:xfrm>
            <a:off x="1847528" y="4005064"/>
            <a:ext cx="1728192" cy="64807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cstate="print"/>
          <a:srcRect l="9248" t="10925" r="32281" b="21946"/>
          <a:stretch>
            <a:fillRect/>
          </a:stretch>
        </p:blipFill>
        <p:spPr bwMode="auto">
          <a:xfrm>
            <a:off x="5015881" y="1628800"/>
            <a:ext cx="5366117" cy="4928548"/>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B42D0B43-23DE-4195-AA16-8891F74D8FB0}"/>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10" name="TextBox 9">
            <a:extLst>
              <a:ext uri="{FF2B5EF4-FFF2-40B4-BE49-F238E27FC236}">
                <a16:creationId xmlns:a16="http://schemas.microsoft.com/office/drawing/2014/main" id="{4DA63D3D-3EE7-4619-A04C-F54FB046DC15}"/>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0D633914-CD64-4D9D-BACC-02EFC69B86A8}"/>
              </a:ext>
            </a:extLst>
          </p:cNvPr>
          <p:cNvSpPr txBox="1"/>
          <p:nvPr/>
        </p:nvSpPr>
        <p:spPr>
          <a:xfrm>
            <a:off x="714347" y="1785926"/>
            <a:ext cx="10848387" cy="3970318"/>
          </a:xfrm>
          <a:prstGeom prst="rect">
            <a:avLst/>
          </a:prstGeom>
          <a:noFill/>
        </p:spPr>
        <p:txBody>
          <a:bodyPr wrap="square" rtlCol="0">
            <a:spAutoFit/>
          </a:bodyPr>
          <a:lstStyle/>
          <a:p>
            <a:pPr>
              <a:buFont typeface="Wingdings" pitchFamily="2" charset="2"/>
              <a:buChar char="ü"/>
            </a:pPr>
            <a:r>
              <a:rPr lang="uk-UA" sz="2800" dirty="0">
                <a:latin typeface="Arial" panose="020B0604020202020204" pitchFamily="34" charset="0"/>
                <a:cs typeface="Arial" panose="020B0604020202020204" pitchFamily="34" charset="0"/>
              </a:rPr>
              <a:t> Нормативна документація</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Організація конкурсу</a:t>
            </a:r>
          </a:p>
          <a:p>
            <a:pPr>
              <a:buFont typeface="Wingdings" pitchFamily="2" charset="2"/>
              <a:buChar char="ü"/>
            </a:pPr>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Вимоги до проєктів</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Критерії оцінювання проєктів та матеріально-технічна база</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Зміст та оформлення проєкту</a:t>
            </a:r>
            <a:endParaRPr lang="ru-RU"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336386-6390-4A10-8EB3-4B98B9127501}"/>
              </a:ext>
            </a:extLst>
          </p:cNvPr>
          <p:cNvSpPr txBox="1"/>
          <p:nvPr/>
        </p:nvSpPr>
        <p:spPr>
          <a:xfrm>
            <a:off x="3457548" y="753188"/>
            <a:ext cx="728667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4000" dirty="0"/>
              <a:t>План доповіді</a:t>
            </a:r>
            <a:endParaRPr lang="ru-RU" sz="4000" dirty="0"/>
          </a:p>
        </p:txBody>
      </p:sp>
    </p:spTree>
    <p:extLst>
      <p:ext uri="{BB962C8B-B14F-4D97-AF65-F5344CB8AC3E}">
        <p14:creationId xmlns:p14="http://schemas.microsoft.com/office/powerpoint/2010/main" val="83889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013" y="217017"/>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колективного користування науковим обладнанням</a:t>
            </a:r>
            <a:endParaRPr lang="ru-RU" sz="3200" dirty="0"/>
          </a:p>
        </p:txBody>
      </p:sp>
      <p:pic>
        <p:nvPicPr>
          <p:cNvPr id="5" name="Picture 24" descr="LogoNAS"/>
          <p:cNvPicPr>
            <a:picLocks noChangeAspect="1" noChangeArrowheads="1"/>
          </p:cNvPicPr>
          <p:nvPr/>
        </p:nvPicPr>
        <p:blipFill>
          <a:blip r:embed="rId2" cstate="print"/>
          <a:srcRect/>
          <a:stretch>
            <a:fillRect/>
          </a:stretch>
        </p:blipFill>
        <p:spPr bwMode="auto">
          <a:xfrm>
            <a:off x="1301747" y="1705542"/>
            <a:ext cx="1857388" cy="2377457"/>
          </a:xfrm>
          <a:prstGeom prst="rect">
            <a:avLst/>
          </a:prstGeom>
          <a:noFill/>
          <a:ln w="9525">
            <a:noFill/>
            <a:miter lim="800000"/>
            <a:headEnd/>
            <a:tailEnd/>
          </a:ln>
        </p:spPr>
      </p:pic>
      <p:sp>
        <p:nvSpPr>
          <p:cNvPr id="6" name="AutoShape 25"/>
          <p:cNvSpPr>
            <a:spLocks noChangeArrowheads="1"/>
          </p:cNvSpPr>
          <p:nvPr/>
        </p:nvSpPr>
        <p:spPr bwMode="auto">
          <a:xfrm rot="20485193">
            <a:off x="3256580" y="2736083"/>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a:solidFill>
                  <a:srgbClr val="FF0000"/>
                </a:solidFill>
              </a:rPr>
              <a:t>83 центри</a:t>
            </a:r>
          </a:p>
          <a:p>
            <a:pPr algn="ctr"/>
            <a:r>
              <a:rPr lang="uk-UA" dirty="0">
                <a:solidFill>
                  <a:srgbClr val="FF0000"/>
                </a:solidFill>
              </a:rPr>
              <a:t>(2004-2010)</a:t>
            </a:r>
            <a:endParaRPr lang="ru-RU" dirty="0">
              <a:solidFill>
                <a:srgbClr val="FF0000"/>
              </a:solidFill>
            </a:endParaRPr>
          </a:p>
        </p:txBody>
      </p:sp>
      <p:pic>
        <p:nvPicPr>
          <p:cNvPr id="7" name="Рисунок 6" descr="лого МОН.png"/>
          <p:cNvPicPr>
            <a:picLocks noChangeAspect="1"/>
          </p:cNvPicPr>
          <p:nvPr/>
        </p:nvPicPr>
        <p:blipFill>
          <a:blip r:embed="rId3" cstate="print"/>
          <a:stretch>
            <a:fillRect/>
          </a:stretch>
        </p:blipFill>
        <p:spPr>
          <a:xfrm>
            <a:off x="5811328" y="2060086"/>
            <a:ext cx="2952750" cy="1552575"/>
          </a:xfrm>
          <a:prstGeom prst="rect">
            <a:avLst/>
          </a:prstGeom>
        </p:spPr>
      </p:pic>
      <p:sp>
        <p:nvSpPr>
          <p:cNvPr id="8" name="AutoShape 25"/>
          <p:cNvSpPr>
            <a:spLocks noChangeArrowheads="1"/>
          </p:cNvSpPr>
          <p:nvPr/>
        </p:nvSpPr>
        <p:spPr bwMode="auto">
          <a:xfrm rot="20461444">
            <a:off x="9277319" y="2565951"/>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a:solidFill>
                  <a:srgbClr val="FF0000"/>
                </a:solidFill>
              </a:rPr>
              <a:t>8 центрів</a:t>
            </a:r>
          </a:p>
          <a:p>
            <a:pPr algn="ctr"/>
            <a:r>
              <a:rPr lang="uk-UA" dirty="0">
                <a:solidFill>
                  <a:srgbClr val="FF0000"/>
                </a:solidFill>
              </a:rPr>
              <a:t>(2018) + 6 нові (2019)</a:t>
            </a:r>
            <a:endParaRPr lang="ru-RU" dirty="0">
              <a:solidFill>
                <a:srgbClr val="FF0000"/>
              </a:solidFill>
            </a:endParaRPr>
          </a:p>
        </p:txBody>
      </p:sp>
      <p:pic>
        <p:nvPicPr>
          <p:cNvPr id="9" name="Рисунок 8" descr="Дніпровська політехніка.jpg"/>
          <p:cNvPicPr>
            <a:picLocks noChangeAspect="1"/>
          </p:cNvPicPr>
          <p:nvPr/>
        </p:nvPicPr>
        <p:blipFill>
          <a:blip r:embed="rId4" cstate="print"/>
          <a:stretch>
            <a:fillRect/>
          </a:stretch>
        </p:blipFill>
        <p:spPr>
          <a:xfrm>
            <a:off x="1952596" y="5500702"/>
            <a:ext cx="1500198" cy="985690"/>
          </a:xfrm>
          <a:prstGeom prst="rect">
            <a:avLst/>
          </a:prstGeom>
        </p:spPr>
      </p:pic>
      <p:pic>
        <p:nvPicPr>
          <p:cNvPr id="10" name="Рисунок 9" descr="Ужгородський НУ.jpg"/>
          <p:cNvPicPr>
            <a:picLocks noChangeAspect="1"/>
          </p:cNvPicPr>
          <p:nvPr/>
        </p:nvPicPr>
        <p:blipFill>
          <a:blip r:embed="rId5" cstate="print"/>
          <a:srcRect l="12500" r="12500"/>
          <a:stretch>
            <a:fillRect/>
          </a:stretch>
        </p:blipFill>
        <p:spPr>
          <a:xfrm>
            <a:off x="3595670" y="5429265"/>
            <a:ext cx="1285884" cy="1126503"/>
          </a:xfrm>
          <a:prstGeom prst="rect">
            <a:avLst/>
          </a:prstGeom>
        </p:spPr>
      </p:pic>
      <p:pic>
        <p:nvPicPr>
          <p:cNvPr id="11" name="Picture 12"/>
          <p:cNvPicPr>
            <a:picLocks noChangeAspect="1" noChangeArrowheads="1"/>
          </p:cNvPicPr>
          <p:nvPr/>
        </p:nvPicPr>
        <p:blipFill>
          <a:blip r:embed="rId6" cstate="print"/>
          <a:srcRect l="55908" t="15538" r="29329" b="61806"/>
          <a:stretch>
            <a:fillRect/>
          </a:stretch>
        </p:blipFill>
        <p:spPr bwMode="auto">
          <a:xfrm>
            <a:off x="5310183" y="5500702"/>
            <a:ext cx="868889" cy="1000132"/>
          </a:xfrm>
          <a:prstGeom prst="rect">
            <a:avLst/>
          </a:prstGeom>
          <a:noFill/>
          <a:ln w="9525">
            <a:noFill/>
            <a:miter lim="800000"/>
            <a:headEnd/>
            <a:tailEnd/>
          </a:ln>
        </p:spPr>
      </p:pic>
      <p:pic>
        <p:nvPicPr>
          <p:cNvPr id="12" name="Рисунок 11" descr="СумНАУ.jpg"/>
          <p:cNvPicPr>
            <a:picLocks noChangeAspect="1"/>
          </p:cNvPicPr>
          <p:nvPr/>
        </p:nvPicPr>
        <p:blipFill>
          <a:blip r:embed="rId7" cstate="print"/>
          <a:stretch>
            <a:fillRect/>
          </a:stretch>
        </p:blipFill>
        <p:spPr>
          <a:xfrm>
            <a:off x="6667504" y="5429264"/>
            <a:ext cx="857256" cy="857256"/>
          </a:xfrm>
          <a:prstGeom prst="rect">
            <a:avLst/>
          </a:prstGeom>
        </p:spPr>
      </p:pic>
      <p:pic>
        <p:nvPicPr>
          <p:cNvPr id="13" name="Рисунок 12" descr="Приазовський ДТУ.jpg"/>
          <p:cNvPicPr>
            <a:picLocks noChangeAspect="1"/>
          </p:cNvPicPr>
          <p:nvPr/>
        </p:nvPicPr>
        <p:blipFill>
          <a:blip r:embed="rId8" cstate="print"/>
          <a:stretch>
            <a:fillRect/>
          </a:stretch>
        </p:blipFill>
        <p:spPr>
          <a:xfrm>
            <a:off x="4524365" y="4071943"/>
            <a:ext cx="1428753" cy="1428753"/>
          </a:xfrm>
          <a:prstGeom prst="rect">
            <a:avLst/>
          </a:prstGeom>
        </p:spPr>
      </p:pic>
      <p:pic>
        <p:nvPicPr>
          <p:cNvPr id="14" name="Рисунок 13" descr="ЛЬвівський НУ.jpg"/>
          <p:cNvPicPr>
            <a:picLocks noChangeAspect="1"/>
          </p:cNvPicPr>
          <p:nvPr/>
        </p:nvPicPr>
        <p:blipFill>
          <a:blip r:embed="rId9" cstate="print"/>
          <a:stretch>
            <a:fillRect/>
          </a:stretch>
        </p:blipFill>
        <p:spPr>
          <a:xfrm>
            <a:off x="7667636" y="4929198"/>
            <a:ext cx="1214446" cy="1214446"/>
          </a:xfrm>
          <a:prstGeom prst="rect">
            <a:avLst/>
          </a:prstGeom>
        </p:spPr>
      </p:pic>
      <p:pic>
        <p:nvPicPr>
          <p:cNvPr id="16" name="Picture 20" descr="1"/>
          <p:cNvPicPr>
            <a:picLocks noChangeAspect="1" noChangeArrowheads="1"/>
          </p:cNvPicPr>
          <p:nvPr/>
        </p:nvPicPr>
        <p:blipFill>
          <a:blip r:embed="rId10" cstate="print"/>
          <a:srcRect/>
          <a:stretch>
            <a:fillRect/>
          </a:stretch>
        </p:blipFill>
        <p:spPr bwMode="auto">
          <a:xfrm>
            <a:off x="9310710" y="4357695"/>
            <a:ext cx="1076144" cy="1072873"/>
          </a:xfrm>
          <a:prstGeom prst="rect">
            <a:avLst/>
          </a:prstGeom>
          <a:noFill/>
          <a:ln w="9525">
            <a:noFill/>
            <a:miter lim="800000"/>
            <a:headEnd/>
            <a:tailEnd/>
          </a:ln>
        </p:spPr>
      </p:pic>
      <p:pic>
        <p:nvPicPr>
          <p:cNvPr id="17" name="Рисунок 16" descr="НУХТ.jpg"/>
          <p:cNvPicPr>
            <a:picLocks noChangeAspect="1"/>
          </p:cNvPicPr>
          <p:nvPr/>
        </p:nvPicPr>
        <p:blipFill>
          <a:blip r:embed="rId11" cstate="print"/>
          <a:stretch>
            <a:fillRect/>
          </a:stretch>
        </p:blipFill>
        <p:spPr>
          <a:xfrm>
            <a:off x="6167438" y="3786191"/>
            <a:ext cx="1071570" cy="954507"/>
          </a:xfrm>
          <a:prstGeom prst="rect">
            <a:avLst/>
          </a:prstGeom>
        </p:spPr>
      </p:pic>
      <p:pic>
        <p:nvPicPr>
          <p:cNvPr id="19" name="Рисунок 18">
            <a:extLst>
              <a:ext uri="{FF2B5EF4-FFF2-40B4-BE49-F238E27FC236}">
                <a16:creationId xmlns:a16="http://schemas.microsoft.com/office/drawing/2014/main" id="{7606B694-3121-415F-AE43-E4D890E0FA24}"/>
              </a:ext>
            </a:extLst>
          </p:cNvPr>
          <p:cNvPicPr>
            <a:picLocks noChangeAspect="1"/>
          </p:cNvPicPr>
          <p:nvPr/>
        </p:nvPicPr>
        <p:blipFill rotWithShape="1">
          <a:blip r:embed="rId12"/>
          <a:srcRect l="16208" t="62439" r="16841" b="18233"/>
          <a:stretch/>
        </p:blipFill>
        <p:spPr>
          <a:xfrm>
            <a:off x="258708" y="97127"/>
            <a:ext cx="3858322" cy="626564"/>
          </a:xfrm>
          <a:prstGeom prst="rect">
            <a:avLst/>
          </a:prstGeom>
        </p:spPr>
      </p:pic>
      <p:sp>
        <p:nvSpPr>
          <p:cNvPr id="20" name="TextBox 19">
            <a:extLst>
              <a:ext uri="{FF2B5EF4-FFF2-40B4-BE49-F238E27FC236}">
                <a16:creationId xmlns:a16="http://schemas.microsoft.com/office/drawing/2014/main" id="{1DA55307-B797-4DE3-B89F-F4A3109BDCC8}"/>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26131" y="156118"/>
            <a:ext cx="6359197" cy="1272619"/>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a:t>
            </a:r>
            <a:r>
              <a:rPr lang="uk-UA" sz="2800" dirty="0">
                <a:latin typeface="Arial" panose="020B0604020202020204" pitchFamily="34" charset="0"/>
                <a:cs typeface="Arial" panose="020B0604020202020204" pitchFamily="34" charset="0"/>
              </a:rPr>
              <a:t>колективного</a:t>
            </a:r>
            <a:r>
              <a:rPr lang="uk-UA" sz="3200" dirty="0"/>
              <a:t> користування науковим обладнанням (2018)</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4117030" y="326943"/>
            <a:ext cx="1509101" cy="793495"/>
          </a:xfrm>
        </p:spPr>
      </p:pic>
      <p:sp>
        <p:nvSpPr>
          <p:cNvPr id="1025" name="Rectangle 1"/>
          <p:cNvSpPr>
            <a:spLocks noChangeArrowheads="1"/>
          </p:cNvSpPr>
          <p:nvPr/>
        </p:nvSpPr>
        <p:spPr bwMode="auto">
          <a:xfrm>
            <a:off x="206672" y="1444126"/>
            <a:ext cx="11778656" cy="504753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dirty="0">
                <a:solidFill>
                  <a:srgbClr val="000000"/>
                </a:solidFill>
                <a:latin typeface="Arial" pitchFamily="34" charset="0"/>
                <a:ea typeface="Calibri" pitchFamily="34" charset="0"/>
                <a:cs typeface="Arial" pitchFamily="34" charset="0"/>
              </a:rPr>
              <a:t>«Інноваційна </a:t>
            </a:r>
            <a:r>
              <a:rPr lang="uk-UA" sz="1400" b="1" dirty="0" err="1">
                <a:solidFill>
                  <a:srgbClr val="000000"/>
                </a:solidFill>
                <a:latin typeface="Arial" panose="020B0604020202020204" pitchFamily="34" charset="0"/>
                <a:ea typeface="Calibri" pitchFamily="34" charset="0"/>
                <a:cs typeface="Arial" pitchFamily="34" charset="0"/>
              </a:rPr>
              <a:t>геоенергетика</a:t>
            </a:r>
            <a:r>
              <a:rPr lang="uk-UA" sz="1400" b="1" dirty="0">
                <a:solidFill>
                  <a:srgbClr val="000000"/>
                </a:solidFill>
                <a:latin typeface="Arial" pitchFamily="34" charset="0"/>
                <a:ea typeface="Calibri" pitchFamily="34" charset="0"/>
                <a:cs typeface="Arial" pitchFamily="34" charset="0"/>
              </a:rPr>
              <a:t>»,</a:t>
            </a:r>
            <a:r>
              <a:rPr lang="uk-UA" sz="1400" dirty="0">
                <a:solidFill>
                  <a:srgbClr val="000000"/>
                </a:solidFill>
                <a:latin typeface="Arial" pitchFamily="34" charset="0"/>
                <a:ea typeface="Calibri" pitchFamily="34" charset="0"/>
                <a:cs typeface="Arial" pitchFamily="34" charset="0"/>
              </a:rPr>
              <a:t> НТУ</a:t>
            </a:r>
            <a:r>
              <a:rPr lang="uk-UA" sz="1400" dirty="0">
                <a:latin typeface="Arial" panose="020B0604020202020204" pitchFamily="34" charset="0"/>
                <a:ea typeface="Calibri" pitchFamily="34" charset="0"/>
                <a:cs typeface="Arial" pitchFamily="34" charset="0"/>
              </a:rPr>
              <a:t> «Дніпровська політехніка»</a:t>
            </a:r>
            <a:r>
              <a:rPr lang="ru-RU" sz="1400" dirty="0">
                <a:latin typeface="Arial" panose="020B0604020202020204" pitchFamily="34" charset="0"/>
                <a:ea typeface="Calibri" pitchFamily="34" charset="0"/>
                <a:cs typeface="Arial" pitchFamily="34" charset="0"/>
              </a:rPr>
              <a:t> </a:t>
            </a:r>
            <a:r>
              <a:rPr lang="uk-UA" sz="1400" dirty="0">
                <a:latin typeface="Arial" panose="020B0604020202020204" pitchFamily="34" charset="0"/>
                <a:ea typeface="Calibri" pitchFamily="34" charset="0"/>
                <a:cs typeface="Arial" pitchFamily="34" charset="0"/>
                <a:hlinkClick r:id="rId3"/>
              </a:rPr>
              <a:t>http://igee.nmu.org.ua/ua/</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b="1" dirty="0">
                <a:solidFill>
                  <a:srgbClr val="333333"/>
                </a:solidFill>
                <a:latin typeface="Arial" panose="020B0604020202020204" pitchFamily="34" charset="0"/>
                <a:ea typeface="Calibri" pitchFamily="34" charset="0"/>
                <a:cs typeface="Arial" pitchFamily="34" charset="0"/>
              </a:rPr>
              <a:t>УНІВЕРСИТЕТСЬКИЙ КОНСОРЦІУМ</a:t>
            </a:r>
            <a:r>
              <a:rPr lang="uk-UA" sz="1400" dirty="0">
                <a:solidFill>
                  <a:srgbClr val="333333"/>
                </a:solidFill>
                <a:latin typeface="Arial" pitchFamily="34" charset="0"/>
                <a:ea typeface="Calibri" pitchFamily="34" charset="0"/>
                <a:cs typeface="Arial" pitchFamily="34" charset="0"/>
              </a:rPr>
              <a:t>», ДВНЗ «</a:t>
            </a:r>
            <a:r>
              <a:rPr lang="uk-UA" sz="1400" dirty="0" err="1">
                <a:solidFill>
                  <a:srgbClr val="333333"/>
                </a:solidFill>
                <a:latin typeface="Arial" panose="020B0604020202020204" pitchFamily="34" charset="0"/>
                <a:ea typeface="Calibri" pitchFamily="34" charset="0"/>
                <a:cs typeface="Arial" pitchFamily="34" charset="0"/>
              </a:rPr>
              <a:t>Приазовский</a:t>
            </a:r>
            <a:r>
              <a:rPr lang="uk-UA" sz="1400" dirty="0">
                <a:solidFill>
                  <a:srgbClr val="333333"/>
                </a:solidFill>
                <a:latin typeface="Arial" panose="020B0604020202020204" pitchFamily="34" charset="0"/>
                <a:ea typeface="Calibri" pitchFamily="34" charset="0"/>
                <a:cs typeface="Arial" pitchFamily="34" charset="0"/>
              </a:rPr>
              <a:t> державний технічний університет» (осцилографи, вимірювання параметрів електричних мереж та електрообладнання, </a:t>
            </a:r>
            <a:r>
              <a:rPr lang="uk-UA" sz="1400" dirty="0" err="1">
                <a:solidFill>
                  <a:srgbClr val="333333"/>
                </a:solidFill>
                <a:latin typeface="Arial" panose="020B0604020202020204" pitchFamily="34" charset="0"/>
                <a:ea typeface="Calibri" pitchFamily="34" charset="0"/>
                <a:cs typeface="Arial" pitchFamily="34" charset="0"/>
              </a:rPr>
              <a:t>тепловізори</a:t>
            </a:r>
            <a:r>
              <a:rPr lang="uk-UA" sz="1400" dirty="0">
                <a:solidFill>
                  <a:srgbClr val="333333"/>
                </a:solidFill>
                <a:latin typeface="Arial" panose="020B0604020202020204" pitchFamily="34" charset="0"/>
                <a:ea typeface="Calibri" pitchFamily="34" charset="0"/>
                <a:cs typeface="Arial" pitchFamily="34" charset="0"/>
              </a:rPr>
              <a:t>, вимірювання </a:t>
            </a:r>
            <a:r>
              <a:rPr lang="uk-UA" sz="1400" dirty="0" err="1">
                <a:solidFill>
                  <a:srgbClr val="333333"/>
                </a:solidFill>
                <a:latin typeface="Arial" panose="020B0604020202020204" pitchFamily="34" charset="0"/>
                <a:ea typeface="Calibri" pitchFamily="34" charset="0"/>
                <a:cs typeface="Arial" pitchFamily="34" charset="0"/>
              </a:rPr>
              <a:t>товщин</a:t>
            </a:r>
            <a:r>
              <a:rPr lang="uk-UA" sz="1400" dirty="0">
                <a:solidFill>
                  <a:srgbClr val="333333"/>
                </a:solidFill>
                <a:latin typeface="Arial" panose="020B0604020202020204" pitchFamily="34" charset="0"/>
                <a:ea typeface="Calibri" pitchFamily="34" charset="0"/>
                <a:cs typeface="Arial" pitchFamily="34" charset="0"/>
              </a:rPr>
              <a:t> і температури, аналіз якості води і газів) </a:t>
            </a:r>
            <a:r>
              <a:rPr lang="uk-UA" sz="1400" dirty="0">
                <a:latin typeface="Arial" panose="020B0604020202020204" pitchFamily="34" charset="0"/>
                <a:ea typeface="Calibri" pitchFamily="34" charset="0"/>
                <a:cs typeface="Arial" pitchFamily="34" charset="0"/>
                <a:hlinkClick r:id="rId4"/>
              </a:rPr>
              <a:t>http://events.pstu.edu/centreuc/</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latin typeface="Arial" panose="020B0604020202020204" pitchFamily="34" charset="0"/>
                <a:ea typeface="Calibri" pitchFamily="34" charset="0"/>
                <a:cs typeface="Arial" pitchFamily="34" charset="0"/>
              </a:rPr>
              <a:t>ЦККНО «</a:t>
            </a:r>
            <a:r>
              <a:rPr lang="uk-UA" sz="1400" b="1" u="sng" dirty="0">
                <a:latin typeface="Arial" panose="020B0604020202020204" pitchFamily="34" charset="0"/>
                <a:ea typeface="Calibri" pitchFamily="34" charset="0"/>
                <a:cs typeface="Arial" pitchFamily="34" charset="0"/>
              </a:rPr>
              <a:t>Лабораторія експериментальної та прикладної фізики</a:t>
            </a:r>
            <a:r>
              <a:rPr lang="uk-UA" sz="1400" dirty="0">
                <a:latin typeface="Arial" pitchFamily="34" charset="0"/>
                <a:ea typeface="Calibri" pitchFamily="34" charset="0"/>
                <a:cs typeface="Arial" pitchFamily="34" charset="0"/>
              </a:rPr>
              <a:t>», </a:t>
            </a:r>
            <a:r>
              <a:rPr lang="uk-UA" sz="1400" dirty="0" err="1">
                <a:latin typeface="Arial" panose="020B0604020202020204" pitchFamily="34" charset="0"/>
                <a:ea typeface="Calibri" pitchFamily="34" charset="0"/>
                <a:cs typeface="Arial" pitchFamily="34" charset="0"/>
              </a:rPr>
              <a:t>Ужгородский</a:t>
            </a:r>
            <a:r>
              <a:rPr lang="uk-UA" sz="1400" dirty="0">
                <a:latin typeface="Arial" panose="020B0604020202020204" pitchFamily="34" charset="0"/>
                <a:ea typeface="Calibri" pitchFamily="34" charset="0"/>
                <a:cs typeface="Arial" pitchFamily="34" charset="0"/>
              </a:rPr>
              <a:t> національний університет: матеріалознавчі дослідження (</a:t>
            </a:r>
            <a:r>
              <a:rPr lang="uk-UA" sz="1400" dirty="0">
                <a:solidFill>
                  <a:srgbClr val="3F3F7A"/>
                </a:solidFill>
                <a:latin typeface="Arial" panose="020B0604020202020204" pitchFamily="34" charset="0"/>
                <a:ea typeface="Times New Roman" pitchFamily="18" charset="0"/>
                <a:cs typeface="Arial" pitchFamily="34" charset="0"/>
              </a:rPr>
              <a:t>комплексне вивчення структурних, електричних, механічних, акустичних та оптичних параметрів кристалічних та аморфних твердих тіл (напівпровідників, </a:t>
            </a:r>
            <a:r>
              <a:rPr lang="uk-UA" sz="1400" dirty="0" err="1">
                <a:solidFill>
                  <a:srgbClr val="3F3F7A"/>
                </a:solidFill>
                <a:latin typeface="Arial" panose="020B0604020202020204" pitchFamily="34" charset="0"/>
                <a:ea typeface="Times New Roman" pitchFamily="18" charset="0"/>
                <a:cs typeface="Arial" pitchFamily="34" charset="0"/>
              </a:rPr>
              <a:t>фероїків</a:t>
            </a:r>
            <a:r>
              <a:rPr lang="uk-UA" sz="1400" dirty="0">
                <a:solidFill>
                  <a:srgbClr val="3F3F7A"/>
                </a:solidFill>
                <a:latin typeface="Arial" panose="020B0604020202020204" pitchFamily="34" charset="0"/>
                <a:ea typeface="Times New Roman" pitchFamily="18" charset="0"/>
                <a:cs typeface="Arial" pitchFamily="34" charset="0"/>
              </a:rPr>
              <a:t>, </a:t>
            </a:r>
            <a:r>
              <a:rPr lang="uk-UA" sz="1400" dirty="0" err="1">
                <a:solidFill>
                  <a:srgbClr val="3F3F7A"/>
                </a:solidFill>
                <a:latin typeface="Arial" panose="020B0604020202020204" pitchFamily="34" charset="0"/>
                <a:ea typeface="Times New Roman" pitchFamily="18" charset="0"/>
                <a:cs typeface="Arial" pitchFamily="34" charset="0"/>
              </a:rPr>
              <a:t>суперіонних</a:t>
            </a:r>
            <a:r>
              <a:rPr lang="uk-UA" sz="1400" dirty="0">
                <a:solidFill>
                  <a:srgbClr val="3F3F7A"/>
                </a:solidFill>
                <a:latin typeface="Arial" panose="020B0604020202020204" pitchFamily="34" charset="0"/>
                <a:ea typeface="Times New Roman" pitchFamily="18" charset="0"/>
                <a:cs typeface="Arial" pitchFamily="34" charset="0"/>
              </a:rPr>
              <a:t> провідників тощо), рідких кристалів та рідин; дослідження композитів, керамік та тонких плівок на їх основі; вивчення взаємозв’язку структурних, електричних та оптичних властивостей; дослідження процесів порядок-безпорядок та релаксаційних процесів в твердих тілах; вивчення впливу відхилення від стехіометрії, а також зовнішніх факторів таких, як температура, різні типи опромінення (лазерне, рентгенівське, електронне) на електричні, механічні, акустичні та оптичні  параметри матеріалів різного агрегатного стану </a:t>
            </a:r>
            <a:r>
              <a:rPr lang="uk-UA" sz="1400" dirty="0">
                <a:latin typeface="Arial" panose="020B0604020202020204" pitchFamily="34" charset="0"/>
                <a:ea typeface="Calibri" pitchFamily="34" charset="0"/>
                <a:cs typeface="Arial" pitchFamily="34" charset="0"/>
                <a:hlinkClick r:id="rId5"/>
              </a:rPr>
              <a:t>https://www.uzhnu.edu.ua/uk/cat/deps-center_coll_use</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dirty="0" err="1">
                <a:solidFill>
                  <a:srgbClr val="333333"/>
                </a:solidFill>
                <a:latin typeface="Arial" panose="020B0604020202020204" pitchFamily="34" charset="0"/>
                <a:ea typeface="Calibri" pitchFamily="34" charset="0"/>
                <a:cs typeface="Arial" panose="020B0604020202020204" pitchFamily="34" charset="0"/>
              </a:rPr>
              <a:t>“</a:t>
            </a:r>
            <a:r>
              <a:rPr lang="uk-UA" sz="1400" b="1" u="sng" dirty="0" err="1">
                <a:solidFill>
                  <a:srgbClr val="333333"/>
                </a:solidFill>
                <a:latin typeface="Arial" panose="020B0604020202020204" pitchFamily="34" charset="0"/>
                <a:ea typeface="Calibri" pitchFamily="34" charset="0"/>
                <a:cs typeface="Arial" pitchFamily="34" charset="0"/>
              </a:rPr>
              <a:t>Лабораторія</a:t>
            </a:r>
            <a:r>
              <a:rPr lang="uk-UA" sz="1400" b="1" u="sng" dirty="0">
                <a:solidFill>
                  <a:srgbClr val="333333"/>
                </a:solidFill>
                <a:latin typeface="Arial" panose="020B0604020202020204" pitchFamily="34" charset="0"/>
                <a:ea typeface="Calibri" pitchFamily="34" charset="0"/>
                <a:cs typeface="Arial" pitchFamily="34" charset="0"/>
              </a:rPr>
              <a:t> матеріалознавства </a:t>
            </a:r>
            <a:r>
              <a:rPr lang="uk-UA" sz="1400" b="1" u="sng" dirty="0" err="1">
                <a:solidFill>
                  <a:srgbClr val="333333"/>
                </a:solidFill>
                <a:latin typeface="Arial" panose="020B0604020202020204" pitchFamily="34" charset="0"/>
                <a:ea typeface="Calibri" pitchFamily="34" charset="0"/>
                <a:cs typeface="Arial" pitchFamily="34" charset="0"/>
              </a:rPr>
              <a:t>інтерметалічних</a:t>
            </a:r>
            <a:r>
              <a:rPr lang="uk-UA" sz="1400" b="1" u="sng" dirty="0">
                <a:solidFill>
                  <a:srgbClr val="333333"/>
                </a:solidFill>
                <a:latin typeface="Arial" panose="020B0604020202020204" pitchFamily="34" charset="0"/>
                <a:ea typeface="Calibri" pitchFamily="34" charset="0"/>
                <a:cs typeface="Arial" pitchFamily="34" charset="0"/>
              </a:rPr>
              <a:t> </a:t>
            </a:r>
            <a:r>
              <a:rPr lang="uk-UA" sz="1400" b="1" u="sng" dirty="0" err="1">
                <a:solidFill>
                  <a:srgbClr val="333333"/>
                </a:solidFill>
                <a:latin typeface="Arial" panose="020B0604020202020204" pitchFamily="34" charset="0"/>
                <a:ea typeface="Calibri" pitchFamily="34" charset="0"/>
                <a:cs typeface="Arial" pitchFamily="34" charset="0"/>
              </a:rPr>
              <a:t>сполук</a:t>
            </a:r>
            <a:r>
              <a:rPr lang="uk-UA" sz="1400" dirty="0" err="1">
                <a:solidFill>
                  <a:srgbClr val="333333"/>
                </a:solidFill>
                <a:latin typeface="Arial" panose="020B0604020202020204" pitchFamily="34" charset="0"/>
                <a:ea typeface="Calibri" pitchFamily="34" charset="0"/>
                <a:cs typeface="Arial" panose="020B0604020202020204" pitchFamily="34" charset="0"/>
              </a:rPr>
              <a:t>”</a:t>
            </a:r>
            <a:r>
              <a:rPr lang="uk-UA" sz="1400" dirty="0">
                <a:solidFill>
                  <a:srgbClr val="333333"/>
                </a:solidFill>
                <a:latin typeface="Arial" panose="020B0604020202020204" pitchFamily="34" charset="0"/>
                <a:ea typeface="Calibri" pitchFamily="34" charset="0"/>
                <a:cs typeface="Arial" pitchFamily="34" charset="0"/>
              </a:rPr>
              <a:t>, Львівський національний університет імені Івана Франка: </a:t>
            </a:r>
            <a:r>
              <a:rPr lang="uk-UA" sz="1400" dirty="0" err="1">
                <a:solidFill>
                  <a:srgbClr val="333333"/>
                </a:solidFill>
                <a:latin typeface="Arial" panose="020B0604020202020204" pitchFamily="34" charset="0"/>
                <a:ea typeface="Calibri" pitchFamily="34" charset="0"/>
                <a:cs typeface="Arial" pitchFamily="34" charset="0"/>
              </a:rPr>
              <a:t>с</a:t>
            </a:r>
            <a:r>
              <a:rPr lang="uk-UA" sz="1400" dirty="0" err="1">
                <a:solidFill>
                  <a:srgbClr val="000000"/>
                </a:solidFill>
                <a:latin typeface="Arial" panose="020B0604020202020204" pitchFamily="34" charset="0"/>
                <a:ea typeface="Times New Roman" pitchFamily="18" charset="0"/>
                <a:cs typeface="Arial" pitchFamily="34" charset="0"/>
              </a:rPr>
              <a:t>кануючий</a:t>
            </a:r>
            <a:r>
              <a:rPr lang="uk-UA" sz="1400" dirty="0">
                <a:solidFill>
                  <a:srgbClr val="000000"/>
                </a:solidFill>
                <a:latin typeface="Arial" panose="020B0604020202020204" pitchFamily="34" charset="0"/>
                <a:ea typeface="Times New Roman" pitchFamily="18" charset="0"/>
                <a:cs typeface="Arial" pitchFamily="34" charset="0"/>
              </a:rPr>
              <a:t> електронний мікроскоп (</a:t>
            </a:r>
            <a:r>
              <a:rPr lang="uk-UA" sz="1400" dirty="0" err="1">
                <a:solidFill>
                  <a:srgbClr val="000000"/>
                </a:solidFill>
                <a:latin typeface="Arial" panose="020B0604020202020204" pitchFamily="34" charset="0"/>
                <a:ea typeface="Times New Roman" pitchFamily="18" charset="0"/>
                <a:cs typeface="Arial" pitchFamily="34" charset="0"/>
              </a:rPr>
              <a:t>Tescan</a:t>
            </a:r>
            <a:r>
              <a:rPr lang="uk-UA" sz="1400" dirty="0">
                <a:solidFill>
                  <a:srgbClr val="000000"/>
                </a:solidFill>
                <a:latin typeface="Arial" panose="020B0604020202020204" pitchFamily="34" charset="0"/>
                <a:ea typeface="Times New Roman" pitchFamily="18" charset="0"/>
                <a:cs typeface="Arial" pitchFamily="34" charset="0"/>
              </a:rPr>
              <a:t> VEGA 3 LMU)</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a:solidFill>
                  <a:srgbClr val="222222"/>
                </a:solidFill>
                <a:latin typeface="Arial" panose="020B0604020202020204" pitchFamily="34" charset="0"/>
                <a:ea typeface="Times New Roman" pitchFamily="18" charset="0"/>
                <a:cs typeface="Arial" pitchFamily="34" charset="0"/>
              </a:rPr>
              <a:t>РФА спектрометр (</a:t>
            </a:r>
            <a:r>
              <a:rPr lang="uk-UA" sz="1400" dirty="0" err="1">
                <a:solidFill>
                  <a:srgbClr val="222222"/>
                </a:solidFill>
                <a:latin typeface="Arial" panose="020B0604020202020204" pitchFamily="34" charset="0"/>
                <a:ea typeface="Times New Roman" pitchFamily="18" charset="0"/>
                <a:cs typeface="Arial" pitchFamily="34" charset="0"/>
              </a:rPr>
              <a:t>ElvaXPro</a:t>
            </a:r>
            <a:r>
              <a:rPr lang="uk-UA" sz="1400" dirty="0">
                <a:solidFill>
                  <a:srgbClr val="222222"/>
                </a:solidFill>
                <a:latin typeface="Arial" panose="020B0604020202020204" pitchFamily="34" charset="0"/>
                <a:ea typeface="Times New Roman" pitchFamily="18" charset="0"/>
                <a:cs typeface="Arial" pitchFamily="34" charset="0"/>
              </a:rPr>
              <a:t>)</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err="1">
                <a:solidFill>
                  <a:srgbClr val="333333"/>
                </a:solidFill>
                <a:latin typeface="Arial" panose="020B0604020202020204" pitchFamily="34" charset="0"/>
                <a:ea typeface="Times New Roman" pitchFamily="18" charset="0"/>
                <a:cs typeface="Arial" pitchFamily="34" charset="0"/>
              </a:rPr>
              <a:t>м</a:t>
            </a:r>
            <a:r>
              <a:rPr lang="uk-UA" sz="1400" dirty="0" err="1">
                <a:solidFill>
                  <a:srgbClr val="222222"/>
                </a:solidFill>
                <a:latin typeface="Arial" panose="020B0604020202020204" pitchFamily="34" charset="0"/>
                <a:ea typeface="Times New Roman" pitchFamily="18" charset="0"/>
                <a:cs typeface="Arial" pitchFamily="34" charset="0"/>
              </a:rPr>
              <a:t>ікротвердометр</a:t>
            </a:r>
            <a:r>
              <a:rPr lang="uk-UA" sz="1400" dirty="0">
                <a:solidFill>
                  <a:srgbClr val="222222"/>
                </a:solidFill>
                <a:latin typeface="Arial" panose="020B0604020202020204" pitchFamily="34" charset="0"/>
                <a:ea typeface="Times New Roman" pitchFamily="18" charset="0"/>
                <a:cs typeface="Arial" pitchFamily="34" charset="0"/>
              </a:rPr>
              <a:t> (NOVOTEST ТС-МКВ)</a:t>
            </a:r>
            <a:r>
              <a:rPr lang="uk-UA" sz="1400" dirty="0">
                <a:solidFill>
                  <a:srgbClr val="333333"/>
                </a:solidFill>
                <a:latin typeface="Arial" panose="020B0604020202020204" pitchFamily="34" charset="0"/>
                <a:ea typeface="Times New Roman" pitchFamily="18" charset="0"/>
                <a:cs typeface="Arial" pitchFamily="34" charset="0"/>
              </a:rPr>
              <a:t>; ш</a:t>
            </a:r>
            <a:r>
              <a:rPr lang="uk-UA" sz="1400" dirty="0">
                <a:solidFill>
                  <a:srgbClr val="222222"/>
                </a:solidFill>
                <a:latin typeface="Arial" panose="020B0604020202020204" pitchFamily="34" charset="0"/>
                <a:ea typeface="Times New Roman" pitchFamily="18" charset="0"/>
                <a:cs typeface="Arial" pitchFamily="34" charset="0"/>
              </a:rPr>
              <a:t>ліфувально-полірувальний верстат (MECATECH 264)</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a:latin typeface="Arial" panose="020B0604020202020204" pitchFamily="34" charset="0"/>
                <a:ea typeface="Calibri" pitchFamily="34" charset="0"/>
                <a:cs typeface="Arial" pitchFamily="34" charset="0"/>
                <a:hlinkClick r:id="rId6"/>
              </a:rPr>
              <a:t>http://matersciimc.lnu.edu.ua/</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b="1" u="sng" dirty="0">
                <a:solidFill>
                  <a:srgbClr val="333333"/>
                </a:solidFill>
                <a:latin typeface="Arial" panose="020B0604020202020204" pitchFamily="34" charset="0"/>
                <a:ea typeface="Calibri" pitchFamily="34" charset="0"/>
                <a:cs typeface="Arial" pitchFamily="34" charset="0"/>
              </a:rPr>
              <a:t>Лабораторія матеріалознавства геліоенергетичних, сенсорних та </a:t>
            </a:r>
            <a:r>
              <a:rPr lang="uk-UA" sz="1400" b="1" u="sng" dirty="0" err="1">
                <a:solidFill>
                  <a:srgbClr val="333333"/>
                </a:solidFill>
                <a:latin typeface="Arial" panose="020B0604020202020204" pitchFamily="34" charset="0"/>
                <a:ea typeface="Calibri" pitchFamily="34" charset="0"/>
                <a:cs typeface="Arial" pitchFamily="34" charset="0"/>
              </a:rPr>
              <a:t>наноелектронних</a:t>
            </a:r>
            <a:r>
              <a:rPr lang="uk-UA" sz="1400" b="1" u="sng" dirty="0">
                <a:solidFill>
                  <a:srgbClr val="333333"/>
                </a:solidFill>
                <a:latin typeface="Arial" panose="020B0604020202020204" pitchFamily="34" charset="0"/>
                <a:ea typeface="Calibri" pitchFamily="34" charset="0"/>
                <a:cs typeface="Arial" pitchFamily="34" charset="0"/>
              </a:rPr>
              <a:t> систем</a:t>
            </a:r>
            <a:r>
              <a:rPr lang="uk-UA" sz="1400" dirty="0">
                <a:solidFill>
                  <a:srgbClr val="333333"/>
                </a:solidFill>
                <a:latin typeface="Arial" pitchFamily="34" charset="0"/>
                <a:ea typeface="Calibri" pitchFamily="34" charset="0"/>
                <a:cs typeface="Arial" pitchFamily="34" charset="0"/>
              </a:rPr>
              <a:t>», Сумський державний університет: виконання робіт, які пов’язані із проведенням матеріалознавчих досліджень методами </a:t>
            </a:r>
            <a:r>
              <a:rPr lang="uk-UA" sz="1400" dirty="0" err="1">
                <a:solidFill>
                  <a:srgbClr val="333333"/>
                </a:solidFill>
                <a:latin typeface="Arial" panose="020B0604020202020204" pitchFamily="34" charset="0"/>
                <a:ea typeface="Calibri" pitchFamily="34" charset="0"/>
                <a:cs typeface="Arial" pitchFamily="34" charset="0"/>
              </a:rPr>
              <a:t>просвічуючої</a:t>
            </a:r>
            <a:r>
              <a:rPr lang="uk-UA" sz="1400" dirty="0">
                <a:solidFill>
                  <a:srgbClr val="333333"/>
                </a:solidFill>
                <a:latin typeface="Arial" panose="020B0604020202020204" pitchFamily="34" charset="0"/>
                <a:ea typeface="Calibri" pitchFamily="34" charset="0"/>
                <a:cs typeface="Arial" pitchFamily="34" charset="0"/>
              </a:rPr>
              <a:t> і растрової електронної мікроскопії, рентгенівського мікроаналізу, рентгенографії, спектрофотометрії, хроматографії та іншими аналітичними методами </a:t>
            </a:r>
            <a:r>
              <a:rPr lang="uk-UA" sz="1400" dirty="0">
                <a:latin typeface="Arial" panose="020B0604020202020204" pitchFamily="34" charset="0"/>
                <a:ea typeface="Calibri" pitchFamily="34" charset="0"/>
                <a:cs typeface="Arial" pitchFamily="34" charset="0"/>
                <a:hlinkClick r:id="rId7"/>
              </a:rPr>
              <a:t>https://www.sumdu.edu.ua/uk/science/science-info/scientific-infrastructure/research-centers/ccse.html</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u="sng" dirty="0">
                <a:solidFill>
                  <a:srgbClr val="000000"/>
                </a:solidFill>
                <a:latin typeface="Arial" panose="020B0604020202020204" pitchFamily="34" charset="0"/>
                <a:ea typeface="Calibri" pitchFamily="34" charset="0"/>
                <a:cs typeface="Arial" pitchFamily="34" charset="0"/>
              </a:rPr>
              <a:t>Лабораторія </a:t>
            </a:r>
            <a:r>
              <a:rPr lang="uk-UA" sz="1400" b="1" u="sng" dirty="0" err="1">
                <a:solidFill>
                  <a:srgbClr val="000000"/>
                </a:solidFill>
                <a:latin typeface="Arial" panose="020B0604020202020204" pitchFamily="34" charset="0"/>
                <a:ea typeface="Calibri" pitchFamily="34" charset="0"/>
                <a:cs typeface="Arial" pitchFamily="34" charset="0"/>
              </a:rPr>
              <a:t>біобезпеки</a:t>
            </a:r>
            <a:r>
              <a:rPr lang="uk-UA" sz="1400" b="1" u="sng" dirty="0">
                <a:solidFill>
                  <a:srgbClr val="000000"/>
                </a:solidFill>
                <a:latin typeface="Arial" panose="020B0604020202020204" pitchFamily="34" charset="0"/>
                <a:ea typeface="Calibri" pitchFamily="34" charset="0"/>
                <a:cs typeface="Arial" pitchFamily="34" charset="0"/>
              </a:rPr>
              <a:t>, якості харчової продукції та безпеки харчування</a:t>
            </a:r>
            <a:r>
              <a:rPr lang="uk-UA" sz="1400" dirty="0">
                <a:solidFill>
                  <a:srgbClr val="000000"/>
                </a:solidFill>
                <a:latin typeface="Arial" pitchFamily="34" charset="0"/>
                <a:ea typeface="Calibri" pitchFamily="34" charset="0"/>
                <a:cs typeface="Arial" pitchFamily="34" charset="0"/>
              </a:rPr>
              <a:t>», Національний університет харчових технологій</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dirty="0">
                <a:solidFill>
                  <a:srgbClr val="000000"/>
                </a:solidFill>
                <a:latin typeface="Arial" panose="020B0604020202020204" pitchFamily="34" charset="0"/>
                <a:ea typeface="Calibri" pitchFamily="34" charset="0"/>
                <a:cs typeface="Arial" pitchFamily="34" charset="0"/>
              </a:rPr>
              <a:t>Лабораторія екологічного землеробства та природокористування</a:t>
            </a:r>
            <a:r>
              <a:rPr lang="uk-UA" sz="1400" dirty="0">
                <a:solidFill>
                  <a:srgbClr val="000000"/>
                </a:solidFill>
                <a:latin typeface="Arial" pitchFamily="34" charset="0"/>
                <a:ea typeface="Calibri" pitchFamily="34" charset="0"/>
                <a:cs typeface="Arial" pitchFamily="34" charset="0"/>
              </a:rPr>
              <a:t>», Сумський національний аграрний університет</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u="sng" dirty="0">
                <a:solidFill>
                  <a:srgbClr val="000000"/>
                </a:solidFill>
                <a:latin typeface="Arial" panose="020B0604020202020204" pitchFamily="34" charset="0"/>
                <a:ea typeface="Calibri" pitchFamily="34" charset="0"/>
                <a:cs typeface="Arial" pitchFamily="34" charset="0"/>
              </a:rPr>
              <a:t>Лабораторія </a:t>
            </a:r>
            <a:r>
              <a:rPr lang="uk-UA" sz="1400" b="1" u="sng" dirty="0" err="1">
                <a:solidFill>
                  <a:srgbClr val="000000"/>
                </a:solidFill>
                <a:latin typeface="Arial" panose="020B0604020202020204" pitchFamily="34" charset="0"/>
                <a:ea typeface="Calibri" pitchFamily="34" charset="0"/>
                <a:cs typeface="Arial" pitchFamily="34" charset="0"/>
              </a:rPr>
              <a:t>мікро-</a:t>
            </a:r>
            <a:r>
              <a:rPr lang="uk-UA" sz="1400" b="1" u="sng" dirty="0">
                <a:solidFill>
                  <a:srgbClr val="000000"/>
                </a:solidFill>
                <a:latin typeface="Arial" panose="020B0604020202020204" pitchFamily="34" charset="0"/>
                <a:ea typeface="Calibri" pitchFamily="34" charset="0"/>
                <a:cs typeface="Arial" pitchFamily="34" charset="0"/>
              </a:rPr>
              <a:t> і </a:t>
            </a:r>
            <a:r>
              <a:rPr lang="uk-UA" sz="1400" b="1" u="sng" dirty="0" err="1">
                <a:solidFill>
                  <a:srgbClr val="000000"/>
                </a:solidFill>
                <a:latin typeface="Arial" panose="020B0604020202020204" pitchFamily="34" charset="0"/>
                <a:ea typeface="Calibri" pitchFamily="34" charset="0"/>
                <a:cs typeface="Arial" pitchFamily="34" charset="0"/>
              </a:rPr>
              <a:t>наносистем</a:t>
            </a:r>
            <a:r>
              <a:rPr lang="uk-UA" sz="1400" b="1" u="sng" dirty="0">
                <a:solidFill>
                  <a:srgbClr val="000000"/>
                </a:solidFill>
                <a:latin typeface="Arial" panose="020B0604020202020204" pitchFamily="34" charset="0"/>
                <a:ea typeface="Calibri" pitchFamily="34" charset="0"/>
                <a:cs typeface="Arial" pitchFamily="34" charset="0"/>
              </a:rPr>
              <a:t>, новітніх матеріалів і технологій</a:t>
            </a:r>
            <a:r>
              <a:rPr lang="uk-UA" sz="1400" dirty="0">
                <a:solidFill>
                  <a:srgbClr val="000000"/>
                </a:solidFill>
                <a:latin typeface="Arial" pitchFamily="34" charset="0"/>
                <a:ea typeface="Calibri" pitchFamily="34" charset="0"/>
                <a:cs typeface="Arial" pitchFamily="34" charset="0"/>
              </a:rPr>
              <a:t>»,Харківський національний університет ім. В.Н.</a:t>
            </a:r>
            <a:r>
              <a:rPr lang="uk-UA" sz="1400" dirty="0" err="1">
                <a:solidFill>
                  <a:srgbClr val="000000"/>
                </a:solidFill>
                <a:latin typeface="Arial" panose="020B0604020202020204" pitchFamily="34" charset="0"/>
                <a:ea typeface="Calibri" pitchFamily="34" charset="0"/>
                <a:cs typeface="Arial" pitchFamily="34" charset="0"/>
              </a:rPr>
              <a:t>Каразіна</a:t>
            </a:r>
            <a:endParaRPr lang="uk-UA" sz="14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39EFDE66-90BB-412B-A12D-A997FCC0F3B8}"/>
              </a:ext>
            </a:extLst>
          </p:cNvPr>
          <p:cNvPicPr>
            <a:picLocks noChangeAspect="1"/>
          </p:cNvPicPr>
          <p:nvPr/>
        </p:nvPicPr>
        <p:blipFill rotWithShape="1">
          <a:blip r:embed="rId8"/>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B5408E23-11F9-4B2E-8A64-5F81EB6353E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441636" y="156119"/>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колективного користування науковим обладнанням (2019)</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4170941" y="319405"/>
            <a:ext cx="1196178" cy="628958"/>
          </a:xfrm>
        </p:spPr>
      </p:pic>
      <p:sp>
        <p:nvSpPr>
          <p:cNvPr id="1025" name="Rectangle 1"/>
          <p:cNvSpPr>
            <a:spLocks noChangeArrowheads="1"/>
          </p:cNvSpPr>
          <p:nvPr/>
        </p:nvSpPr>
        <p:spPr bwMode="auto">
          <a:xfrm>
            <a:off x="383457" y="1367181"/>
            <a:ext cx="11459497"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ea typeface="Calibri" pitchFamily="34" charset="0"/>
                <a:cs typeface="Arial" pitchFamily="34" charset="0"/>
              </a:rPr>
              <a:t>ЦККНО  </a:t>
            </a:r>
            <a:r>
              <a:rPr lang="uk-UA" sz="1600" dirty="0" err="1">
                <a:solidFill>
                  <a:srgbClr val="000000"/>
                </a:solidFill>
                <a:latin typeface="Arial" pitchFamily="34" charset="0"/>
                <a:ea typeface="Calibri" pitchFamily="34" charset="0"/>
                <a:cs typeface="Arial" pitchFamily="34" charset="0"/>
              </a:rPr>
              <a:t>“</a:t>
            </a:r>
            <a:r>
              <a:rPr lang="uk-UA" sz="1600" b="1" dirty="0" err="1">
                <a:solidFill>
                  <a:srgbClr val="000000"/>
                </a:solidFill>
                <a:latin typeface="Arial" pitchFamily="34" charset="0"/>
                <a:ea typeface="Calibri" pitchFamily="34" charset="0"/>
                <a:cs typeface="Arial" pitchFamily="34" charset="0"/>
              </a:rPr>
              <a:t>Морська</a:t>
            </a:r>
            <a:r>
              <a:rPr lang="uk-UA" sz="1600" b="1" dirty="0">
                <a:solidFill>
                  <a:srgbClr val="000000"/>
                </a:solidFill>
                <a:latin typeface="Arial" pitchFamily="34" charset="0"/>
                <a:ea typeface="Calibri" pitchFamily="34" charset="0"/>
                <a:cs typeface="Arial" pitchFamily="34" charset="0"/>
              </a:rPr>
              <a:t> біологія, екологія та </a:t>
            </a:r>
            <a:r>
              <a:rPr lang="uk-UA" sz="1600" b="1" dirty="0" err="1">
                <a:solidFill>
                  <a:srgbClr val="000000"/>
                </a:solidFill>
                <a:latin typeface="Arial" pitchFamily="34" charset="0"/>
                <a:ea typeface="Calibri" pitchFamily="34" charset="0"/>
                <a:cs typeface="Arial" pitchFamily="34" charset="0"/>
              </a:rPr>
              <a:t>біотехнологія”</a:t>
            </a:r>
            <a:r>
              <a:rPr lang="uk-UA" sz="1600" b="1" dirty="0">
                <a:solidFill>
                  <a:srgbClr val="000000"/>
                </a:solidFill>
                <a:latin typeface="Arial" pitchFamily="34" charset="0"/>
                <a:ea typeface="Calibri" pitchFamily="34" charset="0"/>
                <a:cs typeface="Arial" pitchFamily="34" charset="0"/>
              </a:rPr>
              <a:t>, </a:t>
            </a:r>
            <a:r>
              <a:rPr lang="uk-UA" sz="1600" dirty="0">
                <a:solidFill>
                  <a:srgbClr val="000000"/>
                </a:solidFill>
                <a:latin typeface="Arial" pitchFamily="34" charset="0"/>
                <a:ea typeface="Calibri" pitchFamily="34" charset="0"/>
                <a:cs typeface="Arial" pitchFamily="34" charset="0"/>
              </a:rPr>
              <a:t> Одеський національний університет ім. І.І.Мечникова</a:t>
            </a: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dirty="0" err="1">
                <a:solidFill>
                  <a:srgbClr val="000000"/>
                </a:solidFill>
                <a:latin typeface="Arial" pitchFamily="34" charset="0"/>
                <a:cs typeface="Arial" pitchFamily="34" charset="0"/>
              </a:rPr>
              <a:t>“</a:t>
            </a:r>
            <a:r>
              <a:rPr lang="uk-UA" sz="1600" b="1" dirty="0" err="1">
                <a:solidFill>
                  <a:srgbClr val="000000"/>
                </a:solidFill>
                <a:latin typeface="Arial" pitchFamily="34" charset="0"/>
                <a:cs typeface="Arial" pitchFamily="34" charset="0"/>
              </a:rPr>
              <a:t>Створення</a:t>
            </a:r>
            <a:r>
              <a:rPr lang="uk-UA" sz="1600" b="1" dirty="0">
                <a:solidFill>
                  <a:srgbClr val="000000"/>
                </a:solidFill>
                <a:latin typeface="Arial" pitchFamily="34" charset="0"/>
                <a:cs typeface="Arial" pitchFamily="34" charset="0"/>
              </a:rPr>
              <a:t> та дослідження аерокосмічних </a:t>
            </a:r>
            <a:r>
              <a:rPr lang="uk-UA" sz="1600" b="1" dirty="0" err="1">
                <a:solidFill>
                  <a:srgbClr val="000000"/>
                </a:solidFill>
                <a:latin typeface="Arial" pitchFamily="34" charset="0"/>
                <a:cs typeface="Arial" pitchFamily="34" charset="0"/>
              </a:rPr>
              <a:t>обєктів</a:t>
            </a:r>
            <a:r>
              <a:rPr lang="uk-UA" sz="1600" b="1" dirty="0">
                <a:solidFill>
                  <a:srgbClr val="000000"/>
                </a:solidFill>
                <a:latin typeface="Arial" pitchFamily="34" charset="0"/>
                <a:cs typeface="Arial" pitchFamily="34" charset="0"/>
              </a:rPr>
              <a:t> та </a:t>
            </a:r>
            <a:r>
              <a:rPr lang="uk-UA" sz="1600" b="1" dirty="0" err="1">
                <a:solidFill>
                  <a:srgbClr val="000000"/>
                </a:solidFill>
                <a:latin typeface="Arial" pitchFamily="34" charset="0"/>
                <a:cs typeface="Arial" pitchFamily="34" charset="0"/>
              </a:rPr>
              <a:t>систем”</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НАКУ ім. М.Є.Жуковського </a:t>
            </a:r>
            <a:r>
              <a:rPr lang="uk-UA" sz="1600" dirty="0" err="1">
                <a:solidFill>
                  <a:srgbClr val="000000"/>
                </a:solidFill>
                <a:latin typeface="Arial" pitchFamily="34" charset="0"/>
                <a:cs typeface="Arial" pitchFamily="34" charset="0"/>
              </a:rPr>
              <a:t>“Харківський</a:t>
            </a:r>
            <a:r>
              <a:rPr lang="uk-UA" sz="1600" dirty="0">
                <a:solidFill>
                  <a:srgbClr val="000000"/>
                </a:solidFill>
                <a:latin typeface="Arial" pitchFamily="34" charset="0"/>
                <a:cs typeface="Arial" pitchFamily="34" charset="0"/>
              </a:rPr>
              <a:t> авіаційний </a:t>
            </a:r>
            <a:r>
              <a:rPr lang="uk-UA" sz="1600" dirty="0" err="1">
                <a:solidFill>
                  <a:srgbClr val="000000"/>
                </a:solidFill>
                <a:latin typeface="Arial" pitchFamily="34" charset="0"/>
                <a:cs typeface="Arial" pitchFamily="34" charset="0"/>
              </a:rPr>
              <a:t>інститут”</a:t>
            </a:r>
            <a:endParaRPr lang="uk-UA" sz="1600" dirty="0">
              <a:solidFill>
                <a:srgbClr val="000000"/>
              </a:solidFill>
              <a:latin typeface="Arial" pitchFamily="34" charset="0"/>
              <a:cs typeface="Arial" pitchFamily="34" charset="0"/>
            </a:endParaRP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b="1" dirty="0" err="1">
                <a:solidFill>
                  <a:srgbClr val="000000"/>
                </a:solidFill>
                <a:latin typeface="Arial" pitchFamily="34" charset="0"/>
                <a:cs typeface="Arial" pitchFamily="34" charset="0"/>
              </a:rPr>
              <a:t>“Інноваційні</a:t>
            </a:r>
            <a:r>
              <a:rPr lang="uk-UA" sz="1600" b="1" dirty="0">
                <a:solidFill>
                  <a:srgbClr val="000000"/>
                </a:solidFill>
                <a:latin typeface="Arial" pitchFamily="34" charset="0"/>
                <a:cs typeface="Arial" pitchFamily="34" charset="0"/>
              </a:rPr>
              <a:t> технології в ракетно-космічній </a:t>
            </a:r>
            <a:r>
              <a:rPr lang="uk-UA" sz="1600" b="1" dirty="0" err="1">
                <a:solidFill>
                  <a:srgbClr val="000000"/>
                </a:solidFill>
                <a:latin typeface="Arial" pitchFamily="34" charset="0"/>
                <a:cs typeface="Arial" pitchFamily="34" charset="0"/>
              </a:rPr>
              <a:t>галузі”</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Дніпровський національний університет ім. Олеся Гончара</a:t>
            </a: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b="1" dirty="0" err="1">
                <a:solidFill>
                  <a:srgbClr val="000000"/>
                </a:solidFill>
                <a:latin typeface="Arial" pitchFamily="34" charset="0"/>
                <a:cs typeface="Arial" pitchFamily="34" charset="0"/>
              </a:rPr>
              <a:t>“Дослідницький</a:t>
            </a:r>
            <a:r>
              <a:rPr lang="uk-UA" sz="1600" b="1" dirty="0">
                <a:solidFill>
                  <a:srgbClr val="000000"/>
                </a:solidFill>
                <a:latin typeface="Arial" pitchFamily="34" charset="0"/>
                <a:cs typeface="Arial" pitchFamily="34" charset="0"/>
              </a:rPr>
              <a:t> центр лазерних та оптоелектронних </a:t>
            </a:r>
            <a:r>
              <a:rPr lang="uk-UA" sz="1600" b="1" dirty="0" err="1">
                <a:solidFill>
                  <a:srgbClr val="000000"/>
                </a:solidFill>
                <a:latin typeface="Arial" pitchFamily="34" charset="0"/>
                <a:cs typeface="Arial" pitchFamily="34" charset="0"/>
              </a:rPr>
              <a:t>технологій”</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Харківський національний університет радіоелектроніки</a:t>
            </a:r>
          </a:p>
          <a:p>
            <a:pPr indent="450850" algn="just" fontAlgn="base">
              <a:spcBef>
                <a:spcPct val="0"/>
              </a:spcBef>
              <a:spcAft>
                <a:spcPct val="0"/>
              </a:spcAft>
              <a:buFont typeface="+mj-lt"/>
              <a:buAutoNum type="arabicPeriod"/>
              <a:tabLst>
                <a:tab pos="457200" algn="l"/>
              </a:tabLst>
            </a:pPr>
            <a:r>
              <a:rPr lang="uk-UA" sz="1600" dirty="0">
                <a:latin typeface="Arial" pitchFamily="34" charset="0"/>
                <a:cs typeface="Arial" pitchFamily="34" charset="0"/>
              </a:rPr>
              <a:t>ЦККНО</a:t>
            </a:r>
            <a:r>
              <a:rPr lang="uk-UA" sz="1600" b="1" dirty="0">
                <a:latin typeface="Arial" pitchFamily="34" charset="0"/>
                <a:cs typeface="Arial" pitchFamily="34" charset="0"/>
              </a:rPr>
              <a:t> </a:t>
            </a:r>
            <a:r>
              <a:rPr lang="uk-UA" sz="1600" b="1" dirty="0" err="1">
                <a:latin typeface="Arial" pitchFamily="34" charset="0"/>
                <a:cs typeface="Arial" pitchFamily="34" charset="0"/>
              </a:rPr>
              <a:t>“Агропромисловий</a:t>
            </a:r>
            <a:r>
              <a:rPr lang="uk-UA" sz="1600" b="1" dirty="0">
                <a:latin typeface="Arial" pitchFamily="34" charset="0"/>
                <a:cs typeface="Arial" pitchFamily="34" charset="0"/>
              </a:rPr>
              <a:t> комплекс, лісове і садово-паркове господарство, ветеринарна </a:t>
            </a:r>
            <a:r>
              <a:rPr lang="uk-UA" sz="1600" b="1" dirty="0" err="1">
                <a:latin typeface="Arial" pitchFamily="34" charset="0"/>
                <a:cs typeface="Arial" pitchFamily="34" charset="0"/>
              </a:rPr>
              <a:t>медицина”</a:t>
            </a:r>
            <a:r>
              <a:rPr lang="uk-UA" sz="1600" b="1" dirty="0">
                <a:latin typeface="Arial" pitchFamily="34" charset="0"/>
                <a:cs typeface="Arial" pitchFamily="34" charset="0"/>
              </a:rPr>
              <a:t>, </a:t>
            </a:r>
            <a:r>
              <a:rPr lang="uk-UA" sz="1600" dirty="0" err="1">
                <a:latin typeface="Arial" pitchFamily="34" charset="0"/>
                <a:cs typeface="Arial" pitchFamily="34" charset="0"/>
              </a:rPr>
              <a:t>НУБіП</a:t>
            </a:r>
            <a:r>
              <a:rPr lang="uk-UA" sz="1600" dirty="0">
                <a:latin typeface="Arial" pitchFamily="34" charset="0"/>
                <a:cs typeface="Arial" pitchFamily="34" charset="0"/>
              </a:rPr>
              <a:t> України</a:t>
            </a:r>
          </a:p>
          <a:p>
            <a:pPr indent="450850" algn="just" fontAlgn="base">
              <a:spcBef>
                <a:spcPct val="0"/>
              </a:spcBef>
              <a:spcAft>
                <a:spcPct val="0"/>
              </a:spcAft>
              <a:buFont typeface="+mj-lt"/>
              <a:buAutoNum type="arabicPeriod"/>
              <a:tabLst>
                <a:tab pos="457200" algn="l"/>
              </a:tabLst>
            </a:pPr>
            <a:r>
              <a:rPr lang="uk-UA" sz="1600" dirty="0">
                <a:latin typeface="Arial" pitchFamily="34" charset="0"/>
                <a:cs typeface="Arial" pitchFamily="34" charset="0"/>
              </a:rPr>
              <a:t>ЦККНО </a:t>
            </a:r>
            <a:r>
              <a:rPr lang="uk-UA" sz="1600" b="1" dirty="0" err="1">
                <a:latin typeface="Arial" pitchFamily="34" charset="0"/>
                <a:cs typeface="Arial" pitchFamily="34" charset="0"/>
              </a:rPr>
              <a:t>“Центр</a:t>
            </a:r>
            <a:r>
              <a:rPr lang="uk-UA" sz="1600" b="1" dirty="0">
                <a:latin typeface="Arial" pitchFamily="34" charset="0"/>
                <a:cs typeface="Arial" pitchFamily="34" charset="0"/>
              </a:rPr>
              <a:t> цифрових технологій в </a:t>
            </a:r>
            <a:r>
              <a:rPr lang="uk-UA" sz="1600" b="1" dirty="0" err="1">
                <a:latin typeface="Arial" pitchFamily="34" charset="0"/>
                <a:cs typeface="Arial" pitchFamily="34" charset="0"/>
              </a:rPr>
              <a:t>гуманітаристиці”</a:t>
            </a:r>
            <a:r>
              <a:rPr lang="uk-UA" sz="1600" b="1" dirty="0">
                <a:latin typeface="Arial" pitchFamily="34" charset="0"/>
                <a:cs typeface="Arial" pitchFamily="34" charset="0"/>
              </a:rPr>
              <a:t>, </a:t>
            </a:r>
            <a:r>
              <a:rPr lang="uk-UA" sz="1600" dirty="0">
                <a:latin typeface="Arial" pitchFamily="34" charset="0"/>
                <a:cs typeface="Arial" pitchFamily="34" charset="0"/>
              </a:rPr>
              <a:t>Національний </a:t>
            </a:r>
            <a:r>
              <a:rPr lang="uk-UA" sz="1600" dirty="0" err="1">
                <a:latin typeface="Arial" pitchFamily="34" charset="0"/>
                <a:cs typeface="Arial" pitchFamily="34" charset="0"/>
              </a:rPr>
              <a:t>педагогнічний</a:t>
            </a:r>
            <a:r>
              <a:rPr lang="uk-UA" sz="1600" dirty="0">
                <a:latin typeface="Arial" pitchFamily="34" charset="0"/>
                <a:cs typeface="Arial" pitchFamily="34" charset="0"/>
              </a:rPr>
              <a:t> університет ім. М.П. Драгоманова</a:t>
            </a:r>
          </a:p>
        </p:txBody>
      </p:sp>
      <p:pic>
        <p:nvPicPr>
          <p:cNvPr id="6" name="Рисунок 5" descr="Наука.jpg"/>
          <p:cNvPicPr>
            <a:picLocks noChangeAspect="1"/>
          </p:cNvPicPr>
          <p:nvPr/>
        </p:nvPicPr>
        <p:blipFill>
          <a:blip r:embed="rId3" cstate="print"/>
          <a:stretch>
            <a:fillRect/>
          </a:stretch>
        </p:blipFill>
        <p:spPr>
          <a:xfrm>
            <a:off x="2024034" y="4643446"/>
            <a:ext cx="2628900" cy="1733550"/>
          </a:xfrm>
          <a:prstGeom prst="rect">
            <a:avLst/>
          </a:prstGeom>
        </p:spPr>
      </p:pic>
      <p:sp>
        <p:nvSpPr>
          <p:cNvPr id="95234" name="AutoShape 2" descr="&amp;Rcy;&amp;iecy;&amp;zcy;&amp;ucy;&amp;lcy;&amp;softcy;&amp;tcy;&amp;acy;&amp;tcy; &amp;pcy;&amp;ocy;&amp;shcy;&amp;ucy;&amp;kcy;&amp;ucy; &amp;zcy;&amp;ocy;&amp;bcy;&amp;rcy;&amp;acy;&amp;zhcy;&amp;iecy;&amp;ncy;&amp;softcy; &amp;zcy;&amp;acy; &amp;zcy;&amp;acy;&amp;pcy;&amp;icy;&amp;tcy;&amp;ocy;&amp;mcy; &quot;&amp;scy;&amp;kcy;&amp;ocy;&amp;pcy;&amp;ucy;&amp;scy;&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Скопус.png"/>
          <p:cNvPicPr>
            <a:picLocks noChangeAspect="1"/>
          </p:cNvPicPr>
          <p:nvPr/>
        </p:nvPicPr>
        <p:blipFill>
          <a:blip r:embed="rId4" cstate="print"/>
          <a:stretch>
            <a:fillRect/>
          </a:stretch>
        </p:blipFill>
        <p:spPr>
          <a:xfrm>
            <a:off x="4738678" y="4500570"/>
            <a:ext cx="2552700" cy="1790700"/>
          </a:xfrm>
          <a:prstGeom prst="rect">
            <a:avLst/>
          </a:prstGeom>
        </p:spPr>
      </p:pic>
      <p:pic>
        <p:nvPicPr>
          <p:cNvPr id="8" name="Рисунок 7" descr="веб оф.png"/>
          <p:cNvPicPr>
            <a:picLocks noChangeAspect="1"/>
          </p:cNvPicPr>
          <p:nvPr/>
        </p:nvPicPr>
        <p:blipFill>
          <a:blip r:embed="rId5" cstate="print"/>
          <a:srcRect l="40000"/>
          <a:stretch>
            <a:fillRect/>
          </a:stretch>
        </p:blipFill>
        <p:spPr>
          <a:xfrm>
            <a:off x="7881951" y="4714885"/>
            <a:ext cx="2143127" cy="1285875"/>
          </a:xfrm>
          <a:prstGeom prst="rect">
            <a:avLst/>
          </a:prstGeom>
        </p:spPr>
      </p:pic>
      <p:sp>
        <p:nvSpPr>
          <p:cNvPr id="2" name="TextBox 1">
            <a:extLst>
              <a:ext uri="{FF2B5EF4-FFF2-40B4-BE49-F238E27FC236}">
                <a16:creationId xmlns:a16="http://schemas.microsoft.com/office/drawing/2014/main" id="{A0181CD5-318F-4269-93AF-6CA6A9FBD7BB}"/>
              </a:ext>
            </a:extLst>
          </p:cNvPr>
          <p:cNvSpPr txBox="1"/>
          <p:nvPr/>
        </p:nvSpPr>
        <p:spPr>
          <a:xfrm>
            <a:off x="4738678" y="4365105"/>
            <a:ext cx="280039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400" b="1" dirty="0"/>
              <a:t>Доступ</a:t>
            </a:r>
            <a:endParaRPr lang="ru-UA" sz="2400" b="1" dirty="0"/>
          </a:p>
        </p:txBody>
      </p:sp>
      <p:pic>
        <p:nvPicPr>
          <p:cNvPr id="11" name="Рисунок 10">
            <a:extLst>
              <a:ext uri="{FF2B5EF4-FFF2-40B4-BE49-F238E27FC236}">
                <a16:creationId xmlns:a16="http://schemas.microsoft.com/office/drawing/2014/main" id="{458CAECD-A80B-444D-8AC9-48F11FD3B2D4}"/>
              </a:ext>
            </a:extLst>
          </p:cNvPr>
          <p:cNvPicPr>
            <a:picLocks noChangeAspect="1"/>
          </p:cNvPicPr>
          <p:nvPr/>
        </p:nvPicPr>
        <p:blipFill rotWithShape="1">
          <a:blip r:embed="rId6"/>
          <a:srcRect l="16208" t="62439" r="16841" b="18233"/>
          <a:stretch/>
        </p:blipFill>
        <p:spPr>
          <a:xfrm>
            <a:off x="258708" y="97127"/>
            <a:ext cx="3858322" cy="626564"/>
          </a:xfrm>
          <a:prstGeom prst="rect">
            <a:avLst/>
          </a:prstGeom>
        </p:spPr>
      </p:pic>
      <p:sp>
        <p:nvSpPr>
          <p:cNvPr id="12" name="TextBox 11">
            <a:extLst>
              <a:ext uri="{FF2B5EF4-FFF2-40B4-BE49-F238E27FC236}">
                <a16:creationId xmlns:a16="http://schemas.microsoft.com/office/drawing/2014/main" id="{56E0B197-EEB8-40CE-8004-6240840448B6}"/>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Rectangle 2">
            <a:extLst>
              <a:ext uri="{FF2B5EF4-FFF2-40B4-BE49-F238E27FC236}">
                <a16:creationId xmlns:a16="http://schemas.microsoft.com/office/drawing/2014/main" id="{87244727-7ADF-4A2A-A414-E299536D70BC}"/>
              </a:ext>
            </a:extLst>
          </p:cNvPr>
          <p:cNvSpPr>
            <a:spLocks noGrp="1" noChangeArrowheads="1"/>
          </p:cNvSpPr>
          <p:nvPr>
            <p:ph type="title"/>
          </p:nvPr>
        </p:nvSpPr>
        <p:spPr>
          <a:xfrm>
            <a:off x="4601496" y="156119"/>
            <a:ext cx="7331795" cy="863600"/>
          </a:xfrm>
          <a:solidFill>
            <a:srgbClr val="7030A0"/>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altLang="uk-UA" sz="3600" b="1" dirty="0">
                <a:solidFill>
                  <a:schemeClr val="bg1"/>
                </a:solidFill>
              </a:rPr>
              <a:t>5. Зміст та оформлення проєкту</a:t>
            </a:r>
            <a:endParaRPr lang="ru-RU" altLang="uk-UA" sz="3600" b="1" dirty="0">
              <a:solidFill>
                <a:schemeClr val="bg1"/>
              </a:solidFill>
            </a:endParaRPr>
          </a:p>
        </p:txBody>
      </p:sp>
      <p:sp>
        <p:nvSpPr>
          <p:cNvPr id="2" name="TextBox 1">
            <a:extLst>
              <a:ext uri="{FF2B5EF4-FFF2-40B4-BE49-F238E27FC236}">
                <a16:creationId xmlns:a16="http://schemas.microsoft.com/office/drawing/2014/main" id="{E082D973-0C67-4A0D-83E8-0D777CE04DD1}"/>
              </a:ext>
            </a:extLst>
          </p:cNvPr>
          <p:cNvSpPr txBox="1"/>
          <p:nvPr/>
        </p:nvSpPr>
        <p:spPr>
          <a:xfrm>
            <a:off x="545690" y="1474839"/>
            <a:ext cx="11387601" cy="4832092"/>
          </a:xfrm>
          <a:prstGeom prst="rect">
            <a:avLst/>
          </a:prstGeom>
          <a:noFill/>
        </p:spPr>
        <p:txBody>
          <a:bodyPr wrap="square" rtlCol="0">
            <a:spAutoFit/>
          </a:bodyPr>
          <a:lstStyle/>
          <a:p>
            <a:r>
              <a:rPr lang="uk-UA" sz="2800" b="1" dirty="0">
                <a:latin typeface="Arial" panose="020B0604020202020204" pitchFamily="34" charset="0"/>
                <a:cs typeface="Arial" panose="020B0604020202020204" pitchFamily="34" charset="0"/>
              </a:rPr>
              <a:t>Титульна сторінка </a:t>
            </a:r>
            <a:r>
              <a:rPr lang="uk-UA" sz="2800" dirty="0">
                <a:latin typeface="Arial" panose="020B0604020202020204" pitchFamily="34" charset="0"/>
                <a:cs typeface="Arial" panose="020B0604020202020204" pitchFamily="34" charset="0"/>
              </a:rPr>
              <a:t>(реквізити проєкту) – карта проєкту дослідження</a:t>
            </a:r>
          </a:p>
          <a:p>
            <a:r>
              <a:rPr lang="uk-UA" sz="2800" b="1" dirty="0">
                <a:latin typeface="Arial" panose="020B0604020202020204" pitchFamily="34" charset="0"/>
                <a:cs typeface="Arial" panose="020B0604020202020204" pitchFamily="34" charset="0"/>
              </a:rPr>
              <a:t>Опис проєкту </a:t>
            </a:r>
            <a:r>
              <a:rPr lang="uk-UA" sz="2800" dirty="0">
                <a:latin typeface="Arial" panose="020B0604020202020204" pitchFamily="34" charset="0"/>
                <a:cs typeface="Arial" panose="020B0604020202020204" pitchFamily="34" charset="0"/>
              </a:rPr>
              <a:t>(назва, терміни виконання, орієнтовний обсяг фінансування за весь період)</a:t>
            </a:r>
          </a:p>
          <a:p>
            <a:pPr marL="457200" indent="-457200">
              <a:buAutoNum type="arabicPeriod"/>
            </a:pPr>
            <a:r>
              <a:rPr lang="uk-UA" sz="2800" dirty="0">
                <a:latin typeface="Arial" panose="020B0604020202020204" pitchFamily="34" charset="0"/>
                <a:cs typeface="Arial" panose="020B0604020202020204" pitchFamily="34" charset="0"/>
              </a:rPr>
              <a:t>Анотація (</a:t>
            </a:r>
            <a:r>
              <a:rPr lang="uk-UA" sz="2800" dirty="0">
                <a:solidFill>
                  <a:srgbClr val="FF0000"/>
                </a:solidFill>
                <a:latin typeface="Arial" panose="020B0604020202020204" pitchFamily="34" charset="0"/>
                <a:cs typeface="Arial" panose="020B0604020202020204" pitchFamily="34" charset="0"/>
              </a:rPr>
              <a:t>до 0,5 сторінки</a:t>
            </a:r>
            <a:r>
              <a:rPr lang="uk-UA" sz="2800" dirty="0">
                <a:latin typeface="Arial" panose="020B0604020202020204" pitchFamily="34" charset="0"/>
                <a:cs typeface="Arial" panose="020B0604020202020204" pitchFamily="34" charset="0"/>
              </a:rPr>
              <a:t>)</a:t>
            </a:r>
          </a:p>
          <a:p>
            <a:pPr marL="457200" indent="-457200">
              <a:buAutoNum type="arabicPeriod"/>
            </a:pPr>
            <a:r>
              <a:rPr lang="uk-UA" sz="2800" dirty="0">
                <a:solidFill>
                  <a:srgbClr val="FF0000"/>
                </a:solidFill>
                <a:latin typeface="Arial" panose="020B0604020202020204" pitchFamily="34" charset="0"/>
                <a:cs typeface="Arial" panose="020B0604020202020204" pitchFamily="34" charset="0"/>
              </a:rPr>
              <a:t>Переваги проєкту (</a:t>
            </a:r>
            <a:r>
              <a:rPr lang="en-US" sz="2800" dirty="0">
                <a:solidFill>
                  <a:srgbClr val="FF0000"/>
                </a:solidFill>
                <a:latin typeface="Arial" panose="020B0604020202020204" pitchFamily="34" charset="0"/>
                <a:cs typeface="Arial" panose="020B0604020202020204" pitchFamily="34" charset="0"/>
              </a:rPr>
              <a:t>EXCELLENCE)</a:t>
            </a:r>
            <a:r>
              <a:rPr lang="uk-UA" sz="2800" dirty="0">
                <a:solidFill>
                  <a:srgbClr val="FF0000"/>
                </a:solidFill>
                <a:latin typeface="Arial" panose="020B0604020202020204" pitchFamily="34" charset="0"/>
                <a:cs typeface="Arial" panose="020B0604020202020204" pitchFamily="34" charset="0"/>
              </a:rPr>
              <a:t> (до 7 сторінок)</a:t>
            </a:r>
          </a:p>
          <a:p>
            <a:pPr marL="457200" indent="-457200">
              <a:buAutoNum type="arabicPeriod"/>
            </a:pPr>
            <a:r>
              <a:rPr lang="uk-UA" sz="2800" dirty="0">
                <a:solidFill>
                  <a:srgbClr val="FF0000"/>
                </a:solidFill>
                <a:latin typeface="Arial" panose="020B0604020202020204" pitchFamily="34" charset="0"/>
                <a:cs typeface="Arial" panose="020B0604020202020204" pitchFamily="34" charset="0"/>
              </a:rPr>
              <a:t>Впливи проєкту (</a:t>
            </a:r>
            <a:r>
              <a:rPr lang="en-US" sz="2800" dirty="0">
                <a:solidFill>
                  <a:srgbClr val="FF0000"/>
                </a:solidFill>
                <a:latin typeface="Arial" panose="020B0604020202020204" pitchFamily="34" charset="0"/>
                <a:cs typeface="Arial" panose="020B0604020202020204" pitchFamily="34" charset="0"/>
              </a:rPr>
              <a:t>IMPACT) (</a:t>
            </a:r>
            <a:r>
              <a:rPr lang="uk-UA" sz="2800" dirty="0">
                <a:solidFill>
                  <a:srgbClr val="FF0000"/>
                </a:solidFill>
                <a:latin typeface="Arial" panose="020B0604020202020204" pitchFamily="34" charset="0"/>
                <a:cs typeface="Arial" panose="020B0604020202020204" pitchFamily="34" charset="0"/>
              </a:rPr>
              <a:t>до 6 сторінок)</a:t>
            </a:r>
          </a:p>
          <a:p>
            <a:pPr marL="457200" indent="-457200">
              <a:buFontTx/>
              <a:buAutoNum type="arabicPeriod"/>
            </a:pPr>
            <a:r>
              <a:rPr lang="uk-UA" sz="2800" dirty="0">
                <a:solidFill>
                  <a:srgbClr val="FF0000"/>
                </a:solidFill>
                <a:latin typeface="Arial" panose="020B0604020202020204" pitchFamily="34" charset="0"/>
                <a:cs typeface="Arial" panose="020B0604020202020204" pitchFamily="34" charset="0"/>
              </a:rPr>
              <a:t>Реалізація проєкту (IMPLEMENTATION) (до 7 сторінок)</a:t>
            </a:r>
          </a:p>
          <a:p>
            <a:pPr marL="457200" indent="-457200">
              <a:buFontTx/>
              <a:buAutoNum type="arabicPeriod"/>
            </a:pPr>
            <a:r>
              <a:rPr lang="uk-UA" sz="2800" dirty="0">
                <a:solidFill>
                  <a:srgbClr val="FF0000"/>
                </a:solidFill>
                <a:latin typeface="Arial" panose="020B0604020202020204" pitchFamily="34" charset="0"/>
                <a:cs typeface="Arial" panose="020B0604020202020204" pitchFamily="34" charset="0"/>
              </a:rPr>
              <a:t>Фінансове забезпечення проєкту</a:t>
            </a:r>
          </a:p>
          <a:p>
            <a:pPr marL="457200" indent="-457200">
              <a:buFontTx/>
              <a:buAutoNum type="arabicPeriod"/>
            </a:pPr>
            <a:r>
              <a:rPr lang="uk-UA" sz="2800" dirty="0">
                <a:latin typeface="Arial" panose="020B0604020202020204" pitchFamily="34" charset="0"/>
                <a:cs typeface="Arial" panose="020B0604020202020204" pitchFamily="34" charset="0"/>
              </a:rPr>
              <a:t>Науковий потенціал (доробок) основних виконавців (авторів) проєкту</a:t>
            </a:r>
            <a:endParaRPr lang="ru-UA"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113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559236" y="456355"/>
            <a:ext cx="8229600" cy="1027113"/>
          </a:xfrm>
        </p:spPr>
        <p:txBody>
          <a:bodyPr/>
          <a:lstStyle/>
          <a:p>
            <a:r>
              <a:rPr lang="uk-UA" dirty="0"/>
              <a:t>Назва проекту – </a:t>
            </a:r>
            <a:r>
              <a:rPr lang="uk-UA" dirty="0">
                <a:solidFill>
                  <a:srgbClr val="C00000"/>
                </a:solidFill>
              </a:rPr>
              <a:t>до 15 слів</a:t>
            </a:r>
            <a:endParaRPr lang="ru-RU" dirty="0">
              <a:solidFill>
                <a:srgbClr val="C00000"/>
              </a:solidFill>
            </a:endParaRPr>
          </a:p>
        </p:txBody>
      </p:sp>
      <p:sp>
        <p:nvSpPr>
          <p:cNvPr id="27651" name="Содержимое 2"/>
          <p:cNvSpPr>
            <a:spLocks noGrp="1"/>
          </p:cNvSpPr>
          <p:nvPr>
            <p:ph sz="half" idx="1"/>
          </p:nvPr>
        </p:nvSpPr>
        <p:spPr>
          <a:xfrm>
            <a:off x="1981201" y="1341438"/>
            <a:ext cx="8435975" cy="5039890"/>
          </a:xfrm>
        </p:spPr>
        <p:txBody>
          <a:bodyPr>
            <a:normAutofit fontScale="92500" lnSpcReduction="10000"/>
          </a:bodyPr>
          <a:lstStyle/>
          <a:p>
            <a:pPr>
              <a:buFont typeface="Wingdings" pitchFamily="2" charset="2"/>
              <a:buNone/>
            </a:pPr>
            <a:r>
              <a:rPr lang="uk-UA" sz="2000" b="1" u="sng" cap="all" dirty="0">
                <a:solidFill>
                  <a:srgbClr val="002060"/>
                </a:solidFill>
                <a:latin typeface="Arial" panose="020B0604020202020204" pitchFamily="34" charset="0"/>
                <a:cs typeface="Arial" panose="020B0604020202020204" pitchFamily="34" charset="0"/>
              </a:rPr>
              <a:t>Фундаментальні:</a:t>
            </a:r>
          </a:p>
          <a:p>
            <a:r>
              <a:rPr lang="uk-UA" sz="2000" dirty="0">
                <a:latin typeface="Arial" panose="020B0604020202020204" pitchFamily="34" charset="0"/>
                <a:cs typeface="Arial" panose="020B0604020202020204" pitchFamily="34" charset="0"/>
              </a:rPr>
              <a:t>Методологія оцінювання …</a:t>
            </a:r>
          </a:p>
          <a:p>
            <a:r>
              <a:rPr lang="uk-UA" sz="2000" dirty="0">
                <a:latin typeface="Arial" panose="020B0604020202020204" pitchFamily="34" charset="0"/>
                <a:cs typeface="Arial" panose="020B0604020202020204" pitchFamily="34" charset="0"/>
              </a:rPr>
              <a:t>Закономірності впливу (використання) …</a:t>
            </a:r>
          </a:p>
          <a:p>
            <a:r>
              <a:rPr lang="uk-UA" sz="2000" dirty="0">
                <a:latin typeface="Arial" panose="020B0604020202020204" pitchFamily="34" charset="0"/>
                <a:cs typeface="Arial" panose="020B0604020202020204" pitchFamily="34" charset="0"/>
              </a:rPr>
              <a:t>Новітні теоретико-адаптивні системи …</a:t>
            </a:r>
          </a:p>
          <a:p>
            <a:r>
              <a:rPr lang="uk-UA" sz="2000" dirty="0">
                <a:latin typeface="Arial" panose="020B0604020202020204" pitchFamily="34" charset="0"/>
                <a:cs typeface="Arial" panose="020B0604020202020204" pitchFamily="34" charset="0"/>
              </a:rPr>
              <a:t>Новітня концепція …</a:t>
            </a:r>
          </a:p>
          <a:p>
            <a:r>
              <a:rPr lang="uk-UA" sz="2000" dirty="0">
                <a:latin typeface="Arial" panose="020B0604020202020204" pitchFamily="34" charset="0"/>
                <a:cs typeface="Arial" panose="020B0604020202020204" pitchFamily="34" charset="0"/>
              </a:rPr>
              <a:t>Теорія  структурно-параметричного синтезу …</a:t>
            </a:r>
          </a:p>
          <a:p>
            <a:r>
              <a:rPr lang="uk-UA" sz="2000" dirty="0">
                <a:latin typeface="Arial" panose="020B0604020202020204" pitchFamily="34" charset="0"/>
                <a:cs typeface="Arial" panose="020B0604020202020204" pitchFamily="34" charset="0"/>
              </a:rPr>
              <a:t>Наукові основи формування вимог до …</a:t>
            </a:r>
          </a:p>
          <a:p>
            <a:r>
              <a:rPr lang="uk-UA" sz="2000" dirty="0">
                <a:latin typeface="Arial" panose="020B0604020202020204" pitchFamily="34" charset="0"/>
                <a:cs typeface="Arial" panose="020B0604020202020204" pitchFamily="34" charset="0"/>
              </a:rPr>
              <a:t>Наукові основи …</a:t>
            </a:r>
          </a:p>
          <a:p>
            <a:r>
              <a:rPr lang="uk-UA" sz="2000" dirty="0">
                <a:latin typeface="Arial" panose="020B0604020202020204" pitchFamily="34" charset="0"/>
                <a:cs typeface="Arial" panose="020B0604020202020204" pitchFamily="34" charset="0"/>
              </a:rPr>
              <a:t>Теоретичні основи моніторингу …</a:t>
            </a:r>
          </a:p>
          <a:p>
            <a:r>
              <a:rPr lang="uk-UA" sz="2000" dirty="0">
                <a:latin typeface="Arial" panose="020B0604020202020204" pitchFamily="34" charset="0"/>
                <a:cs typeface="Arial" panose="020B0604020202020204" pitchFamily="34" charset="0"/>
              </a:rPr>
              <a:t>Вивчення поведінки (трансформації) та прогнозування …</a:t>
            </a:r>
          </a:p>
          <a:p>
            <a:r>
              <a:rPr lang="uk-UA" sz="2000" dirty="0">
                <a:latin typeface="Arial" panose="020B0604020202020204" pitchFamily="34" charset="0"/>
                <a:cs typeface="Arial" panose="020B0604020202020204" pitchFamily="34" charset="0"/>
              </a:rPr>
              <a:t>Вивчення особливостей прояву…</a:t>
            </a:r>
          </a:p>
          <a:p>
            <a:r>
              <a:rPr lang="uk-UA" sz="2000" dirty="0">
                <a:latin typeface="Arial" panose="020B0604020202020204" pitchFamily="34" charset="0"/>
                <a:cs typeface="Arial" panose="020B0604020202020204" pitchFamily="34" charset="0"/>
              </a:rPr>
              <a:t>Теоретичне обґрунтування закономірностей  …</a:t>
            </a:r>
          </a:p>
          <a:p>
            <a:r>
              <a:rPr lang="uk-UA" sz="2000" dirty="0">
                <a:latin typeface="Arial" panose="020B0604020202020204" pitchFamily="34" charset="0"/>
                <a:cs typeface="Arial" panose="020B0604020202020204" pitchFamily="34" charset="0"/>
              </a:rPr>
              <a:t>Концепція …</a:t>
            </a:r>
          </a:p>
          <a:p>
            <a:r>
              <a:rPr lang="uk-UA" sz="2000" dirty="0">
                <a:latin typeface="Arial" panose="020B0604020202020204" pitchFamily="34" charset="0"/>
                <a:cs typeface="Arial" panose="020B0604020202020204" pitchFamily="34" charset="0"/>
              </a:rPr>
              <a:t>Вивчення генетичних ознак …    Теоретичні основи …</a:t>
            </a:r>
            <a:endParaRPr lang="ru-RU"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4D389FB-A36D-4005-A6B0-011DAFC5BB19}"/>
              </a:ext>
            </a:extLst>
          </p:cNvPr>
          <p:cNvPicPr>
            <a:picLocks noChangeAspect="1"/>
          </p:cNvPicPr>
          <p:nvPr/>
        </p:nvPicPr>
        <p:blipFill>
          <a:blip r:embed="rId2"/>
          <a:stretch>
            <a:fillRect/>
          </a:stretch>
        </p:blipFill>
        <p:spPr>
          <a:xfrm>
            <a:off x="413049" y="2960948"/>
            <a:ext cx="1018830" cy="936104"/>
          </a:xfrm>
          <a:prstGeom prst="rect">
            <a:avLst/>
          </a:prstGeom>
        </p:spPr>
      </p:pic>
      <p:pic>
        <p:nvPicPr>
          <p:cNvPr id="7" name="Рисунок 6">
            <a:extLst>
              <a:ext uri="{FF2B5EF4-FFF2-40B4-BE49-F238E27FC236}">
                <a16:creationId xmlns:a16="http://schemas.microsoft.com/office/drawing/2014/main" id="{8B3903C8-AF00-4175-AE97-FED1F24F9ED3}"/>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DCC45782-8587-4271-978B-A605E9C751D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2202496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981200" y="457201"/>
            <a:ext cx="8229600" cy="1027113"/>
          </a:xfrm>
        </p:spPr>
        <p:txBody>
          <a:bodyPr/>
          <a:lstStyle/>
          <a:p>
            <a:r>
              <a:rPr lang="uk-UA"/>
              <a:t>Назва проекту – </a:t>
            </a:r>
            <a:r>
              <a:rPr lang="uk-UA">
                <a:solidFill>
                  <a:srgbClr val="C00000"/>
                </a:solidFill>
              </a:rPr>
              <a:t>до 15 слів</a:t>
            </a:r>
            <a:endParaRPr lang="ru-RU">
              <a:solidFill>
                <a:srgbClr val="C00000"/>
              </a:solidFill>
            </a:endParaRPr>
          </a:p>
        </p:txBody>
      </p:sp>
      <p:sp>
        <p:nvSpPr>
          <p:cNvPr id="28675" name="Содержимое 2"/>
          <p:cNvSpPr>
            <a:spLocks noGrp="1"/>
          </p:cNvSpPr>
          <p:nvPr>
            <p:ph sz="half" idx="1"/>
          </p:nvPr>
        </p:nvSpPr>
        <p:spPr>
          <a:xfrm>
            <a:off x="1873045" y="1341438"/>
            <a:ext cx="9040761" cy="5111750"/>
          </a:xfrm>
        </p:spPr>
        <p:txBody>
          <a:bodyPr>
            <a:normAutofit fontScale="92500" lnSpcReduction="10000"/>
          </a:bodyPr>
          <a:lstStyle/>
          <a:p>
            <a:pPr>
              <a:buFont typeface="Wingdings" pitchFamily="2" charset="2"/>
              <a:buNone/>
            </a:pPr>
            <a:r>
              <a:rPr lang="uk-UA" sz="2000" b="1" u="sng" cap="all" dirty="0">
                <a:solidFill>
                  <a:srgbClr val="002060"/>
                </a:solidFill>
                <a:latin typeface="Arial" panose="020B0604020202020204" pitchFamily="34" charset="0"/>
                <a:cs typeface="Arial" panose="020B0604020202020204" pitchFamily="34" charset="0"/>
              </a:rPr>
              <a:t>Прикладні:</a:t>
            </a:r>
          </a:p>
          <a:p>
            <a:r>
              <a:rPr lang="uk-UA" sz="2000" dirty="0">
                <a:latin typeface="Arial" panose="020B0604020202020204" pitchFamily="34" charset="0"/>
                <a:cs typeface="Arial" panose="020B0604020202020204" pitchFamily="34" charset="0"/>
              </a:rPr>
              <a:t>Прикладні рішення створення новітніх моделей …</a:t>
            </a:r>
          </a:p>
          <a:p>
            <a:r>
              <a:rPr lang="uk-UA" sz="2000" dirty="0">
                <a:latin typeface="Arial" panose="020B0604020202020204" pitchFamily="34" charset="0"/>
                <a:cs typeface="Arial" panose="020B0604020202020204" pitchFamily="34" charset="0"/>
              </a:rPr>
              <a:t>Розробка методів застосування …</a:t>
            </a:r>
          </a:p>
          <a:p>
            <a:r>
              <a:rPr lang="uk-UA" sz="2000" dirty="0">
                <a:latin typeface="Arial" panose="020B0604020202020204" pitchFamily="34" charset="0"/>
                <a:cs typeface="Arial" panose="020B0604020202020204" pitchFamily="34" charset="0"/>
              </a:rPr>
              <a:t>Прикладні рішення комплексного оцінювання …</a:t>
            </a:r>
          </a:p>
          <a:p>
            <a:r>
              <a:rPr lang="uk-UA" sz="2000" dirty="0">
                <a:latin typeface="Arial" panose="020B0604020202020204" pitchFamily="34" charset="0"/>
                <a:cs typeface="Arial" panose="020B0604020202020204" pitchFamily="34" charset="0"/>
              </a:rPr>
              <a:t>Обґрунтування параметрів …</a:t>
            </a:r>
          </a:p>
          <a:p>
            <a:r>
              <a:rPr lang="uk-UA" sz="2000" dirty="0">
                <a:latin typeface="Arial" panose="020B0604020202020204" pitchFamily="34" charset="0"/>
                <a:cs typeface="Arial" panose="020B0604020202020204" pitchFamily="34" charset="0"/>
              </a:rPr>
              <a:t>Розробка сучасних способів (технологічних рішень) …</a:t>
            </a:r>
          </a:p>
          <a:p>
            <a:r>
              <a:rPr lang="uk-UA" sz="2000" dirty="0">
                <a:latin typeface="Arial" panose="020B0604020202020204" pitchFamily="34" charset="0"/>
                <a:cs typeface="Arial" panose="020B0604020202020204" pitchFamily="34" charset="0"/>
              </a:rPr>
              <a:t>Розробка нової технології (способу виробництва) …</a:t>
            </a:r>
          </a:p>
          <a:p>
            <a:r>
              <a:rPr lang="uk-UA" sz="2000" dirty="0">
                <a:latin typeface="Arial" panose="020B0604020202020204" pitchFamily="34" charset="0"/>
                <a:cs typeface="Arial" panose="020B0604020202020204" pitchFamily="34" charset="0"/>
              </a:rPr>
              <a:t>Наукове обґрунтування та розробка нових заходів …</a:t>
            </a:r>
            <a:endParaRPr lang="ru-RU" sz="2000" dirty="0">
              <a:latin typeface="Arial" panose="020B0604020202020204" pitchFamily="34" charset="0"/>
              <a:cs typeface="Arial" panose="020B0604020202020204" pitchFamily="34" charset="0"/>
            </a:endParaRPr>
          </a:p>
          <a:p>
            <a:r>
              <a:rPr lang="uk-UA" sz="2000" dirty="0">
                <a:latin typeface="Arial" panose="020B0604020202020204" pitchFamily="34" charset="0"/>
                <a:cs typeface="Arial" panose="020B0604020202020204" pitchFamily="34" charset="0"/>
              </a:rPr>
              <a:t>Науково-методичне забезпечення розвитку …</a:t>
            </a:r>
          </a:p>
          <a:p>
            <a:r>
              <a:rPr lang="uk-UA" sz="2000" dirty="0">
                <a:latin typeface="Arial" panose="020B0604020202020204" pitchFamily="34" charset="0"/>
                <a:cs typeface="Arial" panose="020B0604020202020204" pitchFamily="34" charset="0"/>
              </a:rPr>
              <a:t>Розробити методи удосконалення …</a:t>
            </a:r>
          </a:p>
          <a:p>
            <a:r>
              <a:rPr lang="uk-UA" sz="2000" dirty="0">
                <a:latin typeface="Arial" panose="020B0604020202020204" pitchFamily="34" charset="0"/>
                <a:cs typeface="Arial" panose="020B0604020202020204" pitchFamily="34" charset="0"/>
              </a:rPr>
              <a:t>Розробити новітні принципи організації …</a:t>
            </a:r>
          </a:p>
          <a:p>
            <a:r>
              <a:rPr lang="uk-UA" sz="2000" dirty="0">
                <a:latin typeface="Arial" panose="020B0604020202020204" pitchFamily="34" charset="0"/>
                <a:cs typeface="Arial" panose="020B0604020202020204" pitchFamily="34" charset="0"/>
              </a:rPr>
              <a:t>Прикладна розробка методу …</a:t>
            </a:r>
          </a:p>
          <a:p>
            <a:r>
              <a:rPr lang="uk-UA" sz="2000" dirty="0">
                <a:latin typeface="Arial" panose="020B0604020202020204" pitchFamily="34" charset="0"/>
                <a:cs typeface="Arial" panose="020B0604020202020204" pitchFamily="34" charset="0"/>
              </a:rPr>
              <a:t>Розробити технологічні вимоги …</a:t>
            </a:r>
          </a:p>
          <a:p>
            <a:r>
              <a:rPr lang="uk-UA" sz="2000" dirty="0">
                <a:latin typeface="Arial" panose="020B0604020202020204" pitchFamily="34" charset="0"/>
                <a:cs typeface="Arial" panose="020B0604020202020204" pitchFamily="34" charset="0"/>
              </a:rPr>
              <a:t>Розробити фінансово-економічний механізм … у нових …</a:t>
            </a:r>
            <a:endParaRPr lang="ru-RU"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6ED6B43-9098-443F-9975-4DEFB4F1741B}"/>
              </a:ext>
            </a:extLst>
          </p:cNvPr>
          <p:cNvPicPr>
            <a:picLocks noChangeAspect="1"/>
          </p:cNvPicPr>
          <p:nvPr/>
        </p:nvPicPr>
        <p:blipFill>
          <a:blip r:embed="rId2"/>
          <a:stretch>
            <a:fillRect/>
          </a:stretch>
        </p:blipFill>
        <p:spPr>
          <a:xfrm>
            <a:off x="403215" y="2961209"/>
            <a:ext cx="1018830" cy="936104"/>
          </a:xfrm>
          <a:prstGeom prst="rect">
            <a:avLst/>
          </a:prstGeom>
        </p:spPr>
      </p:pic>
      <p:pic>
        <p:nvPicPr>
          <p:cNvPr id="6" name="Рисунок 5">
            <a:extLst>
              <a:ext uri="{FF2B5EF4-FFF2-40B4-BE49-F238E27FC236}">
                <a16:creationId xmlns:a16="http://schemas.microsoft.com/office/drawing/2014/main" id="{4FC65E74-ECEA-43D7-9A81-4E18CFAA0DE0}"/>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7" name="TextBox 6">
            <a:extLst>
              <a:ext uri="{FF2B5EF4-FFF2-40B4-BE49-F238E27FC236}">
                <a16:creationId xmlns:a16="http://schemas.microsoft.com/office/drawing/2014/main" id="{EA121579-1685-4CEE-A3A0-62126957B51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83411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199663AB-0D39-4724-8EC2-2409FB72CAA9}"/>
              </a:ext>
            </a:extLst>
          </p:cNvPr>
          <p:cNvSpPr/>
          <p:nvPr/>
        </p:nvSpPr>
        <p:spPr>
          <a:xfrm>
            <a:off x="4704737" y="323581"/>
            <a:ext cx="7005482" cy="800219"/>
          </a:xfrm>
          <a:prstGeom prst="rect">
            <a:avLst/>
          </a:prstGeom>
          <a:solidFill>
            <a:schemeClr val="accent2">
              <a:lumMod val="20000"/>
              <a:lumOff val="80000"/>
            </a:schemeClr>
          </a:solidFill>
        </p:spPr>
        <p:txBody>
          <a:bodyPr wrap="square">
            <a:spAutoFit/>
          </a:bodyPr>
          <a:lstStyle/>
          <a:p>
            <a:pPr indent="-1270" algn="ctr">
              <a:spcAft>
                <a:spcPts val="0"/>
              </a:spcAft>
            </a:pPr>
            <a:r>
              <a:rPr lang="uk-UA" sz="2800" b="1" dirty="0">
                <a:latin typeface="Arial" panose="020B0604020202020204" pitchFamily="34" charset="0"/>
                <a:ea typeface="Times New Roman" panose="02020603050405020304" pitchFamily="18" charset="0"/>
                <a:cs typeface="Arial" panose="020B0604020202020204" pitchFamily="34" charset="0"/>
              </a:rPr>
              <a:t>1. АНОТАЦІЯ (обсяг – до 0,5 сторінки)</a:t>
            </a:r>
            <a:endParaRPr lang="ru-UA" sz="2800" b="1" dirty="0">
              <a:latin typeface="Arial" panose="020B0604020202020204" pitchFamily="34" charset="0"/>
              <a:ea typeface="Times New Roman" panose="02020603050405020304" pitchFamily="18" charset="0"/>
              <a:cs typeface="Arial" panose="020B0604020202020204" pitchFamily="34" charset="0"/>
            </a:endParaRPr>
          </a:p>
          <a:p>
            <a:pPr indent="-1270" algn="ctr">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a:t>
            </a:r>
            <a:r>
              <a:rPr lang="uk-UA" b="1" i="1" dirty="0">
                <a:latin typeface="Arial" panose="020B0604020202020204" pitchFamily="34" charset="0"/>
                <a:ea typeface="Times New Roman" panose="02020603050405020304" pitchFamily="18" charset="0"/>
                <a:cs typeface="Arial" panose="020B0604020202020204" pitchFamily="34" charset="0"/>
              </a:rPr>
              <a:t>короткий зміст проєкту</a:t>
            </a:r>
            <a:endParaRPr lang="ru-UA" sz="28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Содержимое 3">
            <a:extLst>
              <a:ext uri="{FF2B5EF4-FFF2-40B4-BE49-F238E27FC236}">
                <a16:creationId xmlns:a16="http://schemas.microsoft.com/office/drawing/2014/main" id="{E87B49C6-FB76-4DFD-BCE6-39A3E51A781E}"/>
              </a:ext>
            </a:extLst>
          </p:cNvPr>
          <p:cNvSpPr txBox="1">
            <a:spLocks/>
          </p:cNvSpPr>
          <p:nvPr/>
        </p:nvSpPr>
        <p:spPr>
          <a:xfrm>
            <a:off x="455793" y="1585906"/>
            <a:ext cx="11372413"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uk-UA" altLang="uk-UA" b="1">
                <a:latin typeface="Arial" panose="020B0604020202020204" pitchFamily="34" charset="0"/>
                <a:cs typeface="Arial" panose="020B0604020202020204" pitchFamily="34" charset="0"/>
              </a:rPr>
              <a:t>Наводиться короткий зміст проекту з використанням таких ключових словосполучень: </a:t>
            </a:r>
          </a:p>
          <a:p>
            <a:pPr algn="just">
              <a:buFont typeface="Wingdings" pitchFamily="2" charset="2"/>
              <a:buNone/>
            </a:pPr>
            <a:r>
              <a:rPr lang="uk-UA" altLang="uk-UA" b="1">
                <a:latin typeface="Arial" panose="020B0604020202020204" pitchFamily="34" charset="0"/>
                <a:cs typeface="Arial" panose="020B0604020202020204" pitchFamily="34" charset="0"/>
              </a:rPr>
              <a:t> </a:t>
            </a:r>
            <a:r>
              <a:rPr lang="uk-UA" altLang="uk-UA">
                <a:latin typeface="Arial" panose="020B0604020202020204" pitchFamily="34" charset="0"/>
                <a:cs typeface="Arial" panose="020B0604020202020204" pitchFamily="34" charset="0"/>
              </a:rPr>
              <a:t>Проект прикладного (фундаментального) дослідження спрямований на розробку … та прикладне (теоретичне) обґрунтування …</a:t>
            </a:r>
          </a:p>
          <a:p>
            <a:pPr algn="just">
              <a:buFont typeface="Wingdings" pitchFamily="2" charset="2"/>
              <a:buNone/>
            </a:pPr>
            <a:r>
              <a:rPr lang="uk-UA" altLang="uk-UA">
                <a:latin typeface="Arial" panose="020B0604020202020204" pitchFamily="34" charset="0"/>
                <a:cs typeface="Arial" panose="020B0604020202020204" pitchFamily="34" charset="0"/>
              </a:rPr>
              <a:t> Акцентовано приділятиметься увага дослідженням…</a:t>
            </a:r>
          </a:p>
          <a:p>
            <a:pPr algn="just">
              <a:buFont typeface="Wingdings" pitchFamily="2" charset="2"/>
              <a:buNone/>
            </a:pPr>
            <a:r>
              <a:rPr lang="uk-UA" altLang="uk-UA">
                <a:latin typeface="Arial" panose="020B0604020202020204" pitchFamily="34" charset="0"/>
                <a:cs typeface="Arial" panose="020B0604020202020204" pitchFamily="34" charset="0"/>
              </a:rPr>
              <a:t> Значна увага в прикладному (фундаментальному) проекті буде приділена…</a:t>
            </a:r>
          </a:p>
          <a:p>
            <a:pPr algn="just">
              <a:buFont typeface="Wingdings" pitchFamily="2" charset="2"/>
              <a:buNone/>
            </a:pPr>
            <a:r>
              <a:rPr lang="uk-UA" altLang="uk-UA">
                <a:latin typeface="Arial" panose="020B0604020202020204" pitchFamily="34" charset="0"/>
                <a:cs typeface="Arial" panose="020B0604020202020204" pitchFamily="34" charset="0"/>
              </a:rPr>
              <a:t> Вагомого наукового значення набудуть…</a:t>
            </a:r>
            <a:endParaRPr lang="uk-UA" altLang="uk-UA"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BBB0F5-C3C2-41C8-A54A-258138C88A30}"/>
              </a:ext>
            </a:extLst>
          </p:cNvPr>
          <p:cNvSpPr txBox="1"/>
          <p:nvPr/>
        </p:nvSpPr>
        <p:spPr>
          <a:xfrm>
            <a:off x="1134751" y="5672165"/>
            <a:ext cx="7704856" cy="1015663"/>
          </a:xfrm>
          <a:prstGeom prst="rect">
            <a:avLst/>
          </a:prstGeom>
          <a:noFill/>
          <a:ln w="38100">
            <a:solidFill>
              <a:srgbClr val="FF0000"/>
            </a:solidFill>
          </a:ln>
        </p:spPr>
        <p:txBody>
          <a:bodyPr wrap="square" rtlCol="0">
            <a:spAutoFit/>
          </a:bodyPr>
          <a:lstStyle/>
          <a:p>
            <a:pPr algn="ctr"/>
            <a:r>
              <a:rPr lang="uk-UA" sz="2000" b="1" dirty="0"/>
              <a:t>Основний зміст роботи, важливість та актуальність проблематики, рівень проєкту: світовий, національний, регіональний, галузевий, поточні питання </a:t>
            </a:r>
            <a:endParaRPr lang="ru-UA" sz="2000" b="1" dirty="0"/>
          </a:p>
        </p:txBody>
      </p:sp>
    </p:spTree>
    <p:extLst>
      <p:ext uri="{BB962C8B-B14F-4D97-AF65-F5344CB8AC3E}">
        <p14:creationId xmlns:p14="http://schemas.microsoft.com/office/powerpoint/2010/main" val="174153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0607D0E1-DB1B-4AFD-AD5E-2B2E187BB045}"/>
              </a:ext>
            </a:extLst>
          </p:cNvPr>
          <p:cNvSpPr/>
          <p:nvPr/>
        </p:nvSpPr>
        <p:spPr>
          <a:xfrm>
            <a:off x="422787" y="1067669"/>
            <a:ext cx="5491316" cy="5080302"/>
          </a:xfrm>
          <a:prstGeom prst="rect">
            <a:avLst/>
          </a:prstGeom>
          <a:ln>
            <a:solidFill>
              <a:srgbClr val="FF0000"/>
            </a:solidFill>
          </a:ln>
        </p:spPr>
        <p:txBody>
          <a:bodyPr wrap="square">
            <a:spAutoFit/>
          </a:bodyPr>
          <a:lstStyle/>
          <a:p>
            <a:pPr>
              <a:lnSpc>
                <a:spcPct val="107000"/>
              </a:lnSpc>
              <a:spcAft>
                <a:spcPts val="800"/>
              </a:spcAft>
            </a:pPr>
            <a:r>
              <a:rPr lang="uk-UA" sz="2000" i="1" dirty="0">
                <a:latin typeface="Arial" panose="020B0604020202020204" pitchFamily="34" charset="0"/>
                <a:ea typeface="Times New Roman" panose="02020603050405020304" pitchFamily="18" charset="0"/>
                <a:cs typeface="Arial" panose="020B0604020202020204" pitchFamily="34" charset="0"/>
              </a:rPr>
              <a:t>Проєкт спрямований на дослідження та оптимізацію азотного живлення пшениці з метою підвищення врожайності та поліпшення якості зерна. Використання інноваційних методів внесення азоту та обґрунтоване застосування добрив дозволить мінімізувати втрати азоту в ґрунті та підвищити екологічну ефективність агропромислового виробництва. Особливу увагу буде приділено вивченню впливу різних видів азотних добрив та способів їх внесення на розвиток рослин та продуктивність сільськогосподарських угідь.</a:t>
            </a:r>
          </a:p>
          <a:p>
            <a:pPr>
              <a:lnSpc>
                <a:spcPct val="107000"/>
              </a:lnSpc>
              <a:spcAft>
                <a:spcPts val="800"/>
              </a:spcAft>
            </a:pPr>
            <a:r>
              <a:rPr lang="uk-UA" sz="2000" i="1" dirty="0">
                <a:effectLst/>
                <a:latin typeface="Arial" panose="020B0604020202020204" pitchFamily="34" charset="0"/>
                <a:ea typeface="DengXian" panose="02010600030101010101" pitchFamily="2" charset="-122"/>
                <a:cs typeface="Arial" panose="020B0604020202020204" pitchFamily="34" charset="0"/>
              </a:rPr>
              <a:t>….</a:t>
            </a:r>
            <a:endParaRPr lang="ru-UA" i="1"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7" name="Picture 2">
            <a:extLst>
              <a:ext uri="{FF2B5EF4-FFF2-40B4-BE49-F238E27FC236}">
                <a16:creationId xmlns:a16="http://schemas.microsoft.com/office/drawing/2014/main" id="{8360B7AE-482B-487F-8653-265A4F8D7644}"/>
              </a:ext>
            </a:extLst>
          </p:cNvPr>
          <p:cNvPicPr>
            <a:picLocks noChangeAspect="1" noChangeArrowheads="1"/>
          </p:cNvPicPr>
          <p:nvPr/>
        </p:nvPicPr>
        <p:blipFill>
          <a:blip r:embed="rId3" cstate="print"/>
          <a:srcRect/>
          <a:stretch>
            <a:fillRect/>
          </a:stretch>
        </p:blipFill>
        <p:spPr bwMode="auto">
          <a:xfrm>
            <a:off x="5969958" y="1067669"/>
            <a:ext cx="6015369" cy="4551466"/>
          </a:xfrm>
          <a:prstGeom prst="rect">
            <a:avLst/>
          </a:prstGeom>
          <a:noFill/>
          <a:ln w="9525">
            <a:noFill/>
            <a:miter lim="800000"/>
            <a:headEnd/>
            <a:tailEnd/>
          </a:ln>
        </p:spPr>
      </p:pic>
    </p:spTree>
    <p:extLst>
      <p:ext uri="{BB962C8B-B14F-4D97-AF65-F5344CB8AC3E}">
        <p14:creationId xmlns:p14="http://schemas.microsoft.com/office/powerpoint/2010/main" val="228111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7A4CAF2E-8BCF-41E3-A627-A735BE884BA5}"/>
              </a:ext>
            </a:extLst>
          </p:cNvPr>
          <p:cNvSpPr/>
          <p:nvPr/>
        </p:nvSpPr>
        <p:spPr>
          <a:xfrm>
            <a:off x="4788424" y="183070"/>
            <a:ext cx="7144868" cy="1323439"/>
          </a:xfrm>
          <a:prstGeom prst="rect">
            <a:avLst/>
          </a:prstGeom>
          <a:solidFill>
            <a:schemeClr val="accent2">
              <a:lumMod val="20000"/>
              <a:lumOff val="80000"/>
            </a:schemeClr>
          </a:solidFill>
        </p:spPr>
        <p:txBody>
          <a:bodyPr wrap="square">
            <a:spAutoFit/>
          </a:bodyPr>
          <a:lstStyle/>
          <a:p>
            <a:pPr indent="-1270" algn="just">
              <a:spcAft>
                <a:spcPts val="0"/>
              </a:spcAft>
            </a:pPr>
            <a:r>
              <a:rPr lang="uk-UA"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ПЕРЕВАГИ ПРОЄКТУ (EXCELLENCE)</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Розділ може бути ілюстрований графіками та малюнками, які розкривають особливості проекту та його перевагу над наявними аналогами</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11544F86-FEDE-469B-A2F4-B89486F521ED}"/>
              </a:ext>
            </a:extLst>
          </p:cNvPr>
          <p:cNvPicPr>
            <a:picLocks noChangeAspect="1"/>
          </p:cNvPicPr>
          <p:nvPr/>
        </p:nvPicPr>
        <p:blipFill>
          <a:blip r:embed="rId3"/>
          <a:stretch>
            <a:fillRect/>
          </a:stretch>
        </p:blipFill>
        <p:spPr>
          <a:xfrm>
            <a:off x="3607615" y="570405"/>
            <a:ext cx="1018830" cy="936104"/>
          </a:xfrm>
          <a:prstGeom prst="rect">
            <a:avLst/>
          </a:prstGeom>
        </p:spPr>
      </p:pic>
      <p:sp>
        <p:nvSpPr>
          <p:cNvPr id="3" name="Прямоугольник 2">
            <a:extLst>
              <a:ext uri="{FF2B5EF4-FFF2-40B4-BE49-F238E27FC236}">
                <a16:creationId xmlns:a16="http://schemas.microsoft.com/office/drawing/2014/main" id="{590255CF-7F73-434E-B802-06F71F124896}"/>
              </a:ext>
            </a:extLst>
          </p:cNvPr>
          <p:cNvSpPr/>
          <p:nvPr/>
        </p:nvSpPr>
        <p:spPr>
          <a:xfrm>
            <a:off x="501445" y="1997839"/>
            <a:ext cx="11431847" cy="2246769"/>
          </a:xfrm>
          <a:prstGeom prst="rect">
            <a:avLst/>
          </a:prstGeom>
        </p:spPr>
        <p:txBody>
          <a:bodyPr wrap="square">
            <a:spAutoFit/>
          </a:bodyPr>
          <a:lstStyle/>
          <a:p>
            <a:pPr indent="-1270" algn="just">
              <a:spcAft>
                <a:spcPts val="0"/>
              </a:spcAft>
            </a:pPr>
            <a:r>
              <a:rPr lang="uk-UA"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uk-UA"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Відповідність проєкту державним пріоритетам і потребам (обсяг– до 0,5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У цьому розділі необхідно подати інформацію про відповідність тематики проєкту нагальним проблемам оборони, безпеки, економіки та суспільства України.</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Обов’язково слід зазначити вихідні дані (номер, назву) тематики, яка визначена Центральними органами виконавчої влади, державними відомствами тощо й затверджена відповідним наказом МОН України </a:t>
            </a:r>
            <a:r>
              <a:rPr lang="uk-UA"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1104)</a:t>
            </a:r>
            <a:endParaRPr lang="ru-UA"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54070719-B0B0-4DE1-BEF3-49200A442757}"/>
              </a:ext>
            </a:extLst>
          </p:cNvPr>
          <p:cNvSpPr/>
          <p:nvPr/>
        </p:nvSpPr>
        <p:spPr>
          <a:xfrm>
            <a:off x="673509" y="4508814"/>
            <a:ext cx="9414387" cy="1559529"/>
          </a:xfrm>
          <a:prstGeom prst="rect">
            <a:avLst/>
          </a:prstGeom>
          <a:ln>
            <a:solidFill>
              <a:srgbClr val="FFFF00"/>
            </a:solidFill>
          </a:ln>
        </p:spPr>
        <p:txBody>
          <a:bodyPr wrap="square">
            <a:spAutoFit/>
          </a:bodyPr>
          <a:lstStyle/>
          <a:p>
            <a:pPr algn="just">
              <a:lnSpc>
                <a:spcPct val="107000"/>
              </a:lnSpc>
              <a:spcAft>
                <a:spcPts val="800"/>
              </a:spcAft>
            </a:pPr>
            <a:r>
              <a:rPr lang="uk-UA" i="1" dirty="0">
                <a:latin typeface="Times New Roman" panose="02020603050405020304" pitchFamily="18" charset="0"/>
                <a:ea typeface="Times New Roman" panose="02020603050405020304" pitchFamily="18" charset="0"/>
                <a:cs typeface="Times New Roman" panose="02020603050405020304" pitchFamily="18" charset="0"/>
              </a:rPr>
              <a:t>Оптимізація азотного живлення пшениці відповідає національним пріоритетам України в сфері продовольчої безпеки та екологічної стійкості. Проєкт відповідає державним програмам розвитку аграрного сектору та екологічних ініціатив, спрямованих на зменшення негативного впливу агрохімічних речовин на довкілля. Державний пріоритет щодо зменшення використання ресурсів закріплений у наказі МОН України від [номер документа]…..</a:t>
            </a:r>
            <a:endParaRPr lang="ru-UA"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17364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7AFC8A69-3B08-4C73-878F-A083A20C8F3C}"/>
              </a:ext>
            </a:extLst>
          </p:cNvPr>
          <p:cNvSpPr/>
          <p:nvPr/>
        </p:nvSpPr>
        <p:spPr>
          <a:xfrm>
            <a:off x="565355" y="1228397"/>
            <a:ext cx="11061290" cy="4401205"/>
          </a:xfrm>
          <a:prstGeom prst="rect">
            <a:avLst/>
          </a:prstGeom>
        </p:spPr>
        <p:txBody>
          <a:bodyPr wrap="square">
            <a:spAutoFit/>
          </a:bodyPr>
          <a:lstStyle/>
          <a:p>
            <a:pPr indent="-1270" algn="just">
              <a:spcAft>
                <a:spcPts val="0"/>
              </a:spcAft>
            </a:pPr>
            <a:r>
              <a:rPr lang="uk-UA"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uk-UA"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Сучасний стан проблеми (обсяг – до 2-х сторінок )</a:t>
            </a:r>
            <a:endParaRPr lang="ru-UA" sz="28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У цьому розділі необхідно подати інформацію про сучасний стан проблеми, на вирішення якої направлений проєкт. Обов’язково слід надати порівняння з наявними аналогами та показати переваги нового підходу до вирішення поставленої проблеми. Наприкінці розділу бажано надати стислий перелік основних положень, які автори проєкту вважають ключовими і на вирішення яких спрямований проєкт.</a:t>
            </a:r>
            <a:endParaRPr lang="ru-UA" sz="28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Усі посилання мають бути оформлені у вигляді списку джерел, який наводиться у цьому розділі</a:t>
            </a:r>
            <a:r>
              <a:rPr lang="uk-UA"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UA" sz="2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988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739148" y="139483"/>
            <a:ext cx="7015316" cy="971536"/>
          </a:xfrm>
          <a:solidFill>
            <a:srgbClr val="7030A0"/>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sz="3200" b="1" dirty="0">
                <a:latin typeface="Arial" panose="020B0604020202020204" pitchFamily="34" charset="0"/>
                <a:cs typeface="Arial" panose="020B0604020202020204" pitchFamily="34" charset="0"/>
              </a:rPr>
              <a:t>1. Нормативна документація</a:t>
            </a:r>
            <a:endParaRPr lang="ru-RU" sz="3200" b="1" dirty="0">
              <a:latin typeface="Arial" panose="020B0604020202020204" pitchFamily="34" charset="0"/>
              <a:cs typeface="Arial" panose="020B0604020202020204" pitchFamily="34" charset="0"/>
            </a:endParaRPr>
          </a:p>
        </p:txBody>
      </p:sp>
      <p:sp>
        <p:nvSpPr>
          <p:cNvPr id="4099" name="Содержимое 2"/>
          <p:cNvSpPr>
            <a:spLocks noGrp="1"/>
          </p:cNvSpPr>
          <p:nvPr>
            <p:ph idx="1"/>
          </p:nvPr>
        </p:nvSpPr>
        <p:spPr>
          <a:xfrm>
            <a:off x="840658" y="1557338"/>
            <a:ext cx="10913806" cy="4533746"/>
          </a:xfrm>
        </p:spPr>
        <p:txBody>
          <a:bodyPr>
            <a:normAutofit fontScale="92500"/>
          </a:bodyPr>
          <a:lstStyle/>
          <a:p>
            <a:pPr algn="just"/>
            <a:r>
              <a:rPr lang="uk-UA" sz="2400" b="1" dirty="0"/>
              <a:t>Закони України </a:t>
            </a:r>
            <a:r>
              <a:rPr lang="uk-UA" sz="2400" dirty="0"/>
              <a:t>“</a:t>
            </a:r>
            <a:r>
              <a:rPr lang="uk-UA" sz="2400" b="1" dirty="0">
                <a:solidFill>
                  <a:srgbClr val="7030A0"/>
                </a:solidFill>
              </a:rPr>
              <a:t>Про наукову і науково-технічну діяльність</a:t>
            </a:r>
            <a:r>
              <a:rPr lang="uk-UA" sz="2400" b="1" dirty="0"/>
              <a:t>”, “</a:t>
            </a:r>
            <a:r>
              <a:rPr lang="uk-UA" sz="2400" b="1" dirty="0">
                <a:solidFill>
                  <a:srgbClr val="7030A0"/>
                </a:solidFill>
              </a:rPr>
              <a:t>Про пріоритетні напрями розвитку науки і техніки</a:t>
            </a:r>
            <a:r>
              <a:rPr lang="uk-UA" sz="2400" dirty="0"/>
              <a:t>”, </a:t>
            </a:r>
            <a:r>
              <a:rPr lang="uk-UA" sz="2400" b="1" dirty="0"/>
              <a:t>Постанова КМУ від 30.04.2024 № 476 </a:t>
            </a:r>
            <a:r>
              <a:rPr lang="uk-UA" sz="2400" dirty="0"/>
              <a:t>«</a:t>
            </a:r>
            <a:r>
              <a:rPr lang="uk-UA" sz="2400" b="1" dirty="0">
                <a:solidFill>
                  <a:srgbClr val="7030A0"/>
                </a:solidFill>
              </a:rPr>
              <a:t>Перелік пріоритетних напрямів наукових досліджень і науково-технічних розробок</a:t>
            </a:r>
            <a:r>
              <a:rPr lang="uk-UA" sz="2400" dirty="0"/>
              <a:t>»</a:t>
            </a:r>
          </a:p>
          <a:p>
            <a:pPr algn="just"/>
            <a:r>
              <a:rPr lang="uk-UA" sz="2400" dirty="0"/>
              <a:t>Про затвердження </a:t>
            </a:r>
            <a:r>
              <a:rPr lang="uk-UA" sz="2400" b="1" dirty="0"/>
              <a:t>ПОРЯДКУ</a:t>
            </a:r>
            <a:r>
              <a:rPr lang="uk-UA" sz="2400" dirty="0"/>
              <a:t> формування тематики наукових досліджень і науково-технічних (експериментальних) розробок, що фінансуються за рахунок коштів  державного бюджету (</a:t>
            </a:r>
            <a:r>
              <a:rPr lang="uk-UA" sz="2400" b="1" dirty="0">
                <a:solidFill>
                  <a:srgbClr val="7030A0"/>
                </a:solidFill>
              </a:rPr>
              <a:t>Постанова КМ України № 13 від 11 січня 2018 р.</a:t>
            </a:r>
            <a:r>
              <a:rPr lang="uk-UA" sz="2400" b="1" dirty="0"/>
              <a:t>)</a:t>
            </a:r>
          </a:p>
          <a:p>
            <a:pPr algn="just"/>
            <a:r>
              <a:rPr lang="ru-RU" sz="2400" b="1" dirty="0"/>
              <a:t>ПОЛОЖЕННЯ</a:t>
            </a:r>
            <a:r>
              <a:rPr lang="ru-RU" sz="2400" dirty="0"/>
              <a:t> про проведення конкурсного </a:t>
            </a:r>
            <a:r>
              <a:rPr lang="ru-RU" sz="2400" dirty="0" err="1"/>
              <a:t>відбору</a:t>
            </a:r>
            <a:r>
              <a:rPr lang="ru-RU" sz="2400" dirty="0"/>
              <a:t> проєктів наукових </a:t>
            </a:r>
            <a:r>
              <a:rPr lang="ru-RU" sz="2400" dirty="0" err="1"/>
              <a:t>досліджень</a:t>
            </a:r>
            <a:r>
              <a:rPr lang="ru-RU" sz="2400" dirty="0"/>
              <a:t> і науково-технічних (експериментальних) розробок, виконавцями яких є ЗВО та НУ, що належать до сфери управління МОН України наукових проектів (</a:t>
            </a:r>
            <a:r>
              <a:rPr lang="ru-RU" sz="2400" b="1" dirty="0">
                <a:solidFill>
                  <a:srgbClr val="7030A0"/>
                </a:solidFill>
              </a:rPr>
              <a:t>Наказ МОН № 885 </a:t>
            </a:r>
            <a:r>
              <a:rPr lang="ru-RU" sz="2400" b="1" dirty="0" err="1">
                <a:solidFill>
                  <a:srgbClr val="7030A0"/>
                </a:solidFill>
              </a:rPr>
              <a:t>від</a:t>
            </a:r>
            <a:r>
              <a:rPr lang="ru-RU" sz="2400" b="1" dirty="0">
                <a:solidFill>
                  <a:srgbClr val="7030A0"/>
                </a:solidFill>
              </a:rPr>
              <a:t> 04.10.2022 р.</a:t>
            </a:r>
            <a:r>
              <a:rPr lang="ru-RU" sz="2400" dirty="0">
                <a:solidFill>
                  <a:srgbClr val="7030A0"/>
                </a:solidFill>
              </a:rPr>
              <a:t>) </a:t>
            </a:r>
            <a:endParaRPr lang="ru-RU" sz="2400" dirty="0"/>
          </a:p>
          <a:p>
            <a:pPr algn="just"/>
            <a:r>
              <a:rPr lang="uk-UA" sz="2400" b="1" dirty="0"/>
              <a:t>НАКАЗ МОН України </a:t>
            </a:r>
            <a:r>
              <a:rPr lang="uk-UA" sz="2400" dirty="0"/>
              <a:t>про проведення у 2024 році конкурсного відбору фундаментальних наукових досліджень, прикладних наукових досліджень </a:t>
            </a:r>
            <a:br>
              <a:rPr lang="uk-UA" sz="2400" dirty="0"/>
            </a:br>
            <a:r>
              <a:rPr lang="uk-UA" sz="2400" b="1" dirty="0">
                <a:solidFill>
                  <a:srgbClr val="7030A0"/>
                </a:solidFill>
              </a:rPr>
              <a:t>№ 1361 від 24.09.2024 р.</a:t>
            </a:r>
            <a:endParaRPr lang="uk-UA" sz="2400" dirty="0"/>
          </a:p>
        </p:txBody>
      </p:sp>
      <p:pic>
        <p:nvPicPr>
          <p:cNvPr id="5" name="Picture 4" descr="Создать мем &quot;иконка новинка png, new пнг, акция png&quot; - Картинки -  Meme-arsenal.com">
            <a:extLst>
              <a:ext uri="{FF2B5EF4-FFF2-40B4-BE49-F238E27FC236}">
                <a16:creationId xmlns:a16="http://schemas.microsoft.com/office/drawing/2014/main" id="{2ACF2F4A-8C2B-4CAF-8C50-C50434F35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5" y="5300662"/>
            <a:ext cx="653493" cy="4148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72E0C24-B58E-4BCD-B8C6-0E043A287765}"/>
              </a:ext>
            </a:extLst>
          </p:cNvPr>
          <p:cNvPicPr>
            <a:picLocks noChangeAspect="1"/>
          </p:cNvPicPr>
          <p:nvPr/>
        </p:nvPicPr>
        <p:blipFill rotWithShape="1">
          <a:blip r:embed="rId3"/>
          <a:srcRect l="16208" t="62439" r="16841" b="18233"/>
          <a:stretch/>
        </p:blipFill>
        <p:spPr>
          <a:xfrm>
            <a:off x="258708" y="67630"/>
            <a:ext cx="3858322" cy="626564"/>
          </a:xfrm>
          <a:prstGeom prst="rect">
            <a:avLst/>
          </a:prstGeom>
        </p:spPr>
      </p:pic>
      <p:sp>
        <p:nvSpPr>
          <p:cNvPr id="8" name="TextBox 7">
            <a:extLst>
              <a:ext uri="{FF2B5EF4-FFF2-40B4-BE49-F238E27FC236}">
                <a16:creationId xmlns:a16="http://schemas.microsoft.com/office/drawing/2014/main" id="{74D92240-BDBC-4556-AD62-1F6784DE8FE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52754D2-95BC-4DD7-9FA3-EDC69F4B1BF2}"/>
              </a:ext>
            </a:extLst>
          </p:cNvPr>
          <p:cNvSpPr/>
          <p:nvPr/>
        </p:nvSpPr>
        <p:spPr>
          <a:xfrm>
            <a:off x="481781" y="1012242"/>
            <a:ext cx="11272684" cy="3539430"/>
          </a:xfrm>
          <a:prstGeom prst="rect">
            <a:avLst/>
          </a:prstGeom>
        </p:spPr>
        <p:txBody>
          <a:bodyPr wrap="square">
            <a:spAutoFit/>
          </a:bodyPr>
          <a:lstStyle/>
          <a:p>
            <a:pPr indent="-1270" algn="just">
              <a:spcAft>
                <a:spcPts val="0"/>
              </a:spcAft>
            </a:pPr>
            <a:r>
              <a:rPr lang="uk-UA" sz="3200" b="1" dirty="0">
                <a:latin typeface="Arial" panose="020B0604020202020204" pitchFamily="34" charset="0"/>
                <a:ea typeface="Times New Roman" panose="02020603050405020304" pitchFamily="18" charset="0"/>
                <a:cs typeface="Arial" panose="020B0604020202020204" pitchFamily="34" charset="0"/>
              </a:rPr>
              <a:t>2.3. Мета й завдання проєкту (обсяг – до 1 сторінки)</a:t>
            </a:r>
            <a:endParaRPr lang="ru-UA" sz="32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32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сформулювати мету проєкту та детально описати завдання, які поставлені для досягнення мети. Окрім чіткого формулювання мети й завдань, </a:t>
            </a:r>
            <a:r>
              <a:rPr lang="uk-UA" sz="3200" i="1" u="sng" dirty="0">
                <a:latin typeface="Arial" panose="020B0604020202020204" pitchFamily="34" charset="0"/>
                <a:ea typeface="Times New Roman" panose="02020603050405020304" pitchFamily="18" charset="0"/>
                <a:cs typeface="Arial" panose="020B0604020202020204" pitchFamily="34" charset="0"/>
              </a:rPr>
              <a:t>у цьому розділі б</a:t>
            </a:r>
            <a:r>
              <a:rPr lang="ru-RU" sz="3200" i="1" u="sng" dirty="0" err="1">
                <a:latin typeface="Arial" panose="020B0604020202020204" pitchFamily="34" charset="0"/>
                <a:ea typeface="Times New Roman" panose="02020603050405020304" pitchFamily="18" charset="0"/>
                <a:cs typeface="Arial" panose="020B0604020202020204" pitchFamily="34" charset="0"/>
              </a:rPr>
              <a:t>ажано</a:t>
            </a:r>
            <a:r>
              <a:rPr lang="ru-RU" sz="3200" i="1" u="sng" dirty="0">
                <a:latin typeface="Arial" panose="020B0604020202020204" pitchFamily="34" charset="0"/>
                <a:ea typeface="Times New Roman" panose="02020603050405020304" pitchFamily="18" charset="0"/>
                <a:cs typeface="Arial" panose="020B0604020202020204" pitchFamily="34" charset="0"/>
              </a:rPr>
              <a:t> </a:t>
            </a:r>
            <a:r>
              <a:rPr lang="ru-RU" sz="3200" i="1" u="sng" dirty="0" err="1">
                <a:latin typeface="Arial" panose="020B0604020202020204" pitchFamily="34" charset="0"/>
                <a:ea typeface="Times New Roman" panose="02020603050405020304" pitchFamily="18" charset="0"/>
                <a:cs typeface="Arial" panose="020B0604020202020204" pitchFamily="34" charset="0"/>
              </a:rPr>
              <a:t>ідентифікувати</a:t>
            </a:r>
            <a:r>
              <a:rPr lang="ru-RU" sz="3200" i="1" u="sng" dirty="0">
                <a:latin typeface="Arial" panose="020B0604020202020204" pitchFamily="34" charset="0"/>
                <a:ea typeface="Times New Roman" panose="02020603050405020304" pitchFamily="18" charset="0"/>
                <a:cs typeface="Arial" panose="020B0604020202020204" pitchFamily="34" charset="0"/>
              </a:rPr>
              <a:t> </a:t>
            </a:r>
            <a:r>
              <a:rPr lang="ru-RU" sz="3200" i="1" u="sng" dirty="0" err="1">
                <a:latin typeface="Arial" panose="020B0604020202020204" pitchFamily="34" charset="0"/>
                <a:ea typeface="Times New Roman" panose="02020603050405020304" pitchFamily="18" charset="0"/>
                <a:cs typeface="Arial" panose="020B0604020202020204" pitchFamily="34" charset="0"/>
              </a:rPr>
              <a:t>показники</a:t>
            </a:r>
            <a:r>
              <a:rPr lang="ru-RU" sz="3200" i="1" dirty="0">
                <a:latin typeface="Arial" panose="020B0604020202020204" pitchFamily="34" charset="0"/>
                <a:ea typeface="Times New Roman" panose="02020603050405020304" pitchFamily="18" charset="0"/>
                <a:cs typeface="Arial" panose="020B0604020202020204" pitchFamily="34" charset="0"/>
              </a:rPr>
              <a:t>, за </a:t>
            </a:r>
            <a:r>
              <a:rPr lang="ru-RU" sz="3200" i="1" dirty="0" err="1">
                <a:latin typeface="Arial" panose="020B0604020202020204" pitchFamily="34" charset="0"/>
                <a:ea typeface="Times New Roman" panose="02020603050405020304" pitchFamily="18" charset="0"/>
                <a:cs typeface="Arial" panose="020B0604020202020204" pitchFamily="34" charset="0"/>
              </a:rPr>
              <a:t>якими</a:t>
            </a:r>
            <a:r>
              <a:rPr lang="ru-RU" sz="3200" i="1" dirty="0">
                <a:latin typeface="Arial" panose="020B0604020202020204" pitchFamily="34" charset="0"/>
                <a:ea typeface="Times New Roman" panose="02020603050405020304" pitchFamily="18" charset="0"/>
                <a:cs typeface="Arial" panose="020B0604020202020204" pitchFamily="34" charset="0"/>
              </a:rPr>
              <a:t> може бути </a:t>
            </a:r>
            <a:r>
              <a:rPr lang="ru-RU" sz="3200" i="1" dirty="0" err="1">
                <a:latin typeface="Arial" panose="020B0604020202020204" pitchFamily="34" charset="0"/>
                <a:ea typeface="Times New Roman" panose="02020603050405020304" pitchFamily="18" charset="0"/>
                <a:cs typeface="Arial" panose="020B0604020202020204" pitchFamily="34" charset="0"/>
              </a:rPr>
              <a:t>оцінена</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повнота</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досягнення</a:t>
            </a:r>
            <a:r>
              <a:rPr lang="ru-RU" sz="3200" i="1" dirty="0">
                <a:latin typeface="Arial" panose="020B0604020202020204" pitchFamily="34" charset="0"/>
                <a:ea typeface="Times New Roman" panose="02020603050405020304" pitchFamily="18" charset="0"/>
                <a:cs typeface="Arial" panose="020B0604020202020204" pitchFamily="34" charset="0"/>
              </a:rPr>
              <a:t> мети та </a:t>
            </a:r>
            <a:r>
              <a:rPr lang="ru-RU" sz="3200" i="1" dirty="0" err="1">
                <a:latin typeface="Arial" panose="020B0604020202020204" pitchFamily="34" charset="0"/>
                <a:ea typeface="Times New Roman" panose="02020603050405020304" pitchFamily="18" charset="0"/>
                <a:cs typeface="Arial" panose="020B0604020202020204" pitchFamily="34" charset="0"/>
              </a:rPr>
              <a:t>виконання</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завдан</a:t>
            </a:r>
            <a:r>
              <a:rPr lang="uk-UA" sz="3200" i="1" dirty="0">
                <a:latin typeface="Arial" panose="020B0604020202020204" pitchFamily="34" charset="0"/>
                <a:ea typeface="Times New Roman" panose="02020603050405020304" pitchFamily="18" charset="0"/>
                <a:cs typeface="Arial" panose="020B0604020202020204" pitchFamily="34" charset="0"/>
              </a:rPr>
              <a:t>ь. </a:t>
            </a:r>
            <a:endParaRPr lang="ru-UA" sz="3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0512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4" name="Picture 2">
            <a:extLst>
              <a:ext uri="{FF2B5EF4-FFF2-40B4-BE49-F238E27FC236}">
                <a16:creationId xmlns:a16="http://schemas.microsoft.com/office/drawing/2014/main" id="{3DB40F9B-B8BA-41A0-9FA8-26E75599B0A5}"/>
              </a:ext>
            </a:extLst>
          </p:cNvPr>
          <p:cNvPicPr>
            <a:picLocks noChangeAspect="1" noChangeArrowheads="1"/>
          </p:cNvPicPr>
          <p:nvPr/>
        </p:nvPicPr>
        <p:blipFill>
          <a:blip r:embed="rId3" cstate="print"/>
          <a:srcRect/>
          <a:stretch>
            <a:fillRect/>
          </a:stretch>
        </p:blipFill>
        <p:spPr bwMode="auto">
          <a:xfrm>
            <a:off x="2383301" y="617814"/>
            <a:ext cx="7425398" cy="6240186"/>
          </a:xfrm>
          <a:prstGeom prst="rect">
            <a:avLst/>
          </a:prstGeom>
          <a:noFill/>
          <a:ln w="9525">
            <a:noFill/>
            <a:miter lim="800000"/>
            <a:headEnd/>
            <a:tailEnd/>
          </a:ln>
        </p:spPr>
      </p:pic>
    </p:spTree>
    <p:extLst>
      <p:ext uri="{BB962C8B-B14F-4D97-AF65-F5344CB8AC3E}">
        <p14:creationId xmlns:p14="http://schemas.microsoft.com/office/powerpoint/2010/main" val="2694300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F9D11B91-DA03-45B9-9A0B-289765A399EF}"/>
              </a:ext>
            </a:extLst>
          </p:cNvPr>
          <p:cNvSpPr/>
          <p:nvPr/>
        </p:nvSpPr>
        <p:spPr>
          <a:xfrm>
            <a:off x="639520" y="1172201"/>
            <a:ext cx="10701989" cy="5079467"/>
          </a:xfrm>
          <a:prstGeom prst="rect">
            <a:avLst/>
          </a:prstGeom>
          <a:ln>
            <a:solidFill>
              <a:srgbClr val="FFFF00"/>
            </a:solidFill>
          </a:ln>
        </p:spPr>
        <p:txBody>
          <a:bodyPr wrap="square">
            <a:spAutoFit/>
          </a:bodyPr>
          <a:lstStyle/>
          <a:p>
            <a:pPr>
              <a:lnSpc>
                <a:spcPct val="107000"/>
              </a:lnSpc>
              <a:spcAft>
                <a:spcPts val="800"/>
              </a:spcAft>
            </a:pPr>
            <a:r>
              <a:rPr lang="uk-UA" sz="2800" b="1" dirty="0">
                <a:latin typeface="Arial" panose="020B0604020202020204" pitchFamily="34" charset="0"/>
                <a:ea typeface="Times New Roman" panose="02020603050405020304" pitchFamily="18" charset="0"/>
                <a:cs typeface="Arial" panose="020B0604020202020204" pitchFamily="34" charset="0"/>
              </a:rPr>
              <a:t>2.3 Мета й завдання проєкту</a:t>
            </a:r>
            <a:endParaRPr lang="uk-UA" sz="2400" dirty="0">
              <a:latin typeface="Arial" panose="020B0604020202020204" pitchFamily="34" charset="0"/>
              <a:ea typeface="DengXian" panose="02010600030101010101" pitchFamily="2" charset="-122"/>
              <a:cs typeface="Arial" panose="020B0604020202020204" pitchFamily="34" charset="0"/>
            </a:endParaRPr>
          </a:p>
          <a:p>
            <a:pPr>
              <a:lnSpc>
                <a:spcPct val="107000"/>
              </a:lnSpc>
              <a:spcAft>
                <a:spcPts val="800"/>
              </a:spcAft>
            </a:pPr>
            <a:r>
              <a:rPr lang="uk-UA" sz="2800" dirty="0">
                <a:latin typeface="Arial" panose="020B0604020202020204" pitchFamily="34" charset="0"/>
                <a:ea typeface="Times New Roman" panose="02020603050405020304" pitchFamily="18" charset="0"/>
                <a:cs typeface="Arial" panose="020B0604020202020204" pitchFamily="34" charset="0"/>
              </a:rPr>
              <a:t>Метою проєкту є розробка і впровадження системи оптимізації азотного живлення пшениці для підвищення врожайності та якості зерна з одночасним зменшенням негативного впливу на довкілля. Основними завданнями є:</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Дослідження різних способів внесення азотних добрив.</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Оцінка впливу різних видів добрив на врожайність та якість зерна.</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Розробка рекомендацій для оптимального використання азоту в сільськогосподарському виробництві……</a:t>
            </a:r>
            <a:endParaRPr lang="uk-UA" sz="2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0158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45EE284E-F234-4572-98C3-64A09066114D}"/>
              </a:ext>
            </a:extLst>
          </p:cNvPr>
          <p:cNvSpPr/>
          <p:nvPr/>
        </p:nvSpPr>
        <p:spPr>
          <a:xfrm>
            <a:off x="523780" y="1166842"/>
            <a:ext cx="11144440" cy="4524315"/>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2.4	Методологічні підходи до реалізації проєкту (обсяг – до 2-х сторінок)</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описати та пояснити загальну методологію, яка буде використана для вирішення завдань проєкту, включаючи концепції, моделі та припущення, котрі лежать в основі вашої роботи. Необхідно пояснити, як заявлені методологічні підходи дозволять досягнути цілей проєкту. Опишіть загальну концепцію виконання проєкту й підходи до його реалізації. За необхідності, опишіть труднощі, які Ви могли виявити в обраній методології, і як ви збираєтеся їх подолати.</a:t>
            </a:r>
            <a:r>
              <a:rPr lang="uk-UA" sz="2400" dirty="0">
                <a:latin typeface="Arial" panose="020B0604020202020204" pitchFamily="34" charset="0"/>
                <a:ea typeface="Times New Roman" panose="02020603050405020304" pitchFamily="18" charset="0"/>
                <a:cs typeface="Arial" panose="020B0604020202020204" pitchFamily="34" charset="0"/>
              </a:rPr>
              <a:t> </a:t>
            </a:r>
            <a:r>
              <a:rPr lang="uk-UA" sz="2400" i="1" dirty="0">
                <a:latin typeface="Arial" panose="020B0604020202020204" pitchFamily="34" charset="0"/>
                <a:ea typeface="Times New Roman" panose="02020603050405020304" pitchFamily="18" charset="0"/>
                <a:cs typeface="Arial" panose="020B0604020202020204" pitchFamily="34" charset="0"/>
              </a:rPr>
              <a:t>Зазначте, як враховуються гендерні аспекти в дослідженні.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u="sng" dirty="0">
                <a:latin typeface="Arial" panose="020B0604020202020204" pitchFamily="34" charset="0"/>
                <a:ea typeface="Times New Roman" panose="02020603050405020304" pitchFamily="18" charset="0"/>
                <a:cs typeface="Arial" panose="020B0604020202020204" pitchFamily="34" charset="0"/>
              </a:rPr>
              <a:t>У цьому розділі можливим є використання схем та малюнків, котрі пояснюють використання методів чи їх комбінації</a:t>
            </a:r>
            <a:r>
              <a:rPr lang="uk-UA" sz="2400" i="1" dirty="0">
                <a:latin typeface="Arial" panose="020B0604020202020204" pitchFamily="34" charset="0"/>
                <a:ea typeface="Times New Roman" panose="02020603050405020304" pitchFamily="18" charset="0"/>
                <a:cs typeface="Arial" panose="020B0604020202020204" pitchFamily="34" charset="0"/>
              </a:rPr>
              <a:t>.</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1383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3" name="Рисунок 2">
            <a:extLst>
              <a:ext uri="{FF2B5EF4-FFF2-40B4-BE49-F238E27FC236}">
                <a16:creationId xmlns:a16="http://schemas.microsoft.com/office/drawing/2014/main" id="{EF6CFC44-A1B6-4950-BCD9-48203CB33367}"/>
              </a:ext>
            </a:extLst>
          </p:cNvPr>
          <p:cNvPicPr>
            <a:picLocks noChangeAspect="1"/>
          </p:cNvPicPr>
          <p:nvPr/>
        </p:nvPicPr>
        <p:blipFill>
          <a:blip r:embed="rId3"/>
          <a:stretch>
            <a:fillRect/>
          </a:stretch>
        </p:blipFill>
        <p:spPr>
          <a:xfrm>
            <a:off x="899447" y="844243"/>
            <a:ext cx="4734437" cy="3131435"/>
          </a:xfrm>
          <a:prstGeom prst="rect">
            <a:avLst/>
          </a:prstGeom>
        </p:spPr>
      </p:pic>
      <p:pic>
        <p:nvPicPr>
          <p:cNvPr id="2" name="Рисунок 1">
            <a:extLst>
              <a:ext uri="{FF2B5EF4-FFF2-40B4-BE49-F238E27FC236}">
                <a16:creationId xmlns:a16="http://schemas.microsoft.com/office/drawing/2014/main" id="{E33E9D6F-5480-41E6-9DB0-5118EE35F316}"/>
              </a:ext>
            </a:extLst>
          </p:cNvPr>
          <p:cNvPicPr>
            <a:picLocks noChangeAspect="1"/>
          </p:cNvPicPr>
          <p:nvPr/>
        </p:nvPicPr>
        <p:blipFill>
          <a:blip r:embed="rId4"/>
          <a:stretch>
            <a:fillRect/>
          </a:stretch>
        </p:blipFill>
        <p:spPr>
          <a:xfrm>
            <a:off x="6096000" y="410409"/>
            <a:ext cx="5597264" cy="3210941"/>
          </a:xfrm>
          <a:prstGeom prst="rect">
            <a:avLst/>
          </a:prstGeom>
        </p:spPr>
      </p:pic>
      <p:pic>
        <p:nvPicPr>
          <p:cNvPr id="4" name="Рисунок 3">
            <a:extLst>
              <a:ext uri="{FF2B5EF4-FFF2-40B4-BE49-F238E27FC236}">
                <a16:creationId xmlns:a16="http://schemas.microsoft.com/office/drawing/2014/main" id="{155F59E1-4F49-4086-841F-554AACC43D9C}"/>
              </a:ext>
            </a:extLst>
          </p:cNvPr>
          <p:cNvPicPr>
            <a:picLocks noChangeAspect="1"/>
          </p:cNvPicPr>
          <p:nvPr/>
        </p:nvPicPr>
        <p:blipFill>
          <a:blip r:embed="rId5"/>
          <a:stretch>
            <a:fillRect/>
          </a:stretch>
        </p:blipFill>
        <p:spPr>
          <a:xfrm>
            <a:off x="830621" y="4183599"/>
            <a:ext cx="4356847" cy="2126827"/>
          </a:xfrm>
          <a:prstGeom prst="rect">
            <a:avLst/>
          </a:prstGeom>
        </p:spPr>
      </p:pic>
      <p:pic>
        <p:nvPicPr>
          <p:cNvPr id="7" name="Рисунок 6">
            <a:extLst>
              <a:ext uri="{FF2B5EF4-FFF2-40B4-BE49-F238E27FC236}">
                <a16:creationId xmlns:a16="http://schemas.microsoft.com/office/drawing/2014/main" id="{E272F19D-F15A-4A48-B69D-F11DC9E56467}"/>
              </a:ext>
            </a:extLst>
          </p:cNvPr>
          <p:cNvPicPr>
            <a:picLocks noChangeAspect="1"/>
          </p:cNvPicPr>
          <p:nvPr/>
        </p:nvPicPr>
        <p:blipFill>
          <a:blip r:embed="rId6"/>
          <a:stretch>
            <a:fillRect/>
          </a:stretch>
        </p:blipFill>
        <p:spPr>
          <a:xfrm>
            <a:off x="6278391" y="3643473"/>
            <a:ext cx="5082988" cy="2580640"/>
          </a:xfrm>
          <a:prstGeom prst="rect">
            <a:avLst/>
          </a:prstGeom>
        </p:spPr>
      </p:pic>
      <p:sp>
        <p:nvSpPr>
          <p:cNvPr id="8" name="TextBox 7">
            <a:extLst>
              <a:ext uri="{FF2B5EF4-FFF2-40B4-BE49-F238E27FC236}">
                <a16:creationId xmlns:a16="http://schemas.microsoft.com/office/drawing/2014/main" id="{382C2A21-6AAD-49EC-9F78-B5C5D5D793A7}"/>
              </a:ext>
            </a:extLst>
          </p:cNvPr>
          <p:cNvSpPr txBox="1"/>
          <p:nvPr/>
        </p:nvSpPr>
        <p:spPr>
          <a:xfrm>
            <a:off x="4603727" y="3930643"/>
            <a:ext cx="3625873" cy="461665"/>
          </a:xfrm>
          <a:prstGeom prst="rect">
            <a:avLst/>
          </a:prstGeom>
          <a:noFill/>
        </p:spPr>
        <p:txBody>
          <a:bodyPr wrap="square" rtlCol="0">
            <a:spAutoFit/>
          </a:bodyPr>
          <a:lstStyle/>
          <a:p>
            <a:r>
              <a:rPr lang="uk-UA" sz="2400" b="1" dirty="0">
                <a:solidFill>
                  <a:srgbClr val="C00000"/>
                </a:solidFill>
                <a:latin typeface="Arial" panose="020B0604020202020204" pitchFamily="34" charset="0"/>
                <a:cs typeface="Arial" panose="020B0604020202020204" pitchFamily="34" charset="0"/>
              </a:rPr>
              <a:t>Оригінальність!!!!</a:t>
            </a:r>
            <a:endParaRPr lang="ru-UA"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163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5390DF5-3BA9-4652-B900-B210D3C9C73A}"/>
              </a:ext>
            </a:extLst>
          </p:cNvPr>
          <p:cNvSpPr/>
          <p:nvPr/>
        </p:nvSpPr>
        <p:spPr>
          <a:xfrm>
            <a:off x="477289" y="826290"/>
            <a:ext cx="10982208" cy="3785652"/>
          </a:xfrm>
          <a:prstGeom prst="rect">
            <a:avLst/>
          </a:prstGeom>
        </p:spPr>
        <p:txBody>
          <a:bodyPr wrap="square">
            <a:spAutoFit/>
          </a:bodyPr>
          <a:lstStyle/>
          <a:p>
            <a:pPr indent="-1270" algn="just">
              <a:spcAft>
                <a:spcPts val="0"/>
              </a:spcAft>
            </a:pP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2.5. Використання принципів відкритої науки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open</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science</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practices</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Опишіть, як відповідні практики відкритої науки реалізуються як невід’ємна частина запропонованої методології. Покажіть, як вибір практик та їх упровадження адаптовані до характеру вашої роботи таким чином, щоб підвищити шанси досягнення проєктом своїх цілей. Опишіть у який спосіб буде забезпечено відкритий доступ до результатів проєкту.  Чи затверджені у Вашому закладі/установі стратегічні документи щодо відкритої науки? Якщо так, зазначте їх і вкажіть у який спосіб проєкт сприятиме їх реалізації.</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24C8F250-6822-4736-8794-4DFC0D82418E}"/>
              </a:ext>
            </a:extLst>
          </p:cNvPr>
          <p:cNvSpPr/>
          <p:nvPr/>
        </p:nvSpPr>
        <p:spPr>
          <a:xfrm>
            <a:off x="477289" y="4976792"/>
            <a:ext cx="7427846" cy="1263166"/>
          </a:xfrm>
          <a:prstGeom prst="rect">
            <a:avLst/>
          </a:prstGeom>
          <a:ln>
            <a:solidFill>
              <a:srgbClr val="FFFF00"/>
            </a:solidFill>
          </a:ln>
        </p:spPr>
        <p:txBody>
          <a:bodyPr wrap="square">
            <a:spAutoFit/>
          </a:bodyPr>
          <a:lstStyle/>
          <a:p>
            <a:pPr>
              <a:lnSpc>
                <a:spcPct val="107000"/>
              </a:lnSpc>
              <a:spcAft>
                <a:spcPts val="800"/>
              </a:spcAft>
            </a:pPr>
            <a:r>
              <a:rPr lang="uk-UA" i="1" dirty="0">
                <a:latin typeface="Times New Roman" panose="02020603050405020304" pitchFamily="18" charset="0"/>
                <a:ea typeface="Times New Roman" panose="02020603050405020304" pitchFamily="18" charset="0"/>
                <a:cs typeface="Times New Roman" panose="02020603050405020304" pitchFamily="18" charset="0"/>
              </a:rPr>
              <a:t>Проєкт передбачає відкритий доступ до результатів досліджень через публікацію статей у відкритих наукових журналах та надання даних у відкриті </a:t>
            </a:r>
            <a:r>
              <a:rPr lang="uk-UA" i="1" dirty="0" err="1">
                <a:latin typeface="Times New Roman" panose="02020603050405020304" pitchFamily="18" charset="0"/>
                <a:ea typeface="Times New Roman" panose="02020603050405020304" pitchFamily="18" charset="0"/>
                <a:cs typeface="Times New Roman" panose="02020603050405020304" pitchFamily="18" charset="0"/>
              </a:rPr>
              <a:t>репозитарії</a:t>
            </a:r>
            <a:r>
              <a:rPr lang="uk-UA" i="1" dirty="0">
                <a:latin typeface="Times New Roman" panose="02020603050405020304" pitchFamily="18" charset="0"/>
                <a:ea typeface="Times New Roman" panose="02020603050405020304" pitchFamily="18" charset="0"/>
                <a:cs typeface="Times New Roman" panose="02020603050405020304" pitchFamily="18" charset="0"/>
              </a:rPr>
              <a:t>. Це сприятиме прозорості та підвищить шанси на подальше впровадження результатів досліджень в агровиробництво….</a:t>
            </a:r>
            <a:endParaRPr lang="uk-UA"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15C0358-3A60-4381-AEB6-84844DEC0198}"/>
              </a:ext>
            </a:extLst>
          </p:cNvPr>
          <p:cNvSpPr/>
          <p:nvPr/>
        </p:nvSpPr>
        <p:spPr>
          <a:xfrm>
            <a:off x="8288593" y="4825914"/>
            <a:ext cx="3426117" cy="1200329"/>
          </a:xfrm>
          <a:prstGeom prst="rect">
            <a:avLst/>
          </a:prstGeom>
        </p:spPr>
        <p:txBody>
          <a:bodyPr wrap="square">
            <a:spAutoFit/>
          </a:bodyPr>
          <a:lstStyle/>
          <a:p>
            <a:r>
              <a:rPr lang="uk-UA" b="1" dirty="0">
                <a:solidFill>
                  <a:srgbClr val="C00000"/>
                </a:solidFill>
              </a:rPr>
              <a:t>«Голосіївська ініціатива-2025»</a:t>
            </a:r>
          </a:p>
          <a:p>
            <a:r>
              <a:rPr lang="ru-UA" dirty="0">
                <a:hlinkClick r:id="rId3"/>
              </a:rPr>
              <a:t>https://nubip.edu.ua/sites/default/files/u101/golosiyivska_iniciativa_2025_programa.pdf</a:t>
            </a:r>
            <a:r>
              <a:rPr lang="uk-UA" dirty="0"/>
              <a:t> </a:t>
            </a:r>
            <a:endParaRPr lang="ru-UA" dirty="0"/>
          </a:p>
        </p:txBody>
      </p:sp>
    </p:spTree>
    <p:extLst>
      <p:ext uri="{BB962C8B-B14F-4D97-AF65-F5344CB8AC3E}">
        <p14:creationId xmlns:p14="http://schemas.microsoft.com/office/powerpoint/2010/main" val="4160603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D33BC09-A49A-47C2-A4AC-B1B8273CE1AA}"/>
              </a:ext>
            </a:extLst>
          </p:cNvPr>
          <p:cNvSpPr/>
          <p:nvPr/>
        </p:nvSpPr>
        <p:spPr>
          <a:xfrm>
            <a:off x="588580" y="990031"/>
            <a:ext cx="11235558" cy="4154984"/>
          </a:xfrm>
          <a:prstGeom prst="rect">
            <a:avLst/>
          </a:prstGeom>
        </p:spPr>
        <p:txBody>
          <a:bodyPr wrap="square">
            <a:spAutoFit/>
          </a:bodyPr>
          <a:lstStyle/>
          <a:p>
            <a:r>
              <a:rPr lang="ru-RU" sz="2400" b="1" dirty="0">
                <a:solidFill>
                  <a:srgbClr val="C00000"/>
                </a:solidFill>
                <a:latin typeface="Arial" panose="020B0604020202020204" pitchFamily="34" charset="0"/>
                <a:cs typeface="Arial" panose="020B0604020202020204" pitchFamily="34" charset="0"/>
              </a:rPr>
              <a:t>Основні принципи Відкритої науки такі аспекти:</a:t>
            </a:r>
          </a:p>
          <a:p>
            <a:pPr>
              <a:buFont typeface="+mj-lt"/>
              <a:buAutoNum type="arabicPeriod"/>
            </a:pPr>
            <a:r>
              <a:rPr lang="ru-RU" sz="2400" b="1" dirty="0">
                <a:latin typeface="Arial" panose="020B0604020202020204" pitchFamily="34" charset="0"/>
                <a:cs typeface="Arial" panose="020B0604020202020204" pitchFamily="34" charset="0"/>
              </a:rPr>
              <a:t>Відкритий доступ до публікацій</a:t>
            </a:r>
            <a:r>
              <a:rPr lang="ru-RU" sz="2400" dirty="0">
                <a:latin typeface="Arial" panose="020B0604020202020204" pitchFamily="34" charset="0"/>
                <a:cs typeface="Arial" panose="020B0604020202020204" pitchFamily="34" charset="0"/>
              </a:rPr>
              <a:t>: забезпечення того, щоб наукові статті та дані були доступні безкоштовно для широкого загалу.</a:t>
            </a:r>
          </a:p>
          <a:p>
            <a:pPr>
              <a:buFont typeface="+mj-lt"/>
              <a:buAutoNum type="arabicPeriod"/>
            </a:pPr>
            <a:r>
              <a:rPr lang="ru-RU" sz="2400" b="1" dirty="0">
                <a:latin typeface="Arial" panose="020B0604020202020204" pitchFamily="34" charset="0"/>
                <a:cs typeface="Arial" panose="020B0604020202020204" pitchFamily="34" charset="0"/>
              </a:rPr>
              <a:t>Відкриті дані</a:t>
            </a:r>
            <a:r>
              <a:rPr lang="ru-RU" sz="2400" dirty="0">
                <a:latin typeface="Arial" panose="020B0604020202020204" pitchFamily="34" charset="0"/>
                <a:cs typeface="Arial" panose="020B0604020202020204" pitchFamily="34" charset="0"/>
              </a:rPr>
              <a:t>: наукові дані повинні бути вільно доступні для використання іншими дослідниками та громадськістю.</a:t>
            </a:r>
          </a:p>
          <a:p>
            <a:pPr>
              <a:buFont typeface="+mj-lt"/>
              <a:buAutoNum type="arabicPeriod"/>
            </a:pPr>
            <a:r>
              <a:rPr lang="es-AR" sz="2400" b="1" dirty="0">
                <a:latin typeface="Arial" panose="020B0604020202020204" pitchFamily="34" charset="0"/>
                <a:cs typeface="Arial" panose="020B0604020202020204" pitchFamily="34" charset="0"/>
              </a:rPr>
              <a:t>FAIR-</a:t>
            </a:r>
            <a:r>
              <a:rPr lang="ru-RU" sz="2400" b="1" dirty="0">
                <a:latin typeface="Arial" panose="020B0604020202020204" pitchFamily="34" charset="0"/>
                <a:cs typeface="Arial" panose="020B0604020202020204" pitchFamily="34" charset="0"/>
              </a:rPr>
              <a:t>принципи</a:t>
            </a:r>
            <a:r>
              <a:rPr lang="ru-RU" sz="2400" dirty="0">
                <a:latin typeface="Arial" panose="020B0604020202020204" pitchFamily="34" charset="0"/>
                <a:cs typeface="Arial" panose="020B0604020202020204" pitchFamily="34" charset="0"/>
              </a:rPr>
              <a:t>: дані мають бути </a:t>
            </a:r>
            <a:r>
              <a:rPr lang="es-AR" sz="2400" dirty="0">
                <a:latin typeface="Arial" panose="020B0604020202020204" pitchFamily="34" charset="0"/>
                <a:cs typeface="Arial" panose="020B0604020202020204" pitchFamily="34" charset="0"/>
              </a:rPr>
              <a:t>Findable (</a:t>
            </a:r>
            <a:r>
              <a:rPr lang="ru-RU" sz="2400" dirty="0">
                <a:latin typeface="Arial" panose="020B0604020202020204" pitchFamily="34" charset="0"/>
                <a:cs typeface="Arial" panose="020B0604020202020204" pitchFamily="34" charset="0"/>
              </a:rPr>
              <a:t>знайдені), </a:t>
            </a:r>
            <a:r>
              <a:rPr lang="es-AR" sz="2400" dirty="0">
                <a:latin typeface="Arial" panose="020B0604020202020204" pitchFamily="34" charset="0"/>
                <a:cs typeface="Arial" panose="020B0604020202020204" pitchFamily="34" charset="0"/>
              </a:rPr>
              <a:t>Accessible (</a:t>
            </a:r>
            <a:r>
              <a:rPr lang="ru-RU" sz="2400" dirty="0">
                <a:latin typeface="Arial" panose="020B0604020202020204" pitchFamily="34" charset="0"/>
                <a:cs typeface="Arial" panose="020B0604020202020204" pitchFamily="34" charset="0"/>
              </a:rPr>
              <a:t>доступні), </a:t>
            </a:r>
            <a:r>
              <a:rPr lang="es-AR" sz="2400" dirty="0">
                <a:latin typeface="Arial" panose="020B0604020202020204" pitchFamily="34" charset="0"/>
                <a:cs typeface="Arial" panose="020B0604020202020204" pitchFamily="34" charset="0"/>
              </a:rPr>
              <a:t>Interoperable (</a:t>
            </a:r>
            <a:r>
              <a:rPr lang="ru-RU" sz="2400" dirty="0">
                <a:latin typeface="Arial" panose="020B0604020202020204" pitchFamily="34" charset="0"/>
                <a:cs typeface="Arial" panose="020B0604020202020204" pitchFamily="34" charset="0"/>
              </a:rPr>
              <a:t>інтероперабельні) та </a:t>
            </a:r>
            <a:r>
              <a:rPr lang="es-AR" sz="2400" dirty="0">
                <a:latin typeface="Arial" panose="020B0604020202020204" pitchFamily="34" charset="0"/>
                <a:cs typeface="Arial" panose="020B0604020202020204" pitchFamily="34" charset="0"/>
              </a:rPr>
              <a:t>Reusable (</a:t>
            </a:r>
            <a:r>
              <a:rPr lang="ru-RU" sz="2400" dirty="0">
                <a:latin typeface="Arial" panose="020B0604020202020204" pitchFamily="34" charset="0"/>
                <a:cs typeface="Arial" panose="020B0604020202020204" pitchFamily="34" charset="0"/>
              </a:rPr>
              <a:t>повторно використовувані).</a:t>
            </a:r>
          </a:p>
          <a:p>
            <a:pPr>
              <a:buFont typeface="+mj-lt"/>
              <a:buAutoNum type="arabicPeriod"/>
            </a:pPr>
            <a:r>
              <a:rPr lang="ru-RU" sz="2400" b="1" dirty="0">
                <a:latin typeface="Arial" panose="020B0604020202020204" pitchFamily="34" charset="0"/>
                <a:cs typeface="Arial" panose="020B0604020202020204" pitchFamily="34" charset="0"/>
              </a:rPr>
              <a:t>Відкриті інструменти</a:t>
            </a:r>
            <a:r>
              <a:rPr lang="ru-RU" sz="2400" dirty="0">
                <a:latin typeface="Arial" panose="020B0604020202020204" pitchFamily="34" charset="0"/>
                <a:cs typeface="Arial" panose="020B0604020202020204" pitchFamily="34" charset="0"/>
              </a:rPr>
              <a:t>: використання та розробка відкритого програмного забезпечення, яке може бути використане й іншими вченими.</a:t>
            </a:r>
          </a:p>
          <a:p>
            <a:pPr>
              <a:buFont typeface="+mj-lt"/>
              <a:buAutoNum type="arabicPeriod"/>
            </a:pPr>
            <a:r>
              <a:rPr lang="ru-RU" sz="2400" b="1" dirty="0">
                <a:latin typeface="Arial" panose="020B0604020202020204" pitchFamily="34" charset="0"/>
                <a:cs typeface="Arial" panose="020B0604020202020204" pitchFamily="34" charset="0"/>
              </a:rPr>
              <a:t>Відкрите рецензування</a:t>
            </a:r>
            <a:r>
              <a:rPr lang="ru-RU" sz="2400" dirty="0">
                <a:latin typeface="Arial" panose="020B0604020202020204" pitchFamily="34" charset="0"/>
                <a:cs typeface="Arial" panose="020B0604020202020204" pitchFamily="34" charset="0"/>
              </a:rPr>
              <a:t>: відкритий процес рецензування наукових робіт для забезпечення прозорості та підвищення </a:t>
            </a:r>
            <a:r>
              <a:rPr lang="ru-RU" sz="2400" dirty="0" err="1">
                <a:latin typeface="Arial" panose="020B0604020202020204" pitchFamily="34" charset="0"/>
                <a:cs typeface="Arial" panose="020B0604020202020204" pitchFamily="34" charset="0"/>
              </a:rPr>
              <a:t>якості</a:t>
            </a:r>
            <a:r>
              <a:rPr lang="ru-RU" sz="2400" dirty="0">
                <a:latin typeface="Arial" panose="020B0604020202020204" pitchFamily="34" charset="0"/>
                <a:cs typeface="Arial" panose="020B0604020202020204" pitchFamily="34" charset="0"/>
              </a:rPr>
              <a:t> наукових публікацій.</a:t>
            </a:r>
          </a:p>
        </p:txBody>
      </p:sp>
      <p:pic>
        <p:nvPicPr>
          <p:cNvPr id="5" name="Рисунок 4">
            <a:extLst>
              <a:ext uri="{FF2B5EF4-FFF2-40B4-BE49-F238E27FC236}">
                <a16:creationId xmlns:a16="http://schemas.microsoft.com/office/drawing/2014/main" id="{14683C3F-567C-45FB-93D0-F1DD8DDCEF65}"/>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7" name="TextBox 6">
            <a:extLst>
              <a:ext uri="{FF2B5EF4-FFF2-40B4-BE49-F238E27FC236}">
                <a16:creationId xmlns:a16="http://schemas.microsoft.com/office/drawing/2014/main" id="{00C24773-2F38-4EC1-BAA3-3356BFC1FFF8}"/>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808142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C98FC27-3319-4A27-AB11-678E6ACFBB72}"/>
              </a:ext>
            </a:extLst>
          </p:cNvPr>
          <p:cNvSpPr/>
          <p:nvPr/>
        </p:nvSpPr>
        <p:spPr>
          <a:xfrm>
            <a:off x="467031" y="942796"/>
            <a:ext cx="11228439" cy="3046988"/>
          </a:xfrm>
          <a:prstGeom prst="rect">
            <a:avLst/>
          </a:prstGeom>
        </p:spPr>
        <p:txBody>
          <a:bodyPr wrap="square">
            <a:spAutoFit/>
          </a:bodyPr>
          <a:lstStyle/>
          <a:p>
            <a:pPr indent="-1270" algn="just">
              <a:spcAft>
                <a:spcPts val="0"/>
              </a:spcAft>
            </a:pP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 Управління науковими даними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Research</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data</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management</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(обсяг – до 1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635" algn="just">
              <a:spcAft>
                <a:spcPts val="0"/>
              </a:spcAft>
            </a:pP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Опишіть процес управління науковими даними, включно з їх отриманням, зберіганням та використанням. Укажіть, яким чином дані будуть використовуватимуться під час та після завершення дослідження. Опишіть, як управління даними відповідає принципам FAIR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Findable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Accessible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Interoperable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Reusable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зокрема щодо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інтероперабельності</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та повторного використання даних.</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DE4090A6-3815-43B4-A4FB-958EF5199683}"/>
              </a:ext>
            </a:extLst>
          </p:cNvPr>
          <p:cNvSpPr/>
          <p:nvPr/>
        </p:nvSpPr>
        <p:spPr>
          <a:xfrm>
            <a:off x="639521" y="4596023"/>
            <a:ext cx="7944040" cy="1722651"/>
          </a:xfrm>
          <a:prstGeom prst="rect">
            <a:avLst/>
          </a:prstGeom>
          <a:ln>
            <a:solidFill>
              <a:srgbClr val="FFFF00"/>
            </a:solidFill>
          </a:ln>
        </p:spPr>
        <p:txBody>
          <a:bodyPr wrap="square">
            <a:spAutoFit/>
          </a:bodyPr>
          <a:lstStyle/>
          <a:p>
            <a:pPr>
              <a:lnSpc>
                <a:spcPct val="107000"/>
              </a:lnSpc>
              <a:spcAft>
                <a:spcPts val="800"/>
              </a:spcAft>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Зібрані дані будуть зберігатися в </a:t>
            </a:r>
            <a:r>
              <a:rPr lang="uk-UA" sz="2000" i="1" dirty="0" err="1">
                <a:latin typeface="Times New Roman" panose="02020603050405020304" pitchFamily="18" charset="0"/>
                <a:ea typeface="Times New Roman" panose="02020603050405020304" pitchFamily="18" charset="0"/>
                <a:cs typeface="Times New Roman" panose="02020603050405020304" pitchFamily="18" charset="0"/>
              </a:rPr>
              <a:t>репозитаріях</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 (сайті?) з відкритим доступом і відповідатимуть принципам FAIR. Дані будуть доступні для аналізу та використання іншими науковцями, а також для створення нових технологічних рішень у сфері сільського господарства.</a:t>
            </a:r>
            <a:endParaRPr lang="ru-UA"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2442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D66BE2F9-F7B9-4851-933E-5772994417DE}"/>
              </a:ext>
            </a:extLst>
          </p:cNvPr>
          <p:cNvSpPr/>
          <p:nvPr/>
        </p:nvSpPr>
        <p:spPr>
          <a:xfrm>
            <a:off x="481781" y="970393"/>
            <a:ext cx="11154696" cy="1938992"/>
          </a:xfrm>
          <a:prstGeom prst="rect">
            <a:avLst/>
          </a:prstGeom>
        </p:spPr>
        <p:txBody>
          <a:bodyPr wrap="square">
            <a:spAutoFit/>
          </a:bodyPr>
          <a:lstStyle/>
          <a:p>
            <a:r>
              <a:rPr lang="ru-RU" sz="2400" dirty="0">
                <a:latin typeface="Arial" panose="020B0604020202020204" pitchFamily="34" charset="0"/>
                <a:cs typeface="Arial" panose="020B0604020202020204" pitchFamily="34" charset="0"/>
              </a:rPr>
              <a:t>Принципи </a:t>
            </a:r>
            <a:r>
              <a:rPr lang="es-AR" sz="2400" dirty="0">
                <a:latin typeface="Arial" panose="020B0604020202020204" pitchFamily="34" charset="0"/>
                <a:cs typeface="Arial" panose="020B0604020202020204" pitchFamily="34" charset="0"/>
              </a:rPr>
              <a:t>FAIR (Findable, Accessible, Interoperable, Reusable) — </a:t>
            </a:r>
            <a:r>
              <a:rPr lang="ru-RU" sz="2400" dirty="0">
                <a:latin typeface="Arial" panose="020B0604020202020204" pitchFamily="34" charset="0"/>
                <a:cs typeface="Arial" panose="020B0604020202020204" pitchFamily="34" charset="0"/>
              </a:rPr>
              <a:t>це набір рекомендацій, розроблених для покращення управління науковими даними та їх повторного використання. Вони спрямовані на те, щоб наукові дані були легко знайдені, доступні, сумісні з іншими системами та придатні для повторного використання.</a:t>
            </a:r>
            <a:endParaRPr lang="ru-UA" sz="2400"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E348A4E8-0AFD-4CDC-8037-484BB464500E}"/>
              </a:ext>
            </a:extLst>
          </p:cNvPr>
          <p:cNvSpPr/>
          <p:nvPr/>
        </p:nvSpPr>
        <p:spPr>
          <a:xfrm>
            <a:off x="481781" y="2909385"/>
            <a:ext cx="11154696" cy="3477875"/>
          </a:xfrm>
          <a:prstGeom prst="rect">
            <a:avLst/>
          </a:prstGeom>
          <a:ln>
            <a:solidFill>
              <a:srgbClr val="FF0000"/>
            </a:solidFill>
          </a:ln>
        </p:spPr>
        <p:txBody>
          <a:bodyPr wrap="square">
            <a:spAutoFit/>
          </a:bodyPr>
          <a:lstStyle/>
          <a:p>
            <a:pPr algn="just"/>
            <a:r>
              <a:rPr lang="ru-UA" sz="2000" b="1" dirty="0">
                <a:latin typeface="Arial" panose="020B0604020202020204" pitchFamily="34" charset="0"/>
                <a:cs typeface="Arial" panose="020B0604020202020204" pitchFamily="34" charset="0"/>
                <a:hlinkClick r:id="rId3"/>
              </a:rPr>
              <a:t>https://www.go-fair.org/</a:t>
            </a:r>
            <a:r>
              <a:rPr lang="en-US" sz="2000" b="1" dirty="0">
                <a:latin typeface="Arial" panose="020B0604020202020204" pitchFamily="34" charset="0"/>
                <a:cs typeface="Arial" panose="020B0604020202020204" pitchFamily="34" charset="0"/>
              </a:rPr>
              <a:t> - </a:t>
            </a:r>
            <a:r>
              <a:rPr lang="ru-RU" sz="2000" dirty="0">
                <a:latin typeface="Arial" panose="020B0604020202020204" pitchFamily="34" charset="0"/>
                <a:cs typeface="Arial" panose="020B0604020202020204" pitchFamily="34" charset="0"/>
              </a:rPr>
              <a:t>це глобальна </a:t>
            </a:r>
            <a:r>
              <a:rPr lang="ru-RU" sz="2000" dirty="0" err="1">
                <a:latin typeface="Arial" panose="020B0604020202020204" pitchFamily="34" charset="0"/>
                <a:cs typeface="Arial" panose="020B0604020202020204" pitchFamily="34" charset="0"/>
              </a:rPr>
              <a:t>ініціатива</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es-AR" sz="2000" dirty="0">
                <a:latin typeface="Arial" panose="020B0604020202020204" pitchFamily="34" charset="0"/>
                <a:cs typeface="Arial" panose="020B0604020202020204" pitchFamily="34" charset="0"/>
              </a:rPr>
              <a:t>FAIR </a:t>
            </a:r>
            <a:r>
              <a:rPr lang="ru-RU" sz="2000" dirty="0">
                <a:latin typeface="Arial" panose="020B0604020202020204" pitchFamily="34" charset="0"/>
                <a:cs typeface="Arial" panose="020B0604020202020204" pitchFamily="34" charset="0"/>
              </a:rPr>
              <a:t>у наукові та </a:t>
            </a:r>
            <a:r>
              <a:rPr lang="ru-RU" sz="2000" dirty="0" err="1">
                <a:latin typeface="Arial" panose="020B0604020202020204" pitchFamily="34" charset="0"/>
                <a:cs typeface="Arial" panose="020B0604020202020204" pitchFamily="34" charset="0"/>
              </a:rPr>
              <a:t>урядові</a:t>
            </a:r>
            <a:r>
              <a:rPr lang="ru-RU" sz="2000" dirty="0">
                <a:latin typeface="Arial" panose="020B0604020202020204" pitchFamily="34" charset="0"/>
                <a:cs typeface="Arial" panose="020B0604020202020204" pitchFamily="34" charset="0"/>
              </a:rPr>
              <a:t> дані. Вони </a:t>
            </a:r>
            <a:r>
              <a:rPr lang="ru-RU" sz="2000" dirty="0" err="1">
                <a:latin typeface="Arial" panose="020B0604020202020204" pitchFamily="34" charset="0"/>
                <a:cs typeface="Arial" panose="020B0604020202020204" pitchFamily="34" charset="0"/>
              </a:rPr>
              <a:t>пропонують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детальні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пояснення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приклади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рекомендації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щодо</a:t>
            </a:r>
            <a:r>
              <a:rPr lang="ru-RU" sz="2000" dirty="0">
                <a:latin typeface="Arial" panose="020B0604020202020204" pitchFamily="34" charset="0"/>
                <a:cs typeface="Arial" panose="020B0604020202020204" pitchFamily="34" charset="0"/>
              </a:rPr>
              <a:t> їх </a:t>
            </a:r>
            <a:r>
              <a:rPr lang="ru-RU" sz="2000" dirty="0" err="1">
                <a:latin typeface="Arial" panose="020B0604020202020204" pitchFamily="34" charset="0"/>
                <a:cs typeface="Arial" panose="020B0604020202020204" pitchFamily="34" charset="0"/>
              </a:rPr>
              <a:t>впровадження</a:t>
            </a:r>
            <a:endParaRPr lang="en-US" sz="2000" b="1" dirty="0">
              <a:latin typeface="Arial" panose="020B0604020202020204" pitchFamily="34" charset="0"/>
              <a:cs typeface="Arial" panose="020B0604020202020204" pitchFamily="34" charset="0"/>
            </a:endParaRPr>
          </a:p>
          <a:p>
            <a:pPr algn="just"/>
            <a:r>
              <a:rPr lang="es-AR" sz="2000" b="1" dirty="0">
                <a:latin typeface="Arial" panose="020B0604020202020204" pitchFamily="34" charset="0"/>
                <a:cs typeface="Arial" panose="020B0604020202020204" pitchFamily="34" charset="0"/>
                <a:hlinkClick r:id="rId4"/>
              </a:rPr>
              <a:t>https://fairsharing.org/</a:t>
            </a:r>
            <a:r>
              <a:rPr lang="es-AR" sz="2000" b="1" dirty="0">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ц</a:t>
            </a:r>
            <a:r>
              <a:rPr lang="ru-RU" sz="2000" dirty="0">
                <a:latin typeface="Arial" panose="020B0604020202020204" pitchFamily="34" charset="0"/>
                <a:cs typeface="Arial" panose="020B0604020202020204" pitchFamily="34" charset="0"/>
              </a:rPr>
              <a:t>я платформа </a:t>
            </a:r>
            <a:r>
              <a:rPr lang="ru-RU" sz="2000" dirty="0" err="1">
                <a:latin typeface="Arial" panose="020B0604020202020204" pitchFamily="34" charset="0"/>
                <a:cs typeface="Arial" panose="020B0604020202020204" pitchFamily="34" charset="0"/>
              </a:rPr>
              <a:t>надає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ресурси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стандарти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бази</a:t>
            </a:r>
            <a:r>
              <a:rPr lang="ru-RU" sz="2000" dirty="0">
                <a:latin typeface="Arial" panose="020B0604020202020204" pitchFamily="34" charset="0"/>
                <a:cs typeface="Arial" panose="020B0604020202020204" pitchFamily="34" charset="0"/>
              </a:rPr>
              <a:t> даних для </a:t>
            </a:r>
            <a:r>
              <a:rPr lang="ru-RU" sz="2000" dirty="0" err="1">
                <a:latin typeface="Arial" panose="020B0604020202020204" pitchFamily="34" charset="0"/>
                <a:cs typeface="Arial" panose="020B0604020202020204" pitchFamily="34" charset="0"/>
              </a:rPr>
              <a:t>допомоги</a:t>
            </a:r>
            <a:r>
              <a:rPr lang="ru-RU" sz="2000" dirty="0">
                <a:latin typeface="Arial" panose="020B0604020202020204" pitchFamily="34" charset="0"/>
                <a:cs typeface="Arial" panose="020B0604020202020204" pitchFamily="34" charset="0"/>
              </a:rPr>
              <a:t> в </a:t>
            </a:r>
            <a:r>
              <a:rPr lang="ru-RU" sz="2000" dirty="0" err="1">
                <a:latin typeface="Arial" panose="020B0604020202020204" pitchFamily="34" charset="0"/>
                <a:cs typeface="Arial" panose="020B0604020202020204" pitchFamily="34" charset="0"/>
              </a:rPr>
              <a:t>управлінні</a:t>
            </a:r>
            <a:r>
              <a:rPr lang="ru-RU" sz="2000" dirty="0">
                <a:latin typeface="Arial" panose="020B0604020202020204" pitchFamily="34" charset="0"/>
                <a:cs typeface="Arial" panose="020B0604020202020204" pitchFamily="34" charset="0"/>
              </a:rPr>
              <a:t> та повторному </a:t>
            </a:r>
            <a:r>
              <a:rPr lang="ru-RU" sz="2000" dirty="0" err="1">
                <a:latin typeface="Arial" panose="020B0604020202020204" pitchFamily="34" charset="0"/>
                <a:cs typeface="Arial" panose="020B0604020202020204" pitchFamily="34" charset="0"/>
              </a:rPr>
              <a:t>використанні</a:t>
            </a:r>
            <a:r>
              <a:rPr lang="ru-RU" sz="2000" dirty="0">
                <a:latin typeface="Arial" panose="020B0604020202020204" pitchFamily="34" charset="0"/>
                <a:cs typeface="Arial" panose="020B0604020202020204" pitchFamily="34" charset="0"/>
              </a:rPr>
              <a:t> даних </a:t>
            </a:r>
            <a:r>
              <a:rPr lang="ru-RU" sz="2000" dirty="0" err="1">
                <a:latin typeface="Arial" panose="020B0604020202020204" pitchFamily="34" charset="0"/>
                <a:cs typeface="Arial" panose="020B0604020202020204" pitchFamily="34" charset="0"/>
              </a:rPr>
              <a:t>відповідно</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FAIR. Вона особливо </a:t>
            </a:r>
            <a:r>
              <a:rPr lang="ru-RU" sz="2000" dirty="0" err="1">
                <a:latin typeface="Arial" panose="020B0604020202020204" pitchFamily="34" charset="0"/>
                <a:cs typeface="Arial" panose="020B0604020202020204" pitchFamily="34" charset="0"/>
              </a:rPr>
              <a:t>корисна</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науковців</a:t>
            </a:r>
            <a:r>
              <a:rPr lang="ru-RU" sz="2000" dirty="0">
                <a:latin typeface="Arial" panose="020B0604020202020204" pitchFamily="34" charset="0"/>
                <a:cs typeface="Arial" panose="020B0604020202020204" pitchFamily="34" charset="0"/>
              </a:rPr>
              <a:t>, які </a:t>
            </a:r>
            <a:r>
              <a:rPr lang="ru-RU" sz="2000" dirty="0" err="1">
                <a:latin typeface="Arial" panose="020B0604020202020204" pitchFamily="34" charset="0"/>
                <a:cs typeface="Arial" panose="020B0604020202020204" pitchFamily="34" charset="0"/>
              </a:rPr>
              <a:t>працюють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галузі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біології</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біомедичних</a:t>
            </a:r>
            <a:r>
              <a:rPr lang="ru-RU" sz="2000" dirty="0">
                <a:latin typeface="Arial" panose="020B0604020202020204" pitchFamily="34" charset="0"/>
                <a:cs typeface="Arial" panose="020B0604020202020204" pitchFamily="34" charset="0"/>
              </a:rPr>
              <a:t> наук</a:t>
            </a:r>
          </a:p>
          <a:p>
            <a:pPr algn="just"/>
            <a:r>
              <a:rPr lang="es-AR" sz="2000" b="1" dirty="0">
                <a:latin typeface="Arial" panose="020B0604020202020204" pitchFamily="34" charset="0"/>
                <a:cs typeface="Arial" panose="020B0604020202020204" pitchFamily="34" charset="0"/>
                <a:hlinkClick r:id="rId5"/>
              </a:rPr>
              <a:t>https://eosc-portal.eu/</a:t>
            </a:r>
            <a:r>
              <a:rPr lang="uk-UA" sz="2000" b="1"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Європейський</a:t>
            </a:r>
            <a:r>
              <a:rPr lang="ru-RU" sz="2000" dirty="0">
                <a:latin typeface="Arial" panose="020B0604020202020204" pitchFamily="34" charset="0"/>
                <a:cs typeface="Arial" panose="020B0604020202020204" pitchFamily="34" charset="0"/>
              </a:rPr>
              <a:t> портал для </a:t>
            </a:r>
            <a:r>
              <a:rPr lang="ru-RU" sz="2000" dirty="0" err="1">
                <a:latin typeface="Arial" panose="020B0604020202020204" pitchFamily="34" charset="0"/>
                <a:cs typeface="Arial" panose="020B0604020202020204" pitchFamily="34" charset="0"/>
              </a:rPr>
              <a:t>відкритої</a:t>
            </a:r>
            <a:r>
              <a:rPr lang="ru-RU" sz="2000" dirty="0">
                <a:latin typeface="Arial" panose="020B0604020202020204" pitchFamily="34" charset="0"/>
                <a:cs typeface="Arial" panose="020B0604020202020204" pitchFamily="34" charset="0"/>
              </a:rPr>
              <a:t> науки, </a:t>
            </a:r>
            <a:r>
              <a:rPr lang="ru-RU" sz="2000" dirty="0" err="1">
                <a:latin typeface="Arial" panose="020B0604020202020204" pitchFamily="34" charset="0"/>
                <a:cs typeface="Arial" panose="020B0604020202020204" pitchFamily="34" charset="0"/>
              </a:rPr>
              <a:t>який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підтримує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es-AR" sz="2000" dirty="0">
                <a:latin typeface="Arial" panose="020B0604020202020204" pitchFamily="34" charset="0"/>
                <a:cs typeface="Arial" panose="020B0604020202020204" pitchFamily="34" charset="0"/>
              </a:rPr>
              <a:t>FAIR </a:t>
            </a:r>
            <a:r>
              <a:rPr lang="ru-RU" sz="2000" dirty="0">
                <a:latin typeface="Arial" panose="020B0604020202020204" pitchFamily="34" charset="0"/>
                <a:cs typeface="Arial" panose="020B0604020202020204" pitchFamily="34" charset="0"/>
              </a:rPr>
              <a:t>у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наукових </a:t>
            </a:r>
            <a:r>
              <a:rPr lang="ru-RU" sz="2000" dirty="0" err="1">
                <a:latin typeface="Arial" panose="020B0604020202020204" pitchFamily="34" charset="0"/>
                <a:cs typeface="Arial" panose="020B0604020202020204" pitchFamily="34" charset="0"/>
              </a:rPr>
              <a:t>галузях</a:t>
            </a:r>
            <a:r>
              <a:rPr lang="ru-RU" sz="2000" dirty="0">
                <a:latin typeface="Arial" panose="020B0604020202020204" pitchFamily="34" charset="0"/>
                <a:cs typeface="Arial" panose="020B0604020202020204" pitchFamily="34" charset="0"/>
              </a:rPr>
              <a:t>. Вони </a:t>
            </a:r>
            <a:r>
              <a:rPr lang="ru-RU" sz="2000" dirty="0" err="1">
                <a:latin typeface="Arial" panose="020B0604020202020204" pitchFamily="34" charset="0"/>
                <a:cs typeface="Arial" panose="020B0604020202020204" pitchFamily="34" charset="0"/>
              </a:rPr>
              <a:t>також</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пропонують</a:t>
            </a:r>
            <a:r>
              <a:rPr lang="ru-RU" sz="2000" dirty="0">
                <a:latin typeface="Arial" panose="020B0604020202020204" pitchFamily="34" charset="0"/>
                <a:cs typeface="Arial" panose="020B0604020202020204" pitchFamily="34" charset="0"/>
              </a:rPr>
              <a:t> доступ до </a:t>
            </a:r>
            <a:r>
              <a:rPr lang="ru-RU" sz="2000" dirty="0" err="1">
                <a:latin typeface="Arial" panose="020B0604020202020204" pitchFamily="34" charset="0"/>
                <a:cs typeface="Arial" panose="020B0604020202020204" pitchFamily="34" charset="0"/>
              </a:rPr>
              <a:t>інструментів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сервісів</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роботи</a:t>
            </a:r>
            <a:r>
              <a:rPr lang="ru-RU" sz="2000" dirty="0">
                <a:latin typeface="Arial" panose="020B0604020202020204" pitchFamily="34" charset="0"/>
                <a:cs typeface="Arial" panose="020B0604020202020204" pitchFamily="34" charset="0"/>
              </a:rPr>
              <a:t> з даними</a:t>
            </a:r>
          </a:p>
          <a:p>
            <a:pPr algn="just"/>
            <a:r>
              <a:rPr lang="es-AR" sz="2000" b="1" dirty="0">
                <a:latin typeface="Arial" panose="020B0604020202020204" pitchFamily="34" charset="0"/>
                <a:cs typeface="Arial" panose="020B0604020202020204" pitchFamily="34" charset="0"/>
                <a:hlinkClick r:id="rId6"/>
              </a:rPr>
              <a:t>https://www.rd-alliance.org/</a:t>
            </a:r>
            <a:r>
              <a:rPr lang="uk-UA" sz="2000" b="1" dirty="0">
                <a:latin typeface="Arial" panose="020B0604020202020204" pitchFamily="34" charset="0"/>
                <a:cs typeface="Arial" panose="020B0604020202020204" pitchFamily="34" charset="0"/>
              </a:rPr>
              <a:t> - </a:t>
            </a:r>
            <a:r>
              <a:rPr lang="ru-RU" sz="2000" dirty="0">
                <a:latin typeface="Arial" panose="020B0604020202020204" pitchFamily="34" charset="0"/>
                <a:cs typeface="Arial" panose="020B0604020202020204" pitchFamily="34" charset="0"/>
              </a:rPr>
              <a:t>це глобальна </a:t>
            </a:r>
            <a:r>
              <a:rPr lang="ru-RU" sz="2000" dirty="0" err="1">
                <a:latin typeface="Arial" panose="020B0604020202020204" pitchFamily="34" charset="0"/>
                <a:cs typeface="Arial" panose="020B0604020202020204" pitchFamily="34" charset="0"/>
              </a:rPr>
              <a:t>спільнота</a:t>
            </a:r>
            <a:r>
              <a:rPr lang="ru-RU" sz="2000" dirty="0">
                <a:latin typeface="Arial" panose="020B0604020202020204" pitchFamily="34" charset="0"/>
                <a:cs typeface="Arial" panose="020B0604020202020204" pitchFamily="34" charset="0"/>
              </a:rPr>
              <a:t>, яка </a:t>
            </a:r>
            <a:r>
              <a:rPr lang="ru-RU" sz="2000" dirty="0" err="1">
                <a:latin typeface="Arial" panose="020B0604020202020204" pitchFamily="34" charset="0"/>
                <a:cs typeface="Arial" panose="020B0604020202020204" pitchFamily="34" charset="0"/>
              </a:rPr>
              <a:t>розробляє</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впроваджує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рекомендації</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стандарти</a:t>
            </a:r>
            <a:r>
              <a:rPr lang="ru-RU" sz="2000" dirty="0">
                <a:latin typeface="Arial" panose="020B0604020202020204" pitchFamily="34" charset="0"/>
                <a:cs typeface="Arial" panose="020B0604020202020204" pitchFamily="34" charset="0"/>
              </a:rPr>
              <a:t> для управління науковими даними</a:t>
            </a:r>
            <a:endParaRPr lang="ru-U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726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04689194-3EDE-4833-8799-411A4D160EC1}"/>
              </a:ext>
            </a:extLst>
          </p:cNvPr>
          <p:cNvSpPr/>
          <p:nvPr/>
        </p:nvSpPr>
        <p:spPr>
          <a:xfrm>
            <a:off x="370244" y="828143"/>
            <a:ext cx="11451511" cy="5509200"/>
          </a:xfrm>
          <a:prstGeom prst="rect">
            <a:avLst/>
          </a:prstGeom>
        </p:spPr>
        <p:txBody>
          <a:bodyPr wrap="square">
            <a:spAutoFit/>
          </a:bodyPr>
          <a:lstStyle/>
          <a:p>
            <a:pPr>
              <a:buFont typeface="+mj-lt"/>
              <a:buAutoNum type="arabicPeriod"/>
            </a:pPr>
            <a:r>
              <a:rPr lang="es-AR" sz="2200" b="1" dirty="0">
                <a:latin typeface="Arial" panose="020B0604020202020204" pitchFamily="34" charset="0"/>
                <a:cs typeface="Arial" panose="020B0604020202020204" pitchFamily="34" charset="0"/>
              </a:rPr>
              <a:t>Findable (</a:t>
            </a:r>
            <a:r>
              <a:rPr lang="ru-RU" sz="2200" b="1" dirty="0">
                <a:latin typeface="Arial" panose="020B0604020202020204" pitchFamily="34" charset="0"/>
                <a:cs typeface="Arial" panose="020B0604020202020204" pitchFamily="34" charset="0"/>
              </a:rPr>
              <a:t>Знаходження)</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легко знайдені як для людей, так і для комп'ютерів. Для цього необхідно, щоб вони мали унікальний та постійний ідентифікатор (наприклад, </a:t>
            </a:r>
            <a:r>
              <a:rPr lang="es-AR" sz="2200" dirty="0">
                <a:latin typeface="Arial" panose="020B0604020202020204" pitchFamily="34" charset="0"/>
                <a:cs typeface="Arial" panose="020B0604020202020204" pitchFamily="34" charset="0"/>
              </a:rPr>
              <a:t>DOI).</a:t>
            </a:r>
          </a:p>
          <a:p>
            <a:pPr>
              <a:buFont typeface="+mj-lt"/>
              <a:buAutoNum type="arabicPeriod"/>
            </a:pPr>
            <a:r>
              <a:rPr lang="es-AR" sz="2200" b="1" dirty="0">
                <a:latin typeface="Arial" panose="020B0604020202020204" pitchFamily="34" charset="0"/>
                <a:cs typeface="Arial" panose="020B0604020202020204" pitchFamily="34" charset="0"/>
              </a:rPr>
              <a:t>Accessible (</a:t>
            </a:r>
            <a:r>
              <a:rPr lang="ru-RU" sz="2200" b="1" dirty="0">
                <a:latin typeface="Arial" panose="020B0604020202020204" pitchFamily="34" charset="0"/>
                <a:cs typeface="Arial" panose="020B0604020202020204" pitchFamily="34" charset="0"/>
              </a:rPr>
              <a:t>Доступність)</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доступними через чітко визначені механізми доступу, зазвичай через інтернет. Навіть якщо дані є конфіденційними, необхідно мати метадані, які вказують, де їх можна отримати та за яких умов.</a:t>
            </a:r>
          </a:p>
          <a:p>
            <a:pPr>
              <a:buFont typeface="+mj-lt"/>
              <a:buAutoNum type="arabicPeriod"/>
            </a:pPr>
            <a:r>
              <a:rPr lang="es-AR" sz="2200" b="1" dirty="0">
                <a:latin typeface="Arial" panose="020B0604020202020204" pitchFamily="34" charset="0"/>
                <a:cs typeface="Arial" panose="020B0604020202020204" pitchFamily="34" charset="0"/>
              </a:rPr>
              <a:t>Interoperable (</a:t>
            </a:r>
            <a:r>
              <a:rPr lang="ru-RU" sz="2200" b="1" dirty="0">
                <a:latin typeface="Arial" panose="020B0604020202020204" pitchFamily="34" charset="0"/>
                <a:cs typeface="Arial" panose="020B0604020202020204" pitchFamily="34" charset="0"/>
              </a:rPr>
              <a:t>Інтероперабельність)</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сумісними з іншими системами та форматами, тобто їх можна об'єднувати з іншими наборами даних. Це досягається використанням стандартних форматів, мови або словників.</a:t>
            </a:r>
          </a:p>
          <a:p>
            <a:pPr>
              <a:buFont typeface="+mj-lt"/>
              <a:buAutoNum type="arabicPeriod"/>
            </a:pPr>
            <a:r>
              <a:rPr lang="es-AR" sz="2200" b="1" dirty="0">
                <a:latin typeface="Arial" panose="020B0604020202020204" pitchFamily="34" charset="0"/>
                <a:cs typeface="Arial" panose="020B0604020202020204" pitchFamily="34" charset="0"/>
              </a:rPr>
              <a:t>Reusable (</a:t>
            </a:r>
            <a:r>
              <a:rPr lang="ru-RU" sz="2200" b="1" dirty="0">
                <a:latin typeface="Arial" panose="020B0604020202020204" pitchFamily="34" charset="0"/>
                <a:cs typeface="Arial" panose="020B0604020202020204" pitchFamily="34" charset="0"/>
              </a:rPr>
              <a:t>Повторне використання)</a:t>
            </a:r>
            <a:r>
              <a:rPr lang="ru-RU" sz="2200" dirty="0">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описані таким чином, щоб їх можна було повторно використовувати в інших контекстах чи дослідженнях. Це включає чітке ліцензування та багаті метадані, що описують дані та їх джерела.</a:t>
            </a:r>
          </a:p>
        </p:txBody>
      </p:sp>
    </p:spTree>
    <p:extLst>
      <p:ext uri="{BB962C8B-B14F-4D97-AF65-F5344CB8AC3E}">
        <p14:creationId xmlns:p14="http://schemas.microsoft.com/office/powerpoint/2010/main" val="239760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73849" y="219323"/>
            <a:ext cx="7659443" cy="97153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uk-UA" dirty="0"/>
              <a:t>Нормативна документація НУБіП</a:t>
            </a:r>
            <a:endParaRPr lang="ru-RU" dirty="0"/>
          </a:p>
        </p:txBody>
      </p:sp>
      <p:sp>
        <p:nvSpPr>
          <p:cNvPr id="4099" name="Содержимое 2"/>
          <p:cNvSpPr>
            <a:spLocks noGrp="1"/>
          </p:cNvSpPr>
          <p:nvPr>
            <p:ph idx="1"/>
          </p:nvPr>
        </p:nvSpPr>
        <p:spPr>
          <a:xfrm>
            <a:off x="6282812" y="1607574"/>
            <a:ext cx="5650479" cy="4498258"/>
          </a:xfrm>
        </p:spPr>
        <p:txBody>
          <a:bodyPr>
            <a:normAutofit lnSpcReduction="10000"/>
          </a:bodyPr>
          <a:lstStyle/>
          <a:p>
            <a:pPr algn="just"/>
            <a:r>
              <a:rPr lang="uk-UA" b="1" dirty="0">
                <a:solidFill>
                  <a:srgbClr val="7030A0"/>
                </a:solidFill>
                <a:latin typeface="Arial" panose="020B0604020202020204" pitchFamily="34" charset="0"/>
                <a:cs typeface="Arial" panose="020B0604020202020204" pitchFamily="34" charset="0"/>
              </a:rPr>
              <a:t>Положення</a:t>
            </a:r>
            <a:r>
              <a:rPr lang="uk-UA" dirty="0">
                <a:latin typeface="Arial" panose="020B0604020202020204" pitchFamily="34" charset="0"/>
                <a:cs typeface="Arial" panose="020B0604020202020204" pitchFamily="34" charset="0"/>
              </a:rPr>
              <a:t> про проведення конкурсного відбору проєктів науково-дослідних робіт у НУБіП України (затверджено 24.02.2020 р.)</a:t>
            </a:r>
          </a:p>
          <a:p>
            <a:pPr marL="0" indent="0" algn="just">
              <a:buNone/>
            </a:pPr>
            <a:r>
              <a:rPr lang="es-AR" sz="2000" dirty="0">
                <a:latin typeface="Arial" panose="020B0604020202020204" pitchFamily="34" charset="0"/>
                <a:cs typeface="Arial" panose="020B0604020202020204" pitchFamily="34" charset="0"/>
                <a:hlinkClick r:id="rId2"/>
              </a:rPr>
              <a:t>https://nubip.edu.ua/sites/default/files/u169/polozhennya_pro_provedennya_konkursnogo_vidboru.pdf</a:t>
            </a:r>
            <a:r>
              <a:rPr lang="uk-UA" sz="2000" dirty="0">
                <a:latin typeface="Arial" panose="020B0604020202020204" pitchFamily="34" charset="0"/>
                <a:cs typeface="Arial" panose="020B0604020202020204" pitchFamily="34" charset="0"/>
              </a:rPr>
              <a:t> </a:t>
            </a:r>
          </a:p>
          <a:p>
            <a:pPr algn="just"/>
            <a:r>
              <a:rPr lang="uk-UA" b="1" dirty="0">
                <a:solidFill>
                  <a:srgbClr val="7030A0"/>
                </a:solidFill>
                <a:latin typeface="Arial" panose="020B0604020202020204" pitchFamily="34" charset="0"/>
                <a:cs typeface="Arial" panose="020B0604020202020204" pitchFamily="34" charset="0"/>
              </a:rPr>
              <a:t>Наказ</a:t>
            </a:r>
            <a:r>
              <a:rPr lang="uk-UA" dirty="0">
                <a:latin typeface="Arial" panose="020B0604020202020204" pitchFamily="34" charset="0"/>
                <a:cs typeface="Arial" panose="020B0604020202020204" pitchFamily="34" charset="0"/>
              </a:rPr>
              <a:t> про проведення першого етапу конкурсного відбору проєктів у 2024 році </a:t>
            </a:r>
            <a:br>
              <a:rPr lang="uk-UA" dirty="0">
                <a:latin typeface="Arial" panose="020B0604020202020204" pitchFamily="34" charset="0"/>
                <a:cs typeface="Arial" panose="020B0604020202020204" pitchFamily="34" charset="0"/>
              </a:rPr>
            </a:br>
            <a:r>
              <a:rPr lang="uk-UA" sz="3200" b="1" dirty="0">
                <a:solidFill>
                  <a:srgbClr val="FF0000"/>
                </a:solidFill>
                <a:latin typeface="Arial" panose="020B0604020202020204" pitchFamily="34" charset="0"/>
                <a:cs typeface="Arial" panose="020B0604020202020204" pitchFamily="34" charset="0"/>
              </a:rPr>
              <a:t>№ 1104 від 30.09.2024 р.</a:t>
            </a:r>
            <a:endParaRPr lang="uk-UA" b="1" dirty="0">
              <a:solidFill>
                <a:srgbClr val="FF0000"/>
              </a:solidFill>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BCDF67C4-E5B7-45B0-961B-C885D2B05B93}"/>
              </a:ext>
            </a:extLst>
          </p:cNvPr>
          <p:cNvPicPr>
            <a:picLocks noChangeAspect="1"/>
          </p:cNvPicPr>
          <p:nvPr/>
        </p:nvPicPr>
        <p:blipFill rotWithShape="1">
          <a:blip r:embed="rId3"/>
          <a:srcRect r="3101"/>
          <a:stretch/>
        </p:blipFill>
        <p:spPr>
          <a:xfrm>
            <a:off x="292804" y="1886646"/>
            <a:ext cx="2736304" cy="3881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C03764EF-659A-48EE-AFE8-5A0C5B61DC28}"/>
              </a:ext>
            </a:extLst>
          </p:cNvPr>
          <p:cNvPicPr>
            <a:picLocks noChangeAspect="1"/>
          </p:cNvPicPr>
          <p:nvPr/>
        </p:nvPicPr>
        <p:blipFill rotWithShape="1">
          <a:blip r:embed="rId4"/>
          <a:srcRect l="16208" t="62439" r="16841" b="18233"/>
          <a:stretch/>
        </p:blipFill>
        <p:spPr>
          <a:xfrm>
            <a:off x="258708" y="67630"/>
            <a:ext cx="3858322" cy="626564"/>
          </a:xfrm>
          <a:prstGeom prst="rect">
            <a:avLst/>
          </a:prstGeom>
        </p:spPr>
      </p:pic>
      <p:sp>
        <p:nvSpPr>
          <p:cNvPr id="9" name="TextBox 8">
            <a:extLst>
              <a:ext uri="{FF2B5EF4-FFF2-40B4-BE49-F238E27FC236}">
                <a16:creationId xmlns:a16="http://schemas.microsoft.com/office/drawing/2014/main" id="{7C3E8AAE-A835-44EC-8D83-EBCEE7FDBA9C}"/>
              </a:ext>
            </a:extLst>
          </p:cNvPr>
          <p:cNvSpPr txBox="1"/>
          <p:nvPr/>
        </p:nvSpPr>
        <p:spPr>
          <a:xfrm>
            <a:off x="3731766" y="6269345"/>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4" name="Рисунок 3">
            <a:extLst>
              <a:ext uri="{FF2B5EF4-FFF2-40B4-BE49-F238E27FC236}">
                <a16:creationId xmlns:a16="http://schemas.microsoft.com/office/drawing/2014/main" id="{4231AD2F-C868-434F-82DD-C48E726CB369}"/>
              </a:ext>
            </a:extLst>
          </p:cNvPr>
          <p:cNvPicPr>
            <a:picLocks noChangeAspect="1"/>
          </p:cNvPicPr>
          <p:nvPr/>
        </p:nvPicPr>
        <p:blipFill>
          <a:blip r:embed="rId5"/>
          <a:stretch>
            <a:fillRect/>
          </a:stretch>
        </p:blipFill>
        <p:spPr>
          <a:xfrm>
            <a:off x="3402731" y="2657458"/>
            <a:ext cx="2736304" cy="37965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Рисунок 2">
            <a:extLst>
              <a:ext uri="{FF2B5EF4-FFF2-40B4-BE49-F238E27FC236}">
                <a16:creationId xmlns:a16="http://schemas.microsoft.com/office/drawing/2014/main" id="{E26840D1-6851-43F6-BECC-BE9CA10DB979}"/>
              </a:ext>
            </a:extLst>
          </p:cNvPr>
          <p:cNvPicPr>
            <a:picLocks noChangeAspect="1"/>
          </p:cNvPicPr>
          <p:nvPr/>
        </p:nvPicPr>
        <p:blipFill>
          <a:blip r:embed="rId6"/>
          <a:stretch>
            <a:fillRect/>
          </a:stretch>
        </p:blipFill>
        <p:spPr>
          <a:xfrm>
            <a:off x="3370071" y="1607574"/>
            <a:ext cx="2539118" cy="36566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8818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67630"/>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B00E886-861E-4671-95D4-12349BD75C8D}"/>
              </a:ext>
            </a:extLst>
          </p:cNvPr>
          <p:cNvSpPr/>
          <p:nvPr/>
        </p:nvSpPr>
        <p:spPr>
          <a:xfrm>
            <a:off x="258708" y="1194623"/>
            <a:ext cx="11674584" cy="5137881"/>
          </a:xfrm>
          <a:prstGeom prst="rect">
            <a:avLst/>
          </a:prstGeom>
        </p:spPr>
        <p:txBody>
          <a:bodyPr wrap="square">
            <a:spAutoFit/>
          </a:bodyPr>
          <a:lstStyle/>
          <a:p>
            <a:pPr algn="just">
              <a:lnSpc>
                <a:spcPct val="107000"/>
              </a:lnSpc>
              <a:spcAft>
                <a:spcPts val="0"/>
              </a:spcAft>
            </a:pPr>
            <a:r>
              <a:rPr lang="uk-UA" sz="2200" i="1" dirty="0">
                <a:solidFill>
                  <a:srgbClr val="C00000"/>
                </a:solidFill>
                <a:latin typeface="Arial" panose="020B0604020202020204" pitchFamily="34" charset="0"/>
                <a:ea typeface="Times New Roman" panose="02020603050405020304" pitchFamily="18" charset="0"/>
                <a:cs typeface="Arial" panose="020B0604020202020204" pitchFamily="34" charset="0"/>
              </a:rPr>
              <a:t>Приклади та відповідні формати для кожного з принципів FAIR:</a:t>
            </a:r>
          </a:p>
          <a:p>
            <a:pPr algn="just">
              <a:lnSpc>
                <a:spcPct val="107000"/>
              </a:lnSpc>
              <a:spcAft>
                <a:spcPts val="0"/>
              </a:spcAft>
            </a:pP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1. </a:t>
            </a:r>
            <a:r>
              <a:rPr lang="uk-UA" sz="2200" b="1" dirty="0" err="1">
                <a:latin typeface="Arial" panose="020B0604020202020204" pitchFamily="34" charset="0"/>
                <a:ea typeface="Times New Roman" panose="02020603050405020304" pitchFamily="18" charset="0"/>
                <a:cs typeface="Arial" panose="020B0604020202020204" pitchFamily="34" charset="0"/>
              </a:rPr>
              <a:t>Findable</a:t>
            </a:r>
            <a:r>
              <a:rPr lang="uk-UA" sz="2200" b="1" dirty="0">
                <a:latin typeface="Arial" panose="020B0604020202020204" pitchFamily="34" charset="0"/>
                <a:ea typeface="Times New Roman" panose="02020603050405020304" pitchFamily="18" charset="0"/>
                <a:cs typeface="Arial" panose="020B0604020202020204" pitchFamily="34" charset="0"/>
              </a:rPr>
              <a:t> (Знаходження):</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Стаття, опублікована у відкритому доступі, має унікальний ідентифікатор DOI (</a:t>
            </a:r>
            <a:r>
              <a:rPr lang="uk-UA" sz="2200" dirty="0" err="1">
                <a:latin typeface="Arial" panose="020B0604020202020204" pitchFamily="34" charset="0"/>
                <a:ea typeface="Times New Roman" panose="02020603050405020304" pitchFamily="18" charset="0"/>
                <a:cs typeface="Arial" panose="020B0604020202020204" pitchFamily="34" charset="0"/>
              </a:rPr>
              <a:t>Digital</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Object</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Identifier</a:t>
            </a:r>
            <a:r>
              <a:rPr lang="uk-UA" sz="2200" dirty="0">
                <a:latin typeface="Arial" panose="020B0604020202020204" pitchFamily="34" charset="0"/>
                <a:ea typeface="Times New Roman" panose="02020603050405020304" pitchFamily="18" charset="0"/>
                <a:cs typeface="Arial" panose="020B0604020202020204" pitchFamily="34" charset="0"/>
              </a:rPr>
              <a:t>), який допомагає знайти її в інтернеті незалежно від того, як змінюються </a:t>
            </a:r>
            <a:r>
              <a:rPr lang="uk-UA" sz="2200" dirty="0" err="1">
                <a:latin typeface="Arial" panose="020B0604020202020204" pitchFamily="34" charset="0"/>
                <a:ea typeface="Times New Roman" panose="02020603050405020304" pitchFamily="18" charset="0"/>
                <a:cs typeface="Arial" panose="020B0604020202020204" pitchFamily="34" charset="0"/>
              </a:rPr>
              <a:t>вебсайти</a:t>
            </a:r>
            <a:r>
              <a:rPr lang="uk-UA" sz="2200" dirty="0">
                <a:latin typeface="Arial" panose="020B0604020202020204" pitchFamily="34" charset="0"/>
                <a:ea typeface="Times New Roman" panose="02020603050405020304" pitchFamily="18" charset="0"/>
                <a:cs typeface="Arial" panose="020B0604020202020204" pitchFamily="34" charset="0"/>
              </a:rPr>
              <a:t>.</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DOI для ідентифікації даних, XML або JSON для метаданих, які включають пошукову інформацію (назва, автори, ключові слова).</a:t>
            </a: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2. </a:t>
            </a:r>
            <a:r>
              <a:rPr lang="uk-UA" sz="2200" b="1" dirty="0" err="1">
                <a:latin typeface="Arial" panose="020B0604020202020204" pitchFamily="34" charset="0"/>
                <a:ea typeface="Times New Roman" panose="02020603050405020304" pitchFamily="18" charset="0"/>
                <a:cs typeface="Arial" panose="020B0604020202020204" pitchFamily="34" charset="0"/>
              </a:rPr>
              <a:t>Accessible</a:t>
            </a:r>
            <a:r>
              <a:rPr lang="uk-UA" sz="2200" b="1" dirty="0">
                <a:latin typeface="Arial" panose="020B0604020202020204" pitchFamily="34" charset="0"/>
                <a:ea typeface="Times New Roman" panose="02020603050405020304" pitchFamily="18" charset="0"/>
                <a:cs typeface="Arial" panose="020B0604020202020204" pitchFamily="34" charset="0"/>
              </a:rPr>
              <a:t> (Доступність):</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генетичних досліджень зберігаються в </a:t>
            </a:r>
            <a:r>
              <a:rPr lang="uk-UA" sz="2200" dirty="0" err="1">
                <a:latin typeface="Arial" panose="020B0604020202020204" pitchFamily="34" charset="0"/>
                <a:ea typeface="Times New Roman" panose="02020603050405020304" pitchFamily="18" charset="0"/>
                <a:cs typeface="Arial" panose="020B0604020202020204" pitchFamily="34" charset="0"/>
              </a:rPr>
              <a:t>репозитарії</a:t>
            </a:r>
            <a:r>
              <a:rPr lang="uk-UA" sz="2200" dirty="0">
                <a:latin typeface="Arial" panose="020B0604020202020204" pitchFamily="34" charset="0"/>
                <a:ea typeface="Times New Roman" panose="02020603050405020304" pitchFamily="18" charset="0"/>
                <a:cs typeface="Arial" panose="020B0604020202020204" pitchFamily="34" charset="0"/>
              </a:rPr>
              <a:t>, наприклад, в базі даних </a:t>
            </a:r>
            <a:r>
              <a:rPr lang="uk-UA" sz="2200" dirty="0" err="1">
                <a:latin typeface="Arial" panose="020B0604020202020204" pitchFamily="34" charset="0"/>
                <a:ea typeface="Times New Roman" panose="02020603050405020304" pitchFamily="18" charset="0"/>
                <a:cs typeface="Arial" panose="020B0604020202020204" pitchFamily="34" charset="0"/>
              </a:rPr>
              <a:t>Gene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Expression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Omnibus</a:t>
            </a:r>
            <a:r>
              <a:rPr lang="uk-UA" sz="2200" dirty="0">
                <a:latin typeface="Arial" panose="020B0604020202020204" pitchFamily="34" charset="0"/>
                <a:ea typeface="Times New Roman" panose="02020603050405020304" pitchFamily="18" charset="0"/>
                <a:cs typeface="Arial" panose="020B0604020202020204" pitchFamily="34" charset="0"/>
              </a:rPr>
              <a:t> (GEO), з чітким описом, як до них отримати доступ. Навіть якщо дані приватні, метадані публікуються і містять інформацію про доступ.</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FTP або HTTP для доступу до даних, доступ через API. Формати даних — це CSV, JSON або спеціальні формати, наприклад, FASTA для біологічних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23030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B00E886-861E-4671-95D4-12349BD75C8D}"/>
              </a:ext>
            </a:extLst>
          </p:cNvPr>
          <p:cNvSpPr/>
          <p:nvPr/>
        </p:nvSpPr>
        <p:spPr>
          <a:xfrm>
            <a:off x="258708" y="886916"/>
            <a:ext cx="11674584" cy="5862439"/>
          </a:xfrm>
          <a:prstGeom prst="rect">
            <a:avLst/>
          </a:prstGeom>
        </p:spPr>
        <p:txBody>
          <a:bodyPr wrap="square">
            <a:spAutoFit/>
          </a:bodyPr>
          <a:lstStyle/>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3. </a:t>
            </a:r>
            <a:r>
              <a:rPr lang="uk-UA" sz="2200" b="1" dirty="0" err="1">
                <a:latin typeface="Arial" panose="020B0604020202020204" pitchFamily="34" charset="0"/>
                <a:ea typeface="Times New Roman" panose="02020603050405020304" pitchFamily="18" charset="0"/>
                <a:cs typeface="Arial" panose="020B0604020202020204" pitchFamily="34" charset="0"/>
              </a:rPr>
              <a:t>Interoperable</a:t>
            </a:r>
            <a:r>
              <a:rPr lang="uk-UA" sz="2200" b="1" dirty="0">
                <a:latin typeface="Arial" panose="020B0604020202020204" pitchFamily="34" charset="0"/>
                <a:ea typeface="Times New Roman" panose="02020603050405020304" pitchFamily="18" charset="0"/>
                <a:cs typeface="Arial" panose="020B0604020202020204" pitchFamily="34" charset="0"/>
              </a:rPr>
              <a:t> (</a:t>
            </a:r>
            <a:r>
              <a:rPr lang="uk-UA" sz="2200" b="1" dirty="0" err="1">
                <a:latin typeface="Arial" panose="020B0604020202020204" pitchFamily="34" charset="0"/>
                <a:ea typeface="Times New Roman" panose="02020603050405020304" pitchFamily="18" charset="0"/>
                <a:cs typeface="Arial" panose="020B0604020202020204" pitchFamily="34" charset="0"/>
              </a:rPr>
              <a:t>Інтероперабельність</a:t>
            </a:r>
            <a:r>
              <a:rPr lang="uk-UA" sz="2200" b="1" dirty="0">
                <a:latin typeface="Arial" panose="020B0604020202020204" pitchFamily="34" charset="0"/>
                <a:ea typeface="Times New Roman" panose="02020603050405020304" pitchFamily="18" charset="0"/>
                <a:cs typeface="Arial" panose="020B0604020202020204" pitchFamily="34" charset="0"/>
              </a:rPr>
              <a:t>):</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екологічних досліджень зберігаються у форматі, сумісному з іншими екологічними системами, наприклад, у форматі CSV з використанням стандартних </a:t>
            </a:r>
            <a:r>
              <a:rPr lang="uk-UA" sz="2200" dirty="0" err="1">
                <a:latin typeface="Arial" panose="020B0604020202020204" pitchFamily="34" charset="0"/>
                <a:ea typeface="Times New Roman" panose="02020603050405020304" pitchFamily="18" charset="0"/>
                <a:cs typeface="Arial" panose="020B0604020202020204" pitchFamily="34" charset="0"/>
              </a:rPr>
              <a:t>онтологій</a:t>
            </a:r>
            <a:r>
              <a:rPr lang="uk-UA" sz="2200" dirty="0">
                <a:latin typeface="Arial" panose="020B0604020202020204" pitchFamily="34" charset="0"/>
                <a:ea typeface="Times New Roman" panose="02020603050405020304" pitchFamily="18" charset="0"/>
                <a:cs typeface="Arial" panose="020B0604020202020204" pitchFamily="34" charset="0"/>
              </a:rPr>
              <a:t> для опису біологічних видів (наприклад, </a:t>
            </a:r>
            <a:r>
              <a:rPr lang="uk-UA" sz="2200" dirty="0" err="1">
                <a:latin typeface="Arial" panose="020B0604020202020204" pitchFamily="34" charset="0"/>
                <a:ea typeface="Times New Roman" panose="02020603050405020304" pitchFamily="18" charset="0"/>
                <a:cs typeface="Arial" panose="020B0604020202020204" pitchFamily="34" charset="0"/>
              </a:rPr>
              <a:t>Darwin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Core</a:t>
            </a:r>
            <a:r>
              <a:rPr lang="uk-UA" sz="2200" dirty="0">
                <a:latin typeface="Arial" panose="020B0604020202020204" pitchFamily="34" charset="0"/>
                <a:ea typeface="Times New Roman" panose="02020603050405020304" pitchFamily="18" charset="0"/>
                <a:cs typeface="Arial" panose="020B0604020202020204" pitchFamily="34" charset="0"/>
              </a:rPr>
              <a:t> — стандарт для біологічних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RDF (</a:t>
            </a:r>
            <a:r>
              <a:rPr lang="uk-UA" sz="2200" dirty="0" err="1">
                <a:latin typeface="Arial" panose="020B0604020202020204" pitchFamily="34" charset="0"/>
                <a:ea typeface="Times New Roman" panose="02020603050405020304" pitchFamily="18" charset="0"/>
                <a:cs typeface="Arial" panose="020B0604020202020204" pitchFamily="34" charset="0"/>
              </a:rPr>
              <a:t>Resource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Description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Framework</a:t>
            </a:r>
            <a:r>
              <a:rPr lang="uk-UA" sz="2200" dirty="0">
                <a:latin typeface="Arial" panose="020B0604020202020204" pitchFamily="34" charset="0"/>
                <a:ea typeface="Times New Roman" panose="02020603050405020304" pitchFamily="18" charset="0"/>
                <a:cs typeface="Arial" panose="020B0604020202020204" pitchFamily="34" charset="0"/>
              </a:rPr>
              <a:t>) для зв'язування даних, CSV для таблиць, XML для документів, використання </a:t>
            </a:r>
            <a:r>
              <a:rPr lang="uk-UA" sz="2200" dirty="0" err="1">
                <a:latin typeface="Arial" panose="020B0604020202020204" pitchFamily="34" charset="0"/>
                <a:ea typeface="Times New Roman" panose="02020603050405020304" pitchFamily="18" charset="0"/>
                <a:cs typeface="Arial" panose="020B0604020202020204" pitchFamily="34" charset="0"/>
              </a:rPr>
              <a:t>онтологій</a:t>
            </a:r>
            <a:r>
              <a:rPr lang="uk-UA" sz="2200" dirty="0">
                <a:latin typeface="Arial" panose="020B0604020202020204" pitchFamily="34" charset="0"/>
                <a:ea typeface="Times New Roman" panose="02020603050405020304" pitchFamily="18" charset="0"/>
                <a:cs typeface="Arial" panose="020B0604020202020204" pitchFamily="34" charset="0"/>
              </a:rPr>
              <a:t> (наприклад, </a:t>
            </a:r>
            <a:r>
              <a:rPr lang="uk-UA" sz="2200" dirty="0" err="1">
                <a:latin typeface="Arial" panose="020B0604020202020204" pitchFamily="34" charset="0"/>
                <a:ea typeface="Times New Roman" panose="02020603050405020304" pitchFamily="18" charset="0"/>
                <a:cs typeface="Arial" panose="020B0604020202020204" pitchFamily="34" charset="0"/>
              </a:rPr>
              <a:t>Gene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Ontology</a:t>
            </a:r>
            <a:r>
              <a:rPr lang="uk-UA" sz="2200" dirty="0">
                <a:latin typeface="Arial" panose="020B0604020202020204" pitchFamily="34" charset="0"/>
                <a:ea typeface="Times New Roman" panose="02020603050405020304" pitchFamily="18" charset="0"/>
                <a:cs typeface="Arial" panose="020B0604020202020204" pitchFamily="34" charset="0"/>
              </a:rPr>
              <a:t> для генетичних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4. </a:t>
            </a:r>
            <a:r>
              <a:rPr lang="uk-UA" sz="2200" b="1" dirty="0" err="1">
                <a:latin typeface="Arial" panose="020B0604020202020204" pitchFamily="34" charset="0"/>
                <a:ea typeface="Times New Roman" panose="02020603050405020304" pitchFamily="18" charset="0"/>
                <a:cs typeface="Arial" panose="020B0604020202020204" pitchFamily="34" charset="0"/>
              </a:rPr>
              <a:t>Reusable</a:t>
            </a:r>
            <a:r>
              <a:rPr lang="uk-UA" sz="2200" b="1" dirty="0">
                <a:latin typeface="Arial" panose="020B0604020202020204" pitchFamily="34" charset="0"/>
                <a:ea typeface="Times New Roman" panose="02020603050405020304" pitchFamily="18" charset="0"/>
                <a:cs typeface="Arial" panose="020B0604020202020204" pitchFamily="34" charset="0"/>
              </a:rPr>
              <a:t> (Повторне використання):</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метеорологічних спостережень зберігаються у відкритому </a:t>
            </a:r>
            <a:r>
              <a:rPr lang="uk-UA" sz="2200" dirty="0" err="1">
                <a:latin typeface="Arial" panose="020B0604020202020204" pitchFamily="34" charset="0"/>
                <a:ea typeface="Times New Roman" panose="02020603050405020304" pitchFamily="18" charset="0"/>
                <a:cs typeface="Arial" panose="020B0604020202020204" pitchFamily="34" charset="0"/>
              </a:rPr>
              <a:t>репозитарії</a:t>
            </a:r>
            <a:r>
              <a:rPr lang="uk-UA" sz="2200" dirty="0">
                <a:latin typeface="Arial" panose="020B0604020202020204" pitchFamily="34" charset="0"/>
                <a:ea typeface="Times New Roman" panose="02020603050405020304" pitchFamily="18" charset="0"/>
                <a:cs typeface="Arial" panose="020B0604020202020204" pitchFamily="34" charset="0"/>
              </a:rPr>
              <a:t> з чітким описом ліцензії, яка дозволяє використовувати ці дані в майбутніх дослідженнях. Дані містять детальні метадані, що описують, як і коли вони були зібрані.</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PDF або </a:t>
            </a:r>
            <a:r>
              <a:rPr lang="uk-UA" sz="2200" dirty="0" err="1">
                <a:latin typeface="Arial" panose="020B0604020202020204" pitchFamily="34" charset="0"/>
                <a:ea typeface="Times New Roman" panose="02020603050405020304" pitchFamily="18" charset="0"/>
                <a:cs typeface="Arial" panose="020B0604020202020204" pitchFamily="34" charset="0"/>
              </a:rPr>
              <a:t>Markdown</a:t>
            </a:r>
            <a:r>
              <a:rPr lang="uk-UA" sz="2200" dirty="0">
                <a:latin typeface="Arial" panose="020B0604020202020204" pitchFamily="34" charset="0"/>
                <a:ea typeface="Times New Roman" panose="02020603050405020304" pitchFamily="18" charset="0"/>
                <a:cs typeface="Arial" panose="020B0604020202020204" pitchFamily="34" charset="0"/>
              </a:rPr>
              <a:t> для описової документації, стандартні формати для часу та дати (наприклад, ISO 8601 для дат), формати даних — HDF5 для великих наборів даних або </a:t>
            </a:r>
            <a:r>
              <a:rPr lang="uk-UA" sz="2200" dirty="0" err="1">
                <a:latin typeface="Arial" panose="020B0604020202020204" pitchFamily="34" charset="0"/>
                <a:ea typeface="Times New Roman" panose="02020603050405020304" pitchFamily="18" charset="0"/>
                <a:cs typeface="Arial" panose="020B0604020202020204" pitchFamily="34" charset="0"/>
              </a:rPr>
              <a:t>NetCDF</a:t>
            </a:r>
            <a:r>
              <a:rPr lang="uk-UA" sz="2200" dirty="0">
                <a:latin typeface="Arial" panose="020B0604020202020204" pitchFamily="34" charset="0"/>
                <a:ea typeface="Times New Roman" panose="02020603050405020304" pitchFamily="18" charset="0"/>
                <a:cs typeface="Arial" panose="020B0604020202020204" pitchFamily="34" charset="0"/>
              </a:rPr>
              <a:t> для даних метеорології.</a:t>
            </a:r>
            <a:endParaRPr lang="ru-UA" sz="22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938262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34AA359B-54A7-4CE3-A183-8E164A11EC97}"/>
              </a:ext>
            </a:extLst>
          </p:cNvPr>
          <p:cNvSpPr/>
          <p:nvPr/>
        </p:nvSpPr>
        <p:spPr>
          <a:xfrm>
            <a:off x="4365523" y="156119"/>
            <a:ext cx="7329947" cy="1631216"/>
          </a:xfrm>
          <a:prstGeom prst="rect">
            <a:avLst/>
          </a:prstGeom>
          <a:solidFill>
            <a:schemeClr val="accent2">
              <a:lumMod val="20000"/>
              <a:lumOff val="80000"/>
            </a:schemeClr>
          </a:solidFill>
        </p:spPr>
        <p:txBody>
          <a:bodyPr wrap="square">
            <a:spAutoFit/>
          </a:bodyPr>
          <a:lstStyle/>
          <a:p>
            <a:pPr indent="-1270" algn="just">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3. ВПЛИВИ ПРОЄКТУ (IMPACT)</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показати впливи результатів проєкту на розвиток науки, економіки, суспільства, а також навести обґрунтування впливу виконання завдань проєкту на розвиток людського потенціалу.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A681E39B-CC03-4B5D-9A32-B16EB2ACA310}"/>
              </a:ext>
            </a:extLst>
          </p:cNvPr>
          <p:cNvSpPr/>
          <p:nvPr/>
        </p:nvSpPr>
        <p:spPr>
          <a:xfrm>
            <a:off x="604683" y="2274838"/>
            <a:ext cx="11090787" cy="2308324"/>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3.1. Ключові результати проєкту та його інноваційний потенціал (обсяг – до 1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надати опис ключових результатів проєкту та описати їх потенціал для впровадження. </a:t>
            </a:r>
            <a:r>
              <a:rPr lang="uk-UA" sz="2400" i="1" u="sng" dirty="0">
                <a:latin typeface="Arial" panose="020B0604020202020204" pitchFamily="34" charset="0"/>
                <a:ea typeface="Times New Roman" panose="02020603050405020304" pitchFamily="18" charset="0"/>
                <a:cs typeface="Arial" panose="020B0604020202020204" pitchFamily="34" charset="0"/>
              </a:rPr>
              <a:t>Обов’язково вказати TRL результатів проєкту</a:t>
            </a:r>
            <a:r>
              <a:rPr lang="uk-UA" sz="2400" i="1" dirty="0">
                <a:latin typeface="Arial" panose="020B0604020202020204" pitchFamily="34" charset="0"/>
                <a:ea typeface="Times New Roman" panose="02020603050405020304" pitchFamily="18" charset="0"/>
                <a:cs typeface="Arial" panose="020B0604020202020204" pitchFamily="34" charset="0"/>
              </a:rPr>
              <a:t> при його завершенні та план їх використання у майбутньому.</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A68E4B3-6997-4492-B237-9B3F962CA018}"/>
              </a:ext>
            </a:extLst>
          </p:cNvPr>
          <p:cNvSpPr/>
          <p:nvPr/>
        </p:nvSpPr>
        <p:spPr>
          <a:xfrm>
            <a:off x="604682" y="4773020"/>
            <a:ext cx="9591941" cy="1722651"/>
          </a:xfrm>
          <a:prstGeom prst="rect">
            <a:avLst/>
          </a:prstGeom>
          <a:ln>
            <a:solidFill>
              <a:srgbClr val="FFFF00"/>
            </a:solidFill>
          </a:ln>
        </p:spPr>
        <p:txBody>
          <a:bodyPr wrap="square">
            <a:spAutoFit/>
          </a:bodyPr>
          <a:lstStyle/>
          <a:p>
            <a:pPr>
              <a:lnSpc>
                <a:spcPct val="107000"/>
              </a:lnSpc>
              <a:spcAft>
                <a:spcPts val="800"/>
              </a:spcAft>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Ключовими результатами проєкту стануть нові технологічні рішення (способи виробництва) диференційованого внесення азотних добрив, що значно зменшить втрати азоту та покращить якість врожаю. Рівень готовності кінцевого наукового продукту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TRL 4</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 Результати будуть впроваджені на практиці на агропідприємствах України шляхом …..</a:t>
            </a:r>
            <a:endParaRPr lang="uk-UA"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7845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C947698F-3FA9-41A9-8B08-E53C8152B3D2}"/>
              </a:ext>
            </a:extLst>
          </p:cNvPr>
          <p:cNvSpPr/>
          <p:nvPr/>
        </p:nvSpPr>
        <p:spPr>
          <a:xfrm>
            <a:off x="410496" y="926127"/>
            <a:ext cx="11371007" cy="5262979"/>
          </a:xfrm>
          <a:prstGeom prst="rect">
            <a:avLst/>
          </a:prstGeom>
        </p:spPr>
        <p:txBody>
          <a:bodyPr wrap="square">
            <a:spAutoFit/>
          </a:bodyPr>
          <a:lstStyle/>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1 — Ідея: основні принципи зрозумілі й не суперечливі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2 — Концепція технології сформульована</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3 — Концепція підтверджена експериментом, визначений перелік матеріалів</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4 — Технологія, перевірена в лабораторії, наявний лабораторний прототип</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5 — Альфа-прототип. Перші тестування проведені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6 — Бета-прототип. Технологія, продемонстрована у відповідному середовищі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7 — Демонстрація прототипу системи в робочому середовищі та на виставках</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8 — Технологія повна та кваліфікована, наявна конструкторська документація. Ведеться підготовка до серійного виробництва</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9 — Налагодження серійного виробництва і запуск продукції на ринок </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CEF2A12-4495-44C4-99F4-7D5C2071DE1F}"/>
              </a:ext>
            </a:extLst>
          </p:cNvPr>
          <p:cNvSpPr txBox="1"/>
          <p:nvPr/>
        </p:nvSpPr>
        <p:spPr>
          <a:xfrm>
            <a:off x="4704735" y="265471"/>
            <a:ext cx="707676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TRL – </a:t>
            </a:r>
            <a:r>
              <a:rPr lang="uk-UA" sz="2400" b="1" dirty="0">
                <a:latin typeface="Arial" panose="020B0604020202020204" pitchFamily="34" charset="0"/>
                <a:cs typeface="Arial" panose="020B0604020202020204" pitchFamily="34" charset="0"/>
              </a:rPr>
              <a:t>рівень готовності кінцевого результату</a:t>
            </a:r>
            <a:endParaRPr lang="ru-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205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42D6F420-02AE-462D-95D6-97087508218C}"/>
              </a:ext>
            </a:extLst>
          </p:cNvPr>
          <p:cNvSpPr/>
          <p:nvPr/>
        </p:nvSpPr>
        <p:spPr>
          <a:xfrm>
            <a:off x="258708" y="573465"/>
            <a:ext cx="11674584" cy="6186309"/>
          </a:xfrm>
          <a:prstGeom prst="rect">
            <a:avLst/>
          </a:prstGeom>
        </p:spPr>
        <p:txBody>
          <a:bodyPr wrap="square">
            <a:spAutoFit/>
          </a:bodyPr>
          <a:lstStyle/>
          <a:p>
            <a:pPr indent="-1270" algn="ctr">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3.2. Впливи результатів проєкту (обсяг – до 1-х сторінки)</a:t>
            </a:r>
            <a:endParaRPr lang="ru-UA"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детально описати вплив очікуваних результатів проєкту на розвиток наукового напряму, за яким подана заявка. Окремо необхідно оцінити можливості впливу отриманих результатів на економічний розвиток країни (регіону) та їх соціальний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Бажано даний розділ структурувати наступним чином:</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1.	Науковий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2.	Економічний/технологічний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3.	Соціальний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4.	Вплив на безпеку і обороноздатність (за наявності)</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r>
              <a:rPr lang="uk-UA" i="1" u="sng" dirty="0">
                <a:latin typeface="Arial" panose="020B0604020202020204" pitchFamily="34" charset="0"/>
                <a:ea typeface="Times New Roman" panose="02020603050405020304" pitchFamily="18" charset="0"/>
                <a:cs typeface="Arial" panose="020B0604020202020204" pitchFamily="34" charset="0"/>
              </a:rPr>
              <a:t>Будьте конкретними</a:t>
            </a:r>
            <a:r>
              <a:rPr lang="uk-UA" i="1" dirty="0">
                <a:latin typeface="Arial" panose="020B0604020202020204" pitchFamily="34" charset="0"/>
                <a:ea typeface="Times New Roman" panose="02020603050405020304" pitchFamily="18" charset="0"/>
                <a:cs typeface="Arial" panose="020B0604020202020204" pitchFamily="34" charset="0"/>
              </a:rPr>
              <a:t>, посилаючись на результати вашого проєкту, а не на дослідження та інновації в цій галузі. </a:t>
            </a:r>
            <a:r>
              <a:rPr lang="uk-UA" i="1" u="sng" dirty="0">
                <a:latin typeface="Arial" panose="020B0604020202020204" pitchFamily="34" charset="0"/>
                <a:ea typeface="Times New Roman" panose="02020603050405020304" pitchFamily="18" charset="0"/>
                <a:cs typeface="Arial" panose="020B0604020202020204" pitchFamily="34" charset="0"/>
              </a:rPr>
              <a:t>Зазначте цільові групи</a:t>
            </a:r>
            <a:r>
              <a:rPr lang="uk-UA" i="1" dirty="0">
                <a:latin typeface="Arial" panose="020B0604020202020204" pitchFamily="34" charset="0"/>
                <a:ea typeface="Times New Roman" panose="02020603050405020304" pitchFamily="18" charset="0"/>
                <a:cs typeface="Arial" panose="020B0604020202020204" pitchFamily="34" charset="0"/>
              </a:rPr>
              <a:t>, які отримають користь від реалізації завдань та досягнення мети проекту.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u="sng" dirty="0">
                <a:latin typeface="Arial" panose="020B0604020202020204" pitchFamily="34" charset="0"/>
                <a:ea typeface="Times New Roman" panose="02020603050405020304" pitchFamily="18" charset="0"/>
                <a:cs typeface="Arial" panose="020B0604020202020204" pitchFamily="34" charset="0"/>
              </a:rPr>
              <a:t>Впливи результатів виконання проєкту можуть бути наступними:</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Наукові, напр.: сприяння конкретним передовим науковим досягненням у різних дисциплінах та всередині них, створення нових знань, удосконалення наукового обладнання та інструментів, обчислювальних систем, тощо;</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Економічні/технологічні, напр.: виведення на ринок нових продуктів, послуг, бізнес-процесів, підвищення ефективності, зниження витрат, збільшення прибутку, внесок у встановлення стандартів тощо.</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Соціальні, напр.: підвищення якості життя, зниження смертності, покращення політики та прийняття рішень, зменшення викидів CO2, підвищення обізнаності.</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Безпекові, напр.: підвищення рівня обороноздатності, безпекового рівня, зокрема у напрямах нарощування фізичного захисту, біобезпеки, кібербезпеки тощо.</a:t>
            </a:r>
            <a:r>
              <a:rPr lang="uk-UA"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6917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BAAD6B1-FBC5-474F-85D0-4AB86E353AC7}"/>
              </a:ext>
            </a:extLst>
          </p:cNvPr>
          <p:cNvSpPr/>
          <p:nvPr/>
        </p:nvSpPr>
        <p:spPr>
          <a:xfrm>
            <a:off x="639520" y="1174152"/>
            <a:ext cx="10428813" cy="2537233"/>
          </a:xfrm>
          <a:prstGeom prst="rect">
            <a:avLst/>
          </a:prstGeom>
          <a:ln>
            <a:solidFill>
              <a:srgbClr val="FFFF00"/>
            </a:solidFill>
          </a:ln>
        </p:spPr>
        <p:txBody>
          <a:bodyPr wrap="square">
            <a:spAutoFit/>
          </a:bodyPr>
          <a:lstStyle/>
          <a:p>
            <a:pPr>
              <a:lnSpc>
                <a:spcPct val="107000"/>
              </a:lnSpc>
              <a:spcAft>
                <a:spcPts val="800"/>
              </a:spcAft>
            </a:pPr>
            <a:r>
              <a:rPr lang="uk-UA" sz="2400" b="1" i="1" dirty="0">
                <a:latin typeface="Arial" panose="020B0604020202020204" pitchFamily="34" charset="0"/>
                <a:ea typeface="Times New Roman" panose="02020603050405020304" pitchFamily="18" charset="0"/>
                <a:cs typeface="Arial" panose="020B0604020202020204" pitchFamily="34" charset="0"/>
              </a:rPr>
              <a:t>3.2 Впливи результатів проєкту</a:t>
            </a:r>
            <a:endParaRPr lang="ru-UA" sz="2000" i="1" dirty="0">
              <a:latin typeface="Arial" panose="020B0604020202020204" pitchFamily="34" charset="0"/>
              <a:ea typeface="DengXian" panose="02010600030101010101" pitchFamily="2" charset="-122"/>
              <a:cs typeface="Arial" panose="020B0604020202020204" pitchFamily="34" charset="0"/>
            </a:endParaRPr>
          </a:p>
          <a:p>
            <a:pPr>
              <a:lnSpc>
                <a:spcPct val="107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Проєкт сприятиме розвитку науки в аграрній галузі, допоможе розробити нові стандарти застосування добрив, що підвищить ефективність сільськогосподарського виробництва. Соціальний вплив проєкту полягає в покращенні продовольчої безпеки країни та зменшенні екологічного навантаження…..</a:t>
            </a:r>
            <a:endParaRPr lang="ru-UA" sz="2000" i="1"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89425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56520EE3-AEF6-4C9F-956C-2E3BE5443BD8}"/>
              </a:ext>
            </a:extLst>
          </p:cNvPr>
          <p:cNvSpPr/>
          <p:nvPr/>
        </p:nvSpPr>
        <p:spPr>
          <a:xfrm>
            <a:off x="290231" y="851563"/>
            <a:ext cx="11259403" cy="5909310"/>
          </a:xfrm>
          <a:prstGeom prst="rect">
            <a:avLst/>
          </a:prstGeom>
        </p:spPr>
        <p:txBody>
          <a:bodyPr wrap="square">
            <a:spAutoFit/>
          </a:bodyPr>
          <a:lstStyle/>
          <a:p>
            <a:pPr indent="-1270" algn="just">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3.3. Поширення результатів проєкту (обсяг – до 2 сторінок)</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описати шляхи поширення результатів проєкту серед різних груп, включаючи наукове співтовариство, бізнес та суспільство. Даний розділ бажано розділити на наступні підпункти:</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u="sng" dirty="0">
                <a:latin typeface="Arial" panose="020B0604020202020204" pitchFamily="34" charset="0"/>
                <a:ea typeface="Times New Roman" panose="02020603050405020304" pitchFamily="18" charset="0"/>
                <a:cs typeface="Arial" panose="020B0604020202020204" pitchFamily="34" charset="0"/>
              </a:rPr>
              <a:t>1.	Поширення результатів проєкту серед наукової спільноти</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Необхідно вказати шляхи дисемінації, включно із запланованими публікаціями, виступами на конференціях, організацією семінарів, тощо.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При описанні даного розділу необхідно вказати конкретні шляхи поширення результатів (назви журналів, конференцій тощо) та надати кількісні індикатори.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u="sng" dirty="0">
                <a:latin typeface="Arial" panose="020B0604020202020204" pitchFamily="34" charset="0"/>
                <a:ea typeface="Times New Roman" panose="02020603050405020304" pitchFamily="18" charset="0"/>
                <a:cs typeface="Arial" panose="020B0604020202020204" pitchFamily="34" charset="0"/>
              </a:rPr>
              <a:t>2.	Поширення результатів проєкту серед суспільства</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Необхідно окреслити шляхи поширення результатів проєкту серед суспільства, вказати </a:t>
            </a:r>
            <a:r>
              <a:rPr lang="uk-UA" i="1" dirty="0" err="1">
                <a:latin typeface="Arial" panose="020B0604020202020204" pitchFamily="34" charset="0"/>
                <a:ea typeface="Times New Roman" panose="02020603050405020304" pitchFamily="18" charset="0"/>
                <a:cs typeface="Arial" panose="020B0604020202020204" pitchFamily="34" charset="0"/>
              </a:rPr>
              <a:t>таргетні</a:t>
            </a:r>
            <a:r>
              <a:rPr lang="uk-UA" i="1" dirty="0">
                <a:latin typeface="Arial" panose="020B0604020202020204" pitchFamily="34" charset="0"/>
                <a:ea typeface="Times New Roman" panose="02020603050405020304" pitchFamily="18" charset="0"/>
                <a:cs typeface="Arial" panose="020B0604020202020204" pitchFamily="34" charset="0"/>
              </a:rPr>
              <a:t> групи, на які буде направлене розповсюдження інформації. Вказати, як заплановані активності будуть мати вплив на суспільство, включно з підвищенням обізнаності спільноти з новими науковими розробками.</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u="sng"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шляхи поширення результатів </a:t>
            </a:r>
            <a:r>
              <a:rPr lang="uk-UA" i="1" dirty="0">
                <a:latin typeface="Arial" panose="020B0604020202020204" pitchFamily="34" charset="0"/>
                <a:ea typeface="Times New Roman" panose="02020603050405020304" pitchFamily="18" charset="0"/>
                <a:cs typeface="Arial" panose="020B0604020202020204" pitchFamily="34" charset="0"/>
              </a:rPr>
              <a:t>(назви науково-популярних видань, </a:t>
            </a:r>
            <a:r>
              <a:rPr lang="uk-UA" i="1" dirty="0" err="1">
                <a:latin typeface="Arial" panose="020B0604020202020204" pitchFamily="34" charset="0"/>
                <a:ea typeface="Times New Roman" panose="02020603050405020304" pitchFamily="18" charset="0"/>
                <a:cs typeface="Arial" panose="020B0604020202020204" pitchFamily="34" charset="0"/>
              </a:rPr>
              <a:t>популяризаційних</a:t>
            </a:r>
            <a:r>
              <a:rPr lang="uk-UA" i="1" dirty="0">
                <a:latin typeface="Arial" panose="020B0604020202020204" pitchFamily="34" charset="0"/>
                <a:ea typeface="Times New Roman" panose="02020603050405020304" pitchFamily="18" charset="0"/>
                <a:cs typeface="Arial" panose="020B0604020202020204" pitchFamily="34" charset="0"/>
              </a:rPr>
              <a:t> заходів тощо) та надати кількісні індикатори (у разі наявності).</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1781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ECA9F2F6-F39D-42EB-95B8-9F0D25C44867}"/>
              </a:ext>
            </a:extLst>
          </p:cNvPr>
          <p:cNvSpPr/>
          <p:nvPr/>
        </p:nvSpPr>
        <p:spPr>
          <a:xfrm>
            <a:off x="518615" y="1582341"/>
            <a:ext cx="11054686" cy="4154984"/>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3.4.	Використання результатів проєкту (</a:t>
            </a:r>
            <a:r>
              <a:rPr lang="uk-UA" sz="2400" b="1" dirty="0" err="1">
                <a:latin typeface="Arial" panose="020B0604020202020204" pitchFamily="34" charset="0"/>
                <a:ea typeface="Times New Roman" panose="02020603050405020304" pitchFamily="18" charset="0"/>
                <a:cs typeface="Arial" panose="020B0604020202020204" pitchFamily="34" charset="0"/>
              </a:rPr>
              <a:t>exploitation</a:t>
            </a:r>
            <a:r>
              <a:rPr lang="uk-UA" sz="2400" b="1" dirty="0">
                <a:latin typeface="Arial" panose="020B0604020202020204" pitchFamily="34" charset="0"/>
                <a:ea typeface="Times New Roman" panose="02020603050405020304" pitchFamily="18" charset="0"/>
                <a:cs typeface="Arial" panose="020B0604020202020204" pitchFamily="34" charset="0"/>
              </a:rPr>
              <a:t>) </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Яким чином результати планується використати результати після закінчення проєкту. Бажано деталізувати майбутніх стейкхолдерів або користувачів та надати план роботи з ними (участь у виставках, </a:t>
            </a:r>
            <a:r>
              <a:rPr lang="uk-UA" sz="2400" i="1" dirty="0" err="1">
                <a:latin typeface="Arial" panose="020B0604020202020204" pitchFamily="34" charset="0"/>
                <a:ea typeface="Times New Roman" panose="02020603050405020304" pitchFamily="18" charset="0"/>
                <a:cs typeface="Arial" panose="020B0604020202020204" pitchFamily="34" charset="0"/>
              </a:rPr>
              <a:t>startup</a:t>
            </a:r>
            <a:r>
              <a:rPr lang="uk-UA" sz="2400" i="1" dirty="0">
                <a:latin typeface="Arial" panose="020B0604020202020204" pitchFamily="34" charset="0"/>
                <a:ea typeface="Times New Roman" panose="02020603050405020304" pitchFamily="18" charset="0"/>
                <a:cs typeface="Arial" panose="020B0604020202020204" pitchFamily="34" charset="0"/>
              </a:rPr>
              <a:t> конкурсах, пошук додаткового фінансування на імплементацію, план комерціалізації тощо)</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шляхи використання результатів (участь у виставках,  </a:t>
            </a:r>
            <a:r>
              <a:rPr lang="uk-UA" sz="2400" i="1" dirty="0" err="1">
                <a:latin typeface="Arial" panose="020B0604020202020204" pitchFamily="34" charset="0"/>
                <a:ea typeface="Times New Roman" panose="02020603050405020304" pitchFamily="18" charset="0"/>
                <a:cs typeface="Arial" panose="020B0604020202020204" pitchFamily="34" charset="0"/>
              </a:rPr>
              <a:t>startup</a:t>
            </a:r>
            <a:r>
              <a:rPr lang="uk-UA" sz="2400" i="1" dirty="0">
                <a:latin typeface="Arial" panose="020B0604020202020204" pitchFamily="34" charset="0"/>
                <a:ea typeface="Times New Roman" panose="02020603050405020304" pitchFamily="18" charset="0"/>
                <a:cs typeface="Arial" panose="020B0604020202020204" pitchFamily="34" charset="0"/>
              </a:rPr>
              <a:t> конкурсах, перемовинах із замовниками, презентаційних заходах тощо) та надати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083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94653119-E1EE-4DBF-8279-5D45532EF95D}"/>
              </a:ext>
            </a:extLst>
          </p:cNvPr>
          <p:cNvSpPr/>
          <p:nvPr/>
        </p:nvSpPr>
        <p:spPr>
          <a:xfrm>
            <a:off x="409433" y="1003067"/>
            <a:ext cx="11341289" cy="5262979"/>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3.5. Вплив проєкту на розвиток людського капіталу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Яким чином виконання завдань та досягнення мети будуть впливатимуть на розвиток керівника та виконавців проєкту, їх навичок та вмінь? Як виконання проєкту вплине на кар’єрні перспективи команди? Чи можливий вплив проєкту на навчальний процес організації виконавця, наприклад через створення нових курсів чи вдосконалення існуючих? Важливо описати вплив проєкту на розвиток потенціалу молодих вчених, в тому числі аспірантів і студентів.</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впливи на розвиток людського капіталу й надати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7261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3" name="Прямоугольник 2">
            <a:extLst>
              <a:ext uri="{FF2B5EF4-FFF2-40B4-BE49-F238E27FC236}">
                <a16:creationId xmlns:a16="http://schemas.microsoft.com/office/drawing/2014/main" id="{B288D77C-CB2E-4554-B424-D4AC14752ABF}"/>
              </a:ext>
            </a:extLst>
          </p:cNvPr>
          <p:cNvSpPr/>
          <p:nvPr/>
        </p:nvSpPr>
        <p:spPr>
          <a:xfrm>
            <a:off x="639520" y="1120676"/>
            <a:ext cx="11042963" cy="2677656"/>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3.6. Інтелектуальна власність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описати план захисту інтелектуальної власності результатів, створених під час виконання проєкту.</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надати також і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66E7BEB-A1F2-4329-BB99-A9F1209FFF7C}"/>
              </a:ext>
            </a:extLst>
          </p:cNvPr>
          <p:cNvSpPr/>
          <p:nvPr/>
        </p:nvSpPr>
        <p:spPr>
          <a:xfrm>
            <a:off x="741528" y="5066884"/>
            <a:ext cx="6096000" cy="670440"/>
          </a:xfrm>
          <a:prstGeom prst="rect">
            <a:avLst/>
          </a:prstGeom>
          <a:ln>
            <a:solidFill>
              <a:srgbClr val="FFFF00"/>
            </a:solidFill>
          </a:ln>
        </p:spPr>
        <p:txBody>
          <a:bodyPr>
            <a:spAutoFit/>
          </a:bodyPr>
          <a:lstStyle/>
          <a:p>
            <a:pPr>
              <a:lnSpc>
                <a:spcPct val="107000"/>
              </a:lnSpc>
              <a:spcAft>
                <a:spcPts val="800"/>
              </a:spcAft>
            </a:pPr>
            <a:r>
              <a:rPr lang="ru-UA" i="1" dirty="0" err="1">
                <a:latin typeface="Times New Roman" panose="02020603050405020304" pitchFamily="18" charset="0"/>
                <a:ea typeface="Times New Roman" panose="02020603050405020304" pitchFamily="18" charset="0"/>
                <a:cs typeface="Times New Roman" panose="02020603050405020304" pitchFamily="18" charset="0"/>
              </a:rPr>
              <a:t>Результати</a:t>
            </a:r>
            <a:r>
              <a:rPr lang="ru-UA" i="1" dirty="0">
                <a:latin typeface="Times New Roman" panose="02020603050405020304" pitchFamily="18" charset="0"/>
                <a:ea typeface="Times New Roman" panose="02020603050405020304" pitchFamily="18" charset="0"/>
                <a:cs typeface="Times New Roman" panose="02020603050405020304" pitchFamily="18" charset="0"/>
              </a:rPr>
              <a:t> проєкту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будуть</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захищені</a:t>
            </a:r>
            <a:r>
              <a:rPr lang="ru-UA" i="1" dirty="0">
                <a:latin typeface="Times New Roman" panose="02020603050405020304" pitchFamily="18" charset="0"/>
                <a:ea typeface="Times New Roman" panose="02020603050405020304" pitchFamily="18" charset="0"/>
                <a:cs typeface="Times New Roman" panose="02020603050405020304" pitchFamily="18" charset="0"/>
              </a:rPr>
              <a:t> патентами на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нові</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методи</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внесення</a:t>
            </a:r>
            <a:r>
              <a:rPr lang="ru-UA" i="1" dirty="0">
                <a:latin typeface="Times New Roman" panose="02020603050405020304" pitchFamily="18" charset="0"/>
                <a:ea typeface="Times New Roman" panose="02020603050405020304" pitchFamily="18" charset="0"/>
                <a:cs typeface="Times New Roman" panose="02020603050405020304" pitchFamily="18" charset="0"/>
              </a:rPr>
              <a:t> добрив…</a:t>
            </a:r>
            <a:r>
              <a:rPr lang="uk-UA" i="1"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4853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984908" y="884456"/>
            <a:ext cx="6480175" cy="584775"/>
          </a:xfrm>
          <a:prstGeom prst="rect">
            <a:avLst/>
          </a:prstGeom>
          <a:solidFill>
            <a:srgbClr val="0166B3"/>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uk-UA" sz="3200" dirty="0">
                <a:latin typeface="Arial" panose="020B0604020202020204" pitchFamily="34" charset="0"/>
                <a:cs typeface="Arial" panose="020B0604020202020204" pitchFamily="34" charset="0"/>
              </a:rPr>
              <a:t>Мета конкурсу</a:t>
            </a:r>
            <a:endParaRPr lang="ru-RU" sz="3200" dirty="0">
              <a:latin typeface="Arial" panose="020B0604020202020204" pitchFamily="34" charset="0"/>
              <a:cs typeface="Arial" panose="020B0604020202020204" pitchFamily="34" charset="0"/>
            </a:endParaRPr>
          </a:p>
        </p:txBody>
      </p:sp>
      <p:sp>
        <p:nvSpPr>
          <p:cNvPr id="41987" name="Rectangle 3"/>
          <p:cNvSpPr>
            <a:spLocks noChangeArrowheads="1"/>
          </p:cNvSpPr>
          <p:nvPr/>
        </p:nvSpPr>
        <p:spPr bwMode="auto">
          <a:xfrm>
            <a:off x="825909" y="1845405"/>
            <a:ext cx="10795819" cy="3970318"/>
          </a:xfrm>
          <a:prstGeom prst="rect">
            <a:avLst/>
          </a:prstGeom>
          <a:solidFill>
            <a:schemeClr val="bg1"/>
          </a:solidFill>
          <a:ln w="9525">
            <a:noFill/>
            <a:miter lim="800000"/>
            <a:headEnd/>
            <a:tailEnd/>
          </a:ln>
          <a:effectLst/>
        </p:spPr>
        <p:txBody>
          <a:bodyPr wrap="square" anchor="ctr">
            <a:spAutoFit/>
          </a:bodyPr>
          <a:lstStyle/>
          <a:p>
            <a:pPr algn="ctr" eaLnBrk="0" hangingPunct="0">
              <a:defRPr/>
            </a:pPr>
            <a:r>
              <a:rPr lang="uk-UA" sz="3600" dirty="0">
                <a:latin typeface="Arial" panose="020B0604020202020204" pitchFamily="34" charset="0"/>
                <a:cs typeface="Arial" panose="020B0604020202020204" pitchFamily="34" charset="0"/>
              </a:rPr>
              <a:t>відбір проєктів досліджень і розробок, що мають високий науковий та науково-технічний рівень та кращі показники наукових і науково-практичних результатів, забезпечують ефективне використання коштів для їх подальшого фінансування за рахунок коштів державного бюджету</a:t>
            </a:r>
            <a:endParaRPr lang="uk-UA" sz="3600" dirty="0">
              <a:solidFill>
                <a:srgbClr val="C00000"/>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8BBFB294-BB84-469B-A1B9-EB70382B2EAE}"/>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CEB32A9E-9CC5-470B-8A4A-1E5603A9F22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2F39D48B-471E-40B6-A256-F9452A54C8E7}"/>
              </a:ext>
            </a:extLst>
          </p:cNvPr>
          <p:cNvSpPr/>
          <p:nvPr/>
        </p:nvSpPr>
        <p:spPr>
          <a:xfrm>
            <a:off x="4353636" y="156119"/>
            <a:ext cx="7579656" cy="1477328"/>
          </a:xfrm>
          <a:prstGeom prst="rect">
            <a:avLst/>
          </a:prstGeom>
          <a:solidFill>
            <a:schemeClr val="accent2">
              <a:lumMod val="20000"/>
              <a:lumOff val="80000"/>
            </a:schemeClr>
          </a:solidFill>
        </p:spPr>
        <p:txBody>
          <a:bodyPr wrap="square">
            <a:spAutoFit/>
          </a:bodyPr>
          <a:lstStyle/>
          <a:p>
            <a:pPr indent="-1270" algn="just">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4. РЕАЛІЗАЦІЯ ПРОЕКТУ (IMPLEMENTATION)</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показати шляхи реалізації проекту, якість і ефективність робочого плану, оцінка ризиків і детальний план виконання робочих пакетів, а також показати ресурси, які будуть задіяні для їх виконання.</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411D933-DF12-48E5-AA09-C29D48D8502C}"/>
              </a:ext>
            </a:extLst>
          </p:cNvPr>
          <p:cNvSpPr/>
          <p:nvPr/>
        </p:nvSpPr>
        <p:spPr>
          <a:xfrm>
            <a:off x="398340" y="2053283"/>
            <a:ext cx="11534952" cy="3793346"/>
          </a:xfrm>
          <a:prstGeom prst="rect">
            <a:avLst/>
          </a:prstGeom>
        </p:spPr>
        <p:txBody>
          <a:bodyPr wrap="square">
            <a:spAutoFit/>
          </a:bodyPr>
          <a:lstStyle/>
          <a:p>
            <a:pPr indent="-635" algn="just">
              <a:lnSpc>
                <a:spcPct val="106000"/>
              </a:lnSpc>
              <a:spcAft>
                <a:spcPts val="800"/>
              </a:spcAft>
            </a:pPr>
            <a:r>
              <a:rPr lang="uk-UA" sz="2400" b="1" dirty="0">
                <a:latin typeface="Arial" panose="020B0604020202020204" pitchFamily="34" charset="0"/>
                <a:ea typeface="Times New Roman" panose="02020603050405020304" pitchFamily="18" charset="0"/>
                <a:cs typeface="Arial" panose="020B0604020202020204" pitchFamily="34" charset="0"/>
              </a:rPr>
              <a:t>4.1 Загальний план виконання проекту (обсяг – до 0,5 сторінок)</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обґрунтувати шляхи реалізації проекту та надати план робочих пакетів*. Список робочих пакетів необхідно представити у вигляді таблиці 4.1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marL="457200" indent="-635" algn="just">
              <a:lnSpc>
                <a:spcPct val="106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*Робочий пакет — це компонент дослідницького проекту, який окреслює конкретну групу завдань і заходів разом із відповідними ресурсами та часовими рамками, спрямованих на досягнення частини загальних цілей проекту. За часом один чи група робочих пакетів має охоплювати період до 1 року.</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7444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graphicFrame>
        <p:nvGraphicFramePr>
          <p:cNvPr id="2" name="Таблица 1">
            <a:extLst>
              <a:ext uri="{FF2B5EF4-FFF2-40B4-BE49-F238E27FC236}">
                <a16:creationId xmlns:a16="http://schemas.microsoft.com/office/drawing/2014/main" id="{1164410E-233E-4D12-8847-4773DFAC35AA}"/>
              </a:ext>
            </a:extLst>
          </p:cNvPr>
          <p:cNvGraphicFramePr>
            <a:graphicFrameLocks noGrp="1"/>
          </p:cNvGraphicFramePr>
          <p:nvPr>
            <p:extLst>
              <p:ext uri="{D42A27DB-BD31-4B8C-83A1-F6EECF244321}">
                <p14:modId xmlns:p14="http://schemas.microsoft.com/office/powerpoint/2010/main" val="2380976538"/>
              </p:ext>
            </p:extLst>
          </p:nvPr>
        </p:nvGraphicFramePr>
        <p:xfrm>
          <a:off x="749772" y="1562099"/>
          <a:ext cx="10577868" cy="4085463"/>
        </p:xfrm>
        <a:graphic>
          <a:graphicData uri="http://schemas.openxmlformats.org/drawingml/2006/table">
            <a:tbl>
              <a:tblPr>
                <a:tableStyleId>{616DA210-FB5B-4158-B5E0-FEB733F419BA}</a:tableStyleId>
              </a:tblPr>
              <a:tblGrid>
                <a:gridCol w="2086008">
                  <a:extLst>
                    <a:ext uri="{9D8B030D-6E8A-4147-A177-3AD203B41FA5}">
                      <a16:colId xmlns:a16="http://schemas.microsoft.com/office/drawing/2014/main" val="878581269"/>
                    </a:ext>
                  </a:extLst>
                </a:gridCol>
                <a:gridCol w="2217410">
                  <a:extLst>
                    <a:ext uri="{9D8B030D-6E8A-4147-A177-3AD203B41FA5}">
                      <a16:colId xmlns:a16="http://schemas.microsoft.com/office/drawing/2014/main" val="2241300036"/>
                    </a:ext>
                  </a:extLst>
                </a:gridCol>
                <a:gridCol w="2086008">
                  <a:extLst>
                    <a:ext uri="{9D8B030D-6E8A-4147-A177-3AD203B41FA5}">
                      <a16:colId xmlns:a16="http://schemas.microsoft.com/office/drawing/2014/main" val="1274592925"/>
                    </a:ext>
                  </a:extLst>
                </a:gridCol>
                <a:gridCol w="2053158">
                  <a:extLst>
                    <a:ext uri="{9D8B030D-6E8A-4147-A177-3AD203B41FA5}">
                      <a16:colId xmlns:a16="http://schemas.microsoft.com/office/drawing/2014/main" val="159877748"/>
                    </a:ext>
                  </a:extLst>
                </a:gridCol>
                <a:gridCol w="2135284">
                  <a:extLst>
                    <a:ext uri="{9D8B030D-6E8A-4147-A177-3AD203B41FA5}">
                      <a16:colId xmlns:a16="http://schemas.microsoft.com/office/drawing/2014/main" val="983033898"/>
                    </a:ext>
                  </a:extLst>
                </a:gridCol>
              </a:tblGrid>
              <a:tr h="901791">
                <a:tc>
                  <a:txBody>
                    <a:bodyPr/>
                    <a:lstStyle/>
                    <a:p>
                      <a:pPr indent="-635" algn="just">
                        <a:lnSpc>
                          <a:spcPct val="106000"/>
                        </a:lnSpc>
                        <a:spcAft>
                          <a:spcPts val="800"/>
                        </a:spcAft>
                      </a:pPr>
                      <a:r>
                        <a:rPr lang="uk-UA" sz="2400">
                          <a:effectLst/>
                        </a:rPr>
                        <a:t>№ Робочого пакету (РП)</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Назва РП</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Кількість людино-місяців</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Місяць початку</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Місяць закінчення</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1210847991"/>
                  </a:ext>
                </a:extLst>
              </a:tr>
              <a:tr h="568520">
                <a:tc>
                  <a:txBody>
                    <a:bodyPr/>
                    <a:lstStyle/>
                    <a:p>
                      <a:pPr indent="-635" algn="just">
                        <a:lnSpc>
                          <a:spcPct val="106000"/>
                        </a:lnSpc>
                        <a:spcAft>
                          <a:spcPts val="800"/>
                        </a:spcAft>
                      </a:pPr>
                      <a:r>
                        <a:rPr lang="uk-UA" sz="2400">
                          <a:effectLst/>
                        </a:rPr>
                        <a:t>1</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Створення ….</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1038412885"/>
                  </a:ext>
                </a:extLst>
              </a:tr>
              <a:tr h="568520">
                <a:tc>
                  <a:txBody>
                    <a:bodyPr/>
                    <a:lstStyle/>
                    <a:p>
                      <a:pPr indent="-635" algn="just">
                        <a:lnSpc>
                          <a:spcPct val="106000"/>
                        </a:lnSpc>
                        <a:spcAft>
                          <a:spcPts val="800"/>
                        </a:spcAft>
                      </a:pPr>
                      <a:r>
                        <a:rPr lang="uk-UA" sz="2400">
                          <a:effectLst/>
                        </a:rPr>
                        <a:t>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Визначення…</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36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18</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2922593142"/>
                  </a:ext>
                </a:extLst>
              </a:tr>
              <a:tr h="568520">
                <a:tc>
                  <a:txBody>
                    <a:bodyPr/>
                    <a:lstStyle/>
                    <a:p>
                      <a:pPr indent="-635" algn="just">
                        <a:lnSpc>
                          <a:spcPct val="106000"/>
                        </a:lnSpc>
                        <a:spcAft>
                          <a:spcPts val="800"/>
                        </a:spcAft>
                      </a:pPr>
                      <a:r>
                        <a:rPr lang="uk-UA" sz="2400">
                          <a:effectLst/>
                        </a:rPr>
                        <a:t>3</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4154859904"/>
                  </a:ext>
                </a:extLst>
              </a:tr>
              <a:tr h="1235061">
                <a:tc>
                  <a:txBody>
                    <a:bodyPr/>
                    <a:lstStyle/>
                    <a:p>
                      <a:pPr indent="-635" algn="just">
                        <a:lnSpc>
                          <a:spcPct val="106000"/>
                        </a:lnSpc>
                        <a:spcAft>
                          <a:spcPts val="800"/>
                        </a:spcAft>
                      </a:pPr>
                      <a:r>
                        <a:rPr lang="uk-UA" sz="2400">
                          <a:effectLst/>
                        </a:rPr>
                        <a:t>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Поширення результатів проекту</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1</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36</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4131607547"/>
                  </a:ext>
                </a:extLst>
              </a:tr>
            </a:tbl>
          </a:graphicData>
        </a:graphic>
      </p:graphicFrame>
      <p:sp>
        <p:nvSpPr>
          <p:cNvPr id="4" name="Rectangle 2">
            <a:extLst>
              <a:ext uri="{FF2B5EF4-FFF2-40B4-BE49-F238E27FC236}">
                <a16:creationId xmlns:a16="http://schemas.microsoft.com/office/drawing/2014/main" id="{1916778A-F73B-4273-9999-40971B932C47}"/>
              </a:ext>
            </a:extLst>
          </p:cNvPr>
          <p:cNvSpPr>
            <a:spLocks noChangeArrowheads="1"/>
          </p:cNvSpPr>
          <p:nvPr/>
        </p:nvSpPr>
        <p:spPr bwMode="auto">
          <a:xfrm>
            <a:off x="2620883" y="841906"/>
            <a:ext cx="6582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UA"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Таблиця 4.1 Список Робочих пакетів проекту</a:t>
            </a:r>
            <a:endParaRPr kumimoji="0" lang="uk-UA" altLang="ru-UA"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1075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0D17E005-CCF4-4675-BFC1-92A36E409C69}"/>
              </a:ext>
            </a:extLst>
          </p:cNvPr>
          <p:cNvSpPr/>
          <p:nvPr/>
        </p:nvSpPr>
        <p:spPr>
          <a:xfrm>
            <a:off x="285001" y="1104453"/>
            <a:ext cx="11476092" cy="4649093"/>
          </a:xfrm>
          <a:prstGeom prst="rect">
            <a:avLst/>
          </a:prstGeom>
        </p:spPr>
        <p:txBody>
          <a:bodyPr wrap="square">
            <a:spAutoFit/>
          </a:bodyPr>
          <a:lstStyle/>
          <a:p>
            <a:pPr indent="-635" algn="just">
              <a:lnSpc>
                <a:spcPct val="106000"/>
              </a:lnSpc>
              <a:spcAft>
                <a:spcPts val="800"/>
              </a:spcAft>
            </a:pPr>
            <a:r>
              <a:rPr lang="uk-UA" sz="2400" b="1" dirty="0">
                <a:latin typeface="Arial" panose="020B0604020202020204" pitchFamily="34" charset="0"/>
                <a:ea typeface="Times New Roman" panose="02020603050405020304" pitchFamily="18" charset="0"/>
                <a:cs typeface="Arial" panose="020B0604020202020204" pitchFamily="34" charset="0"/>
              </a:rPr>
              <a:t>4.2 Опис Робочих пакетів </a:t>
            </a:r>
            <a:r>
              <a:rPr lang="uk-UA" sz="2400" b="1" i="1" dirty="0">
                <a:latin typeface="Arial" panose="020B0604020202020204" pitchFamily="34" charset="0"/>
                <a:ea typeface="Times New Roman" panose="02020603050405020304" pitchFamily="18" charset="0"/>
                <a:cs typeface="Arial" panose="020B0604020202020204" pitchFamily="34" charset="0"/>
              </a:rPr>
              <a:t>(обсяг – до 4 сторінок)</a:t>
            </a:r>
          </a:p>
          <a:p>
            <a:r>
              <a:rPr lang="uk-UA" sz="2400" i="1" dirty="0">
                <a:latin typeface="Arial" panose="020B0604020202020204" pitchFamily="34" charset="0"/>
                <a:cs typeface="Arial" panose="020B0604020202020204" pitchFamily="34" charset="0"/>
              </a:rPr>
              <a:t>У цьому розділі необхідно надати детальну інформацію про хід виконання проекту на основі логічної структури проекту та етапів, на яких він має виконуватися. Кількість робочих пакетів повинна бути пропорційною масштабу і складності проекту.</a:t>
            </a:r>
            <a:endParaRPr lang="ru-UA" sz="2400" dirty="0">
              <a:latin typeface="Arial" panose="020B0604020202020204" pitchFamily="34" charset="0"/>
              <a:cs typeface="Arial" panose="020B0604020202020204" pitchFamily="34" charset="0"/>
            </a:endParaRPr>
          </a:p>
          <a:p>
            <a:r>
              <a:rPr lang="uk-UA" sz="2400" i="1" dirty="0">
                <a:latin typeface="Arial" panose="020B0604020202020204" pitchFamily="34" charset="0"/>
                <a:cs typeface="Arial" panose="020B0604020202020204" pitchFamily="34" charset="0"/>
              </a:rPr>
              <a:t>Необхідно надати достатньо деталей у кожному робочому пакеті, щоб обґрунтувати запропоновані ресурси, які будуть виділені.</a:t>
            </a:r>
            <a:endParaRPr lang="ru-UA" sz="2400" dirty="0">
              <a:latin typeface="Arial" panose="020B0604020202020204" pitchFamily="34" charset="0"/>
              <a:cs typeface="Arial" panose="020B0604020202020204" pitchFamily="34" charset="0"/>
            </a:endParaRPr>
          </a:p>
          <a:p>
            <a:r>
              <a:rPr lang="uk-UA" sz="2400" i="1" dirty="0">
                <a:latin typeface="Arial" panose="020B0604020202020204" pitchFamily="34" charset="0"/>
                <a:cs typeface="Arial" panose="020B0604020202020204" pitchFamily="34" charset="0"/>
              </a:rPr>
              <a:t>Кожен окремий Робочий пакет необхідно представити у вигляді окремої таблиці (Табл. 4.2). </a:t>
            </a:r>
          </a:p>
          <a:p>
            <a:pPr algn="just"/>
            <a:r>
              <a:rPr lang="uk-UA" sz="2400" i="1" dirty="0">
                <a:latin typeface="Arial" panose="020B0604020202020204" pitchFamily="34" charset="0"/>
                <a:cs typeface="Arial" panose="020B0604020202020204" pitchFamily="34" charset="0"/>
              </a:rPr>
              <a:t>Рекомендується включити кілька наукових робочих проектів із детальним описом завдань та індикаторів їх виконання, а також робочі пакети з управління проектом та поширенню його результатів.</a:t>
            </a:r>
            <a:endParaRPr lang="ru-UA"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0667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450281"/>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FBE2B72F-9195-4932-B04A-F66AFACE1180}"/>
              </a:ext>
            </a:extLst>
          </p:cNvPr>
          <p:cNvSpPr/>
          <p:nvPr/>
        </p:nvSpPr>
        <p:spPr>
          <a:xfrm>
            <a:off x="820023" y="692420"/>
            <a:ext cx="11165305" cy="847540"/>
          </a:xfrm>
          <a:prstGeom prst="rect">
            <a:avLst/>
          </a:prstGeom>
        </p:spPr>
        <p:txBody>
          <a:bodyPr wrap="square">
            <a:spAutoFit/>
          </a:bodyPr>
          <a:lstStyle/>
          <a:p>
            <a:pPr indent="-635" algn="just">
              <a:lnSpc>
                <a:spcPct val="106000"/>
              </a:lnSpc>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Таблиця 4.2 Робочі пакети</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(таблицю необхідно скопіювати відповідно до кількості Робочих пакетів)</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Таблица 2">
            <a:extLst>
              <a:ext uri="{FF2B5EF4-FFF2-40B4-BE49-F238E27FC236}">
                <a16:creationId xmlns:a16="http://schemas.microsoft.com/office/drawing/2014/main" id="{6A724B04-58C5-4A60-85CF-8CAD516E46A7}"/>
              </a:ext>
            </a:extLst>
          </p:cNvPr>
          <p:cNvGraphicFramePr>
            <a:graphicFrameLocks noGrp="1"/>
          </p:cNvGraphicFramePr>
          <p:nvPr>
            <p:extLst>
              <p:ext uri="{D42A27DB-BD31-4B8C-83A1-F6EECF244321}">
                <p14:modId xmlns:p14="http://schemas.microsoft.com/office/powerpoint/2010/main" val="3185197902"/>
              </p:ext>
            </p:extLst>
          </p:nvPr>
        </p:nvGraphicFramePr>
        <p:xfrm>
          <a:off x="513348" y="1657692"/>
          <a:ext cx="11165304" cy="4674857"/>
        </p:xfrm>
        <a:graphic>
          <a:graphicData uri="http://schemas.openxmlformats.org/drawingml/2006/table">
            <a:tbl>
              <a:tblPr>
                <a:tableStyleId>{616DA210-FB5B-4158-B5E0-FEB733F419BA}</a:tableStyleId>
              </a:tblPr>
              <a:tblGrid>
                <a:gridCol w="2499062">
                  <a:extLst>
                    <a:ext uri="{9D8B030D-6E8A-4147-A177-3AD203B41FA5}">
                      <a16:colId xmlns:a16="http://schemas.microsoft.com/office/drawing/2014/main" val="2733092648"/>
                    </a:ext>
                  </a:extLst>
                </a:gridCol>
                <a:gridCol w="8666242">
                  <a:extLst>
                    <a:ext uri="{9D8B030D-6E8A-4147-A177-3AD203B41FA5}">
                      <a16:colId xmlns:a16="http://schemas.microsoft.com/office/drawing/2014/main" val="3901936636"/>
                    </a:ext>
                  </a:extLst>
                </a:gridCol>
              </a:tblGrid>
              <a:tr h="224147">
                <a:tc>
                  <a:txBody>
                    <a:bodyPr/>
                    <a:lstStyle/>
                    <a:p>
                      <a:pPr indent="-635" algn="just">
                        <a:lnSpc>
                          <a:spcPct val="106000"/>
                        </a:lnSpc>
                        <a:spcAft>
                          <a:spcPts val="800"/>
                        </a:spcAft>
                      </a:pPr>
                      <a:r>
                        <a:rPr lang="uk-UA" sz="1600">
                          <a:effectLst/>
                        </a:rPr>
                        <a:t>Номер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dirty="0">
                          <a:effectLst/>
                        </a:rPr>
                        <a:t> </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039917958"/>
                  </a:ext>
                </a:extLst>
              </a:tr>
              <a:tr h="224147">
                <a:tc>
                  <a:txBody>
                    <a:bodyPr/>
                    <a:lstStyle/>
                    <a:p>
                      <a:pPr indent="-635" algn="just">
                        <a:lnSpc>
                          <a:spcPct val="106000"/>
                        </a:lnSpc>
                        <a:spcAft>
                          <a:spcPts val="800"/>
                        </a:spcAft>
                      </a:pPr>
                      <a:r>
                        <a:rPr lang="uk-UA" sz="1600">
                          <a:effectLst/>
                        </a:rPr>
                        <a:t>Назва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661048211"/>
                  </a:ext>
                </a:extLst>
              </a:tr>
              <a:tr h="355544">
                <a:tc>
                  <a:txBody>
                    <a:bodyPr/>
                    <a:lstStyle/>
                    <a:p>
                      <a:pPr indent="-635" algn="just">
                        <a:lnSpc>
                          <a:spcPct val="106000"/>
                        </a:lnSpc>
                        <a:spcAft>
                          <a:spcPts val="800"/>
                        </a:spcAft>
                      </a:pPr>
                      <a:r>
                        <a:rPr lang="uk-UA" sz="1600">
                          <a:effectLst/>
                        </a:rPr>
                        <a:t>Тип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Науковий, управління проектом, поширення результатів, етика, тощо.</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801188631"/>
                  </a:ext>
                </a:extLst>
              </a:tr>
              <a:tr h="224147">
                <a:tc>
                  <a:txBody>
                    <a:bodyPr/>
                    <a:lstStyle/>
                    <a:p>
                      <a:pPr indent="-635" algn="just">
                        <a:lnSpc>
                          <a:spcPct val="106000"/>
                        </a:lnSpc>
                        <a:spcAft>
                          <a:spcPts val="800"/>
                        </a:spcAft>
                      </a:pPr>
                      <a:r>
                        <a:rPr lang="uk-UA" sz="1600">
                          <a:effectLst/>
                        </a:rPr>
                        <a:t>Початок</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Місяць початку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731027921"/>
                  </a:ext>
                </a:extLst>
              </a:tr>
              <a:tr h="224147">
                <a:tc>
                  <a:txBody>
                    <a:bodyPr/>
                    <a:lstStyle/>
                    <a:p>
                      <a:pPr indent="-635" algn="just">
                        <a:lnSpc>
                          <a:spcPct val="106000"/>
                        </a:lnSpc>
                        <a:spcAft>
                          <a:spcPts val="800"/>
                        </a:spcAft>
                      </a:pPr>
                      <a:r>
                        <a:rPr lang="uk-UA" sz="1600">
                          <a:effectLst/>
                        </a:rPr>
                        <a:t>Закінчення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Місяць закінчення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152218158"/>
                  </a:ext>
                </a:extLst>
              </a:tr>
              <a:tr h="355544">
                <a:tc>
                  <a:txBody>
                    <a:bodyPr/>
                    <a:lstStyle/>
                    <a:p>
                      <a:pPr indent="-635" algn="just">
                        <a:lnSpc>
                          <a:spcPct val="106000"/>
                        </a:lnSpc>
                        <a:spcAft>
                          <a:spcPts val="800"/>
                        </a:spcAft>
                      </a:pPr>
                      <a:r>
                        <a:rPr lang="uk-UA" sz="1600">
                          <a:effectLst/>
                        </a:rPr>
                        <a:t>Мета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Стисло сформолювати основну мету РП, яке дозволить досягти мету проекту</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868915301"/>
                  </a:ext>
                </a:extLst>
              </a:tr>
              <a:tr h="618904">
                <a:tc>
                  <a:txBody>
                    <a:bodyPr/>
                    <a:lstStyle/>
                    <a:p>
                      <a:pPr indent="-635" algn="just">
                        <a:lnSpc>
                          <a:spcPct val="106000"/>
                        </a:lnSpc>
                        <a:spcAft>
                          <a:spcPts val="800"/>
                        </a:spcAft>
                      </a:pPr>
                      <a:r>
                        <a:rPr lang="uk-UA" sz="1600">
                          <a:effectLst/>
                        </a:rPr>
                        <a:t>Опис проекту</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Детально описати завдання реалізації проекту та шляхи їх досягнення. Бажано структурувати цей розділ як «Завдання 1…, Завдання 2…» та надати детальний опис шляхів та методів їх виконання.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871616772"/>
                  </a:ext>
                </a:extLst>
              </a:tr>
              <a:tr h="2124759">
                <a:tc>
                  <a:txBody>
                    <a:bodyPr/>
                    <a:lstStyle/>
                    <a:p>
                      <a:pPr indent="-635" algn="just">
                        <a:lnSpc>
                          <a:spcPct val="106000"/>
                        </a:lnSpc>
                        <a:spcAft>
                          <a:spcPts val="800"/>
                        </a:spcAft>
                      </a:pPr>
                      <a:r>
                        <a:rPr lang="uk-UA" sz="1600">
                          <a:effectLst/>
                        </a:rPr>
                        <a:t>Індикатори виконання РП (deliverables)</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dirty="0">
                          <a:effectLst/>
                        </a:rPr>
                        <a:t>Надати вичерпний перелік індикаторів (зазвичай від 3 до 5), які будуть свідчити про успішну реалізацію завдань РП.</a:t>
                      </a:r>
                      <a:endParaRPr lang="ru-UA" sz="1600" dirty="0">
                        <a:effectLst/>
                      </a:endParaRPr>
                    </a:p>
                    <a:p>
                      <a:pPr indent="-635" algn="just">
                        <a:lnSpc>
                          <a:spcPct val="106000"/>
                        </a:lnSpc>
                        <a:spcAft>
                          <a:spcPts val="800"/>
                        </a:spcAft>
                      </a:pPr>
                      <a:r>
                        <a:rPr lang="uk-UA" sz="1600" dirty="0">
                          <a:effectLst/>
                        </a:rPr>
                        <a:t>Індикаторами виконання «наукових» РП мають бути досягнення конкретних наукових результатів, які мають впливати на реалізацію або наступних РП, або на досягнення мети всього проекту.</a:t>
                      </a:r>
                      <a:endParaRPr lang="ru-UA" sz="1600" dirty="0">
                        <a:effectLst/>
                      </a:endParaRPr>
                    </a:p>
                    <a:p>
                      <a:pPr indent="-635" algn="just">
                        <a:lnSpc>
                          <a:spcPct val="106000"/>
                        </a:lnSpc>
                        <a:spcAft>
                          <a:spcPts val="800"/>
                        </a:spcAft>
                      </a:pPr>
                      <a:r>
                        <a:rPr lang="uk-UA" sz="1600" dirty="0">
                          <a:effectLst/>
                        </a:rPr>
                        <a:t>Публікації, участь у конференціях, патенти, впровадження, залучене додаткове фінансування тощо можуть бути індикатором як правило РП з поширення результатів проекту.</a:t>
                      </a:r>
                      <a:endParaRPr lang="ru-UA" sz="1600" dirty="0">
                        <a:effectLst/>
                      </a:endParaRPr>
                    </a:p>
                    <a:p>
                      <a:pPr indent="-635" algn="just">
                        <a:lnSpc>
                          <a:spcPct val="106000"/>
                        </a:lnSpc>
                        <a:spcAft>
                          <a:spcPts val="800"/>
                        </a:spcAft>
                      </a:pPr>
                      <a:r>
                        <a:rPr lang="uk-UA" sz="1600" dirty="0">
                          <a:effectLst/>
                        </a:rPr>
                        <a:t>Всі індикатори виконання РП мають бути реалістичними та сформованими з урахуванням ризиків, котрі можуть виникати під час реалізації проекту.</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672659740"/>
                  </a:ext>
                </a:extLst>
              </a:tr>
            </a:tbl>
          </a:graphicData>
        </a:graphic>
      </p:graphicFrame>
    </p:spTree>
    <p:extLst>
      <p:ext uri="{BB962C8B-B14F-4D97-AF65-F5344CB8AC3E}">
        <p14:creationId xmlns:p14="http://schemas.microsoft.com/office/powerpoint/2010/main" val="3153204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3" name="Прямоугольник 12">
            <a:extLst>
              <a:ext uri="{FF2B5EF4-FFF2-40B4-BE49-F238E27FC236}">
                <a16:creationId xmlns:a16="http://schemas.microsoft.com/office/drawing/2014/main" id="{A606E0A2-A7E2-4E51-BF82-99D128CD15C9}"/>
              </a:ext>
            </a:extLst>
          </p:cNvPr>
          <p:cNvSpPr/>
          <p:nvPr/>
        </p:nvSpPr>
        <p:spPr>
          <a:xfrm>
            <a:off x="295057" y="793012"/>
            <a:ext cx="11537552" cy="2073837"/>
          </a:xfrm>
          <a:prstGeom prst="rect">
            <a:avLst/>
          </a:prstGeom>
        </p:spPr>
        <p:txBody>
          <a:bodyPr wrap="square">
            <a:spAutoFit/>
          </a:bodyPr>
          <a:lstStyle/>
          <a:p>
            <a:pPr indent="-635" algn="just">
              <a:lnSpc>
                <a:spcPct val="106000"/>
              </a:lnSpc>
              <a:spcAft>
                <a:spcPts val="800"/>
              </a:spcAft>
            </a:pPr>
            <a:r>
              <a:rPr lang="uk-UA" sz="2000" b="1" dirty="0">
                <a:latin typeface="Arial" panose="020B0604020202020204" pitchFamily="34" charset="0"/>
                <a:ea typeface="Times New Roman" panose="02020603050405020304" pitchFamily="18" charset="0"/>
                <a:cs typeface="Arial" panose="020B0604020202020204" pitchFamily="34" charset="0"/>
              </a:rPr>
              <a:t>4.3 Критичні ризики реалізації проекту (обсяг – до 1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спрогнозувати наукові, соціальні (напр. епідемії чи військовий стан) та економічні ризики, які можуть вплинути на виконання проекту. Ризики та передбачені способи їх уникнення слід побудувати у вигляді таблиці (Табл. 5.3).</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000" b="1" i="1" dirty="0">
                <a:latin typeface="Arial" panose="020B0604020202020204" pitchFamily="34" charset="0"/>
                <a:ea typeface="Times New Roman" panose="02020603050405020304" pitchFamily="18" charset="0"/>
                <a:cs typeface="Arial" panose="020B0604020202020204" pitchFamily="34" charset="0"/>
              </a:rPr>
              <a:t> </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Таблиця 4.3 Ризики виконання проекту*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05FAC52E-84BB-4DB0-B504-C51EF4BFB6C0}"/>
              </a:ext>
            </a:extLst>
          </p:cNvPr>
          <p:cNvGraphicFramePr>
            <a:graphicFrameLocks noGrp="1"/>
          </p:cNvGraphicFramePr>
          <p:nvPr>
            <p:extLst>
              <p:ext uri="{D42A27DB-BD31-4B8C-83A1-F6EECF244321}">
                <p14:modId xmlns:p14="http://schemas.microsoft.com/office/powerpoint/2010/main" val="1554238793"/>
              </p:ext>
            </p:extLst>
          </p:nvPr>
        </p:nvGraphicFramePr>
        <p:xfrm>
          <a:off x="295056" y="2936170"/>
          <a:ext cx="8297807" cy="3561843"/>
        </p:xfrm>
        <a:graphic>
          <a:graphicData uri="http://schemas.openxmlformats.org/drawingml/2006/table">
            <a:tbl>
              <a:tblPr>
                <a:tableStyleId>{616DA210-FB5B-4158-B5E0-FEB733F419BA}</a:tableStyleId>
              </a:tblPr>
              <a:tblGrid>
                <a:gridCol w="2808885">
                  <a:extLst>
                    <a:ext uri="{9D8B030D-6E8A-4147-A177-3AD203B41FA5}">
                      <a16:colId xmlns:a16="http://schemas.microsoft.com/office/drawing/2014/main" val="1337573806"/>
                    </a:ext>
                  </a:extLst>
                </a:gridCol>
                <a:gridCol w="1713678">
                  <a:extLst>
                    <a:ext uri="{9D8B030D-6E8A-4147-A177-3AD203B41FA5}">
                      <a16:colId xmlns:a16="http://schemas.microsoft.com/office/drawing/2014/main" val="1760267424"/>
                    </a:ext>
                  </a:extLst>
                </a:gridCol>
                <a:gridCol w="3775244">
                  <a:extLst>
                    <a:ext uri="{9D8B030D-6E8A-4147-A177-3AD203B41FA5}">
                      <a16:colId xmlns:a16="http://schemas.microsoft.com/office/drawing/2014/main" val="2001012139"/>
                    </a:ext>
                  </a:extLst>
                </a:gridCol>
              </a:tblGrid>
              <a:tr h="1028700">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Опис ризику</a:t>
                      </a:r>
                      <a:endParaRPr lang="ru-UA" sz="1600">
                        <a:effectLst/>
                        <a:latin typeface="Arial" panose="020B0604020202020204" pitchFamily="34" charset="0"/>
                        <a:cs typeface="Arial" panose="020B0604020202020204" pitchFamily="34" charset="0"/>
                      </a:endParaRPr>
                    </a:p>
                    <a:p>
                      <a:pPr indent="-635" algn="just">
                        <a:lnSpc>
                          <a:spcPct val="106000"/>
                        </a:lnSpc>
                        <a:spcAft>
                          <a:spcPts val="800"/>
                        </a:spcAft>
                      </a:pPr>
                      <a:r>
                        <a:rPr lang="uk-UA" sz="1600">
                          <a:effectLst/>
                          <a:latin typeface="Arial" panose="020B0604020202020204" pitchFamily="34" charset="0"/>
                          <a:cs typeface="Arial" panose="020B0604020202020204" pitchFamily="34" charset="0"/>
                        </a:rPr>
                        <a:t>(Надати опис ризику та вказати його ймовірність та силу впливу – високий/середній/незначний)</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Робочий пакет, із яким пов’язаний ризик</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Способи уникнення ризику</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4157032180"/>
                  </a:ext>
                </a:extLst>
              </a:tr>
              <a:tr h="1028700">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Отримані наноматеріали не будуть мати антибактеріальних властивостей</a:t>
                      </a:r>
                      <a:endParaRPr lang="ru-UA" sz="1600">
                        <a:effectLst/>
                        <a:latin typeface="Arial" panose="020B0604020202020204" pitchFamily="34" charset="0"/>
                        <a:cs typeface="Arial" panose="020B0604020202020204" pitchFamily="34" charset="0"/>
                      </a:endParaRPr>
                    </a:p>
                    <a:p>
                      <a:pPr indent="-635" algn="just">
                        <a:lnSpc>
                          <a:spcPct val="106000"/>
                        </a:lnSpc>
                        <a:spcAft>
                          <a:spcPts val="800"/>
                        </a:spcAft>
                      </a:pPr>
                      <a:r>
                        <a:rPr lang="uk-UA" sz="1600">
                          <a:effectLst/>
                          <a:latin typeface="Arial" panose="020B0604020202020204" pitchFamily="34" charset="0"/>
                          <a:cs typeface="Arial" panose="020B0604020202020204" pitchFamily="34" charset="0"/>
                        </a:rPr>
                        <a:t>(Середня/високий)</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ctr">
                        <a:lnSpc>
                          <a:spcPct val="106000"/>
                        </a:lnSpc>
                        <a:spcAft>
                          <a:spcPts val="800"/>
                        </a:spcAft>
                      </a:pPr>
                      <a:r>
                        <a:rPr lang="uk-UA" sz="1600">
                          <a:effectLst/>
                          <a:latin typeface="Arial" panose="020B0604020202020204" pitchFamily="34" charset="0"/>
                          <a:cs typeface="Arial" panose="020B0604020202020204" pitchFamily="34" charset="0"/>
                        </a:rPr>
                        <a:t>ІІ</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Використання альтернативного процесу синтезу наноматеріалів чи застосування інших металів (Ag, Se) для досягнення необхідного ефекту</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1694596525"/>
                  </a:ext>
                </a:extLst>
              </a:tr>
              <a:tr h="276225">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1581908560"/>
                  </a:ext>
                </a:extLst>
              </a:tr>
              <a:tr h="276225">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dirty="0">
                          <a:effectLst/>
                          <a:latin typeface="Arial" panose="020B0604020202020204" pitchFamily="34" charset="0"/>
                          <a:cs typeface="Arial" panose="020B0604020202020204" pitchFamily="34" charset="0"/>
                        </a:rPr>
                        <a:t> </a:t>
                      </a:r>
                      <a:endParaRPr lang="ru-UA"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2213198583"/>
                  </a:ext>
                </a:extLst>
              </a:tr>
            </a:tbl>
          </a:graphicData>
        </a:graphic>
      </p:graphicFrame>
      <p:sp>
        <p:nvSpPr>
          <p:cNvPr id="15" name="Прямоугольник 14">
            <a:extLst>
              <a:ext uri="{FF2B5EF4-FFF2-40B4-BE49-F238E27FC236}">
                <a16:creationId xmlns:a16="http://schemas.microsoft.com/office/drawing/2014/main" id="{1869D7EC-AD04-47C7-B52C-2234BBCE7349}"/>
              </a:ext>
            </a:extLst>
          </p:cNvPr>
          <p:cNvSpPr/>
          <p:nvPr/>
        </p:nvSpPr>
        <p:spPr>
          <a:xfrm>
            <a:off x="8792074" y="3175963"/>
            <a:ext cx="3193254" cy="2028312"/>
          </a:xfrm>
          <a:prstGeom prst="rect">
            <a:avLst/>
          </a:prstGeom>
          <a:ln>
            <a:solidFill>
              <a:srgbClr val="92D050"/>
            </a:solidFill>
          </a:ln>
        </p:spPr>
        <p:txBody>
          <a:bodyPr wrap="square">
            <a:spAutoFit/>
          </a:bodyPr>
          <a:lstStyle/>
          <a:p>
            <a:pPr indent="-635" algn="just">
              <a:lnSpc>
                <a:spcPct val="106000"/>
              </a:lnSpc>
              <a:spcAft>
                <a:spcPts val="0"/>
              </a:spcAft>
            </a:pPr>
            <a:r>
              <a:rPr lang="uk-UA" sz="2000" i="1" dirty="0">
                <a:latin typeface="Times New Roman" panose="02020603050405020304" pitchFamily="18" charset="0"/>
                <a:ea typeface="Times New Roman" panose="02020603050405020304" pitchFamily="18" charset="0"/>
              </a:rPr>
              <a:t>*Ризик — це ймовірна подія або проблема, яка може мати значний несприятливий вплив на здатність проекту досягти своїх цілей.</a:t>
            </a:r>
            <a:endParaRPr lang="ru-UA"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5850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3" name="Прямоугольник 12">
            <a:extLst>
              <a:ext uri="{FF2B5EF4-FFF2-40B4-BE49-F238E27FC236}">
                <a16:creationId xmlns:a16="http://schemas.microsoft.com/office/drawing/2014/main" id="{A606E0A2-A7E2-4E51-BF82-99D128CD15C9}"/>
              </a:ext>
            </a:extLst>
          </p:cNvPr>
          <p:cNvSpPr/>
          <p:nvPr/>
        </p:nvSpPr>
        <p:spPr>
          <a:xfrm>
            <a:off x="295057" y="793012"/>
            <a:ext cx="11537552" cy="395429"/>
          </a:xfrm>
          <a:prstGeom prst="rect">
            <a:avLst/>
          </a:prstGeom>
        </p:spPr>
        <p:txBody>
          <a:bodyPr wrap="square">
            <a:spAutoFit/>
          </a:bodyPr>
          <a:lstStyle/>
          <a:p>
            <a:pPr indent="-635" algn="just">
              <a:lnSpc>
                <a:spcPct val="106000"/>
              </a:lnSpc>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Таблиця 4.3 Ризики виконання проекту*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a:extLst>
              <a:ext uri="{FF2B5EF4-FFF2-40B4-BE49-F238E27FC236}">
                <a16:creationId xmlns:a16="http://schemas.microsoft.com/office/drawing/2014/main" id="{48C2DDB0-0CBA-489F-91E1-D5DCAEC81599}"/>
              </a:ext>
            </a:extLst>
          </p:cNvPr>
          <p:cNvPicPr>
            <a:picLocks noChangeAspect="1"/>
          </p:cNvPicPr>
          <p:nvPr/>
        </p:nvPicPr>
        <p:blipFill rotWithShape="1">
          <a:blip r:embed="rId3"/>
          <a:srcRect l="33769" t="27086" r="11814" b="21921"/>
          <a:stretch/>
        </p:blipFill>
        <p:spPr>
          <a:xfrm>
            <a:off x="429242" y="1257762"/>
            <a:ext cx="9909377" cy="5220693"/>
          </a:xfrm>
          <a:prstGeom prst="rect">
            <a:avLst/>
          </a:prstGeom>
        </p:spPr>
      </p:pic>
    </p:spTree>
    <p:extLst>
      <p:ext uri="{BB962C8B-B14F-4D97-AF65-F5344CB8AC3E}">
        <p14:creationId xmlns:p14="http://schemas.microsoft.com/office/powerpoint/2010/main" val="2111913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0F3EBEC-3FE9-4B24-AD3E-2F9A777BF1EF}"/>
              </a:ext>
            </a:extLst>
          </p:cNvPr>
          <p:cNvSpPr/>
          <p:nvPr/>
        </p:nvSpPr>
        <p:spPr>
          <a:xfrm>
            <a:off x="639520" y="824972"/>
            <a:ext cx="10879189" cy="828945"/>
          </a:xfrm>
          <a:prstGeom prst="rect">
            <a:avLst/>
          </a:prstGeom>
        </p:spPr>
        <p:txBody>
          <a:bodyPr wrap="square">
            <a:spAutoFit/>
          </a:bodyPr>
          <a:lstStyle/>
          <a:p>
            <a:pPr indent="-635" algn="just">
              <a:lnSpc>
                <a:spcPct val="106000"/>
              </a:lnSpc>
              <a:spcAft>
                <a:spcPts val="800"/>
              </a:spcAft>
            </a:pPr>
            <a:r>
              <a:rPr lang="uk-UA" sz="2000" b="1" dirty="0">
                <a:latin typeface="Arial" panose="020B0604020202020204" pitchFamily="34" charset="0"/>
                <a:ea typeface="Times New Roman" panose="02020603050405020304" pitchFamily="18" charset="0"/>
                <a:cs typeface="Arial" panose="020B0604020202020204" pitchFamily="34" charset="0"/>
              </a:rPr>
              <a:t>4.4 Людський потенціал для виконання проекту</a:t>
            </a:r>
            <a:r>
              <a:rPr lang="uk-UA" sz="2000" b="1" i="1" dirty="0">
                <a:latin typeface="Arial" panose="020B0604020202020204" pitchFamily="34" charset="0"/>
                <a:ea typeface="Times New Roman" panose="02020603050405020304" pitchFamily="18" charset="0"/>
                <a:cs typeface="Arial" panose="020B0604020202020204" pitchFamily="34" charset="0"/>
              </a:rPr>
              <a:t> (обсяг – до 1,0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635">
              <a:spcAft>
                <a:spcPts val="300"/>
              </a:spcAft>
            </a:pPr>
            <a:r>
              <a:rPr lang="uk-UA" sz="2000" i="1" dirty="0">
                <a:latin typeface="Arial" panose="020B0604020202020204" pitchFamily="34" charset="0"/>
                <a:ea typeface="Times New Roman" panose="02020603050405020304" pitchFamily="18" charset="0"/>
                <a:cs typeface="Arial" panose="020B0604020202020204" pitchFamily="34" charset="0"/>
              </a:rPr>
              <a:t>4.4.1 Основні виконавці (автори) проєкту</a:t>
            </a:r>
            <a:r>
              <a:rPr lang="uk-UA" sz="2000" i="1" baseline="30000" dirty="0">
                <a:latin typeface="Arial" panose="020B0604020202020204" pitchFamily="34" charset="0"/>
                <a:ea typeface="Times New Roman" panose="02020603050405020304" pitchFamily="18" charset="0"/>
                <a:cs typeface="Arial" panose="020B0604020202020204" pitchFamily="34" charset="0"/>
              </a:rPr>
              <a:t>*</a:t>
            </a:r>
            <a:r>
              <a:rPr lang="uk-UA" sz="2000" i="1" dirty="0">
                <a:latin typeface="Arial" panose="020B0604020202020204" pitchFamily="34" charset="0"/>
                <a:ea typeface="Times New Roman" panose="02020603050405020304" pitchFamily="18" charset="0"/>
                <a:cs typeface="Arial" panose="020B0604020202020204" pitchFamily="34" charset="0"/>
              </a:rPr>
              <a:t>:</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2141615-0839-4630-9CE7-D791CAF3D68F}"/>
              </a:ext>
            </a:extLst>
          </p:cNvPr>
          <p:cNvSpPr/>
          <p:nvPr/>
        </p:nvSpPr>
        <p:spPr>
          <a:xfrm>
            <a:off x="10189717" y="1653917"/>
            <a:ext cx="1479892" cy="400110"/>
          </a:xfrm>
          <a:prstGeom prst="rect">
            <a:avLst/>
          </a:prstGeom>
        </p:spPr>
        <p:txBody>
          <a:bodyPr wrap="none">
            <a:spAutoFit/>
          </a:bodyPr>
          <a:lstStyle/>
          <a:p>
            <a:pPr indent="-1270" algn="r">
              <a:spcAft>
                <a:spcPts val="300"/>
              </a:spcAft>
            </a:pPr>
            <a:r>
              <a:rPr lang="uk-UA" sz="2000" dirty="0">
                <a:latin typeface="Times New Roman" panose="02020603050405020304" pitchFamily="18" charset="0"/>
                <a:ea typeface="Times New Roman" panose="02020603050405020304" pitchFamily="18" charset="0"/>
              </a:rPr>
              <a:t>Таблиця 4.4</a:t>
            </a:r>
            <a:endParaRPr lang="ru-UA" sz="2000" dirty="0">
              <a:latin typeface="Times New Roman" panose="02020603050405020304" pitchFamily="18" charset="0"/>
              <a:ea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4495E840-5EA4-4184-9DFF-C1BC3B84F312}"/>
              </a:ext>
            </a:extLst>
          </p:cNvPr>
          <p:cNvGraphicFramePr>
            <a:graphicFrameLocks noGrp="1"/>
          </p:cNvGraphicFramePr>
          <p:nvPr>
            <p:extLst>
              <p:ext uri="{D42A27DB-BD31-4B8C-83A1-F6EECF244321}">
                <p14:modId xmlns:p14="http://schemas.microsoft.com/office/powerpoint/2010/main" val="649615572"/>
              </p:ext>
            </p:extLst>
          </p:nvPr>
        </p:nvGraphicFramePr>
        <p:xfrm>
          <a:off x="448483" y="2030380"/>
          <a:ext cx="11221125" cy="2570544"/>
        </p:xfrm>
        <a:graphic>
          <a:graphicData uri="http://schemas.openxmlformats.org/drawingml/2006/table">
            <a:tbl>
              <a:tblPr>
                <a:tableStyleId>{616DA210-FB5B-4158-B5E0-FEB733F419BA}</a:tableStyleId>
              </a:tblPr>
              <a:tblGrid>
                <a:gridCol w="456687">
                  <a:extLst>
                    <a:ext uri="{9D8B030D-6E8A-4147-A177-3AD203B41FA5}">
                      <a16:colId xmlns:a16="http://schemas.microsoft.com/office/drawing/2014/main" val="1238153569"/>
                    </a:ext>
                  </a:extLst>
                </a:gridCol>
                <a:gridCol w="1516538">
                  <a:extLst>
                    <a:ext uri="{9D8B030D-6E8A-4147-A177-3AD203B41FA5}">
                      <a16:colId xmlns:a16="http://schemas.microsoft.com/office/drawing/2014/main" val="585260080"/>
                    </a:ext>
                  </a:extLst>
                </a:gridCol>
                <a:gridCol w="1079737">
                  <a:extLst>
                    <a:ext uri="{9D8B030D-6E8A-4147-A177-3AD203B41FA5}">
                      <a16:colId xmlns:a16="http://schemas.microsoft.com/office/drawing/2014/main" val="4062602243"/>
                    </a:ext>
                  </a:extLst>
                </a:gridCol>
                <a:gridCol w="1540773">
                  <a:extLst>
                    <a:ext uri="{9D8B030D-6E8A-4147-A177-3AD203B41FA5}">
                      <a16:colId xmlns:a16="http://schemas.microsoft.com/office/drawing/2014/main" val="2922198477"/>
                    </a:ext>
                  </a:extLst>
                </a:gridCol>
                <a:gridCol w="1387457">
                  <a:extLst>
                    <a:ext uri="{9D8B030D-6E8A-4147-A177-3AD203B41FA5}">
                      <a16:colId xmlns:a16="http://schemas.microsoft.com/office/drawing/2014/main" val="2682598981"/>
                    </a:ext>
                  </a:extLst>
                </a:gridCol>
                <a:gridCol w="924246">
                  <a:extLst>
                    <a:ext uri="{9D8B030D-6E8A-4147-A177-3AD203B41FA5}">
                      <a16:colId xmlns:a16="http://schemas.microsoft.com/office/drawing/2014/main" val="659504051"/>
                    </a:ext>
                  </a:extLst>
                </a:gridCol>
                <a:gridCol w="1452698">
                  <a:extLst>
                    <a:ext uri="{9D8B030D-6E8A-4147-A177-3AD203B41FA5}">
                      <a16:colId xmlns:a16="http://schemas.microsoft.com/office/drawing/2014/main" val="307325236"/>
                    </a:ext>
                  </a:extLst>
                </a:gridCol>
                <a:gridCol w="1476619">
                  <a:extLst>
                    <a:ext uri="{9D8B030D-6E8A-4147-A177-3AD203B41FA5}">
                      <a16:colId xmlns:a16="http://schemas.microsoft.com/office/drawing/2014/main" val="4000954779"/>
                    </a:ext>
                  </a:extLst>
                </a:gridCol>
                <a:gridCol w="1386370">
                  <a:extLst>
                    <a:ext uri="{9D8B030D-6E8A-4147-A177-3AD203B41FA5}">
                      <a16:colId xmlns:a16="http://schemas.microsoft.com/office/drawing/2014/main" val="4034107566"/>
                    </a:ext>
                  </a:extLst>
                </a:gridCol>
              </a:tblGrid>
              <a:tr h="0">
                <a:tc>
                  <a:txBody>
                    <a:bodyPr/>
                    <a:lstStyle/>
                    <a:p>
                      <a:pPr indent="-1270" algn="ctr">
                        <a:lnSpc>
                          <a:spcPct val="107000"/>
                        </a:lnSpc>
                        <a:spcAft>
                          <a:spcPts val="0"/>
                        </a:spcAft>
                      </a:pPr>
                      <a:r>
                        <a:rPr lang="uk-UA" sz="1600">
                          <a:effectLst/>
                        </a:rPr>
                        <a:t>№ з/п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Прізвище, ім’я, по батькові</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Стать</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1750" algn="ctr">
                        <a:lnSpc>
                          <a:spcPct val="107000"/>
                        </a:lnSpc>
                        <a:spcAft>
                          <a:spcPts val="0"/>
                        </a:spcAft>
                      </a:pPr>
                      <a:r>
                        <a:rPr lang="uk-UA" sz="1600">
                          <a:effectLst/>
                        </a:rPr>
                        <a:t>Роль у проєкті</a:t>
                      </a:r>
                      <a:endParaRPr lang="ru-UA" sz="1600">
                        <a:effectLst/>
                      </a:endParaRPr>
                    </a:p>
                    <a:p>
                      <a:pPr indent="31750" algn="ctr">
                        <a:lnSpc>
                          <a:spcPct val="107000"/>
                        </a:lnSpc>
                        <a:spcAft>
                          <a:spcPts val="0"/>
                        </a:spcAft>
                      </a:pPr>
                      <a:r>
                        <a:rPr lang="uk-UA" sz="1600">
                          <a:effectLst/>
                        </a:rPr>
                        <a:t>(керівник, відповідальний виконавець, виконавець, студент, аспірант тощо)</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gn="ctr">
                        <a:lnSpc>
                          <a:spcPct val="107000"/>
                        </a:lnSpc>
                        <a:spcAft>
                          <a:spcPts val="0"/>
                        </a:spcAft>
                      </a:pPr>
                      <a:r>
                        <a:rPr lang="uk-UA" sz="1600">
                          <a:effectLst/>
                        </a:rPr>
                        <a:t>Науковий ступінь</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Вчене звання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Посада і місце основної роботи (тел.; е-mail)</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Вік / дата народжен-ня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Посилання на профілі Scopus (WoS), Google Scholar, ResearchGate тощо (за наявності)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2856818"/>
                  </a:ext>
                </a:extLst>
              </a:tr>
              <a:tr h="0">
                <a:tc>
                  <a:txBody>
                    <a:bodyPr/>
                    <a:lstStyle/>
                    <a:p>
                      <a:pPr indent="-1270">
                        <a:lnSpc>
                          <a:spcPct val="107000"/>
                        </a:lnSpc>
                        <a:spcAft>
                          <a:spcPts val="0"/>
                        </a:spcAft>
                      </a:pPr>
                      <a:r>
                        <a:rPr lang="uk-UA" sz="1600">
                          <a:effectLst/>
                        </a:rPr>
                        <a:t>1.</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effectLst/>
                        </a:rPr>
                        <a:t> </a:t>
                      </a:r>
                      <a:endParaRPr lang="ru-UA"/>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3419238"/>
                  </a:ext>
                </a:extLst>
              </a:tr>
              <a:tr h="0">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dirty="0">
                          <a:effectLst/>
                        </a:rPr>
                        <a:t> </a:t>
                      </a:r>
                      <a:endParaRPr lang="ru-UA" dirty="0"/>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dirty="0">
                          <a:effectLst/>
                        </a:rPr>
                        <a:t> </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0728545"/>
                  </a:ext>
                </a:extLst>
              </a:tr>
            </a:tbl>
          </a:graphicData>
        </a:graphic>
      </p:graphicFrame>
      <p:sp>
        <p:nvSpPr>
          <p:cNvPr id="7" name="Прямоугольник 6">
            <a:extLst>
              <a:ext uri="{FF2B5EF4-FFF2-40B4-BE49-F238E27FC236}">
                <a16:creationId xmlns:a16="http://schemas.microsoft.com/office/drawing/2014/main" id="{5E7A0A61-0FF4-4380-B8BA-D51542976420}"/>
              </a:ext>
            </a:extLst>
          </p:cNvPr>
          <p:cNvSpPr/>
          <p:nvPr/>
        </p:nvSpPr>
        <p:spPr>
          <a:xfrm>
            <a:off x="374573" y="4762889"/>
            <a:ext cx="11295035" cy="1754326"/>
          </a:xfrm>
          <a:prstGeom prst="rect">
            <a:avLst/>
          </a:prstGeom>
        </p:spPr>
        <p:txBody>
          <a:bodyPr wrap="square">
            <a:spAutoFit/>
          </a:bodyPr>
          <a:lstStyle/>
          <a:p>
            <a:r>
              <a:rPr lang="uk-UA" i="1" dirty="0">
                <a:latin typeface="Times New Roman" panose="02020603050405020304" pitchFamily="18" charset="0"/>
                <a:ea typeface="Times New Roman" panose="02020603050405020304" pitchFamily="18" charset="0"/>
              </a:rPr>
              <a:t>* У таблицю вносяться дані про наукового керівника та п’яти основних виконавців (авторів) проєкту (з відповідальним виконавцем включно), які будуть працювати з оплатою в межах запиту. До складу основних виконавців (авторів) проєкту може входити за необхідності не більше двох вчених, котрі працюють за основним місцем роботи в інших організаціях (із відповідним обґрунтуванням необхідності їх залучення до виконання проєкту або досвідом попередньої співпраці – спільні проєкти, публікації). До запиту додається письмова згода наукового керівника та п’яти основних виконавців (авторів) проєкту щодо участі в ньому</a:t>
            </a:r>
            <a:endParaRPr lang="ru-UA" dirty="0"/>
          </a:p>
        </p:txBody>
      </p:sp>
    </p:spTree>
    <p:extLst>
      <p:ext uri="{BB962C8B-B14F-4D97-AF65-F5344CB8AC3E}">
        <p14:creationId xmlns:p14="http://schemas.microsoft.com/office/powerpoint/2010/main" val="3262366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78A18C7-16A8-4AC8-96AF-56523F52DE26}"/>
              </a:ext>
            </a:extLst>
          </p:cNvPr>
          <p:cNvSpPr/>
          <p:nvPr/>
        </p:nvSpPr>
        <p:spPr>
          <a:xfrm>
            <a:off x="391236" y="791918"/>
            <a:ext cx="11409528" cy="4347344"/>
          </a:xfrm>
          <a:prstGeom prst="rect">
            <a:avLst/>
          </a:prstGeom>
        </p:spPr>
        <p:txBody>
          <a:bodyPr wrap="square">
            <a:spAutoFit/>
          </a:bodyPr>
          <a:lstStyle/>
          <a:p>
            <a:pPr indent="-1270" algn="just">
              <a:spcAft>
                <a:spcPts val="300"/>
              </a:spcAft>
            </a:pPr>
            <a:r>
              <a:rPr lang="uk-UA" sz="2400" dirty="0">
                <a:latin typeface="Times New Roman" panose="02020603050405020304" pitchFamily="18" charset="0"/>
                <a:ea typeface="Times New Roman" panose="02020603050405020304" pitchFamily="18" charset="0"/>
              </a:rPr>
              <a:t>4.4.2 Надати </a:t>
            </a:r>
            <a:r>
              <a:rPr lang="uk-UA" sz="2400" dirty="0" err="1">
                <a:latin typeface="Times New Roman" panose="02020603050405020304" pitchFamily="18" charset="0"/>
                <a:ea typeface="Times New Roman" panose="02020603050405020304" pitchFamily="18" charset="0"/>
              </a:rPr>
              <a:t>узагальнювальну</a:t>
            </a:r>
            <a:r>
              <a:rPr lang="uk-UA" sz="2400" dirty="0">
                <a:latin typeface="Times New Roman" panose="02020603050405020304" pitchFamily="18" charset="0"/>
                <a:ea typeface="Times New Roman" panose="02020603050405020304" pitchFamily="18" charset="0"/>
              </a:rPr>
              <a:t> інформацію щодо спроможності колективу виконати проект з урахуванням як наукових здобутків </a:t>
            </a:r>
            <a:r>
              <a:rPr lang="uk-UA" sz="2400" b="1" dirty="0">
                <a:latin typeface="Times New Roman" panose="02020603050405020304" pitchFamily="18" charset="0"/>
                <a:ea typeface="Times New Roman" panose="02020603050405020304" pitchFamily="18" charset="0"/>
              </a:rPr>
              <a:t>кожного з основних виконавців</a:t>
            </a:r>
            <a:r>
              <a:rPr lang="uk-UA" sz="2400" dirty="0">
                <a:latin typeface="Times New Roman" panose="02020603050405020304" pitchFamily="18" charset="0"/>
                <a:ea typeface="Times New Roman" panose="02020603050405020304" pitchFamily="18" charset="0"/>
              </a:rPr>
              <a:t>, так і попередньої участі у виконанні державних та міжнародних грантових дослідницьких проектів, або дослідницьких проєктів, які фінансувались за рахунок коштів бізнесу.</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 4.4.3 Дотримання гендерної рівності у складі авторів проєкту, зазначити % кожної статі</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чоловіки: - %;</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жінки: - %</a:t>
            </a:r>
          </a:p>
          <a:p>
            <a:pPr indent="-1270" algn="just">
              <a:spcAft>
                <a:spcPts val="300"/>
              </a:spcAft>
            </a:pPr>
            <a:endParaRPr lang="uk-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4.4.4 Чи має ЗВО/НУ затверджений План гендерної рівності? Якщо так, надайте</a:t>
            </a:r>
            <a:r>
              <a:rPr lang="uk-UA" sz="2400" strike="sngStrike"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детальну інформацію (включно з активним посиланням).</a:t>
            </a:r>
            <a:endParaRPr lang="ru-UA" sz="2400" dirty="0">
              <a:latin typeface="Times New Roman" panose="02020603050405020304" pitchFamily="18"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3479D6E3-0608-4EA5-8802-ACA76DBCD9BC}"/>
              </a:ext>
            </a:extLst>
          </p:cNvPr>
          <p:cNvSpPr/>
          <p:nvPr/>
        </p:nvSpPr>
        <p:spPr>
          <a:xfrm>
            <a:off x="1396118" y="5207489"/>
            <a:ext cx="7425472" cy="1323439"/>
          </a:xfrm>
          <a:prstGeom prst="rect">
            <a:avLst/>
          </a:prstGeom>
          <a:ln>
            <a:solidFill>
              <a:srgbClr val="FF0000"/>
            </a:solidFill>
          </a:ln>
        </p:spPr>
        <p:txBody>
          <a:bodyPr wrap="square">
            <a:spAutoFit/>
          </a:bodyPr>
          <a:lstStyle/>
          <a:p>
            <a:r>
              <a:rPr lang="uk-UA" sz="2000" dirty="0">
                <a:latin typeface="Arial" panose="020B0604020202020204" pitchFamily="34" charset="0"/>
                <a:cs typeface="Arial" panose="020B0604020202020204" pitchFamily="34" charset="0"/>
              </a:rPr>
              <a:t>Плани гендерної рівності на агробіологічному факультеті та факультеті інформаційних технологій: </a:t>
            </a:r>
            <a:r>
              <a:rPr lang="ru-UA" sz="2000" dirty="0">
                <a:latin typeface="Arial" panose="020B0604020202020204" pitchFamily="34" charset="0"/>
                <a:cs typeface="Arial" panose="020B0604020202020204" pitchFamily="34" charset="0"/>
                <a:hlinkClick r:id="rId3"/>
              </a:rPr>
              <a:t>https://nubip.edu.ua/node/4179/36</a:t>
            </a:r>
            <a:r>
              <a:rPr lang="uk-UA" sz="2000" dirty="0">
                <a:latin typeface="Arial" panose="020B0604020202020204" pitchFamily="34" charset="0"/>
                <a:cs typeface="Arial" panose="020B0604020202020204" pitchFamily="34" charset="0"/>
              </a:rPr>
              <a:t> , </a:t>
            </a:r>
            <a:r>
              <a:rPr lang="es-AR" sz="2000" dirty="0">
                <a:latin typeface="Arial" panose="020B0604020202020204" pitchFamily="34" charset="0"/>
                <a:cs typeface="Arial" panose="020B0604020202020204" pitchFamily="34" charset="0"/>
                <a:hlinkClick r:id="rId4"/>
              </a:rPr>
              <a:t>https://nubip.edu.ua/node/2969/17</a:t>
            </a:r>
            <a:r>
              <a:rPr lang="uk-UA" sz="2000" dirty="0">
                <a:latin typeface="Arial" panose="020B0604020202020204" pitchFamily="34" charset="0"/>
                <a:cs typeface="Arial" panose="020B0604020202020204" pitchFamily="34" charset="0"/>
              </a:rPr>
              <a:t> </a:t>
            </a:r>
            <a:endParaRPr lang="ru-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088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78A18C7-16A8-4AC8-96AF-56523F52DE26}"/>
              </a:ext>
            </a:extLst>
          </p:cNvPr>
          <p:cNvSpPr/>
          <p:nvPr/>
        </p:nvSpPr>
        <p:spPr>
          <a:xfrm>
            <a:off x="391236" y="791918"/>
            <a:ext cx="11409528" cy="4277902"/>
          </a:xfrm>
          <a:prstGeom prst="rect">
            <a:avLst/>
          </a:prstGeom>
        </p:spPr>
        <p:txBody>
          <a:bodyPr wrap="square">
            <a:spAutoFit/>
          </a:bodyPr>
          <a:lstStyle/>
          <a:p>
            <a:pPr indent="-635" algn="just">
              <a:lnSpc>
                <a:spcPct val="106000"/>
              </a:lnSpc>
              <a:spcAft>
                <a:spcPts val="800"/>
              </a:spcAft>
            </a:pPr>
            <a:r>
              <a:rPr lang="uk-UA" sz="2200" dirty="0">
                <a:latin typeface="Arial" panose="020B0604020202020204" pitchFamily="34" charset="0"/>
                <a:ea typeface="Times New Roman" panose="02020603050405020304" pitchFamily="18" charset="0"/>
                <a:cs typeface="Arial" panose="020B0604020202020204" pitchFamily="34" charset="0"/>
              </a:rPr>
              <a:t>4.5 Спроможність виконання проєкту в організації-заявнику</a:t>
            </a:r>
            <a:r>
              <a:rPr lang="uk-UA" sz="2200" b="1" dirty="0">
                <a:latin typeface="Arial" panose="020B0604020202020204" pitchFamily="34" charset="0"/>
                <a:ea typeface="Times New Roman" panose="02020603050405020304" pitchFamily="18" charset="0"/>
                <a:cs typeface="Arial" panose="020B0604020202020204" pitchFamily="34" charset="0"/>
              </a:rPr>
              <a:t> </a:t>
            </a:r>
            <a:r>
              <a:rPr lang="uk-UA" sz="2200" i="1" dirty="0">
                <a:latin typeface="Arial" panose="020B0604020202020204" pitchFamily="34" charset="0"/>
                <a:ea typeface="Times New Roman" panose="02020603050405020304" pitchFamily="18" charset="0"/>
                <a:cs typeface="Arial" panose="020B0604020202020204" pitchFamily="34" charset="0"/>
              </a:rPr>
              <a:t>(обсяг – до 0,5 сторінки)</a:t>
            </a:r>
            <a:endParaRPr lang="ru-UA" sz="22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200" i="1" u="sng" dirty="0">
                <a:latin typeface="Arial" panose="020B0604020202020204" pitchFamily="34" charset="0"/>
                <a:ea typeface="Times New Roman" panose="02020603050405020304" pitchFamily="18" charset="0"/>
                <a:cs typeface="Arial" panose="020B0604020202020204" pitchFamily="34" charset="0"/>
              </a:rPr>
              <a:t>Вказати наявність сучасного дослідницького обладнання та можливості виконання заявлених наукових методів в організації-заявнику</a:t>
            </a:r>
            <a:r>
              <a:rPr lang="uk-UA" sz="2200" i="1" dirty="0">
                <a:latin typeface="Arial" panose="020B0604020202020204" pitchFamily="34" charset="0"/>
                <a:ea typeface="Times New Roman" panose="02020603050405020304" pitchFamily="18" charset="0"/>
                <a:cs typeface="Arial" panose="020B0604020202020204" pitchFamily="34" charset="0"/>
              </a:rPr>
              <a:t>. Надати перелік основного обладнання, яке буде використане в проекті, а також іншої дослідницької інфраструктури ЗВО (центри колективного користування науковим обладнанням (ЦККНО), державні ключові лабораторії, наукові об’єкти, що становлять національне надбання, науково-дослідні поля ЗВО/НУ, виробниче обладнання тощо). </a:t>
            </a:r>
            <a:endParaRPr lang="ru-UA" sz="22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2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вказати, й </a:t>
            </a:r>
            <a:r>
              <a:rPr lang="uk-UA" sz="2200" i="1" u="sng" dirty="0">
                <a:latin typeface="Arial" panose="020B0604020202020204" pitchFamily="34" charset="0"/>
                <a:ea typeface="Times New Roman" panose="02020603050405020304" pitchFamily="18" charset="0"/>
                <a:cs typeface="Arial" panose="020B0604020202020204" pitchFamily="34" charset="0"/>
              </a:rPr>
              <a:t>наявність державної атестації наукової діяльності ЗВО/НУ за напрямом проєкту</a:t>
            </a:r>
            <a:r>
              <a:rPr lang="uk-UA" sz="2200" i="1" dirty="0">
                <a:latin typeface="Arial" panose="020B0604020202020204" pitchFamily="34" charset="0"/>
                <a:ea typeface="Times New Roman" panose="02020603050405020304" pitchFamily="18" charset="0"/>
                <a:cs typeface="Arial" panose="020B0604020202020204" pitchFamily="34" charset="0"/>
              </a:rPr>
              <a:t>, що підтверджується відповідним наказом МОН (зазначити назву напряму, за яким атестовано ЗВО/НУ, рік атестації, та категорію, отриману за результатами атестації), а також вплив виконавців проєкту у забезпечення результату цієї атестації.</a:t>
            </a:r>
            <a:endParaRPr lang="ru-UA" sz="22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8A3216CD-B90B-4529-A845-A07646EDDD72}"/>
              </a:ext>
            </a:extLst>
          </p:cNvPr>
          <p:cNvSpPr/>
          <p:nvPr/>
        </p:nvSpPr>
        <p:spPr>
          <a:xfrm>
            <a:off x="644012" y="5409219"/>
            <a:ext cx="8750710" cy="1200329"/>
          </a:xfrm>
          <a:prstGeom prst="rect">
            <a:avLst/>
          </a:prstGeom>
          <a:ln>
            <a:solidFill>
              <a:srgbClr val="FF0000"/>
            </a:solidFill>
          </a:ln>
        </p:spPr>
        <p:txBody>
          <a:bodyPr wrap="square">
            <a:spAutoFit/>
          </a:bodyPr>
          <a:lstStyle/>
          <a:p>
            <a:pPr algn="just">
              <a:buFont typeface="Wingdings" pitchFamily="2" charset="2"/>
              <a:buNone/>
            </a:pPr>
            <a:r>
              <a:rPr lang="uk-UA">
                <a:latin typeface="Arial" panose="020B0604020202020204" pitchFamily="34" charset="0"/>
                <a:cs typeface="Arial" panose="020B0604020202020204" pitchFamily="34" charset="0"/>
              </a:rPr>
              <a:t>Наказ Міністерства освіти і науки України від 25 березня 2021 № 372</a:t>
            </a:r>
          </a:p>
          <a:p>
            <a:pPr algn="just">
              <a:buFont typeface="Wingdings" pitchFamily="2" charset="2"/>
              <a:buNone/>
            </a:pPr>
            <a:r>
              <a:rPr lang="uk-UA" altLang="uk-UA">
                <a:latin typeface="Arial" panose="020B0604020202020204" pitchFamily="34" charset="0"/>
                <a:cs typeface="Arial" panose="020B0604020202020204" pitchFamily="34" charset="0"/>
              </a:rPr>
              <a:t>2021 рік, НУБіП України: напрям «Аграрні науки та ветеринарія» – кваліфікаційна група «А», «Технічні науки» – А, «Суспільні науки» - Б, «Гуманітарні науки та мистецтво» – Б.</a:t>
            </a:r>
          </a:p>
        </p:txBody>
      </p:sp>
    </p:spTree>
    <p:extLst>
      <p:ext uri="{BB962C8B-B14F-4D97-AF65-F5344CB8AC3E}">
        <p14:creationId xmlns:p14="http://schemas.microsoft.com/office/powerpoint/2010/main" val="3160067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E3C40D75-C720-4690-A616-BBE0FAB48640}"/>
              </a:ext>
            </a:extLst>
          </p:cNvPr>
          <p:cNvSpPr/>
          <p:nvPr/>
        </p:nvSpPr>
        <p:spPr>
          <a:xfrm>
            <a:off x="5550947" y="225743"/>
            <a:ext cx="5048049" cy="369332"/>
          </a:xfrm>
          <a:prstGeom prst="rect">
            <a:avLst/>
          </a:prstGeom>
          <a:solidFill>
            <a:schemeClr val="accent2">
              <a:lumMod val="20000"/>
              <a:lumOff val="80000"/>
            </a:schemeClr>
          </a:solidFill>
        </p:spPr>
        <p:txBody>
          <a:bodyPr wrap="none">
            <a:spAutoFit/>
          </a:bodyPr>
          <a:lstStyle/>
          <a:p>
            <a:r>
              <a:rPr lang="uk-UA" b="1" cap="small" dirty="0">
                <a:latin typeface="Times New Roman" panose="02020603050405020304" pitchFamily="18" charset="0"/>
                <a:ea typeface="Times New Roman" panose="02020603050405020304" pitchFamily="18" charset="0"/>
              </a:rPr>
              <a:t>5. ФІНАНСОВЕ ЗАБЕЗПЕЧЕННЯ ПРОЄКТУ</a:t>
            </a:r>
            <a:endParaRPr lang="ru-UA" dirty="0"/>
          </a:p>
        </p:txBody>
      </p:sp>
      <p:sp>
        <p:nvSpPr>
          <p:cNvPr id="3" name="Прямоугольник 2">
            <a:extLst>
              <a:ext uri="{FF2B5EF4-FFF2-40B4-BE49-F238E27FC236}">
                <a16:creationId xmlns:a16="http://schemas.microsoft.com/office/drawing/2014/main" id="{BB58D05B-EFFA-4989-AB49-5605834F16F9}"/>
              </a:ext>
            </a:extLst>
          </p:cNvPr>
          <p:cNvSpPr/>
          <p:nvPr/>
        </p:nvSpPr>
        <p:spPr>
          <a:xfrm>
            <a:off x="1098527" y="606081"/>
            <a:ext cx="10708988" cy="707886"/>
          </a:xfrm>
          <a:prstGeom prst="rect">
            <a:avLst/>
          </a:prstGeom>
        </p:spPr>
        <p:txBody>
          <a:bodyPr wrap="square">
            <a:spAutoFit/>
          </a:bodyPr>
          <a:lstStyle/>
          <a:p>
            <a:pPr indent="-1270" algn="just">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Фінансове забезпечення проєкту подати у вигляді таблиці 5.1. </a:t>
            </a:r>
            <a:endParaRPr lang="ru-UA" sz="2000" dirty="0">
              <a:latin typeface="Arial" panose="020B0604020202020204" pitchFamily="34" charset="0"/>
              <a:ea typeface="Times New Roman" panose="02020603050405020304" pitchFamily="18" charset="0"/>
              <a:cs typeface="Arial" panose="020B0604020202020204" pitchFamily="34" charset="0"/>
            </a:endParaRPr>
          </a:p>
          <a:p>
            <a:r>
              <a:rPr lang="uk-UA" sz="2000" dirty="0">
                <a:latin typeface="Arial" panose="020B0604020202020204" pitchFamily="34" charset="0"/>
                <a:ea typeface="Times New Roman" panose="02020603050405020304" pitchFamily="18" charset="0"/>
                <a:cs typeface="Arial" panose="020B0604020202020204" pitchFamily="34" charset="0"/>
              </a:rPr>
              <a:t>Таблиця 6.1 Узагальнений бюджет проєкту</a:t>
            </a:r>
            <a:endParaRPr lang="ru-UA" sz="2000" dirty="0">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64B04CBC-7DF6-4C75-B6FA-012E267360CD}"/>
              </a:ext>
            </a:extLst>
          </p:cNvPr>
          <p:cNvGraphicFramePr>
            <a:graphicFrameLocks noGrp="1"/>
          </p:cNvGraphicFramePr>
          <p:nvPr>
            <p:extLst>
              <p:ext uri="{D42A27DB-BD31-4B8C-83A1-F6EECF244321}">
                <p14:modId xmlns:p14="http://schemas.microsoft.com/office/powerpoint/2010/main" val="20955279"/>
              </p:ext>
            </p:extLst>
          </p:nvPr>
        </p:nvGraphicFramePr>
        <p:xfrm>
          <a:off x="709754" y="1318817"/>
          <a:ext cx="10808956" cy="4873625"/>
        </p:xfrm>
        <a:graphic>
          <a:graphicData uri="http://schemas.openxmlformats.org/drawingml/2006/table">
            <a:tbl>
              <a:tblPr bandRow="1">
                <a:tableStyleId>{5940675A-B579-460E-94D1-54222C63F5DA}</a:tableStyleId>
              </a:tblPr>
              <a:tblGrid>
                <a:gridCol w="3762433">
                  <a:extLst>
                    <a:ext uri="{9D8B030D-6E8A-4147-A177-3AD203B41FA5}">
                      <a16:colId xmlns:a16="http://schemas.microsoft.com/office/drawing/2014/main" val="1755880703"/>
                    </a:ext>
                  </a:extLst>
                </a:gridCol>
                <a:gridCol w="1760814">
                  <a:extLst>
                    <a:ext uri="{9D8B030D-6E8A-4147-A177-3AD203B41FA5}">
                      <a16:colId xmlns:a16="http://schemas.microsoft.com/office/drawing/2014/main" val="2254277848"/>
                    </a:ext>
                  </a:extLst>
                </a:gridCol>
                <a:gridCol w="1761903">
                  <a:extLst>
                    <a:ext uri="{9D8B030D-6E8A-4147-A177-3AD203B41FA5}">
                      <a16:colId xmlns:a16="http://schemas.microsoft.com/office/drawing/2014/main" val="2947331350"/>
                    </a:ext>
                  </a:extLst>
                </a:gridCol>
                <a:gridCol w="1761903">
                  <a:extLst>
                    <a:ext uri="{9D8B030D-6E8A-4147-A177-3AD203B41FA5}">
                      <a16:colId xmlns:a16="http://schemas.microsoft.com/office/drawing/2014/main" val="1953678027"/>
                    </a:ext>
                  </a:extLst>
                </a:gridCol>
                <a:gridCol w="1761903">
                  <a:extLst>
                    <a:ext uri="{9D8B030D-6E8A-4147-A177-3AD203B41FA5}">
                      <a16:colId xmlns:a16="http://schemas.microsoft.com/office/drawing/2014/main" val="2732371842"/>
                    </a:ext>
                  </a:extLst>
                </a:gridCol>
              </a:tblGrid>
              <a:tr h="217170">
                <a:tc>
                  <a:txBody>
                    <a:bodyPr/>
                    <a:lstStyle/>
                    <a:p>
                      <a:pPr indent="-635">
                        <a:lnSpc>
                          <a:spcPct val="107000"/>
                        </a:lnSpc>
                        <a:spcAft>
                          <a:spcPts val="0"/>
                        </a:spcAft>
                      </a:pPr>
                      <a:r>
                        <a:rPr lang="uk-UA" sz="1800">
                          <a:effectLst/>
                        </a:rPr>
                        <a:t>Витрати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Рік 1, тис.грн</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Рік 2, тис.грн</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Рік 3, тис.грн</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Всього, тис.грн</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048099"/>
                  </a:ext>
                </a:extLst>
              </a:tr>
              <a:tr h="0">
                <a:tc>
                  <a:txBody>
                    <a:bodyPr/>
                    <a:lstStyle/>
                    <a:p>
                      <a:pPr marL="342900" lvl="0" indent="-342900" algn="just">
                        <a:lnSpc>
                          <a:spcPct val="107000"/>
                        </a:lnSpc>
                        <a:spcAft>
                          <a:spcPts val="0"/>
                        </a:spcAft>
                        <a:buFont typeface="+mj-lt"/>
                        <a:buAutoNum type="arabicPeriod"/>
                      </a:pPr>
                      <a:r>
                        <a:rPr lang="uk-UA" sz="1800" b="1" dirty="0">
                          <a:effectLst/>
                        </a:rPr>
                        <a:t>Прямі витрати / </a:t>
                      </a:r>
                      <a:r>
                        <a:rPr lang="uk-UA" sz="1800" b="1" dirty="0" err="1">
                          <a:effectLst/>
                        </a:rPr>
                        <a:t>Direct</a:t>
                      </a:r>
                      <a:r>
                        <a:rPr lang="uk-UA" sz="1800" b="1" dirty="0">
                          <a:effectLst/>
                        </a:rPr>
                        <a:t> </a:t>
                      </a:r>
                      <a:r>
                        <a:rPr lang="uk-UA" sz="1800" b="1" dirty="0" err="1">
                          <a:effectLst/>
                        </a:rPr>
                        <a:t>costs</a:t>
                      </a:r>
                      <a:r>
                        <a:rPr lang="uk-UA" sz="1800" b="1" dirty="0">
                          <a:effectLst/>
                        </a:rPr>
                        <a:t>:</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dirty="0">
                          <a:effectLst/>
                        </a:rPr>
                        <a:t> </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2311853"/>
                  </a:ext>
                </a:extLst>
              </a:tr>
              <a:tr h="0">
                <a:tc>
                  <a:txBody>
                    <a:bodyPr/>
                    <a:lstStyle/>
                    <a:p>
                      <a:pPr indent="-635" algn="just">
                        <a:lnSpc>
                          <a:spcPct val="107000"/>
                        </a:lnSpc>
                        <a:spcAft>
                          <a:spcPts val="0"/>
                        </a:spcAft>
                      </a:pPr>
                      <a:r>
                        <a:rPr lang="uk-UA" sz="1800" dirty="0">
                          <a:effectLst/>
                        </a:rPr>
                        <a:t>1.1. Витрати на оплату праці, включаючи податки  </a:t>
                      </a:r>
                      <a:r>
                        <a:rPr lang="uk-UA" sz="1800" i="1" dirty="0">
                          <a:solidFill>
                            <a:srgbClr val="FF0000"/>
                          </a:solidFill>
                          <a:effectLst/>
                        </a:rPr>
                        <a:t>(фонд оплати 40-50% вартості проєкту, 22% від </a:t>
                      </a:r>
                      <a:r>
                        <a:rPr lang="uk-UA" sz="1800" i="1" dirty="0" err="1">
                          <a:solidFill>
                            <a:srgbClr val="FF0000"/>
                          </a:solidFill>
                          <a:effectLst/>
                        </a:rPr>
                        <a:t>вонду</a:t>
                      </a:r>
                      <a:r>
                        <a:rPr lang="uk-UA" sz="1800" i="1" dirty="0">
                          <a:solidFill>
                            <a:srgbClr val="FF0000"/>
                          </a:solidFill>
                          <a:effectLst/>
                        </a:rPr>
                        <a:t> оплати – соціальні відрахування</a:t>
                      </a:r>
                      <a:endParaRPr lang="ru-UA" sz="1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dirty="0">
                          <a:effectLst/>
                        </a:rPr>
                        <a:t> </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8901989"/>
                  </a:ext>
                </a:extLst>
              </a:tr>
              <a:tr h="0">
                <a:tc>
                  <a:txBody>
                    <a:bodyPr/>
                    <a:lstStyle/>
                    <a:p>
                      <a:pPr indent="-635">
                        <a:lnSpc>
                          <a:spcPct val="107000"/>
                        </a:lnSpc>
                        <a:spcAft>
                          <a:spcPts val="0"/>
                        </a:spcAft>
                      </a:pPr>
                      <a:r>
                        <a:rPr lang="uk-UA" sz="1800" dirty="0">
                          <a:effectLst/>
                        </a:rPr>
                        <a:t>1.2. Матеріали, необхідні для виконання робіт, крім </a:t>
                      </a:r>
                      <a:r>
                        <a:rPr lang="uk-UA" sz="1800" dirty="0" err="1">
                          <a:effectLst/>
                        </a:rPr>
                        <a:t>спецустаткування</a:t>
                      </a:r>
                      <a:r>
                        <a:rPr lang="uk-UA" sz="1800" dirty="0">
                          <a:effectLst/>
                        </a:rPr>
                        <a:t>  </a:t>
                      </a:r>
                      <a:r>
                        <a:rPr lang="uk-UA" sz="1800" dirty="0">
                          <a:solidFill>
                            <a:srgbClr val="FF0000"/>
                          </a:solidFill>
                          <a:effectLst/>
                        </a:rPr>
                        <a:t>(20% для </a:t>
                      </a:r>
                      <a:r>
                        <a:rPr lang="uk-UA" sz="1800" dirty="0" err="1">
                          <a:solidFill>
                            <a:srgbClr val="FF0000"/>
                          </a:solidFill>
                          <a:effectLst/>
                        </a:rPr>
                        <a:t>експр</a:t>
                      </a:r>
                      <a:r>
                        <a:rPr lang="uk-UA" sz="1800" dirty="0">
                          <a:solidFill>
                            <a:srgbClr val="FF0000"/>
                          </a:solidFill>
                          <a:effectLst/>
                        </a:rPr>
                        <a:t>.)</a:t>
                      </a:r>
                      <a:endParaRPr lang="ru-UA"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4414052"/>
                  </a:ext>
                </a:extLst>
              </a:tr>
              <a:tr h="0">
                <a:tc>
                  <a:txBody>
                    <a:bodyPr/>
                    <a:lstStyle/>
                    <a:p>
                      <a:pPr indent="-635">
                        <a:lnSpc>
                          <a:spcPct val="107000"/>
                        </a:lnSpc>
                        <a:spcAft>
                          <a:spcPts val="0"/>
                        </a:spcAft>
                      </a:pPr>
                      <a:r>
                        <a:rPr lang="uk-UA" sz="1800">
                          <a:effectLst/>
                        </a:rPr>
                        <a:t>1.3 Спецустаткування</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5963365"/>
                  </a:ext>
                </a:extLst>
              </a:tr>
              <a:tr h="0">
                <a:tc>
                  <a:txBody>
                    <a:bodyPr/>
                    <a:lstStyle/>
                    <a:p>
                      <a:pPr indent="-635" algn="just">
                        <a:lnSpc>
                          <a:spcPct val="107000"/>
                        </a:lnSpc>
                        <a:spcAft>
                          <a:spcPts val="0"/>
                        </a:spcAft>
                      </a:pPr>
                      <a:r>
                        <a:rPr lang="uk-UA" sz="1800">
                          <a:effectLst/>
                        </a:rPr>
                        <a:t>1.4. Витрати на службові відрядження (згідно з запланованими відрядженнями)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8005748"/>
                  </a:ext>
                </a:extLst>
              </a:tr>
              <a:tr h="0">
                <a:tc>
                  <a:txBody>
                    <a:bodyPr/>
                    <a:lstStyle/>
                    <a:p>
                      <a:pPr indent="-635" algn="just">
                        <a:lnSpc>
                          <a:spcPct val="107000"/>
                        </a:lnSpc>
                        <a:spcAft>
                          <a:spcPts val="0"/>
                        </a:spcAft>
                      </a:pPr>
                      <a:r>
                        <a:rPr lang="uk-UA" sz="1800" b="1" dirty="0">
                          <a:effectLst/>
                        </a:rPr>
                        <a:t>2. Непрямі витрати </a:t>
                      </a:r>
                      <a:r>
                        <a:rPr lang="uk-UA" sz="1800" b="0" i="1" dirty="0">
                          <a:solidFill>
                            <a:srgbClr val="FF0000"/>
                          </a:solidFill>
                          <a:effectLst/>
                        </a:rPr>
                        <a:t>(20% вартості проєкту)</a:t>
                      </a:r>
                      <a:endParaRPr lang="ru-UA" sz="1800" b="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7827488"/>
                  </a:ext>
                </a:extLst>
              </a:tr>
              <a:tr h="0">
                <a:tc>
                  <a:txBody>
                    <a:bodyPr/>
                    <a:lstStyle/>
                    <a:p>
                      <a:pPr indent="-635" algn="just">
                        <a:lnSpc>
                          <a:spcPct val="107000"/>
                        </a:lnSpc>
                        <a:spcAft>
                          <a:spcPts val="0"/>
                        </a:spcAft>
                      </a:pPr>
                      <a:r>
                        <a:rPr lang="uk-UA" sz="1800">
                          <a:effectLst/>
                        </a:rPr>
                        <a:t>РАЗОМ, грн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a:effectLst/>
                        </a:rPr>
                        <a:t> </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635" algn="ctr">
                        <a:lnSpc>
                          <a:spcPct val="107000"/>
                        </a:lnSpc>
                        <a:spcAft>
                          <a:spcPts val="0"/>
                        </a:spcAft>
                      </a:pPr>
                      <a:r>
                        <a:rPr lang="uk-UA" sz="1800" dirty="0">
                          <a:effectLst/>
                        </a:rPr>
                        <a:t> </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692363"/>
                  </a:ext>
                </a:extLst>
              </a:tr>
            </a:tbl>
          </a:graphicData>
        </a:graphic>
      </p:graphicFrame>
      <p:sp>
        <p:nvSpPr>
          <p:cNvPr id="7" name="Прямоугольник 6">
            <a:extLst>
              <a:ext uri="{FF2B5EF4-FFF2-40B4-BE49-F238E27FC236}">
                <a16:creationId xmlns:a16="http://schemas.microsoft.com/office/drawing/2014/main" id="{C332FE61-1F01-49A0-8161-22AEAA9F0F7D}"/>
              </a:ext>
            </a:extLst>
          </p:cNvPr>
          <p:cNvSpPr/>
          <p:nvPr/>
        </p:nvSpPr>
        <p:spPr>
          <a:xfrm>
            <a:off x="709754" y="6134783"/>
            <a:ext cx="6552849" cy="646331"/>
          </a:xfrm>
          <a:prstGeom prst="rect">
            <a:avLst/>
          </a:prstGeom>
          <a:ln>
            <a:solidFill>
              <a:srgbClr val="FFFF00"/>
            </a:solidFill>
          </a:ln>
        </p:spPr>
        <p:txBody>
          <a:bodyPr wrap="square">
            <a:spAutoFit/>
          </a:bodyPr>
          <a:lstStyle/>
          <a:p>
            <a:pPr indent="-1270" algn="just">
              <a:spcAft>
                <a:spcPts val="0"/>
              </a:spcAft>
            </a:pPr>
            <a:r>
              <a:rPr lang="uk-UA" i="1" dirty="0">
                <a:latin typeface="Times New Roman" panose="02020603050405020304" pitchFamily="18" charset="0"/>
                <a:ea typeface="Times New Roman" panose="02020603050405020304" pitchFamily="18" charset="0"/>
              </a:rPr>
              <a:t>Детальний опис бюджету проєкту необхідно надати за кожною статтею у вигляді окремої таблиці за формою. </a:t>
            </a:r>
            <a:endParaRPr lang="ru-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09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838200" y="942647"/>
            <a:ext cx="10515600" cy="1325563"/>
          </a:xfrm>
          <a:solidFill>
            <a:srgbClr val="0166B3"/>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uk-UA" sz="3600" dirty="0">
                <a:latin typeface="Arial" panose="020B0604020202020204" pitchFamily="34" charset="0"/>
                <a:cs typeface="Arial" panose="020B0604020202020204" pitchFamily="34" charset="0"/>
              </a:rPr>
              <a:t>Закон України </a:t>
            </a:r>
            <a:r>
              <a:rPr lang="uk-UA" sz="3600" dirty="0" err="1">
                <a:latin typeface="Arial" panose="020B0604020202020204" pitchFamily="34" charset="0"/>
                <a:cs typeface="Arial" panose="020B0604020202020204" pitchFamily="34" charset="0"/>
              </a:rPr>
              <a:t>“Про</a:t>
            </a:r>
            <a:r>
              <a:rPr lang="uk-UA" sz="3600" dirty="0">
                <a:latin typeface="Arial" panose="020B0604020202020204" pitchFamily="34" charset="0"/>
                <a:cs typeface="Arial" panose="020B0604020202020204" pitchFamily="34" charset="0"/>
              </a:rPr>
              <a:t> наукову і науково-технічну </a:t>
            </a:r>
            <a:r>
              <a:rPr lang="uk-UA" sz="3600" dirty="0" err="1">
                <a:latin typeface="Arial" panose="020B0604020202020204" pitchFamily="34" charset="0"/>
                <a:cs typeface="Arial" panose="020B0604020202020204" pitchFamily="34" charset="0"/>
              </a:rPr>
              <a:t>діяльність”</a:t>
            </a:r>
            <a:br>
              <a:rPr lang="uk-UA" sz="36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a:t>
            </a:r>
            <a:r>
              <a:rPr lang="ru-RU" sz="1400" dirty="0" err="1">
                <a:latin typeface="Arial" panose="020B0604020202020204" pitchFamily="34" charset="0"/>
                <a:cs typeface="Arial" panose="020B0604020202020204" pitchFamily="34" charset="0"/>
              </a:rPr>
              <a:t>від</a:t>
            </a:r>
            <a:r>
              <a:rPr lang="ru-RU" sz="1400" dirty="0">
                <a:latin typeface="Arial" panose="020B0604020202020204" pitchFamily="34" charset="0"/>
                <a:cs typeface="Arial" panose="020B0604020202020204" pitchFamily="34" charset="0"/>
              </a:rPr>
              <a:t> 26.11.</a:t>
            </a:r>
            <a:r>
              <a:rPr lang="ru-RU" sz="1400" i="1" dirty="0">
                <a:latin typeface="Arial" panose="020B0604020202020204" pitchFamily="34" charset="0"/>
                <a:cs typeface="Arial" panose="020B0604020202020204" pitchFamily="34" charset="0"/>
              </a:rPr>
              <a:t>2015</a:t>
            </a:r>
            <a:r>
              <a:rPr lang="ru-RU" sz="1400" dirty="0">
                <a:latin typeface="Arial" panose="020B0604020202020204" pitchFamily="34" charset="0"/>
                <a:cs typeface="Arial" panose="020B0604020202020204" pitchFamily="34" charset="0"/>
              </a:rPr>
              <a:t> № 848-</a:t>
            </a:r>
            <a:r>
              <a:rPr lang="en-US" sz="1400" dirty="0">
                <a:latin typeface="Arial" panose="020B0604020202020204" pitchFamily="34" charset="0"/>
                <a:cs typeface="Arial" panose="020B0604020202020204" pitchFamily="34" charset="0"/>
              </a:rPr>
              <a:t>VIII</a:t>
            </a:r>
            <a:r>
              <a:rPr lang="uk-UA"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9219" name="Содержимое 2"/>
          <p:cNvSpPr>
            <a:spLocks noGrp="1"/>
          </p:cNvSpPr>
          <p:nvPr>
            <p:ph idx="1"/>
          </p:nvPr>
        </p:nvSpPr>
        <p:spPr>
          <a:xfrm>
            <a:off x="838200" y="2479025"/>
            <a:ext cx="10515599" cy="3519948"/>
          </a:xfrm>
        </p:spPr>
        <p:txBody>
          <a:bodyPr>
            <a:normAutofit fontScale="92500"/>
          </a:bodyPr>
          <a:lstStyle/>
          <a:p>
            <a:pPr algn="just"/>
            <a:r>
              <a:rPr lang="uk-UA" b="1" u="sng" dirty="0">
                <a:solidFill>
                  <a:srgbClr val="7030A0"/>
                </a:solidFill>
                <a:latin typeface="Arial" panose="020B0604020202020204" pitchFamily="34" charset="0"/>
                <a:cs typeface="Arial" panose="020B0604020202020204" pitchFamily="34" charset="0"/>
              </a:rPr>
              <a:t>фундаментальні наукові дослідження </a:t>
            </a:r>
            <a:r>
              <a:rPr lang="uk-UA" dirty="0">
                <a:latin typeface="Arial" panose="020B0604020202020204" pitchFamily="34" charset="0"/>
                <a:cs typeface="Arial" panose="020B0604020202020204" pitchFamily="34" charset="0"/>
              </a:rPr>
              <a:t>- теоретичні та експериментальні наукові дослідження, спрямовані на одержання </a:t>
            </a:r>
            <a:r>
              <a:rPr lang="uk-UA" b="1" u="sng" dirty="0">
                <a:solidFill>
                  <a:srgbClr val="FF0000"/>
                </a:solidFill>
                <a:latin typeface="Arial" panose="020B0604020202020204" pitchFamily="34" charset="0"/>
                <a:cs typeface="Arial" panose="020B0604020202020204" pitchFamily="34" charset="0"/>
              </a:rPr>
              <a:t>нових знань</a:t>
            </a:r>
            <a:r>
              <a:rPr lang="uk-UA" b="1" dirty="0">
                <a:solidFill>
                  <a:srgbClr val="FF0000"/>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про закономірності організації та розвитку природи, суспільства, людини, їх взаємозв’язків. </a:t>
            </a:r>
          </a:p>
          <a:p>
            <a:pPr algn="just"/>
            <a:r>
              <a:rPr lang="uk-UA" b="1" dirty="0">
                <a:latin typeface="Arial" panose="020B0604020202020204" pitchFamily="34" charset="0"/>
                <a:cs typeface="Arial" panose="020B0604020202020204" pitchFamily="34" charset="0"/>
              </a:rPr>
              <a:t>Результатом фундаментальних наукових досліджень </a:t>
            </a:r>
            <a:r>
              <a:rPr lang="uk-UA" dirty="0">
                <a:latin typeface="Arial" panose="020B0604020202020204" pitchFamily="34" charset="0"/>
                <a:cs typeface="Arial" panose="020B0604020202020204" pitchFamily="34" charset="0"/>
              </a:rPr>
              <a:t>є гіпотези, теорії, нові методи пізнання, відкриття законів природи, невідомих раніше явищ і властивостей матерії, виявлення закономірностей розвитку суспільства тощо, які не орієнтовані на безпосереднє практичне використання у сфері економіки.</a:t>
            </a:r>
          </a:p>
        </p:txBody>
      </p:sp>
      <p:pic>
        <p:nvPicPr>
          <p:cNvPr id="6" name="Рисунок 5">
            <a:extLst>
              <a:ext uri="{FF2B5EF4-FFF2-40B4-BE49-F238E27FC236}">
                <a16:creationId xmlns:a16="http://schemas.microsoft.com/office/drawing/2014/main" id="{6B8D649C-73DA-47B5-8F0F-7B4BA9CFAFDA}"/>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93E38EB9-2EAD-47D8-9D65-48C0689F115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AA1D6EF6-4929-4DFA-B6BB-532B2AD0790F}"/>
              </a:ext>
            </a:extLst>
          </p:cNvPr>
          <p:cNvSpPr/>
          <p:nvPr/>
        </p:nvSpPr>
        <p:spPr>
          <a:xfrm>
            <a:off x="639521" y="1025309"/>
            <a:ext cx="10933780" cy="1938992"/>
          </a:xfrm>
          <a:prstGeom prst="rect">
            <a:avLst/>
          </a:prstGeom>
          <a:solidFill>
            <a:schemeClr val="accent2">
              <a:lumMod val="20000"/>
              <a:lumOff val="80000"/>
            </a:schemeClr>
          </a:solidFill>
        </p:spPr>
        <p:txBody>
          <a:bodyPr wrap="square">
            <a:spAutoFit/>
          </a:bodyPr>
          <a:lstStyle/>
          <a:p>
            <a:pPr indent="-635"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6. НАУКОВИЙ ПОТЕНЦІАЛ (ДОРОБОК) ОСНОВНИХ ВИКОНАВЦІВ (АВТОРІВ) ПРОЄКТУ*</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Вказується доробок </a:t>
            </a:r>
            <a:r>
              <a:rPr lang="uk-UA" sz="2400" i="1" u="sng" dirty="0">
                <a:latin typeface="Arial" panose="020B0604020202020204" pitchFamily="34" charset="0"/>
                <a:ea typeface="Times New Roman" panose="02020603050405020304" pitchFamily="18" charset="0"/>
                <a:cs typeface="Arial" panose="020B0604020202020204" pitchFamily="34" charset="0"/>
              </a:rPr>
              <a:t>керівника, а також 5 основних виконавців </a:t>
            </a:r>
            <a:r>
              <a:rPr lang="uk-UA" sz="2400" i="1" dirty="0">
                <a:latin typeface="Arial" panose="020B0604020202020204" pitchFamily="34" charset="0"/>
                <a:ea typeface="Times New Roman" panose="02020603050405020304" pitchFamily="18" charset="0"/>
                <a:cs typeface="Arial" panose="020B0604020202020204" pitchFamily="34" charset="0"/>
              </a:rPr>
              <a:t>(авторів) проєкту, зазначених у таблиці 4.4 </a:t>
            </a:r>
            <a:r>
              <a:rPr lang="uk-UA" sz="2400" i="1" u="sng" dirty="0">
                <a:latin typeface="Arial" panose="020B0604020202020204" pitchFamily="34" charset="0"/>
                <a:ea typeface="Times New Roman" panose="02020603050405020304" pitchFamily="18" charset="0"/>
                <a:cs typeface="Arial" panose="020B0604020202020204" pitchFamily="34" charset="0"/>
              </a:rPr>
              <a:t>за попередні 5 років</a:t>
            </a:r>
            <a:r>
              <a:rPr lang="uk-UA" sz="2400" i="1" dirty="0">
                <a:latin typeface="Arial" panose="020B0604020202020204" pitchFamily="34" charset="0"/>
                <a:ea typeface="Times New Roman" panose="02020603050405020304" pitchFamily="18" charset="0"/>
                <a:cs typeface="Arial" panose="020B0604020202020204" pitchFamily="34" charset="0"/>
              </a:rPr>
              <a:t>, включно з роком подання запиту.</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5931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C5B1A48-59FB-0D7C-BDFB-A9BC7498A1D3}"/>
              </a:ext>
            </a:extLst>
          </p:cNvPr>
          <p:cNvPicPr>
            <a:picLocks noChangeAspect="1"/>
          </p:cNvPicPr>
          <p:nvPr/>
        </p:nvPicPr>
        <p:blipFill rotWithShape="1">
          <a:blip r:embed="rId2"/>
          <a:srcRect l="24805" t="14245" r="52768" b="4195"/>
          <a:stretch/>
        </p:blipFill>
        <p:spPr>
          <a:xfrm>
            <a:off x="8833253" y="-6457"/>
            <a:ext cx="3358747" cy="6870913"/>
          </a:xfrm>
          <a:prstGeom prst="rect">
            <a:avLst/>
          </a:prstGeom>
        </p:spPr>
      </p:pic>
      <p:sp>
        <p:nvSpPr>
          <p:cNvPr id="5" name="Текст 4">
            <a:extLst>
              <a:ext uri="{FF2B5EF4-FFF2-40B4-BE49-F238E27FC236}">
                <a16:creationId xmlns:a16="http://schemas.microsoft.com/office/drawing/2014/main" id="{D042B3F4-E717-D63B-AAE5-05085E2CCA68}"/>
              </a:ext>
            </a:extLst>
          </p:cNvPr>
          <p:cNvSpPr txBox="1">
            <a:spLocks/>
          </p:cNvSpPr>
          <p:nvPr/>
        </p:nvSpPr>
        <p:spPr>
          <a:xfrm>
            <a:off x="672234" y="3024981"/>
            <a:ext cx="7749168" cy="808038"/>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uk-UA" sz="3000" dirty="0">
                <a:solidFill>
                  <a:srgbClr val="0166B3"/>
                </a:solidFill>
                <a:latin typeface="Minion Pro Med" panose="02040503050201020203" pitchFamily="18" charset="0"/>
              </a:rPr>
              <a:t>Володимир ОТЧЕНАШКО, </a:t>
            </a:r>
          </a:p>
          <a:p>
            <a:pPr algn="l">
              <a:lnSpc>
                <a:spcPct val="130000"/>
              </a:lnSpc>
            </a:pPr>
            <a:r>
              <a:rPr lang="uk-UA" sz="3000" dirty="0">
                <a:solidFill>
                  <a:srgbClr val="0166B3"/>
                </a:solidFill>
                <a:latin typeface="Minion Pro Med" panose="02040503050201020203" pitchFamily="18" charset="0"/>
              </a:rPr>
              <a:t>начальник науково-дослідної частини</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+380 </a:t>
            </a:r>
            <a:r>
              <a:rPr lang="uk-UA" sz="3000" dirty="0">
                <a:solidFill>
                  <a:srgbClr val="0166B3"/>
                </a:solidFill>
                <a:latin typeface="Minion Pro Med" panose="02040503050201020203" pitchFamily="18" charset="0"/>
              </a:rPr>
              <a:t>97 687 33 14, +380 67 934 99 33</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otchenashko@nubip.edu.ua</a:t>
            </a:r>
            <a:endParaRPr lang="ru-RU" sz="3000" dirty="0">
              <a:solidFill>
                <a:srgbClr val="0166B3"/>
              </a:solidFill>
              <a:latin typeface="Minion Pro Med" panose="02040503050201020203" pitchFamily="18" charset="0"/>
            </a:endParaRPr>
          </a:p>
        </p:txBody>
      </p:sp>
      <p:sp>
        <p:nvSpPr>
          <p:cNvPr id="6" name="TextBox 5">
            <a:extLst>
              <a:ext uri="{FF2B5EF4-FFF2-40B4-BE49-F238E27FC236}">
                <a16:creationId xmlns:a16="http://schemas.microsoft.com/office/drawing/2014/main" id="{B7080720-C83B-615A-F700-3DA0ADDF4699}"/>
              </a:ext>
            </a:extLst>
          </p:cNvPr>
          <p:cNvSpPr txBox="1"/>
          <p:nvPr/>
        </p:nvSpPr>
        <p:spPr>
          <a:xfrm>
            <a:off x="672234" y="5873119"/>
            <a:ext cx="4143790" cy="461665"/>
          </a:xfrm>
          <a:prstGeom prst="rect">
            <a:avLst/>
          </a:prstGeom>
          <a:noFill/>
        </p:spPr>
        <p:txBody>
          <a:bodyPr wrap="square">
            <a:spAutoFit/>
          </a:bodyPr>
          <a:lstStyle/>
          <a:p>
            <a:r>
              <a:rPr lang="en-US" sz="2400" dirty="0">
                <a:solidFill>
                  <a:srgbClr val="0166B3"/>
                </a:solidFill>
                <a:latin typeface="Minion Pro Med" panose="02040503050201020203" pitchFamily="18" charset="0"/>
              </a:rPr>
              <a:t>nubip.edu.ua</a:t>
            </a:r>
            <a:endParaRPr lang="ru-RU" sz="24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5409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34961" y="753188"/>
            <a:ext cx="10515600" cy="1325563"/>
          </a:xfrm>
          <a:solidFill>
            <a:srgbClr val="0166B3"/>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uk-UA" sz="3600" dirty="0">
                <a:latin typeface="Arial" panose="020B0604020202020204" pitchFamily="34" charset="0"/>
                <a:cs typeface="Arial" panose="020B0604020202020204" pitchFamily="34" charset="0"/>
              </a:rPr>
              <a:t>Закон України </a:t>
            </a:r>
            <a:r>
              <a:rPr lang="uk-UA" sz="3600" dirty="0" err="1">
                <a:latin typeface="Arial" panose="020B0604020202020204" pitchFamily="34" charset="0"/>
                <a:cs typeface="Arial" panose="020B0604020202020204" pitchFamily="34" charset="0"/>
              </a:rPr>
              <a:t>“Про</a:t>
            </a:r>
            <a:r>
              <a:rPr lang="uk-UA" sz="3600" dirty="0">
                <a:latin typeface="Arial" panose="020B0604020202020204" pitchFamily="34" charset="0"/>
                <a:cs typeface="Arial" panose="020B0604020202020204" pitchFamily="34" charset="0"/>
              </a:rPr>
              <a:t> наукову і науково-технічну </a:t>
            </a:r>
            <a:r>
              <a:rPr lang="uk-UA" sz="3600" dirty="0" err="1">
                <a:latin typeface="Arial" panose="020B0604020202020204" pitchFamily="34" charset="0"/>
                <a:cs typeface="Arial" panose="020B0604020202020204" pitchFamily="34" charset="0"/>
              </a:rPr>
              <a:t>діяльність”</a:t>
            </a:r>
            <a:br>
              <a:rPr lang="uk-UA" sz="36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a:t>
            </a:r>
            <a:r>
              <a:rPr lang="ru-RU" sz="1400" dirty="0" err="1">
                <a:latin typeface="Arial" panose="020B0604020202020204" pitchFamily="34" charset="0"/>
                <a:cs typeface="Arial" panose="020B0604020202020204" pitchFamily="34" charset="0"/>
              </a:rPr>
              <a:t>від</a:t>
            </a:r>
            <a:r>
              <a:rPr lang="ru-RU" sz="1400" dirty="0">
                <a:latin typeface="Arial" panose="020B0604020202020204" pitchFamily="34" charset="0"/>
                <a:cs typeface="Arial" panose="020B0604020202020204" pitchFamily="34" charset="0"/>
              </a:rPr>
              <a:t> 26.11.</a:t>
            </a:r>
            <a:r>
              <a:rPr lang="ru-RU" sz="1400" i="1" dirty="0">
                <a:latin typeface="Arial" panose="020B0604020202020204" pitchFamily="34" charset="0"/>
                <a:cs typeface="Arial" panose="020B0604020202020204" pitchFamily="34" charset="0"/>
              </a:rPr>
              <a:t>2015</a:t>
            </a:r>
            <a:r>
              <a:rPr lang="ru-RU" sz="1400" dirty="0">
                <a:latin typeface="Arial" panose="020B0604020202020204" pitchFamily="34" charset="0"/>
                <a:cs typeface="Arial" panose="020B0604020202020204" pitchFamily="34" charset="0"/>
              </a:rPr>
              <a:t> № 848-</a:t>
            </a:r>
            <a:r>
              <a:rPr lang="en-US" sz="1400" dirty="0">
                <a:latin typeface="Arial" panose="020B0604020202020204" pitchFamily="34" charset="0"/>
                <a:cs typeface="Arial" panose="020B0604020202020204" pitchFamily="34" charset="0"/>
              </a:rPr>
              <a:t>VIII</a:t>
            </a:r>
            <a:r>
              <a:rPr lang="uk-UA"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10243" name="Содержимое 2"/>
          <p:cNvSpPr>
            <a:spLocks noGrp="1"/>
          </p:cNvSpPr>
          <p:nvPr>
            <p:ph idx="1"/>
          </p:nvPr>
        </p:nvSpPr>
        <p:spPr>
          <a:xfrm>
            <a:off x="734960" y="2496373"/>
            <a:ext cx="10515599" cy="3608439"/>
          </a:xfrm>
        </p:spPr>
        <p:txBody>
          <a:bodyPr>
            <a:normAutofit lnSpcReduction="10000"/>
          </a:bodyPr>
          <a:lstStyle/>
          <a:p>
            <a:pPr algn="just"/>
            <a:r>
              <a:rPr lang="uk-UA" b="1" u="sng" dirty="0">
                <a:solidFill>
                  <a:srgbClr val="7030A0"/>
                </a:solidFill>
                <a:latin typeface="Arial" panose="020B0604020202020204" pitchFamily="34" charset="0"/>
                <a:cs typeface="Arial" panose="020B0604020202020204" pitchFamily="34" charset="0"/>
              </a:rPr>
              <a:t>прикладні наукові дослідження </a:t>
            </a:r>
            <a:r>
              <a:rPr lang="uk-UA" dirty="0">
                <a:latin typeface="Arial" panose="020B0604020202020204" pitchFamily="34" charset="0"/>
                <a:cs typeface="Arial" panose="020B0604020202020204" pitchFamily="34" charset="0"/>
              </a:rPr>
              <a:t>- теоретичні та експериментальні наукові дослідження, спрямовані на одержання і використання </a:t>
            </a:r>
            <a:r>
              <a:rPr lang="uk-UA" u="sng" dirty="0">
                <a:solidFill>
                  <a:srgbClr val="FF0000"/>
                </a:solidFill>
                <a:latin typeface="Arial" panose="020B0604020202020204" pitchFamily="34" charset="0"/>
                <a:cs typeface="Arial" panose="020B0604020202020204" pitchFamily="34" charset="0"/>
              </a:rPr>
              <a:t>нових знань</a:t>
            </a:r>
            <a:r>
              <a:rPr lang="uk-UA" dirty="0">
                <a:latin typeface="Arial" panose="020B0604020202020204" pitchFamily="34" charset="0"/>
                <a:cs typeface="Arial" panose="020B0604020202020204" pitchFamily="34" charset="0"/>
              </a:rPr>
              <a:t> для практичних цілей. </a:t>
            </a:r>
          </a:p>
          <a:p>
            <a:pPr algn="just"/>
            <a:r>
              <a:rPr lang="uk-UA" b="1" dirty="0">
                <a:latin typeface="Arial" panose="020B0604020202020204" pitchFamily="34" charset="0"/>
                <a:cs typeface="Arial" panose="020B0604020202020204" pitchFamily="34" charset="0"/>
              </a:rPr>
              <a:t>Результатом прикладних наукових досліджень </a:t>
            </a:r>
            <a:r>
              <a:rPr lang="uk-UA" dirty="0">
                <a:latin typeface="Arial" panose="020B0604020202020204" pitchFamily="34" charset="0"/>
                <a:cs typeface="Arial" panose="020B0604020202020204" pitchFamily="34" charset="0"/>
              </a:rPr>
              <a:t>є нові знання, призначені для створення нових або вдосконалення існуючих матеріалів, продуктів, пристроїв, методів, систем, технологій, конкретні пропозиції щодо виконання актуальних науково-технічних та суспільних завдань.</a:t>
            </a:r>
          </a:p>
        </p:txBody>
      </p:sp>
      <p:pic>
        <p:nvPicPr>
          <p:cNvPr id="6" name="Рисунок 5">
            <a:extLst>
              <a:ext uri="{FF2B5EF4-FFF2-40B4-BE49-F238E27FC236}">
                <a16:creationId xmlns:a16="http://schemas.microsoft.com/office/drawing/2014/main" id="{6D8080B2-7F9C-4750-9087-1B34DC172B57}"/>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C86A5AD4-041D-4AAC-B9F7-5934CF944C34}"/>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9019</Words>
  <Application>Microsoft Office PowerPoint</Application>
  <PresentationFormat>Широкоэкранный</PresentationFormat>
  <Paragraphs>883</Paragraphs>
  <Slides>81</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81</vt:i4>
      </vt:variant>
    </vt:vector>
  </HeadingPairs>
  <TitlesOfParts>
    <vt:vector size="91" baseType="lpstr">
      <vt:lpstr>Aptos</vt:lpstr>
      <vt:lpstr>Minion Pro Med</vt:lpstr>
      <vt:lpstr>Minion Pro SmBd</vt:lpstr>
      <vt:lpstr>Arial</vt:lpstr>
      <vt:lpstr>Calibri</vt:lpstr>
      <vt:lpstr>Calibri Light</vt:lpstr>
      <vt:lpstr>Symbol</vt:lpstr>
      <vt:lpstr>Times New Roman</vt:lpstr>
      <vt:lpstr>Wingdings</vt:lpstr>
      <vt:lpstr>Тема Office</vt:lpstr>
      <vt:lpstr>Про особливості підготовки наукових проєктів для участі у конкурсному відборі МОН України у 2024 році </vt:lpstr>
      <vt:lpstr>Презентация PowerPoint</vt:lpstr>
      <vt:lpstr>Презентация PowerPoint</vt:lpstr>
      <vt:lpstr>Презентация PowerPoint</vt:lpstr>
      <vt:lpstr>1. Нормативна документація</vt:lpstr>
      <vt:lpstr>Нормативна документація НУБіП</vt:lpstr>
      <vt:lpstr>Презентация PowerPoint</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Презентация PowerPoint</vt:lpstr>
      <vt:lpstr>Другий етап – МОН (28.10-12.12.2024 р.)</vt:lpstr>
      <vt:lpstr>Презентация PowerPoint</vt:lpstr>
      <vt:lpstr>3. Вимоги до проєктів</vt:lpstr>
      <vt:lpstr>Пріоритетні напрями розвитку науки і техніки </vt:lpstr>
      <vt:lpstr>Перевага проєктам, тематика яких відповідає пріоритетній тематиці при проведенні конкурсів досліджень і розробок у 2024 році (проблеми з переліку нагальних проблем оборони, безпеки, економіки та суспільства України, який визначений ЦОВВ, державними відомствами тощо)</vt:lpstr>
      <vt:lpstr>Пріоритетні тематики ЦОВВ (актуальність: постійно, терміново, під час та після воєнного стану)</vt:lpstr>
      <vt:lpstr>Пріоритетні тематики ЦОВВ (актуальність: постійно, терміново, під час та після воєнного стану)</vt:lpstr>
      <vt:lpstr>Пріоритетні тематики ЦОВВ (актуальність: постійно, терміново, під час та після воєнного стану)</vt:lpstr>
      <vt:lpstr>Пріоритетні тематики ЦОВВ (актуальність: постійно, терміново, під час та після воєнного стану)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Робота в Системі</vt:lpstr>
      <vt:lpstr>Презентация PowerPoint</vt:lpstr>
      <vt:lpstr>Презентация PowerPoint</vt:lpstr>
      <vt:lpstr>Відповіді на питання:</vt:lpstr>
      <vt:lpstr>Презентация PowerPoint</vt:lpstr>
      <vt:lpstr>Презентация PowerPoint</vt:lpstr>
      <vt:lpstr>Презентация PowerPoint</vt:lpstr>
      <vt:lpstr>Презентация PowerPoint</vt:lpstr>
      <vt:lpstr>Презентация PowerPoint</vt:lpstr>
      <vt:lpstr>Дослідницька інфраструктура </vt:lpstr>
      <vt:lpstr>Презентация PowerPoint</vt:lpstr>
      <vt:lpstr>Центри колективного користування науковим обладнанням</vt:lpstr>
      <vt:lpstr>Центри колективного користування науковим обладнанням (2018)</vt:lpstr>
      <vt:lpstr>Центри колективного користування науковим обладнанням (2019)</vt:lpstr>
      <vt:lpstr>5. Зміст та оформлення проєкту</vt:lpstr>
      <vt:lpstr>Назва проекту – до 15 слів</vt:lpstr>
      <vt:lpstr>Назва проекту – до 15 слів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організації наукової та інноваційної діяльності університету в умовах воєнного стану та завдання на 2024-2025 навчальний рік</dc:title>
  <dc:creator>Denys Ruden</dc:creator>
  <cp:lastModifiedBy>HP</cp:lastModifiedBy>
  <cp:revision>90</cp:revision>
  <cp:lastPrinted>2024-08-14T14:35:53Z</cp:lastPrinted>
  <dcterms:created xsi:type="dcterms:W3CDTF">2024-08-13T09:17:14Z</dcterms:created>
  <dcterms:modified xsi:type="dcterms:W3CDTF">2024-10-03T09:12:28Z</dcterms:modified>
</cp:coreProperties>
</file>