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21"/>
  </p:handoutMasterIdLst>
  <p:sldIdLst>
    <p:sldId id="256" r:id="rId2"/>
    <p:sldId id="265" r:id="rId3"/>
    <p:sldId id="264" r:id="rId4"/>
    <p:sldId id="270" r:id="rId5"/>
    <p:sldId id="271" r:id="rId6"/>
    <p:sldId id="272" r:id="rId7"/>
    <p:sldId id="273" r:id="rId8"/>
    <p:sldId id="274" r:id="rId9"/>
    <p:sldId id="278" r:id="rId10"/>
    <p:sldId id="275" r:id="rId11"/>
    <p:sldId id="276" r:id="rId12"/>
    <p:sldId id="277" r:id="rId13"/>
    <p:sldId id="279" r:id="rId14"/>
    <p:sldId id="280" r:id="rId15"/>
    <p:sldId id="267" r:id="rId16"/>
    <p:sldId id="268" r:id="rId17"/>
    <p:sldId id="269" r:id="rId18"/>
    <p:sldId id="281" r:id="rId19"/>
    <p:sldId id="263" r:id="rId20"/>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CCFF99"/>
    <a:srgbClr val="009900"/>
    <a:srgbClr val="006600"/>
    <a:srgbClr val="000066"/>
    <a:srgbClr val="99FF66"/>
    <a:srgbClr val="FFFF00"/>
    <a:srgbClr val="0066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0" d="100"/>
          <a:sy n="90" d="100"/>
        </p:scale>
        <p:origin x="-594" y="-4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ru-RU"/>
          </a:p>
        </p:txBody>
      </p:sp>
      <p:sp>
        <p:nvSpPr>
          <p:cNvPr id="1126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ru-RU"/>
          </a:p>
        </p:txBody>
      </p:sp>
      <p:sp>
        <p:nvSpPr>
          <p:cNvPr id="1126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ru-RU"/>
          </a:p>
        </p:txBody>
      </p:sp>
      <p:sp>
        <p:nvSpPr>
          <p:cNvPr id="1126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BFE2D18F-37AE-4CDE-AE88-615DAA92C818}" type="slidenum">
              <a:rPr lang="ru-RU"/>
              <a:pPr>
                <a:defRPr/>
              </a:pPr>
              <a:t>‹#›</a:t>
            </a:fld>
            <a:endParaRPr lang="ru-RU"/>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BA28D30F-D167-442A-BCDA-65F3B8C7319F}" type="slidenum">
              <a:rPr lang="ru-RU" smtClean="0"/>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7D566BC2-422D-476A-88B5-92B03C88D44C}" type="slidenum">
              <a:rPr lang="ru-RU" smtClean="0"/>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12B10B27-31B2-47F8-9C5D-3DC31F934CC1}" type="slidenum">
              <a:rPr lang="ru-RU" smtClean="0"/>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B15A5EA1-C286-4547-9A88-384C1D95AE39}" type="slidenum">
              <a:rPr lang="ru-RU" smtClean="0"/>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1918CD78-74E0-416A-BF14-BEF5243E068C}" type="slidenum">
              <a:rPr lang="ru-RU" smtClean="0"/>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a:defRPr/>
            </a:pPr>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075B38BA-C4C4-4856-ACA6-88BC761B7304}" type="slidenum">
              <a:rPr lang="ru-RU" smtClean="0"/>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a:defRPr/>
            </a:pPr>
            <a:endParaRPr lang="ru-RU"/>
          </a:p>
        </p:txBody>
      </p:sp>
      <p:sp>
        <p:nvSpPr>
          <p:cNvPr id="8" name="Нижний колонтитул 7"/>
          <p:cNvSpPr>
            <a:spLocks noGrp="1"/>
          </p:cNvSpPr>
          <p:nvPr>
            <p:ph type="ftr" sz="quarter" idx="11"/>
          </p:nvPr>
        </p:nvSpPr>
        <p:spPr/>
        <p:txBody>
          <a:bodyPr/>
          <a:lstStyle/>
          <a:p>
            <a:pPr>
              <a:defRPr/>
            </a:pPr>
            <a:endParaRPr lang="ru-RU"/>
          </a:p>
        </p:txBody>
      </p:sp>
      <p:sp>
        <p:nvSpPr>
          <p:cNvPr id="9" name="Номер слайда 8"/>
          <p:cNvSpPr>
            <a:spLocks noGrp="1"/>
          </p:cNvSpPr>
          <p:nvPr>
            <p:ph type="sldNum" sz="quarter" idx="12"/>
          </p:nvPr>
        </p:nvSpPr>
        <p:spPr/>
        <p:txBody>
          <a:bodyPr/>
          <a:lstStyle/>
          <a:p>
            <a:pPr>
              <a:defRPr/>
            </a:pPr>
            <a:fld id="{A2F34FF6-A3EB-4C8A-AC52-40108E399DE1}" type="slidenum">
              <a:rPr lang="ru-RU" smtClean="0"/>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a:defRPr/>
            </a:pPr>
            <a:endParaRPr lang="ru-RU"/>
          </a:p>
        </p:txBody>
      </p:sp>
      <p:sp>
        <p:nvSpPr>
          <p:cNvPr id="4" name="Нижний колонтитул 3"/>
          <p:cNvSpPr>
            <a:spLocks noGrp="1"/>
          </p:cNvSpPr>
          <p:nvPr>
            <p:ph type="ftr" sz="quarter" idx="11"/>
          </p:nvPr>
        </p:nvSpPr>
        <p:spPr/>
        <p:txBody>
          <a:bodyPr/>
          <a:lstStyle/>
          <a:p>
            <a:pPr>
              <a:defRPr/>
            </a:pPr>
            <a:endParaRPr lang="ru-RU"/>
          </a:p>
        </p:txBody>
      </p:sp>
      <p:sp>
        <p:nvSpPr>
          <p:cNvPr id="5" name="Номер слайда 4"/>
          <p:cNvSpPr>
            <a:spLocks noGrp="1"/>
          </p:cNvSpPr>
          <p:nvPr>
            <p:ph type="sldNum" sz="quarter" idx="12"/>
          </p:nvPr>
        </p:nvSpPr>
        <p:spPr/>
        <p:txBody>
          <a:bodyPr/>
          <a:lstStyle/>
          <a:p>
            <a:pPr>
              <a:defRPr/>
            </a:pPr>
            <a:fld id="{9E99D6A3-054E-44EE-8FF9-0A4EB6941EC0}" type="slidenum">
              <a:rPr lang="ru-RU" smtClean="0"/>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endParaRPr lang="ru-RU"/>
          </a:p>
        </p:txBody>
      </p:sp>
      <p:sp>
        <p:nvSpPr>
          <p:cNvPr id="3" name="Нижний колонтитул 2"/>
          <p:cNvSpPr>
            <a:spLocks noGrp="1"/>
          </p:cNvSpPr>
          <p:nvPr>
            <p:ph type="ftr" sz="quarter" idx="11"/>
          </p:nvPr>
        </p:nvSpPr>
        <p:spPr/>
        <p:txBody>
          <a:bodyPr/>
          <a:lstStyle/>
          <a:p>
            <a:pPr>
              <a:defRPr/>
            </a:pPr>
            <a:endParaRPr lang="ru-RU"/>
          </a:p>
        </p:txBody>
      </p:sp>
      <p:sp>
        <p:nvSpPr>
          <p:cNvPr id="4" name="Номер слайда 3"/>
          <p:cNvSpPr>
            <a:spLocks noGrp="1"/>
          </p:cNvSpPr>
          <p:nvPr>
            <p:ph type="sldNum" sz="quarter" idx="12"/>
          </p:nvPr>
        </p:nvSpPr>
        <p:spPr/>
        <p:txBody>
          <a:bodyPr/>
          <a:lstStyle/>
          <a:p>
            <a:pPr>
              <a:defRPr/>
            </a:pPr>
            <a:fld id="{3AC8AE29-7A7D-474D-A6D0-F88B330B7B4E}" type="slidenum">
              <a:rPr lang="ru-RU" smtClean="0"/>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a:defRPr/>
            </a:pPr>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A3AE3D3A-A424-4A55-A358-18871B66002E}" type="slidenum">
              <a:rPr lang="ru-RU" smtClean="0"/>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a:defRPr/>
            </a:pPr>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C33365DF-47FE-45F8-87D1-B202E5D886CB}" type="slidenum">
              <a:rPr lang="ru-RU" smtClean="0"/>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7F90B8C-7C9D-4C83-A3D7-59F105A2B28A}" type="slidenum">
              <a:rPr lang="ru-RU" smtClean="0"/>
              <a:pPr>
                <a:defRPr/>
              </a:pPr>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 Id="rId9" Type="http://schemas.openxmlformats.org/officeDocument/2006/relationships/image" Target="../media/image51.png"/></Relationships>
</file>

<file path=ppt/slides/_rels/slide1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10" Type="http://schemas.openxmlformats.org/officeDocument/2006/relationships/image" Target="../media/image61.jpeg"/><Relationship Id="rId4" Type="http://schemas.openxmlformats.org/officeDocument/2006/relationships/image" Target="../media/image55.jpeg"/><Relationship Id="rId9" Type="http://schemas.openxmlformats.org/officeDocument/2006/relationships/image" Target="../media/image6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jpeg"/></Relationships>
</file>

<file path=ppt/slides/_rels/slide19.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0.pn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hyperlink" Target="mailto:otchenashko@nubip.edu.ua" TargetMode="External"/><Relationship Id="rId5" Type="http://schemas.openxmlformats.org/officeDocument/2006/relationships/hyperlink" Target="mailto:i.ibatullin@nubip.edu.ua" TargetMode="External"/><Relationship Id="rId4" Type="http://schemas.openxmlformats.org/officeDocument/2006/relationships/image" Target="../media/image73.jpe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132138" y="1916112"/>
            <a:ext cx="5761037" cy="2441581"/>
          </a:xfrm>
          <a:ln>
            <a:solidFill>
              <a:srgbClr val="009900"/>
            </a:solidFill>
          </a:ln>
        </p:spPr>
        <p:txBody>
          <a:bodyPr/>
          <a:lstStyle/>
          <a:p>
            <a:pPr eaLnBrk="1" hangingPunct="1"/>
            <a:r>
              <a:rPr lang="uk-UA" sz="2000" b="1" dirty="0" smtClean="0">
                <a:solidFill>
                  <a:schemeClr val="tx1"/>
                </a:solidFill>
              </a:rPr>
              <a:t>Створення Центру колективного користування науковим обладнанням </a:t>
            </a:r>
            <a:br>
              <a:rPr lang="uk-UA" sz="2000" b="1" dirty="0" smtClean="0">
                <a:solidFill>
                  <a:schemeClr val="tx1"/>
                </a:solidFill>
              </a:rPr>
            </a:br>
            <a:r>
              <a:rPr lang="uk-UA" sz="2000" b="1" dirty="0" smtClean="0">
                <a:solidFill>
                  <a:schemeClr val="tx1"/>
                </a:solidFill>
              </a:rPr>
              <a:t>з наукового напряму </a:t>
            </a:r>
            <a:br>
              <a:rPr lang="uk-UA" sz="2000" b="1" dirty="0" smtClean="0">
                <a:solidFill>
                  <a:schemeClr val="tx1"/>
                </a:solidFill>
              </a:rPr>
            </a:br>
            <a:r>
              <a:rPr lang="uk-UA" sz="2000" b="1" dirty="0" smtClean="0"/>
              <a:t>«Агропромисловий комплекс, лісове і садово-паркове господарство, ветеринарна медицина</a:t>
            </a:r>
            <a:r>
              <a:rPr lang="uk-UA" sz="2000" dirty="0" smtClean="0"/>
              <a:t>» </a:t>
            </a:r>
            <a:br>
              <a:rPr lang="uk-UA" sz="2000" dirty="0" smtClean="0"/>
            </a:br>
            <a:r>
              <a:rPr lang="uk-UA" sz="2000" b="1" dirty="0" smtClean="0"/>
              <a:t>у </a:t>
            </a:r>
            <a:r>
              <a:rPr lang="uk-UA" sz="2000" b="1" dirty="0" smtClean="0">
                <a:solidFill>
                  <a:schemeClr val="tx2"/>
                </a:solidFill>
              </a:rPr>
              <a:t>Національному університеті біоресурсів і природокористування України</a:t>
            </a:r>
            <a:endParaRPr lang="ru-RU" sz="2000" b="1" dirty="0" smtClean="0">
              <a:solidFill>
                <a:schemeClr val="tx2"/>
              </a:solidFill>
            </a:endParaRPr>
          </a:p>
        </p:txBody>
      </p:sp>
      <p:sp>
        <p:nvSpPr>
          <p:cNvPr id="2051" name="Rectangle 3"/>
          <p:cNvSpPr>
            <a:spLocks noGrp="1" noChangeArrowheads="1"/>
          </p:cNvSpPr>
          <p:nvPr>
            <p:ph type="subTitle" idx="1"/>
          </p:nvPr>
        </p:nvSpPr>
        <p:spPr>
          <a:xfrm>
            <a:off x="4143372" y="5143512"/>
            <a:ext cx="4640263" cy="1008063"/>
          </a:xfrm>
          <a:ln>
            <a:solidFill>
              <a:srgbClr val="0066FF"/>
            </a:solidFill>
          </a:ln>
        </p:spPr>
        <p:txBody>
          <a:bodyPr/>
          <a:lstStyle/>
          <a:p>
            <a:pPr eaLnBrk="1" hangingPunct="1"/>
            <a:r>
              <a:rPr lang="uk-UA" sz="2000" b="1" dirty="0" err="1" smtClean="0">
                <a:solidFill>
                  <a:srgbClr val="000066"/>
                </a:solidFill>
              </a:rPr>
              <a:t>Отченашко</a:t>
            </a:r>
            <a:r>
              <a:rPr lang="uk-UA" sz="2000" b="1" dirty="0" smtClean="0">
                <a:solidFill>
                  <a:srgbClr val="000066"/>
                </a:solidFill>
              </a:rPr>
              <a:t> Володимир Віталійович</a:t>
            </a:r>
          </a:p>
          <a:p>
            <a:pPr eaLnBrk="1" hangingPunct="1"/>
            <a:r>
              <a:rPr lang="uk-UA" sz="2000" dirty="0" smtClean="0">
                <a:solidFill>
                  <a:srgbClr val="000066"/>
                </a:solidFill>
              </a:rPr>
              <a:t>начальник науково-дослідної частини</a:t>
            </a:r>
            <a:endParaRPr lang="ru-RU" sz="2000" dirty="0" smtClean="0">
              <a:solidFill>
                <a:srgbClr val="000066"/>
              </a:solidFill>
            </a:endParaRPr>
          </a:p>
        </p:txBody>
      </p:sp>
      <p:pic>
        <p:nvPicPr>
          <p:cNvPr id="2052" name="Picture 9" descr="&amp;Rcy;&amp;iecy;&amp;zcy;&amp;ucy;&amp;lcy;&amp;softcy;&amp;tcy;&amp;acy;&amp;tcy; &amp;pcy;&amp;ocy;&amp;shcy;&amp;ucy;&amp;kcy;&amp;ucy; &amp;zcy;&amp;ocy;&amp;bcy;&amp;rcy;&amp;acy;&amp;zhcy;&amp;iecy;&amp;ncy;&amp;softcy; &amp;zcy;&amp;acy; &amp;zcy;&amp;acy;&amp;pcy;&amp;icy;&amp;tcy;&amp;ocy;&amp;mcy; &quot;&amp;lcy;&amp;acy;&amp;bcy;&amp;ocy;&amp;rcy;&amp;acy;&amp;tcy;&amp;ocy;&amp;rcy;&amp;icy;&amp;yacy; &amp;bcy;&amp;ucy;&amp;dcy;&amp;ucy;&amp;shchcy;&amp;iecy;&amp;gcy;&amp;ocy;&quot;"/>
          <p:cNvPicPr>
            <a:picLocks noChangeAspect="1" noChangeArrowheads="1"/>
          </p:cNvPicPr>
          <p:nvPr/>
        </p:nvPicPr>
        <p:blipFill>
          <a:blip r:embed="rId2" cstate="print"/>
          <a:srcRect/>
          <a:stretch>
            <a:fillRect/>
          </a:stretch>
        </p:blipFill>
        <p:spPr bwMode="auto">
          <a:xfrm>
            <a:off x="179388" y="188913"/>
            <a:ext cx="2619375" cy="1752600"/>
          </a:xfrm>
          <a:prstGeom prst="rect">
            <a:avLst/>
          </a:prstGeom>
          <a:noFill/>
          <a:ln w="9525">
            <a:noFill/>
            <a:miter lim="800000"/>
            <a:headEnd/>
            <a:tailEnd/>
          </a:ln>
        </p:spPr>
      </p:pic>
      <p:pic>
        <p:nvPicPr>
          <p:cNvPr id="2053" name="Picture 11" descr="&amp;Rcy;&amp;iecy;&amp;zcy;&amp;ucy;&amp;lcy;&amp;softcy;&amp;tcy;&amp;acy;&amp;tcy; &amp;pcy;&amp;ocy;&amp;shcy;&amp;ucy;&amp;kcy;&amp;ucy; &amp;zcy;&amp;ocy;&amp;bcy;&amp;rcy;&amp;acy;&amp;zhcy;&amp;iecy;&amp;ncy;&amp;softcy; &amp;zcy;&amp;acy; &amp;zcy;&amp;acy;&amp;pcy;&amp;icy;&amp;tcy;&amp;ocy;&amp;mcy; &quot;&amp;lcy;&amp;acy;&amp;bcy;&amp;ocy;&amp;rcy;&amp;acy;&amp;tcy;&amp;ocy;&amp;rcy;&amp;icy;&amp;yacy; &amp;bcy;&amp;ucy;&amp;dcy;&amp;ucy;&amp;shchcy;&amp;iecy;&amp;gcy;&amp;ocy;&quot;"/>
          <p:cNvPicPr>
            <a:picLocks noChangeAspect="1" noChangeArrowheads="1"/>
          </p:cNvPicPr>
          <p:nvPr/>
        </p:nvPicPr>
        <p:blipFill>
          <a:blip r:embed="rId3" cstate="print"/>
          <a:srcRect/>
          <a:stretch>
            <a:fillRect/>
          </a:stretch>
        </p:blipFill>
        <p:spPr bwMode="auto">
          <a:xfrm>
            <a:off x="179388" y="2262188"/>
            <a:ext cx="2628900" cy="1743075"/>
          </a:xfrm>
          <a:prstGeom prst="rect">
            <a:avLst/>
          </a:prstGeom>
          <a:noFill/>
          <a:ln w="9525">
            <a:noFill/>
            <a:miter lim="800000"/>
            <a:headEnd/>
            <a:tailEnd/>
          </a:ln>
        </p:spPr>
      </p:pic>
      <p:pic>
        <p:nvPicPr>
          <p:cNvPr id="2054" name="Picture 13" descr="&amp;Rcy;&amp;iecy;&amp;zcy;&amp;ucy;&amp;lcy;&amp;softcy;&amp;tcy;&amp;acy;&amp;tcy; &amp;pcy;&amp;ocy;&amp;shcy;&amp;ucy;&amp;kcy;&amp;ucy; &amp;zcy;&amp;ocy;&amp;bcy;&amp;rcy;&amp;acy;&amp;zhcy;&amp;iecy;&amp;ncy;&amp;softcy; &amp;zcy;&amp;acy; &amp;zcy;&amp;acy;&amp;pcy;&amp;icy;&amp;tcy;&amp;ocy;&amp;mcy; &quot;&amp;lcy;&amp;acy;&amp;bcy;&amp;ocy;&amp;rcy;&amp;acy;&amp;tcy;&amp;ocy;&amp;rcy;&amp;icy;&amp;yacy; &amp;bcy;&amp;ucy;&amp;dcy;&amp;ucy;&amp;shchcy;&amp;iecy;&amp;gcy;&amp;ocy;&quot;"/>
          <p:cNvPicPr>
            <a:picLocks noChangeAspect="1" noChangeArrowheads="1"/>
          </p:cNvPicPr>
          <p:nvPr/>
        </p:nvPicPr>
        <p:blipFill>
          <a:blip r:embed="rId4" cstate="print"/>
          <a:srcRect/>
          <a:stretch>
            <a:fillRect/>
          </a:stretch>
        </p:blipFill>
        <p:spPr bwMode="auto">
          <a:xfrm>
            <a:off x="179388" y="4457700"/>
            <a:ext cx="2663825" cy="1851025"/>
          </a:xfrm>
          <a:prstGeom prst="rect">
            <a:avLst/>
          </a:prstGeom>
          <a:noFill/>
          <a:ln w="9525">
            <a:noFill/>
            <a:miter lim="800000"/>
            <a:headEnd/>
            <a:tailEnd/>
          </a:ln>
        </p:spPr>
      </p:pic>
      <p:sp>
        <p:nvSpPr>
          <p:cNvPr id="2056" name="Text Box 16"/>
          <p:cNvSpPr txBox="1">
            <a:spLocks noChangeArrowheads="1"/>
          </p:cNvSpPr>
          <p:nvPr/>
        </p:nvSpPr>
        <p:spPr bwMode="auto">
          <a:xfrm>
            <a:off x="4786314" y="476250"/>
            <a:ext cx="4106861" cy="630942"/>
          </a:xfrm>
          <a:prstGeom prst="rect">
            <a:avLst/>
          </a:prstGeom>
          <a:noFill/>
          <a:ln w="9525">
            <a:solidFill>
              <a:srgbClr val="0066FF"/>
            </a:solidFill>
            <a:miter lim="800000"/>
            <a:headEnd/>
            <a:tailEnd/>
          </a:ln>
        </p:spPr>
        <p:txBody>
          <a:bodyPr wrap="square">
            <a:spAutoFit/>
          </a:bodyPr>
          <a:lstStyle/>
          <a:p>
            <a:pPr algn="ctr">
              <a:spcBef>
                <a:spcPct val="50000"/>
              </a:spcBef>
            </a:pPr>
            <a:r>
              <a:rPr lang="uk-UA" sz="1400" dirty="0"/>
              <a:t>Національний </a:t>
            </a:r>
            <a:r>
              <a:rPr lang="uk-UA" sz="1400" dirty="0" smtClean="0"/>
              <a:t>університет харчових технологій</a:t>
            </a:r>
            <a:endParaRPr lang="uk-UA" sz="1400" dirty="0"/>
          </a:p>
          <a:p>
            <a:pPr algn="ctr">
              <a:spcBef>
                <a:spcPct val="50000"/>
              </a:spcBef>
            </a:pPr>
            <a:r>
              <a:rPr lang="uk-UA" sz="1400" dirty="0"/>
              <a:t>м. Київ, </a:t>
            </a:r>
            <a:r>
              <a:rPr lang="en-US" sz="1400" dirty="0" smtClean="0"/>
              <a:t>05 </a:t>
            </a:r>
            <a:r>
              <a:rPr lang="uk-UA" sz="1400" dirty="0" smtClean="0"/>
              <a:t>березня 2019 </a:t>
            </a:r>
            <a:r>
              <a:rPr lang="uk-UA" sz="1400" dirty="0"/>
              <a:t>р</a:t>
            </a:r>
            <a:r>
              <a:rPr lang="uk-UA" sz="1400" dirty="0" smtClean="0"/>
              <a:t>.</a:t>
            </a:r>
            <a:endParaRPr lang="uk-UA" sz="1400" dirty="0"/>
          </a:p>
        </p:txBody>
      </p:sp>
      <p:pic>
        <p:nvPicPr>
          <p:cNvPr id="9" name="Рисунок 8" descr="nubip_logo_new_poisk_18_2.png"/>
          <p:cNvPicPr>
            <a:picLocks noChangeAspect="1"/>
          </p:cNvPicPr>
          <p:nvPr/>
        </p:nvPicPr>
        <p:blipFill>
          <a:blip r:embed="rId5" cstate="print"/>
          <a:stretch>
            <a:fillRect/>
          </a:stretch>
        </p:blipFill>
        <p:spPr>
          <a:xfrm>
            <a:off x="3286116" y="214290"/>
            <a:ext cx="1203146" cy="1428736"/>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54032"/>
          </a:xfrm>
        </p:spPr>
        <p:style>
          <a:lnRef idx="0">
            <a:schemeClr val="accent1"/>
          </a:lnRef>
          <a:fillRef idx="3">
            <a:schemeClr val="accent1"/>
          </a:fillRef>
          <a:effectRef idx="3">
            <a:schemeClr val="accent1"/>
          </a:effectRef>
          <a:fontRef idx="minor">
            <a:schemeClr val="lt1"/>
          </a:fontRef>
        </p:style>
        <p:txBody>
          <a:bodyPr>
            <a:normAutofit fontScale="90000"/>
          </a:bodyPr>
          <a:lstStyle/>
          <a:p>
            <a:r>
              <a:rPr lang="uk-UA" sz="3600" dirty="0" err="1" smtClean="0"/>
              <a:t>Піднапрям</a:t>
            </a:r>
            <a:r>
              <a:rPr lang="uk-UA" sz="3600" dirty="0" smtClean="0"/>
              <a:t> </a:t>
            </a:r>
            <a:r>
              <a:rPr lang="uk-UA" sz="3600" dirty="0" err="1" smtClean="0"/>
              <a:t>“Агропромисловий</a:t>
            </a:r>
            <a:r>
              <a:rPr lang="uk-UA" sz="3600" dirty="0" smtClean="0"/>
              <a:t> </a:t>
            </a:r>
            <a:r>
              <a:rPr lang="uk-UA" sz="3600" dirty="0" err="1" smtClean="0"/>
              <a:t>комплекс”</a:t>
            </a:r>
            <a:endParaRPr lang="ru-RU" sz="3600" dirty="0"/>
          </a:p>
        </p:txBody>
      </p:sp>
      <p:sp>
        <p:nvSpPr>
          <p:cNvPr id="9" name="Прямоугольник 8"/>
          <p:cNvSpPr/>
          <p:nvPr/>
        </p:nvSpPr>
        <p:spPr>
          <a:xfrm>
            <a:off x="714348" y="1142984"/>
            <a:ext cx="7786742" cy="369332"/>
          </a:xfrm>
          <a:prstGeom prst="rect">
            <a:avLst/>
          </a:prstGeom>
        </p:spPr>
        <p:txBody>
          <a:bodyPr wrap="square">
            <a:spAutoFit/>
          </a:bodyPr>
          <a:lstStyle/>
          <a:p>
            <a:pPr algn="ctr"/>
            <a:r>
              <a:rPr lang="uk-UA" b="1" smtClean="0"/>
              <a:t>Навчально-науково-виробнича лабораторія рибництва</a:t>
            </a:r>
            <a:endParaRPr lang="uk-UA"/>
          </a:p>
        </p:txBody>
      </p:sp>
      <p:pic>
        <p:nvPicPr>
          <p:cNvPr id="11" name="Рисунок 10" descr="dscn0972.jpg"/>
          <p:cNvPicPr>
            <a:picLocks noChangeAspect="1"/>
          </p:cNvPicPr>
          <p:nvPr/>
        </p:nvPicPr>
        <p:blipFill>
          <a:blip r:embed="rId2" cstate="print"/>
          <a:stretch>
            <a:fillRect/>
          </a:stretch>
        </p:blipFill>
        <p:spPr>
          <a:xfrm>
            <a:off x="214282" y="1643051"/>
            <a:ext cx="2786082" cy="2089562"/>
          </a:xfrm>
          <a:prstGeom prst="rect">
            <a:avLst/>
          </a:prstGeom>
        </p:spPr>
      </p:pic>
      <p:pic>
        <p:nvPicPr>
          <p:cNvPr id="12" name="Рисунок 11" descr="img_20160506_142305.jpg"/>
          <p:cNvPicPr>
            <a:picLocks noChangeAspect="1"/>
          </p:cNvPicPr>
          <p:nvPr/>
        </p:nvPicPr>
        <p:blipFill>
          <a:blip r:embed="rId3" cstate="print"/>
          <a:stretch>
            <a:fillRect/>
          </a:stretch>
        </p:blipFill>
        <p:spPr>
          <a:xfrm>
            <a:off x="3071802" y="1714488"/>
            <a:ext cx="2667018" cy="2000264"/>
          </a:xfrm>
          <a:prstGeom prst="rect">
            <a:avLst/>
          </a:prstGeom>
        </p:spPr>
      </p:pic>
      <p:pic>
        <p:nvPicPr>
          <p:cNvPr id="13" name="Рисунок 12" descr="img_20160506_140913.jpg"/>
          <p:cNvPicPr>
            <a:picLocks noChangeAspect="1"/>
          </p:cNvPicPr>
          <p:nvPr/>
        </p:nvPicPr>
        <p:blipFill>
          <a:blip r:embed="rId4" cstate="print"/>
          <a:stretch>
            <a:fillRect/>
          </a:stretch>
        </p:blipFill>
        <p:spPr>
          <a:xfrm>
            <a:off x="5834066" y="1643051"/>
            <a:ext cx="2809900" cy="2107426"/>
          </a:xfrm>
          <a:prstGeom prst="rect">
            <a:avLst/>
          </a:prstGeom>
        </p:spPr>
      </p:pic>
      <p:pic>
        <p:nvPicPr>
          <p:cNvPr id="14" name="Рисунок 13" descr="dscn0950.jpg"/>
          <p:cNvPicPr>
            <a:picLocks noChangeAspect="1"/>
          </p:cNvPicPr>
          <p:nvPr/>
        </p:nvPicPr>
        <p:blipFill>
          <a:blip r:embed="rId5" cstate="print"/>
          <a:stretch>
            <a:fillRect/>
          </a:stretch>
        </p:blipFill>
        <p:spPr>
          <a:xfrm>
            <a:off x="214282" y="3857628"/>
            <a:ext cx="2738430" cy="2053823"/>
          </a:xfrm>
          <a:prstGeom prst="rect">
            <a:avLst/>
          </a:prstGeom>
        </p:spPr>
      </p:pic>
      <p:pic>
        <p:nvPicPr>
          <p:cNvPr id="22" name="Рисунок 21" descr="dsc_5162.jpg"/>
          <p:cNvPicPr>
            <a:picLocks noChangeAspect="1"/>
          </p:cNvPicPr>
          <p:nvPr/>
        </p:nvPicPr>
        <p:blipFill>
          <a:blip r:embed="rId6" cstate="print"/>
          <a:stretch>
            <a:fillRect/>
          </a:stretch>
        </p:blipFill>
        <p:spPr>
          <a:xfrm>
            <a:off x="3071802" y="3857629"/>
            <a:ext cx="3092091" cy="2071702"/>
          </a:xfrm>
          <a:prstGeom prst="rect">
            <a:avLst/>
          </a:prstGeom>
        </p:spPr>
      </p:pic>
      <p:pic>
        <p:nvPicPr>
          <p:cNvPr id="23" name="Рисунок 22" descr="p4270155.jpg"/>
          <p:cNvPicPr>
            <a:picLocks noChangeAspect="1"/>
          </p:cNvPicPr>
          <p:nvPr/>
        </p:nvPicPr>
        <p:blipFill>
          <a:blip r:embed="rId7" cstate="print"/>
          <a:stretch>
            <a:fillRect/>
          </a:stretch>
        </p:blipFill>
        <p:spPr>
          <a:xfrm>
            <a:off x="6215074" y="3857628"/>
            <a:ext cx="2667018" cy="2000264"/>
          </a:xfrm>
          <a:prstGeom prst="rect">
            <a:avLst/>
          </a:prstGeom>
        </p:spPr>
      </p:pic>
      <p:sp>
        <p:nvSpPr>
          <p:cNvPr id="10" name="Семиугольник 9"/>
          <p:cNvSpPr/>
          <p:nvPr/>
        </p:nvSpPr>
        <p:spPr>
          <a:xfrm>
            <a:off x="8358214" y="6286520"/>
            <a:ext cx="642942" cy="428628"/>
          </a:xfrm>
          <a:prstGeom prst="hep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10</a:t>
            </a:r>
            <a:endParaRPr lang="ru-RU" b="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54032"/>
          </a:xfrm>
        </p:spPr>
        <p:style>
          <a:lnRef idx="0">
            <a:schemeClr val="accent1"/>
          </a:lnRef>
          <a:fillRef idx="3">
            <a:schemeClr val="accent1"/>
          </a:fillRef>
          <a:effectRef idx="3">
            <a:schemeClr val="accent1"/>
          </a:effectRef>
          <a:fontRef idx="minor">
            <a:schemeClr val="lt1"/>
          </a:fontRef>
        </p:style>
        <p:txBody>
          <a:bodyPr>
            <a:normAutofit fontScale="90000"/>
          </a:bodyPr>
          <a:lstStyle/>
          <a:p>
            <a:r>
              <a:rPr lang="uk-UA" sz="3600" dirty="0" err="1" smtClean="0"/>
              <a:t>Піднапрям</a:t>
            </a:r>
            <a:r>
              <a:rPr lang="uk-UA" sz="3600" dirty="0" smtClean="0"/>
              <a:t> </a:t>
            </a:r>
            <a:r>
              <a:rPr lang="uk-UA" sz="3600" dirty="0" err="1" smtClean="0"/>
              <a:t>“Агропромисловий</a:t>
            </a:r>
            <a:r>
              <a:rPr lang="uk-UA" sz="3600" dirty="0" smtClean="0"/>
              <a:t> </a:t>
            </a:r>
            <a:r>
              <a:rPr lang="uk-UA" sz="3600" dirty="0" err="1" smtClean="0"/>
              <a:t>комплекс”</a:t>
            </a:r>
            <a:endParaRPr lang="ru-RU" sz="3600" dirty="0"/>
          </a:p>
        </p:txBody>
      </p:sp>
      <p:sp>
        <p:nvSpPr>
          <p:cNvPr id="9" name="Прямоугольник 8"/>
          <p:cNvSpPr/>
          <p:nvPr/>
        </p:nvSpPr>
        <p:spPr>
          <a:xfrm>
            <a:off x="714348" y="1142984"/>
            <a:ext cx="7786742" cy="646331"/>
          </a:xfrm>
          <a:prstGeom prst="rect">
            <a:avLst/>
          </a:prstGeom>
        </p:spPr>
        <p:txBody>
          <a:bodyPr wrap="square">
            <a:spAutoFit/>
          </a:bodyPr>
          <a:lstStyle/>
          <a:p>
            <a:pPr algn="ctr"/>
            <a:r>
              <a:rPr lang="uk-UA" dirty="0" smtClean="0"/>
              <a:t>Голосіївська навчально-дослідна пасіка</a:t>
            </a:r>
          </a:p>
          <a:p>
            <a:pPr algn="ctr"/>
            <a:r>
              <a:rPr lang="uk-UA" dirty="0" smtClean="0"/>
              <a:t>Лабораторія конярства</a:t>
            </a:r>
            <a:endParaRPr lang="uk-UA" dirty="0"/>
          </a:p>
        </p:txBody>
      </p:sp>
      <p:sp>
        <p:nvSpPr>
          <p:cNvPr id="1026" name="AutoShape 2" descr="https://nubip.edu.ua/sites/default/files/u244/dscn0972.jpg"/>
          <p:cNvSpPr>
            <a:spLocks noChangeAspect="1" noChangeArrowheads="1"/>
          </p:cNvSpPr>
          <p:nvPr/>
        </p:nvSpPr>
        <p:spPr bwMode="auto">
          <a:xfrm>
            <a:off x="155575" y="-1112838"/>
            <a:ext cx="3095625" cy="23241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5" name="Рисунок 14" descr="img_9731.jpg"/>
          <p:cNvPicPr>
            <a:picLocks noChangeAspect="1"/>
          </p:cNvPicPr>
          <p:nvPr/>
        </p:nvPicPr>
        <p:blipFill>
          <a:blip r:embed="rId2" cstate="print"/>
          <a:stretch>
            <a:fillRect/>
          </a:stretch>
        </p:blipFill>
        <p:spPr>
          <a:xfrm>
            <a:off x="785786" y="1857364"/>
            <a:ext cx="3286116" cy="2190744"/>
          </a:xfrm>
          <a:prstGeom prst="rect">
            <a:avLst/>
          </a:prstGeom>
        </p:spPr>
      </p:pic>
      <p:pic>
        <p:nvPicPr>
          <p:cNvPr id="16" name="Рисунок 15" descr="img_0066_0.jpg"/>
          <p:cNvPicPr>
            <a:picLocks noChangeAspect="1"/>
          </p:cNvPicPr>
          <p:nvPr/>
        </p:nvPicPr>
        <p:blipFill>
          <a:blip r:embed="rId3" cstate="print"/>
          <a:stretch>
            <a:fillRect/>
          </a:stretch>
        </p:blipFill>
        <p:spPr>
          <a:xfrm>
            <a:off x="714348" y="4143380"/>
            <a:ext cx="3286148" cy="2464611"/>
          </a:xfrm>
          <a:prstGeom prst="rect">
            <a:avLst/>
          </a:prstGeom>
        </p:spPr>
      </p:pic>
      <p:pic>
        <p:nvPicPr>
          <p:cNvPr id="17" name="Рисунок 16" descr="DSC_4036і.jpg"/>
          <p:cNvPicPr>
            <a:picLocks noChangeAspect="1"/>
          </p:cNvPicPr>
          <p:nvPr/>
        </p:nvPicPr>
        <p:blipFill>
          <a:blip r:embed="rId4" cstate="print"/>
          <a:srcRect r="2210"/>
          <a:stretch>
            <a:fillRect/>
          </a:stretch>
        </p:blipFill>
        <p:spPr>
          <a:xfrm>
            <a:off x="4429124" y="1857364"/>
            <a:ext cx="3357586" cy="2214578"/>
          </a:xfrm>
          <a:prstGeom prst="rect">
            <a:avLst/>
          </a:prstGeom>
        </p:spPr>
      </p:pic>
      <p:pic>
        <p:nvPicPr>
          <p:cNvPr id="18" name="Рисунок 17" descr="100_6748.jpg"/>
          <p:cNvPicPr>
            <a:picLocks noChangeAspect="1"/>
          </p:cNvPicPr>
          <p:nvPr/>
        </p:nvPicPr>
        <p:blipFill>
          <a:blip r:embed="rId5" cstate="print"/>
          <a:stretch>
            <a:fillRect/>
          </a:stretch>
        </p:blipFill>
        <p:spPr>
          <a:xfrm>
            <a:off x="4357686" y="4143380"/>
            <a:ext cx="3357586" cy="2446752"/>
          </a:xfrm>
          <a:prstGeom prst="rect">
            <a:avLst/>
          </a:prstGeom>
        </p:spPr>
      </p:pic>
      <p:sp>
        <p:nvSpPr>
          <p:cNvPr id="10" name="Семиугольник 9"/>
          <p:cNvSpPr/>
          <p:nvPr/>
        </p:nvSpPr>
        <p:spPr>
          <a:xfrm>
            <a:off x="8358214" y="6286520"/>
            <a:ext cx="642942" cy="428628"/>
          </a:xfrm>
          <a:prstGeom prst="hep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11</a:t>
            </a:r>
            <a:endParaRPr lang="ru-RU" b="1"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082660"/>
          </a:xfrm>
        </p:spPr>
        <p:style>
          <a:lnRef idx="0">
            <a:schemeClr val="accent4"/>
          </a:lnRef>
          <a:fillRef idx="3">
            <a:schemeClr val="accent4"/>
          </a:fillRef>
          <a:effectRef idx="3">
            <a:schemeClr val="accent4"/>
          </a:effectRef>
          <a:fontRef idx="minor">
            <a:schemeClr val="lt1"/>
          </a:fontRef>
        </p:style>
        <p:txBody>
          <a:bodyPr>
            <a:noAutofit/>
          </a:bodyPr>
          <a:lstStyle/>
          <a:p>
            <a:r>
              <a:rPr lang="uk-UA" sz="3600" dirty="0" err="1" smtClean="0"/>
              <a:t>Піднапрям</a:t>
            </a:r>
            <a:r>
              <a:rPr lang="uk-UA" sz="3600" dirty="0" smtClean="0"/>
              <a:t> </a:t>
            </a:r>
            <a:br>
              <a:rPr lang="uk-UA" sz="3600" dirty="0" smtClean="0"/>
            </a:br>
            <a:r>
              <a:rPr lang="uk-UA" sz="3600" dirty="0" err="1" smtClean="0"/>
              <a:t>“Лісове</a:t>
            </a:r>
            <a:r>
              <a:rPr lang="uk-UA" sz="3600" dirty="0" smtClean="0"/>
              <a:t> і садово-паркове </a:t>
            </a:r>
            <a:r>
              <a:rPr lang="uk-UA" sz="3600" dirty="0" err="1" smtClean="0"/>
              <a:t>господарство”</a:t>
            </a:r>
            <a:endParaRPr lang="ru-RU" sz="3600" dirty="0"/>
          </a:p>
        </p:txBody>
      </p:sp>
      <p:sp>
        <p:nvSpPr>
          <p:cNvPr id="6" name="Прямоугольник 5"/>
          <p:cNvSpPr/>
          <p:nvPr/>
        </p:nvSpPr>
        <p:spPr>
          <a:xfrm>
            <a:off x="785786" y="1500174"/>
            <a:ext cx="2857520" cy="1477328"/>
          </a:xfrm>
          <a:prstGeom prst="rect">
            <a:avLst/>
          </a:prstGeom>
        </p:spPr>
        <p:txBody>
          <a:bodyPr wrap="square">
            <a:spAutoFit/>
          </a:bodyPr>
          <a:lstStyle/>
          <a:p>
            <a:pPr algn="ctr"/>
            <a:r>
              <a:rPr lang="ru-RU" dirty="0" err="1" smtClean="0"/>
              <a:t>Навчально-науково-виробнича</a:t>
            </a:r>
            <a:r>
              <a:rPr lang="ru-RU" dirty="0" smtClean="0"/>
              <a:t> </a:t>
            </a:r>
            <a:r>
              <a:rPr lang="ru-RU" dirty="0" err="1" smtClean="0"/>
              <a:t>лабораторія</a:t>
            </a:r>
            <a:r>
              <a:rPr lang="ru-RU" dirty="0" smtClean="0"/>
              <a:t> </a:t>
            </a:r>
          </a:p>
          <a:p>
            <a:pPr algn="ctr"/>
            <a:r>
              <a:rPr lang="ru-RU" b="1" dirty="0" smtClean="0"/>
              <a:t>"</a:t>
            </a:r>
            <a:r>
              <a:rPr lang="ru-RU" b="1" dirty="0" err="1" smtClean="0"/>
              <a:t>Лісовпорядкування</a:t>
            </a:r>
            <a:r>
              <a:rPr lang="ru-RU" b="1" dirty="0" smtClean="0"/>
              <a:t> та </a:t>
            </a:r>
            <a:r>
              <a:rPr lang="ru-RU" b="1" dirty="0" err="1" smtClean="0"/>
              <a:t>обліку</a:t>
            </a:r>
            <a:r>
              <a:rPr lang="ru-RU" b="1" dirty="0" smtClean="0"/>
              <a:t> </a:t>
            </a:r>
            <a:r>
              <a:rPr lang="ru-RU" b="1" dirty="0" err="1" smtClean="0"/>
              <a:t>лісових</a:t>
            </a:r>
            <a:r>
              <a:rPr lang="ru-RU" b="1" dirty="0" smtClean="0"/>
              <a:t> </a:t>
            </a:r>
            <a:r>
              <a:rPr lang="ru-RU" b="1" dirty="0" err="1" smtClean="0"/>
              <a:t>ресурсів</a:t>
            </a:r>
            <a:endParaRPr lang="ru-RU" dirty="0"/>
          </a:p>
        </p:txBody>
      </p:sp>
      <p:pic>
        <p:nvPicPr>
          <p:cNvPr id="7" name="Рисунок 6" descr="1_518.jpg"/>
          <p:cNvPicPr>
            <a:picLocks noChangeAspect="1"/>
          </p:cNvPicPr>
          <p:nvPr/>
        </p:nvPicPr>
        <p:blipFill>
          <a:blip r:embed="rId2" cstate="print"/>
          <a:stretch>
            <a:fillRect/>
          </a:stretch>
        </p:blipFill>
        <p:spPr>
          <a:xfrm>
            <a:off x="428596" y="3000372"/>
            <a:ext cx="1643074" cy="1661045"/>
          </a:xfrm>
          <a:prstGeom prst="rect">
            <a:avLst/>
          </a:prstGeom>
        </p:spPr>
      </p:pic>
      <p:sp>
        <p:nvSpPr>
          <p:cNvPr id="31746" name="AutoShape 2" descr="https://nubip.edu.ua/sites/default/files/u18/dsc_6499_1.jpg"/>
          <p:cNvSpPr>
            <a:spLocks noChangeAspect="1" noChangeArrowheads="1"/>
          </p:cNvSpPr>
          <p:nvPr/>
        </p:nvSpPr>
        <p:spPr bwMode="auto">
          <a:xfrm>
            <a:off x="155575" y="-1951038"/>
            <a:ext cx="6096000" cy="4067176"/>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9" name="Рисунок 8" descr="dsc_6631_1.jpg"/>
          <p:cNvPicPr>
            <a:picLocks noChangeAspect="1"/>
          </p:cNvPicPr>
          <p:nvPr/>
        </p:nvPicPr>
        <p:blipFill>
          <a:blip r:embed="rId3" cstate="print"/>
          <a:stretch>
            <a:fillRect/>
          </a:stretch>
        </p:blipFill>
        <p:spPr>
          <a:xfrm>
            <a:off x="2285984" y="3000372"/>
            <a:ext cx="1950720" cy="1714512"/>
          </a:xfrm>
          <a:prstGeom prst="rect">
            <a:avLst/>
          </a:prstGeom>
        </p:spPr>
      </p:pic>
      <p:pic>
        <p:nvPicPr>
          <p:cNvPr id="10" name="Рисунок 9" descr="dsc_6628_1.jpg"/>
          <p:cNvPicPr>
            <a:picLocks noChangeAspect="1"/>
          </p:cNvPicPr>
          <p:nvPr/>
        </p:nvPicPr>
        <p:blipFill>
          <a:blip r:embed="rId4" cstate="print"/>
          <a:stretch>
            <a:fillRect/>
          </a:stretch>
        </p:blipFill>
        <p:spPr>
          <a:xfrm>
            <a:off x="214282" y="4857760"/>
            <a:ext cx="2034393" cy="1357322"/>
          </a:xfrm>
          <a:prstGeom prst="rect">
            <a:avLst/>
          </a:prstGeom>
        </p:spPr>
      </p:pic>
      <p:pic>
        <p:nvPicPr>
          <p:cNvPr id="11" name="Рисунок 10" descr="dsc_6568_4.jpg"/>
          <p:cNvPicPr>
            <a:picLocks noChangeAspect="1"/>
          </p:cNvPicPr>
          <p:nvPr/>
        </p:nvPicPr>
        <p:blipFill>
          <a:blip r:embed="rId5" cstate="print"/>
          <a:stretch>
            <a:fillRect/>
          </a:stretch>
        </p:blipFill>
        <p:spPr>
          <a:xfrm>
            <a:off x="2357422" y="4929198"/>
            <a:ext cx="1927320" cy="1285884"/>
          </a:xfrm>
          <a:prstGeom prst="rect">
            <a:avLst/>
          </a:prstGeom>
        </p:spPr>
      </p:pic>
      <p:sp>
        <p:nvSpPr>
          <p:cNvPr id="12" name="TextBox 11"/>
          <p:cNvSpPr txBox="1"/>
          <p:nvPr/>
        </p:nvSpPr>
        <p:spPr>
          <a:xfrm>
            <a:off x="5072066" y="1500174"/>
            <a:ext cx="3500462" cy="369332"/>
          </a:xfrm>
          <a:prstGeom prst="rect">
            <a:avLst/>
          </a:prstGeom>
          <a:noFill/>
        </p:spPr>
        <p:txBody>
          <a:bodyPr wrap="square" rtlCol="0">
            <a:spAutoFit/>
          </a:bodyPr>
          <a:lstStyle/>
          <a:p>
            <a:r>
              <a:rPr lang="uk-UA" dirty="0" smtClean="0"/>
              <a:t>Ботанічний сад</a:t>
            </a:r>
            <a:endParaRPr lang="ru-RU" dirty="0"/>
          </a:p>
        </p:txBody>
      </p:sp>
      <p:sp>
        <p:nvSpPr>
          <p:cNvPr id="31748" name="AutoShape 4" descr="https://nubip.edu.ua/sites/default/files/u184/reefmc_1.png"/>
          <p:cNvSpPr>
            <a:spLocks noChangeAspect="1" noChangeArrowheads="1"/>
          </p:cNvSpPr>
          <p:nvPr/>
        </p:nvSpPr>
        <p:spPr bwMode="auto">
          <a:xfrm>
            <a:off x="155575" y="-419100"/>
            <a:ext cx="1428750" cy="885825"/>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5" name="Рисунок 14" descr="dsc_0882.jpg"/>
          <p:cNvPicPr>
            <a:picLocks noChangeAspect="1"/>
          </p:cNvPicPr>
          <p:nvPr/>
        </p:nvPicPr>
        <p:blipFill>
          <a:blip r:embed="rId6" cstate="print"/>
          <a:stretch>
            <a:fillRect/>
          </a:stretch>
        </p:blipFill>
        <p:spPr>
          <a:xfrm>
            <a:off x="4429124" y="1857364"/>
            <a:ext cx="4071966" cy="2710402"/>
          </a:xfrm>
          <a:prstGeom prst="rect">
            <a:avLst/>
          </a:prstGeom>
        </p:spPr>
      </p:pic>
      <p:pic>
        <p:nvPicPr>
          <p:cNvPr id="16" name="Рисунок 15" descr="reefmc_1.png"/>
          <p:cNvPicPr>
            <a:picLocks noChangeAspect="1"/>
          </p:cNvPicPr>
          <p:nvPr/>
        </p:nvPicPr>
        <p:blipFill>
          <a:blip r:embed="rId7" cstate="print"/>
          <a:stretch>
            <a:fillRect/>
          </a:stretch>
        </p:blipFill>
        <p:spPr>
          <a:xfrm>
            <a:off x="6858016" y="4929198"/>
            <a:ext cx="1928826" cy="1199000"/>
          </a:xfrm>
          <a:prstGeom prst="rect">
            <a:avLst/>
          </a:prstGeom>
        </p:spPr>
      </p:pic>
      <p:pic>
        <p:nvPicPr>
          <p:cNvPr id="17" name="Рисунок 16" descr="dsc_6501_4.jpg"/>
          <p:cNvPicPr>
            <a:picLocks noChangeAspect="1"/>
          </p:cNvPicPr>
          <p:nvPr/>
        </p:nvPicPr>
        <p:blipFill>
          <a:blip r:embed="rId8" cstate="print"/>
          <a:stretch>
            <a:fillRect/>
          </a:stretch>
        </p:blipFill>
        <p:spPr>
          <a:xfrm>
            <a:off x="7000892" y="3286124"/>
            <a:ext cx="1976430" cy="1318649"/>
          </a:xfrm>
          <a:prstGeom prst="rect">
            <a:avLst/>
          </a:prstGeom>
        </p:spPr>
      </p:pic>
      <p:pic>
        <p:nvPicPr>
          <p:cNvPr id="31749" name="Picture 5"/>
          <p:cNvPicPr>
            <a:picLocks noChangeAspect="1" noChangeArrowheads="1"/>
          </p:cNvPicPr>
          <p:nvPr/>
        </p:nvPicPr>
        <p:blipFill>
          <a:blip r:embed="rId9" cstate="print"/>
          <a:srcRect l="8789" t="19043" r="71875" b="69238"/>
          <a:stretch>
            <a:fillRect/>
          </a:stretch>
        </p:blipFill>
        <p:spPr bwMode="auto">
          <a:xfrm>
            <a:off x="4500562" y="5000636"/>
            <a:ext cx="2357454" cy="1143008"/>
          </a:xfrm>
          <a:prstGeom prst="rect">
            <a:avLst/>
          </a:prstGeom>
          <a:noFill/>
          <a:ln w="9525">
            <a:noFill/>
            <a:miter lim="800000"/>
            <a:headEnd/>
            <a:tailEnd/>
          </a:ln>
          <a:effectLst/>
        </p:spPr>
      </p:pic>
      <p:sp>
        <p:nvSpPr>
          <p:cNvPr id="18" name="Семиугольник 17"/>
          <p:cNvSpPr/>
          <p:nvPr/>
        </p:nvSpPr>
        <p:spPr>
          <a:xfrm>
            <a:off x="8358214" y="6286520"/>
            <a:ext cx="642942" cy="428628"/>
          </a:xfrm>
          <a:prstGeom prst="hep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r>
              <a:rPr lang="uk-UA" b="1" dirty="0" smtClean="0"/>
              <a:t>2</a:t>
            </a:r>
            <a:endParaRPr lang="ru-RU"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082660"/>
          </a:xfrm>
        </p:spPr>
        <p:style>
          <a:lnRef idx="0">
            <a:schemeClr val="accent4"/>
          </a:lnRef>
          <a:fillRef idx="3">
            <a:schemeClr val="accent4"/>
          </a:fillRef>
          <a:effectRef idx="3">
            <a:schemeClr val="accent4"/>
          </a:effectRef>
          <a:fontRef idx="minor">
            <a:schemeClr val="lt1"/>
          </a:fontRef>
        </p:style>
        <p:txBody>
          <a:bodyPr>
            <a:noAutofit/>
          </a:bodyPr>
          <a:lstStyle/>
          <a:p>
            <a:r>
              <a:rPr lang="uk-UA" sz="3600" dirty="0" err="1" smtClean="0"/>
              <a:t>Піднапрям</a:t>
            </a:r>
            <a:r>
              <a:rPr lang="uk-UA" sz="3600" dirty="0" smtClean="0"/>
              <a:t> </a:t>
            </a:r>
            <a:br>
              <a:rPr lang="uk-UA" sz="3600" dirty="0" smtClean="0"/>
            </a:br>
            <a:r>
              <a:rPr lang="uk-UA" sz="3600" dirty="0" err="1" smtClean="0"/>
              <a:t>“Лісове</a:t>
            </a:r>
            <a:r>
              <a:rPr lang="uk-UA" sz="3600" dirty="0" smtClean="0"/>
              <a:t> і садово-паркове </a:t>
            </a:r>
            <a:r>
              <a:rPr lang="uk-UA" sz="3600" dirty="0" err="1" smtClean="0"/>
              <a:t>господарство”</a:t>
            </a:r>
            <a:endParaRPr lang="ru-RU" sz="3600" dirty="0"/>
          </a:p>
        </p:txBody>
      </p:sp>
      <p:pic>
        <p:nvPicPr>
          <p:cNvPr id="4" name="Рисунок 3" descr="D:\Фото для сайту\7.jpg"/>
          <p:cNvPicPr/>
          <p:nvPr/>
        </p:nvPicPr>
        <p:blipFill>
          <a:blip r:embed="rId2" cstate="print"/>
          <a:srcRect/>
          <a:stretch>
            <a:fillRect/>
          </a:stretch>
        </p:blipFill>
        <p:spPr bwMode="auto">
          <a:xfrm>
            <a:off x="857224" y="2000240"/>
            <a:ext cx="6858048" cy="4500594"/>
          </a:xfrm>
          <a:prstGeom prst="rect">
            <a:avLst/>
          </a:prstGeom>
          <a:noFill/>
          <a:ln w="9525">
            <a:noFill/>
            <a:miter lim="800000"/>
            <a:headEnd/>
            <a:tailEnd/>
          </a:ln>
        </p:spPr>
      </p:pic>
      <p:sp>
        <p:nvSpPr>
          <p:cNvPr id="5" name="TextBox 4"/>
          <p:cNvSpPr txBox="1"/>
          <p:nvPr/>
        </p:nvSpPr>
        <p:spPr>
          <a:xfrm>
            <a:off x="1571604" y="1500174"/>
            <a:ext cx="5929354" cy="369332"/>
          </a:xfrm>
          <a:prstGeom prst="rect">
            <a:avLst/>
          </a:prstGeom>
          <a:noFill/>
        </p:spPr>
        <p:txBody>
          <a:bodyPr wrap="square" rtlCol="0">
            <a:spAutoFit/>
          </a:bodyPr>
          <a:lstStyle/>
          <a:p>
            <a:r>
              <a:rPr lang="uk-UA" dirty="0" smtClean="0"/>
              <a:t>Лабораторія проектування садово-паркових об'єктів </a:t>
            </a:r>
            <a:endParaRPr lang="ru-RU" dirty="0"/>
          </a:p>
        </p:txBody>
      </p:sp>
      <p:sp>
        <p:nvSpPr>
          <p:cNvPr id="6" name="Семиугольник 5"/>
          <p:cNvSpPr/>
          <p:nvPr/>
        </p:nvSpPr>
        <p:spPr>
          <a:xfrm>
            <a:off x="8358214" y="6286520"/>
            <a:ext cx="642942" cy="428628"/>
          </a:xfrm>
          <a:prstGeom prst="hep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r>
              <a:rPr lang="uk-UA" b="1" dirty="0" smtClean="0"/>
              <a:t>2</a:t>
            </a:r>
            <a:endParaRPr lang="ru-RU" b="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082660"/>
          </a:xfrm>
        </p:spPr>
        <p:style>
          <a:lnRef idx="0">
            <a:schemeClr val="accent1"/>
          </a:lnRef>
          <a:fillRef idx="3">
            <a:schemeClr val="accent1"/>
          </a:fillRef>
          <a:effectRef idx="3">
            <a:schemeClr val="accent1"/>
          </a:effectRef>
          <a:fontRef idx="minor">
            <a:schemeClr val="lt1"/>
          </a:fontRef>
        </p:style>
        <p:txBody>
          <a:bodyPr>
            <a:noAutofit/>
          </a:bodyPr>
          <a:lstStyle/>
          <a:p>
            <a:r>
              <a:rPr lang="uk-UA" sz="3600" dirty="0" err="1" smtClean="0"/>
              <a:t>Піднапрям</a:t>
            </a:r>
            <a:r>
              <a:rPr lang="uk-UA" sz="3600" dirty="0" smtClean="0"/>
              <a:t> </a:t>
            </a:r>
            <a:br>
              <a:rPr lang="uk-UA" sz="3600" dirty="0" smtClean="0"/>
            </a:br>
            <a:r>
              <a:rPr lang="uk-UA" sz="3600" dirty="0" err="1" smtClean="0"/>
              <a:t>“Ветеринарна</a:t>
            </a:r>
            <a:r>
              <a:rPr lang="uk-UA" sz="3600" dirty="0" smtClean="0"/>
              <a:t> </a:t>
            </a:r>
            <a:r>
              <a:rPr lang="uk-UA" sz="3600" dirty="0" err="1" smtClean="0"/>
              <a:t>медицина”</a:t>
            </a:r>
            <a:endParaRPr lang="ru-RU" sz="3600" dirty="0"/>
          </a:p>
        </p:txBody>
      </p:sp>
      <p:pic>
        <p:nvPicPr>
          <p:cNvPr id="4" name="Picture 2" descr="E:\Фото мат.-тех\23599997_934755000008155_352077433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0034" y="1500174"/>
            <a:ext cx="2540016" cy="142876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5" descr="E:\Фото мат.-тех\23600372_934755096674812_1363793515_o(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14348" y="3071810"/>
            <a:ext cx="2143140" cy="214314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descr="E:\Фото мат.-тех\23599899_934755026674819_1069501109_o.jpg"/>
          <p:cNvPicPr>
            <a:picLocks noChangeAspect="1" noChangeArrowheads="1"/>
          </p:cNvPicPr>
          <p:nvPr/>
        </p:nvPicPr>
        <p:blipFill>
          <a:blip r:embed="rId4" cstate="print"/>
          <a:srcRect/>
          <a:stretch>
            <a:fillRect/>
          </a:stretch>
        </p:blipFill>
        <p:spPr bwMode="auto">
          <a:xfrm>
            <a:off x="3143239" y="1500174"/>
            <a:ext cx="2097861" cy="1428760"/>
          </a:xfrm>
          <a:prstGeom prst="rect">
            <a:avLst/>
          </a:prstGeom>
          <a:noFill/>
        </p:spPr>
      </p:pic>
      <p:pic>
        <p:nvPicPr>
          <p:cNvPr id="7" name="Picture 14" descr="E:\Фото мат.-тех\23601011_934755106674811_1351132414_o.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357818" y="1500174"/>
            <a:ext cx="2540017" cy="1428760"/>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3" descr="E:\Фото мат.-тех\23600038_934755073341481_589439901_o.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143240" y="3071810"/>
            <a:ext cx="2159014" cy="1214446"/>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descr="E:\Фото мат.-тех\23600794_934755123341476_94359979_o.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214678" y="4357694"/>
            <a:ext cx="2071702" cy="2071702"/>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9" descr="E:\Фото мат.-тех\23600858_934755020008153_1451793772_o.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643570" y="3000372"/>
            <a:ext cx="1857388" cy="1857390"/>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11" descr="E:\Фото мат.-тех\23627407_934755003341488_712168095_o.jp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785786" y="5357826"/>
            <a:ext cx="2000264" cy="1163700"/>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Рисунок 11" descr="item_294.jpg"/>
          <p:cNvPicPr>
            <a:picLocks noChangeAspect="1"/>
          </p:cNvPicPr>
          <p:nvPr/>
        </p:nvPicPr>
        <p:blipFill>
          <a:blip r:embed="rId10" cstate="print"/>
          <a:srcRect b="7142"/>
          <a:stretch>
            <a:fillRect/>
          </a:stretch>
        </p:blipFill>
        <p:spPr>
          <a:xfrm>
            <a:off x="5572132" y="4857736"/>
            <a:ext cx="2000264" cy="1857412"/>
          </a:xfrm>
          <a:prstGeom prst="rect">
            <a:avLst/>
          </a:prstGeom>
        </p:spPr>
      </p:pic>
      <p:sp>
        <p:nvSpPr>
          <p:cNvPr id="13" name="Семиугольник 12"/>
          <p:cNvSpPr/>
          <p:nvPr/>
        </p:nvSpPr>
        <p:spPr>
          <a:xfrm>
            <a:off x="8358214" y="6286520"/>
            <a:ext cx="642942" cy="428628"/>
          </a:xfrm>
          <a:prstGeom prst="hep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14</a:t>
            </a:r>
            <a:endParaRPr lang="ru-RU" b="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ChangeArrowheads="1"/>
          </p:cNvSpPr>
          <p:nvPr/>
        </p:nvSpPr>
        <p:spPr bwMode="auto">
          <a:xfrm>
            <a:off x="428596" y="142852"/>
            <a:ext cx="8215370" cy="6494085"/>
          </a:xfrm>
          <a:prstGeom prst="rect">
            <a:avLst/>
          </a:prstGeom>
          <a:noFill/>
          <a:ln w="9525">
            <a:solidFill>
              <a:srgbClr val="0000FF"/>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ctr" defTabSz="914400" rtl="0" eaLnBrk="1" fontAlgn="base" latinLnBrk="0" hangingPunct="1">
              <a:lnSpc>
                <a:spcPct val="100000"/>
              </a:lnSpc>
              <a:spcBef>
                <a:spcPct val="0"/>
              </a:spcBef>
              <a:spcAft>
                <a:spcPct val="0"/>
              </a:spcAft>
              <a:buClrTx/>
              <a:buSzTx/>
              <a:buFontTx/>
              <a:buNone/>
              <a:tabLst/>
            </a:pPr>
            <a:r>
              <a:rPr kumimoji="0" lang="uk-UA" sz="20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Положення</a:t>
            </a:r>
            <a:endParaRPr kumimoji="0" lang="ru-RU" sz="2000" b="0" i="0" u="none" strike="noStrike" cap="none" normalizeH="0" baseline="0" dirty="0" smtClean="0">
              <a:ln>
                <a:noFill/>
              </a:ln>
              <a:solidFill>
                <a:schemeClr val="tx1"/>
              </a:solidFill>
              <a:effectLst/>
              <a:latin typeface="Arial" pitchFamily="34" charset="0"/>
            </a:endParaRPr>
          </a:p>
          <a:p>
            <a:pPr marL="0" marR="0" lvl="0" indent="450850" algn="ctr" defTabSz="914400" rtl="0" eaLnBrk="0" fontAlgn="base" latinLnBrk="0" hangingPunct="0">
              <a:lnSpc>
                <a:spcPct val="100000"/>
              </a:lnSpc>
              <a:spcBef>
                <a:spcPct val="0"/>
              </a:spcBef>
              <a:spcAft>
                <a:spcPct val="0"/>
              </a:spcAft>
              <a:buClrTx/>
              <a:buSzTx/>
              <a:buFontTx/>
              <a:buNone/>
              <a:tabLst/>
            </a:pPr>
            <a:r>
              <a:rPr kumimoji="0" lang="uk-UA" sz="16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про Центр колективного користування науковими приладами/обладнанням з наукового (науково-технічного) напряму «Агропромисловий комплекс, лісове і садово-паркове господарство, ветеринарна медицина</a:t>
            </a:r>
            <a:r>
              <a:rPr kumimoji="0" lang="uk-UA" sz="16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uk-UA" sz="16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у Національному університеті біоресурсів і природокористування</a:t>
            </a:r>
            <a:r>
              <a:rPr kumimoji="0" lang="uk-UA" sz="16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uk-UA" sz="16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України</a:t>
            </a:r>
            <a:endParaRPr kumimoji="0" lang="ru-RU" sz="1600" b="0" i="0" u="none" strike="noStrike" cap="none" normalizeH="0" baseline="0" dirty="0" smtClean="0">
              <a:ln>
                <a:noFill/>
              </a:ln>
              <a:solidFill>
                <a:schemeClr val="tx1"/>
              </a:solidFill>
              <a:effectLst/>
              <a:latin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uk-UA" sz="20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1. Загальні положення </a:t>
            </a:r>
            <a:endParaRPr kumimoji="0" lang="ru-RU" sz="2000" b="0" i="0" u="none" strike="noStrike" cap="none" normalizeH="0" baseline="0" dirty="0" smtClean="0">
              <a:ln>
                <a:noFill/>
              </a:ln>
              <a:solidFill>
                <a:schemeClr val="tx1"/>
              </a:solidFill>
              <a:effectLst/>
              <a:latin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uk-UA" sz="16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1.1. Центр колективного користування науковими приладами/обладнанням з наукового (науково-технічного) напряму «Агропромисловий комплекс, лісове і садово-паркове господарство, ветеринарна медицина» у Національному університеті біоресурсів і природокористування України (далі – Центр) діє з метою найбільш раціонального використання унікальних та коштовних наукових приладів/обладнання  вітчизняного або імпортного виробництва, інших об’єктів дослідницької інфраструктури (ботанічний сад, навчально-дослідні господарства, навчально-науково-інноваційні центри, ветеринарна клініка) в інтересах наукової спільноти України, підвищення якості освітнього процесу, надання послуг замовникам на договірній основі. </a:t>
            </a:r>
            <a:endParaRPr kumimoji="0" lang="ru-RU" sz="1600" b="0" i="0" u="none" strike="noStrike" cap="none" normalizeH="0" baseline="0" dirty="0" smtClean="0">
              <a:ln>
                <a:noFill/>
              </a:ln>
              <a:solidFill>
                <a:schemeClr val="tx1"/>
              </a:solidFill>
              <a:effectLst/>
              <a:latin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uk-UA" sz="16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1.2. Центр бере на себе зобов'язання забезпечити якісну та надійну роботу наукового обладнання і приладів, його необхідне фахове обслуговування, умови найкращого використання робочого часу в інтересах наукової спільноти України, відсутність штучних обмежень у наданні послуг іншим науковим установам і організаціям України. </a:t>
            </a:r>
            <a:endParaRPr kumimoji="0" lang="ru-RU" sz="1600" b="0" i="0" u="none" strike="noStrike" cap="none" normalizeH="0" baseline="0" dirty="0" smtClean="0">
              <a:ln>
                <a:noFill/>
              </a:ln>
              <a:solidFill>
                <a:schemeClr val="tx1"/>
              </a:solidFill>
              <a:effectLst/>
              <a:latin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uk-UA" sz="16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1.3. Інформація про Центр (тип/марка наукового приладу/обладнання, інший об’єкт дослідницької інфраструктури, що надається для колективного користування, їх основні технічні характеристики та головні напрями досліджень, які можна здійснити на такому обладнанні, контактні дані оператора, порядок використання обладнання, надання послуг), має міститись на </a:t>
            </a:r>
            <a:r>
              <a:rPr kumimoji="0" lang="uk-UA" sz="16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веб-сторінці</a:t>
            </a:r>
            <a:r>
              <a:rPr kumimoji="0" lang="uk-UA" sz="16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uk-UA" sz="16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НУБіП</a:t>
            </a:r>
            <a:r>
              <a:rPr kumimoji="0" lang="uk-UA" sz="16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України. Така сама інформація розміщується на </a:t>
            </a:r>
            <a:r>
              <a:rPr kumimoji="0" lang="uk-UA" sz="16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веб-сторінці</a:t>
            </a:r>
            <a:r>
              <a:rPr kumimoji="0" lang="uk-UA" sz="16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Міністерства освіти і науки України (розділ «НАУКА»). </a:t>
            </a:r>
            <a:endParaRPr kumimoji="0" lang="uk-UA" sz="1600" b="0" i="0" u="none" strike="noStrike" cap="none" normalizeH="0" baseline="0" dirty="0" smtClean="0">
              <a:ln>
                <a:noFill/>
              </a:ln>
              <a:solidFill>
                <a:schemeClr val="tx1"/>
              </a:solidFill>
              <a:effectLst/>
              <a:latin typeface="Arial" pitchFamily="34" charset="0"/>
            </a:endParaRPr>
          </a:p>
        </p:txBody>
      </p:sp>
      <p:sp>
        <p:nvSpPr>
          <p:cNvPr id="5" name="Семиугольник 4"/>
          <p:cNvSpPr/>
          <p:nvPr/>
        </p:nvSpPr>
        <p:spPr>
          <a:xfrm>
            <a:off x="8358214" y="6286520"/>
            <a:ext cx="642942" cy="428628"/>
          </a:xfrm>
          <a:prstGeom prst="hep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15</a:t>
            </a:r>
            <a:endParaRPr lang="ru-RU" b="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ChangeArrowheads="1"/>
          </p:cNvSpPr>
          <p:nvPr/>
        </p:nvSpPr>
        <p:spPr bwMode="auto">
          <a:xfrm>
            <a:off x="214282" y="142876"/>
            <a:ext cx="8572560" cy="6524863"/>
          </a:xfrm>
          <a:prstGeom prst="rect">
            <a:avLst/>
          </a:prstGeom>
          <a:noFill/>
          <a:ln w="9525">
            <a:solidFill>
              <a:srgbClr val="0000FF"/>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uk-UA" sz="20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2. Структура, головні завдання і організація роботи Центру </a:t>
            </a:r>
            <a:endParaRPr kumimoji="0" lang="ru-RU" sz="1100" b="0" i="0" u="none" strike="noStrike" cap="none" normalizeH="0" baseline="0" dirty="0" smtClean="0">
              <a:ln>
                <a:noFill/>
              </a:ln>
              <a:solidFill>
                <a:schemeClr val="tx1"/>
              </a:solidFill>
              <a:effectLst/>
              <a:latin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uk-UA"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2.1. Центр є надбанням Міністерства освіти і науки України. Наукові прилади та обладнання Центру перебувають на балансі </a:t>
            </a:r>
            <a:r>
              <a:rPr kumimoji="0" lang="uk-UA" sz="14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НУБіП</a:t>
            </a:r>
            <a:r>
              <a:rPr kumimoji="0" lang="uk-UA"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України. </a:t>
            </a:r>
            <a:endParaRPr kumimoji="0" lang="ru-RU" sz="900" b="0" i="0" u="none" strike="noStrike" cap="none" normalizeH="0" baseline="0" dirty="0" smtClean="0">
              <a:ln>
                <a:noFill/>
              </a:ln>
              <a:solidFill>
                <a:schemeClr val="tx1"/>
              </a:solidFill>
              <a:effectLst/>
              <a:latin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uk-UA"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2.2. Центр входить до складу </a:t>
            </a:r>
            <a:r>
              <a:rPr kumimoji="0" lang="uk-UA" sz="14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НУБіП</a:t>
            </a:r>
            <a:r>
              <a:rPr kumimoji="0" lang="uk-UA"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України як науковий підрозділ,  має власну назву. </a:t>
            </a:r>
            <a:endParaRPr kumimoji="0" lang="ru-RU" sz="900" b="0" i="0" u="none" strike="noStrike" cap="none" normalizeH="0" baseline="0" dirty="0" smtClean="0">
              <a:ln>
                <a:noFill/>
              </a:ln>
              <a:solidFill>
                <a:schemeClr val="tx1"/>
              </a:solidFill>
              <a:effectLst/>
              <a:latin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uk-UA"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2.3. Головним завданням Центру є надання науковцям, здобувачам вищої освіти та здобувачам наукових ступенів, закладам вищої освіти та науковим установам України, іншим організаціям та установам можливості проводити дослідження на наукових приладах/обладнанні сучасного рівня, інших об’єктах дослідницької інфраструктури, які обслуговуються кваліфікованим персоналом, здатним підтримувати обладнання у високоякісному робочому стані та надавати консультативні послуги. </a:t>
            </a:r>
            <a:endParaRPr kumimoji="0" lang="ru-RU" sz="900" b="0" i="0" u="none" strike="noStrike" cap="none" normalizeH="0" baseline="0" dirty="0" smtClean="0">
              <a:ln>
                <a:noFill/>
              </a:ln>
              <a:solidFill>
                <a:schemeClr val="tx1"/>
              </a:solidFill>
              <a:effectLst/>
              <a:latin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uk-UA"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2.4. Ректор </a:t>
            </a:r>
            <a:r>
              <a:rPr kumimoji="0" lang="uk-UA" sz="14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НУБіП</a:t>
            </a:r>
            <a:r>
              <a:rPr kumimoji="0" lang="uk-UA"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України наказом призначає керівника (директора) та відповідний штат працівників Центру. Загальне керівництво роботою Центру покладається на першого проректора або начальника науково-дослідної частини </a:t>
            </a:r>
            <a:r>
              <a:rPr kumimoji="0" lang="uk-UA" sz="14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НУБіП</a:t>
            </a:r>
            <a:r>
              <a:rPr kumimoji="0" lang="uk-UA"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України. </a:t>
            </a:r>
            <a:endParaRPr kumimoji="0" lang="ru-RU" sz="900" b="0" i="0" u="none" strike="noStrike" cap="none" normalizeH="0" baseline="0" dirty="0" smtClean="0">
              <a:ln>
                <a:noFill/>
              </a:ln>
              <a:solidFill>
                <a:schemeClr val="tx1"/>
              </a:solidFill>
              <a:effectLst/>
              <a:latin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uk-UA"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2.5. Діяльність Центру розглядається не менше одного разу на рік на засіданні Вченої ради, ректорату та/або координаційної ради з питань науково-технічної діяльності </a:t>
            </a:r>
            <a:r>
              <a:rPr kumimoji="0" lang="uk-UA" sz="14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НУБіП</a:t>
            </a:r>
            <a:r>
              <a:rPr kumimoji="0" lang="uk-UA"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України. В загальному річному звіті </a:t>
            </a:r>
            <a:r>
              <a:rPr kumimoji="0" lang="uk-UA" sz="14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НУБіП</a:t>
            </a:r>
            <a:r>
              <a:rPr kumimoji="0" lang="uk-UA"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України та з наукової діяльності дані про роботу Центру окремим розділом.  </a:t>
            </a:r>
            <a:endParaRPr kumimoji="0" lang="ru-RU" sz="900" b="0" i="0" u="none" strike="noStrike" cap="none" normalizeH="0" baseline="0" dirty="0" smtClean="0">
              <a:ln>
                <a:noFill/>
              </a:ln>
              <a:solidFill>
                <a:schemeClr val="tx1"/>
              </a:solidFill>
              <a:effectLst/>
              <a:latin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uk-UA"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2.6. У випадку незадовільної роботи Центру Вчена рада може у встановленому цим положенням порядку порушити питання про зміну керівництва або закриття Центру. </a:t>
            </a:r>
            <a:endParaRPr kumimoji="0" lang="ru-RU" sz="900" b="0" i="0" u="none" strike="noStrike" cap="none" normalizeH="0" baseline="0" dirty="0" smtClean="0">
              <a:ln>
                <a:noFill/>
              </a:ln>
              <a:solidFill>
                <a:schemeClr val="tx1"/>
              </a:solidFill>
              <a:effectLst/>
              <a:latin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uk-UA" sz="20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3. Порядок надання послуг </a:t>
            </a:r>
            <a:endParaRPr kumimoji="0" lang="ru-RU" sz="1100" b="0" i="0" u="none" strike="noStrike" cap="none" normalizeH="0" baseline="0" dirty="0" smtClean="0">
              <a:ln>
                <a:noFill/>
              </a:ln>
              <a:solidFill>
                <a:schemeClr val="tx1"/>
              </a:solidFill>
              <a:effectLst/>
              <a:latin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uk-UA"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3.1. Заклади вищої освіти, наукові установи та організації України, які мають потребу в проведенні досліджень на науковому обладнанні Центру (далі - замовники), подають у письмовому або електронному вигляді на ім’я першого проректора заявку, підписану керівником наукової групи, у якій  надається інформація з обґрунтуванням необхідності використання відповідного обладнання/приладу/об’єкту дослідницької інфраструктури, кількість годин, строки та види досліджень, проведення яких потребує використання наукових приладів і обладнання Центру, участі замовника у виконанні міжнародних, вітчизняних наукових проектів (грантів, угод). </a:t>
            </a:r>
            <a:endParaRPr kumimoji="0" lang="ru-RU" sz="900" b="0" i="0" u="none" strike="noStrike" cap="none" normalizeH="0" baseline="0" dirty="0" smtClean="0">
              <a:ln>
                <a:noFill/>
              </a:ln>
              <a:solidFill>
                <a:schemeClr val="tx1"/>
              </a:solidFill>
              <a:effectLst/>
              <a:latin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uk-UA"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Послуги з використання наукового обладнання Центру для потреб структурних підрозділів </a:t>
            </a:r>
            <a:r>
              <a:rPr kumimoji="0" lang="uk-UA" sz="14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НУБіП</a:t>
            </a:r>
            <a:r>
              <a:rPr kumimoji="0" lang="uk-UA" sz="14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України та установ МОН України надаються безкоштовно. Оператори приладів не забезпечують замовників витратними матеріалами, реагентами, надання яких відшкодовується замовниками згідно кошторисів витрат за відповідними науковими проектами або шляхом укладання договору на проведення досліджень. </a:t>
            </a:r>
            <a:endParaRPr kumimoji="0" lang="uk-UA" sz="1800" b="0" i="0" u="none" strike="noStrike" cap="none" normalizeH="0" baseline="0" dirty="0" smtClean="0">
              <a:ln>
                <a:noFill/>
              </a:ln>
              <a:solidFill>
                <a:schemeClr val="tx1"/>
              </a:solidFill>
              <a:effectLst/>
              <a:latin typeface="Arial" pitchFamily="34" charset="0"/>
            </a:endParaRPr>
          </a:p>
        </p:txBody>
      </p:sp>
      <p:sp>
        <p:nvSpPr>
          <p:cNvPr id="5" name="Семиугольник 4"/>
          <p:cNvSpPr/>
          <p:nvPr/>
        </p:nvSpPr>
        <p:spPr>
          <a:xfrm>
            <a:off x="8358214" y="6286520"/>
            <a:ext cx="642942" cy="428628"/>
          </a:xfrm>
          <a:prstGeom prst="hep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16</a:t>
            </a:r>
            <a:endParaRPr lang="ru-RU" b="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428596" y="571480"/>
            <a:ext cx="8358246" cy="4031873"/>
          </a:xfrm>
          <a:prstGeom prst="rect">
            <a:avLst/>
          </a:prstGeom>
          <a:noFill/>
          <a:ln w="9525">
            <a:solidFill>
              <a:srgbClr val="0000FF"/>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uk-UA" sz="16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3.2. Директор у триденний термін розглядає заявку та приймає рішення про її ухвалу, визначає графік роботи Центру та окремих наукових приладів/обладнання, встановлює необхідну кількість робочих змін на робочий день з урахуванням режиму роботи наукових підрозділів і потреб вчених </a:t>
            </a:r>
            <a:r>
              <a:rPr kumimoji="0" lang="uk-UA" sz="16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НУБіП</a:t>
            </a:r>
            <a:r>
              <a:rPr kumimoji="0" lang="uk-UA" sz="16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України у використанні наукових приладів/обладнання. </a:t>
            </a:r>
            <a:endParaRPr kumimoji="0" lang="ru-RU" sz="1000" b="0" i="0" u="none" strike="noStrike" cap="none" normalizeH="0" baseline="0" dirty="0" smtClean="0">
              <a:ln>
                <a:noFill/>
              </a:ln>
              <a:solidFill>
                <a:schemeClr val="tx1"/>
              </a:solidFill>
              <a:effectLst/>
              <a:latin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uk-UA" sz="16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Використання часу роботи наукових приладів/обладнання/об’єкту інфраструктури реєструється в робочих журналах. Перед початком роботи замовник повинен попередньо узгодити з операторами обладнання, відповідальними особами підготовчі етапи вимірювання (характеристики зразків, витратних матеріалів, протоколи підготовки зразків), методи вимірювання, графіки проведення робіт, форма подання результатів випробувань. </a:t>
            </a:r>
            <a:endParaRPr kumimoji="0" lang="ru-RU" sz="1000" b="0" i="0" u="none" strike="noStrike" cap="none" normalizeH="0" baseline="0" dirty="0" smtClean="0">
              <a:ln>
                <a:noFill/>
              </a:ln>
              <a:solidFill>
                <a:schemeClr val="tx1"/>
              </a:solidFill>
              <a:effectLst/>
              <a:latin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uk-UA" sz="16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3.3. Платні послуги з використання наукового обладнання / об’єктів дослідницької інфраструктури Центру для потреб інших замовників надаються згідно з чинним законодавством України. </a:t>
            </a:r>
            <a:endParaRPr kumimoji="0" lang="ru-RU" sz="1000" b="0" i="0" u="none" strike="noStrike" cap="none" normalizeH="0" baseline="0" dirty="0" smtClean="0">
              <a:ln>
                <a:noFill/>
              </a:ln>
              <a:solidFill>
                <a:schemeClr val="tx1"/>
              </a:solidFill>
              <a:effectLst/>
              <a:latin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uk-UA" sz="16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3.4. За представлення результатів вимірювання / дослідження у вигляді статей, тез, монографій, дисертацій, звітів, іншого інформаційного матеріалу замовник має вказувати назву Центру, де проводилася робота, назву приладу та іншу інформацію, необхідну для висвітлення методики досліджень. </a:t>
            </a:r>
            <a:endParaRPr kumimoji="0" lang="uk-UA" sz="2000" b="0" i="0" u="none" strike="noStrike" cap="none" normalizeH="0" baseline="0" dirty="0" smtClean="0">
              <a:ln>
                <a:noFill/>
              </a:ln>
              <a:solidFill>
                <a:schemeClr val="tx1"/>
              </a:solidFill>
              <a:effectLst/>
              <a:latin typeface="Arial" pitchFamily="34" charset="0"/>
            </a:endParaRPr>
          </a:p>
        </p:txBody>
      </p:sp>
      <p:sp>
        <p:nvSpPr>
          <p:cNvPr id="5" name="Семиугольник 4"/>
          <p:cNvSpPr/>
          <p:nvPr/>
        </p:nvSpPr>
        <p:spPr>
          <a:xfrm>
            <a:off x="8358214" y="6286520"/>
            <a:ext cx="642942" cy="428628"/>
          </a:xfrm>
          <a:prstGeom prst="hep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17</a:t>
            </a:r>
            <a:endParaRPr lang="ru-RU" b="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p:cNvPicPr>
            <a:picLocks noChangeAspect="1" noChangeArrowheads="1"/>
          </p:cNvPicPr>
          <p:nvPr/>
        </p:nvPicPr>
        <p:blipFill>
          <a:blip r:embed="rId2" cstate="print"/>
          <a:srcRect/>
          <a:stretch>
            <a:fillRect/>
          </a:stretch>
        </p:blipFill>
        <p:spPr bwMode="auto">
          <a:xfrm>
            <a:off x="428596" y="3429000"/>
            <a:ext cx="2286016" cy="3109951"/>
          </a:xfrm>
          <a:prstGeom prst="rect">
            <a:avLst/>
          </a:prstGeom>
          <a:noFill/>
          <a:ln w="9525">
            <a:solidFill>
              <a:srgbClr val="00B050"/>
            </a:solidFill>
            <a:miter lim="800000"/>
            <a:headEnd/>
            <a:tailEnd/>
          </a:ln>
          <a:effectLst/>
        </p:spPr>
      </p:pic>
      <p:pic>
        <p:nvPicPr>
          <p:cNvPr id="33794" name="Picture 2"/>
          <p:cNvPicPr>
            <a:picLocks noChangeAspect="1" noChangeArrowheads="1"/>
          </p:cNvPicPr>
          <p:nvPr/>
        </p:nvPicPr>
        <p:blipFill>
          <a:blip r:embed="rId3" cstate="print"/>
          <a:srcRect/>
          <a:stretch>
            <a:fillRect/>
          </a:stretch>
        </p:blipFill>
        <p:spPr bwMode="auto">
          <a:xfrm>
            <a:off x="500034" y="142851"/>
            <a:ext cx="2199539" cy="3214711"/>
          </a:xfrm>
          <a:prstGeom prst="rect">
            <a:avLst/>
          </a:prstGeom>
          <a:noFill/>
          <a:ln w="9525">
            <a:solidFill>
              <a:srgbClr val="009900"/>
            </a:solidFill>
            <a:miter lim="800000"/>
            <a:headEnd/>
            <a:tailEnd/>
          </a:ln>
          <a:effectLst/>
        </p:spPr>
      </p:pic>
      <p:pic>
        <p:nvPicPr>
          <p:cNvPr id="33796" name="Picture 4"/>
          <p:cNvPicPr>
            <a:picLocks noChangeAspect="1" noChangeArrowheads="1"/>
          </p:cNvPicPr>
          <p:nvPr/>
        </p:nvPicPr>
        <p:blipFill>
          <a:blip r:embed="rId4" cstate="print"/>
          <a:srcRect/>
          <a:stretch>
            <a:fillRect/>
          </a:stretch>
        </p:blipFill>
        <p:spPr bwMode="auto">
          <a:xfrm>
            <a:off x="2857488" y="142852"/>
            <a:ext cx="2289668" cy="3214710"/>
          </a:xfrm>
          <a:prstGeom prst="rect">
            <a:avLst/>
          </a:prstGeom>
          <a:noFill/>
          <a:ln w="9525">
            <a:solidFill>
              <a:srgbClr val="00B050"/>
            </a:solidFill>
            <a:miter lim="800000"/>
            <a:headEnd/>
            <a:tailEnd/>
          </a:ln>
          <a:effectLst/>
        </p:spPr>
      </p:pic>
      <p:pic>
        <p:nvPicPr>
          <p:cNvPr id="33797" name="Picture 5"/>
          <p:cNvPicPr>
            <a:picLocks noChangeAspect="1" noChangeArrowheads="1"/>
          </p:cNvPicPr>
          <p:nvPr/>
        </p:nvPicPr>
        <p:blipFill>
          <a:blip r:embed="rId5" cstate="print"/>
          <a:srcRect/>
          <a:stretch>
            <a:fillRect/>
          </a:stretch>
        </p:blipFill>
        <p:spPr bwMode="auto">
          <a:xfrm>
            <a:off x="2857488" y="3500438"/>
            <a:ext cx="2324103" cy="3000396"/>
          </a:xfrm>
          <a:prstGeom prst="rect">
            <a:avLst/>
          </a:prstGeom>
          <a:noFill/>
          <a:ln w="9525">
            <a:solidFill>
              <a:srgbClr val="00B050"/>
            </a:solidFill>
            <a:miter lim="800000"/>
            <a:headEnd/>
            <a:tailEnd/>
          </a:ln>
          <a:effectLst/>
        </p:spPr>
      </p:pic>
      <p:pic>
        <p:nvPicPr>
          <p:cNvPr id="33799" name="Picture 7" descr="&amp;Rcy;&amp;iecy;&amp;zcy;&amp;ucy;&amp;lcy;&amp;softcy;&amp;tcy;&amp;acy;&amp;tcy; &amp;pcy;&amp;ocy;&amp;shcy;&amp;ucy;&amp;kcy;&amp;ucy; &amp;zcy;&amp;ocy;&amp;bcy;&amp;rcy;&amp;acy;&amp;zhcy;&amp;iecy;&amp;ncy;&amp;softcy; &amp;zcy;&amp;acy; &amp;zcy;&amp;acy;&amp;pcy;&amp;icy;&amp;tcy;&amp;ocy;&amp;mcy; &quot;&amp;scy;&amp;ucy;&amp;mcy;&amp;scy;&amp;softcy;&amp;kcy;&amp;icy;&amp;jcy; &amp;ncy;&amp;acy;&amp;tscy;&amp;iukcy;&amp;ocy;&amp;ncy;&amp;acy;&amp;lcy;&amp;softcy;&amp;ncy;&amp;icy;&amp;jcy; &amp;acy;&amp;gcy;&amp;rcy;&amp;acy;&amp;rcy;&amp;ncy;&amp;icy;&amp;jcy; &amp;ucy;&amp;ncy;&amp;iukcy;&amp;vcy;&amp;iecy;&amp;rcy;&amp;scy;&amp;icy;&amp;tcy;&amp;iecy;&amp;tcy;&quot;"/>
          <p:cNvPicPr>
            <a:picLocks noChangeAspect="1" noChangeArrowheads="1"/>
          </p:cNvPicPr>
          <p:nvPr/>
        </p:nvPicPr>
        <p:blipFill>
          <a:blip r:embed="rId6" cstate="print"/>
          <a:srcRect l="16667" r="16667"/>
          <a:stretch>
            <a:fillRect/>
          </a:stretch>
        </p:blipFill>
        <p:spPr bwMode="auto">
          <a:xfrm>
            <a:off x="5286380" y="785794"/>
            <a:ext cx="1884602" cy="1857388"/>
          </a:xfrm>
          <a:prstGeom prst="rect">
            <a:avLst/>
          </a:prstGeom>
          <a:noFill/>
        </p:spPr>
      </p:pic>
      <p:sp>
        <p:nvSpPr>
          <p:cNvPr id="33801" name="AutoShape 9" descr="&amp;Rcy;&amp;iecy;&amp;zcy;&amp;ucy;&amp;lcy;&amp;softcy;&amp;tcy;&amp;acy;&amp;tcy; &amp;pcy;&amp;ocy;&amp;shcy;&amp;ucy;&amp;kcy;&amp;ucy; &amp;zcy;&amp;ocy;&amp;bcy;&amp;rcy;&amp;acy;&amp;zhcy;&amp;iecy;&amp;ncy;&amp;softcy; &amp;zcy;&amp;acy; &amp;zcy;&amp;acy;&amp;pcy;&amp;icy;&amp;tcy;&amp;ocy;&amp;mcy; &quot;&amp;bcy;&amp;iukcy;&amp;lcy;&amp;ocy;&amp;tscy;&amp;iecy;&amp;rcy;&amp;kcy;&amp;iukcy;&amp;vcy;&amp;scy;&amp;softcy;&amp;kcy;&amp;icy;&amp;jcy; &amp;ncy;&amp;acy;&amp;tscy;&amp;iukcy;&amp;ocy;&amp;ncy;&amp;acy;&amp;lcy;&amp;softcy;&amp;ncy;&amp;icy;&amp;jcy; &amp;acy;&amp;gcy;&amp;rcy;&amp;acy;&amp;rcy;&amp;ncy;&amp;icy;&amp;jcy; &amp;ucy;&amp;ncy;&amp;iukcy;&amp;vcy;&amp;iecy;&amp;rcy;&amp;scy;&amp;icy;&amp;tcy;&amp;iecy;&amp;tcy;&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 name="Рисунок 9" descr="index 33.jpg"/>
          <p:cNvPicPr>
            <a:picLocks noChangeAspect="1"/>
          </p:cNvPicPr>
          <p:nvPr/>
        </p:nvPicPr>
        <p:blipFill>
          <a:blip r:embed="rId7" cstate="print"/>
          <a:stretch>
            <a:fillRect/>
          </a:stretch>
        </p:blipFill>
        <p:spPr>
          <a:xfrm>
            <a:off x="7143768" y="857232"/>
            <a:ext cx="1691753" cy="1714512"/>
          </a:xfrm>
          <a:prstGeom prst="rect">
            <a:avLst/>
          </a:prstGeom>
        </p:spPr>
      </p:pic>
      <p:sp>
        <p:nvSpPr>
          <p:cNvPr id="33803" name="AutoShape 11" descr="&amp;Rcy;&amp;iecy;&amp;zcy;&amp;ucy;&amp;lcy;&amp;softcy;&amp;tcy;&amp;acy;&amp;tcy; &amp;pcy;&amp;ocy;&amp;shcy;&amp;ucy;&amp;kcy;&amp;ucy; &amp;zcy;&amp;ocy;&amp;bcy;&amp;rcy;&amp;acy;&amp;zhcy;&amp;iecy;&amp;ncy;&amp;softcy; &amp;zcy;&amp;acy; &amp;zcy;&amp;acy;&amp;pcy;&amp;icy;&amp;tcy;&amp;ocy;&amp;mcy; &quot;&amp;khcy;&amp;acy;&amp;rcy;&amp;kcy;&amp;iukcy;&amp;vcy;&amp;scy;&amp;softcy;&amp;kcy;&amp;acy; &amp;zcy;&amp;ocy;&amp;ocy;&amp;vcy;&amp;iecy;&amp;tcy;&amp;iecy;&amp;rcy;&amp;icy;&amp;ncy;&amp;acy;&amp;rcy;&amp;ncy;&amp;acy; &amp;acy;&amp;kcy;&amp;acy;&amp;dcy;&amp;iecy;&amp;mcy;&amp;iukcy;&amp;yacy;&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2" name="Рисунок 11" descr="index 34.jpg"/>
          <p:cNvPicPr>
            <a:picLocks noChangeAspect="1"/>
          </p:cNvPicPr>
          <p:nvPr/>
        </p:nvPicPr>
        <p:blipFill>
          <a:blip r:embed="rId8" cstate="print"/>
          <a:stretch>
            <a:fillRect/>
          </a:stretch>
        </p:blipFill>
        <p:spPr>
          <a:xfrm>
            <a:off x="5643570" y="4143380"/>
            <a:ext cx="1454525" cy="1714512"/>
          </a:xfrm>
          <a:prstGeom prst="rect">
            <a:avLst/>
          </a:prstGeom>
        </p:spPr>
      </p:pic>
      <p:pic>
        <p:nvPicPr>
          <p:cNvPr id="13" name="Рисунок 12" descr="index 35.jpg"/>
          <p:cNvPicPr>
            <a:picLocks noChangeAspect="1"/>
          </p:cNvPicPr>
          <p:nvPr/>
        </p:nvPicPr>
        <p:blipFill>
          <a:blip r:embed="rId9" cstate="print"/>
          <a:srcRect l="20216" r="25632"/>
          <a:stretch>
            <a:fillRect/>
          </a:stretch>
        </p:blipFill>
        <p:spPr>
          <a:xfrm>
            <a:off x="7358082" y="4071942"/>
            <a:ext cx="1500198" cy="1820228"/>
          </a:xfrm>
          <a:prstGeom prst="rect">
            <a:avLst/>
          </a:prstGeom>
        </p:spPr>
      </p:pic>
      <p:pic>
        <p:nvPicPr>
          <p:cNvPr id="14" name="Рисунок 13" descr="nubip_logo_new_poisk_18_2.png"/>
          <p:cNvPicPr>
            <a:picLocks noChangeAspect="1"/>
          </p:cNvPicPr>
          <p:nvPr/>
        </p:nvPicPr>
        <p:blipFill>
          <a:blip r:embed="rId10" cstate="print"/>
          <a:stretch>
            <a:fillRect/>
          </a:stretch>
        </p:blipFill>
        <p:spPr>
          <a:xfrm>
            <a:off x="6357950" y="2500306"/>
            <a:ext cx="1500198" cy="1781485"/>
          </a:xfrm>
          <a:prstGeom prst="rect">
            <a:avLst/>
          </a:prstGeom>
        </p:spPr>
      </p:pic>
      <p:sp>
        <p:nvSpPr>
          <p:cNvPr id="15" name="Семиугольник 14"/>
          <p:cNvSpPr/>
          <p:nvPr/>
        </p:nvSpPr>
        <p:spPr>
          <a:xfrm>
            <a:off x="8358214" y="6286520"/>
            <a:ext cx="642942" cy="428628"/>
          </a:xfrm>
          <a:prstGeom prst="hep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19</a:t>
            </a:r>
            <a:endParaRPr lang="ru-RU" b="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idx="1"/>
          </p:nvPr>
        </p:nvSpPr>
        <p:spPr>
          <a:xfrm>
            <a:off x="4286248" y="2285992"/>
            <a:ext cx="4248150" cy="1871662"/>
          </a:xfrm>
          <a:ln>
            <a:solidFill>
              <a:srgbClr val="0000FF"/>
            </a:solidFill>
          </a:ln>
        </p:spPr>
        <p:txBody>
          <a:bodyPr/>
          <a:lstStyle/>
          <a:p>
            <a:pPr algn="ctr" eaLnBrk="1" hangingPunct="1">
              <a:buFontTx/>
              <a:buNone/>
            </a:pPr>
            <a:r>
              <a:rPr lang="uk-UA" sz="4400" b="1" i="1" dirty="0" smtClean="0"/>
              <a:t>Дякую за </a:t>
            </a:r>
          </a:p>
          <a:p>
            <a:pPr algn="ctr" eaLnBrk="1" hangingPunct="1">
              <a:buFontTx/>
              <a:buNone/>
            </a:pPr>
            <a:r>
              <a:rPr lang="uk-UA" sz="4400" b="1" i="1" dirty="0" smtClean="0"/>
              <a:t>Вашу увагу!</a:t>
            </a:r>
            <a:endParaRPr lang="ru-RU" sz="4400" b="1" i="1" dirty="0" smtClean="0"/>
          </a:p>
        </p:txBody>
      </p:sp>
      <p:sp>
        <p:nvSpPr>
          <p:cNvPr id="9221" name="Rectangle 8"/>
          <p:cNvSpPr>
            <a:spLocks noChangeArrowheads="1"/>
          </p:cNvSpPr>
          <p:nvPr/>
        </p:nvSpPr>
        <p:spPr bwMode="auto">
          <a:xfrm rot="-1593903">
            <a:off x="184150" y="1744663"/>
            <a:ext cx="3722688" cy="366712"/>
          </a:xfrm>
          <a:prstGeom prst="rect">
            <a:avLst/>
          </a:prstGeom>
          <a:noFill/>
          <a:ln w="9525">
            <a:noFill/>
            <a:miter lim="800000"/>
            <a:headEnd/>
            <a:tailEnd/>
          </a:ln>
        </p:spPr>
        <p:txBody>
          <a:bodyPr anchor="ctr">
            <a:spAutoFit/>
          </a:bodyPr>
          <a:lstStyle/>
          <a:p>
            <a:r>
              <a:rPr lang="ru-RU">
                <a:solidFill>
                  <a:schemeClr val="bg1"/>
                </a:solidFill>
              </a:rPr>
              <a:t>The best </a:t>
            </a:r>
            <a:r>
              <a:rPr lang="en-US">
                <a:solidFill>
                  <a:schemeClr val="bg1"/>
                </a:solidFill>
              </a:rPr>
              <a:t>U</a:t>
            </a:r>
            <a:r>
              <a:rPr lang="ru-RU">
                <a:solidFill>
                  <a:schemeClr val="bg1"/>
                </a:solidFill>
              </a:rPr>
              <a:t>niversity in the World </a:t>
            </a:r>
          </a:p>
        </p:txBody>
      </p:sp>
      <p:pic>
        <p:nvPicPr>
          <p:cNvPr id="8" name="Рисунок 7" descr="dsc_4943_1.jpg"/>
          <p:cNvPicPr>
            <a:picLocks noChangeAspect="1"/>
          </p:cNvPicPr>
          <p:nvPr/>
        </p:nvPicPr>
        <p:blipFill>
          <a:blip r:embed="rId2" cstate="print"/>
          <a:stretch>
            <a:fillRect/>
          </a:stretch>
        </p:blipFill>
        <p:spPr>
          <a:xfrm>
            <a:off x="1000100" y="2214554"/>
            <a:ext cx="2857520" cy="1902037"/>
          </a:xfrm>
          <a:prstGeom prst="rect">
            <a:avLst/>
          </a:prstGeom>
        </p:spPr>
      </p:pic>
      <p:sp>
        <p:nvSpPr>
          <p:cNvPr id="2054" name="AutoShape 6" descr="https://nubip.edu.ua/sites/default/files/u18/1_518.jpg"/>
          <p:cNvSpPr>
            <a:spLocks noChangeAspect="1" noChangeArrowheads="1"/>
          </p:cNvSpPr>
          <p:nvPr/>
        </p:nvSpPr>
        <p:spPr bwMode="auto">
          <a:xfrm>
            <a:off x="155575" y="-2743200"/>
            <a:ext cx="5657850" cy="57150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 name="Рисунок 9" descr="1_518.jpg"/>
          <p:cNvPicPr>
            <a:picLocks noChangeAspect="1"/>
          </p:cNvPicPr>
          <p:nvPr/>
        </p:nvPicPr>
        <p:blipFill>
          <a:blip r:embed="rId3" cstate="print"/>
          <a:stretch>
            <a:fillRect/>
          </a:stretch>
        </p:blipFill>
        <p:spPr>
          <a:xfrm>
            <a:off x="1071538" y="4214818"/>
            <a:ext cx="2119306" cy="2142486"/>
          </a:xfrm>
          <a:prstGeom prst="rect">
            <a:avLst/>
          </a:prstGeom>
        </p:spPr>
      </p:pic>
      <p:sp>
        <p:nvSpPr>
          <p:cNvPr id="2056" name="AutoShape 8" descr="https://nubip.edu.ua/sites/default/files/u125/bank_krovi_tvarin.mp4_000069858.png"/>
          <p:cNvSpPr>
            <a:spLocks noChangeAspect="1" noChangeArrowheads="1"/>
          </p:cNvSpPr>
          <p:nvPr/>
        </p:nvSpPr>
        <p:spPr bwMode="auto">
          <a:xfrm>
            <a:off x="155575" y="-1409700"/>
            <a:ext cx="5238750" cy="2943225"/>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3" name="Рисунок 12" descr="Наука.jpg"/>
          <p:cNvPicPr>
            <a:picLocks noChangeAspect="1"/>
          </p:cNvPicPr>
          <p:nvPr/>
        </p:nvPicPr>
        <p:blipFill>
          <a:blip r:embed="rId4" cstate="print"/>
          <a:stretch>
            <a:fillRect/>
          </a:stretch>
        </p:blipFill>
        <p:spPr>
          <a:xfrm>
            <a:off x="1000100" y="285727"/>
            <a:ext cx="2857520" cy="1884307"/>
          </a:xfrm>
          <a:prstGeom prst="rect">
            <a:avLst/>
          </a:prstGeom>
        </p:spPr>
      </p:pic>
      <p:sp>
        <p:nvSpPr>
          <p:cNvPr id="11" name="TextBox 10"/>
          <p:cNvSpPr txBox="1"/>
          <p:nvPr/>
        </p:nvSpPr>
        <p:spPr>
          <a:xfrm>
            <a:off x="3643306" y="4286256"/>
            <a:ext cx="4857784" cy="2308324"/>
          </a:xfrm>
          <a:prstGeom prst="rect">
            <a:avLst/>
          </a:prstGeom>
          <a:noFill/>
        </p:spPr>
        <p:txBody>
          <a:bodyPr wrap="square" rtlCol="0">
            <a:spAutoFit/>
          </a:bodyPr>
          <a:lstStyle/>
          <a:p>
            <a:r>
              <a:rPr lang="uk-UA" dirty="0" smtClean="0"/>
              <a:t>Перший проректор </a:t>
            </a:r>
            <a:r>
              <a:rPr lang="uk-UA" dirty="0" err="1" smtClean="0"/>
              <a:t>НУБіП</a:t>
            </a:r>
            <a:r>
              <a:rPr lang="uk-UA" dirty="0" smtClean="0"/>
              <a:t> України</a:t>
            </a:r>
          </a:p>
          <a:p>
            <a:r>
              <a:rPr lang="uk-UA" b="1" dirty="0" err="1" smtClean="0"/>
              <a:t>Ібатуллін</a:t>
            </a:r>
            <a:r>
              <a:rPr lang="uk-UA" b="1" dirty="0" smtClean="0"/>
              <a:t> І.І.</a:t>
            </a:r>
          </a:p>
          <a:p>
            <a:r>
              <a:rPr lang="uk-UA" dirty="0" smtClean="0"/>
              <a:t>(044) 527-82-23</a:t>
            </a:r>
          </a:p>
          <a:p>
            <a:r>
              <a:rPr lang="en-US" dirty="0" smtClean="0">
                <a:hlinkClick r:id="rId5"/>
              </a:rPr>
              <a:t>i.ibatullin@nubip.edu.ua</a:t>
            </a:r>
            <a:r>
              <a:rPr lang="en-US" dirty="0" smtClean="0"/>
              <a:t> </a:t>
            </a:r>
            <a:endParaRPr lang="uk-UA" dirty="0" smtClean="0"/>
          </a:p>
          <a:p>
            <a:r>
              <a:rPr lang="uk-UA" dirty="0" smtClean="0"/>
              <a:t>Начальник НДЧ</a:t>
            </a:r>
          </a:p>
          <a:p>
            <a:r>
              <a:rPr lang="uk-UA" b="1" dirty="0" err="1" smtClean="0"/>
              <a:t>Отченашко</a:t>
            </a:r>
            <a:r>
              <a:rPr lang="uk-UA" b="1" dirty="0" smtClean="0"/>
              <a:t> В.В.</a:t>
            </a:r>
          </a:p>
          <a:p>
            <a:r>
              <a:rPr lang="uk-UA" dirty="0" smtClean="0"/>
              <a:t>(044) 527-85-89, 067-934-99-33</a:t>
            </a:r>
          </a:p>
          <a:p>
            <a:r>
              <a:rPr lang="en-US" dirty="0" smtClean="0">
                <a:hlinkClick r:id="rId6"/>
              </a:rPr>
              <a:t>otchenashko@nubip.edu.ua</a:t>
            </a:r>
            <a:r>
              <a:rPr lang="en-US" dirty="0" smtClean="0"/>
              <a:t> </a:t>
            </a:r>
            <a:endParaRPr lang="ru-RU" dirty="0"/>
          </a:p>
        </p:txBody>
      </p:sp>
      <p:pic>
        <p:nvPicPr>
          <p:cNvPr id="14" name="Рисунок 13" descr="nubip_logo_new_poisk_18_2.png"/>
          <p:cNvPicPr>
            <a:picLocks noChangeAspect="1"/>
          </p:cNvPicPr>
          <p:nvPr/>
        </p:nvPicPr>
        <p:blipFill>
          <a:blip r:embed="rId7" cstate="print"/>
          <a:stretch>
            <a:fillRect/>
          </a:stretch>
        </p:blipFill>
        <p:spPr>
          <a:xfrm>
            <a:off x="4143372" y="285728"/>
            <a:ext cx="1500198" cy="1781485"/>
          </a:xfrm>
          <a:prstGeom prst="rect">
            <a:avLst/>
          </a:prstGeom>
        </p:spPr>
      </p:pic>
      <p:sp>
        <p:nvSpPr>
          <p:cNvPr id="15" name="Прямоугольник 14"/>
          <p:cNvSpPr/>
          <p:nvPr/>
        </p:nvSpPr>
        <p:spPr>
          <a:xfrm>
            <a:off x="6072198" y="785794"/>
            <a:ext cx="2454518" cy="369332"/>
          </a:xfrm>
          <a:prstGeom prst="rect">
            <a:avLst/>
          </a:prstGeom>
        </p:spPr>
        <p:txBody>
          <a:bodyPr wrap="none">
            <a:spAutoFit/>
          </a:bodyPr>
          <a:lstStyle/>
          <a:p>
            <a:r>
              <a:rPr lang="en-US" b="1" i="1" dirty="0" smtClean="0">
                <a:solidFill>
                  <a:srgbClr val="0000FF"/>
                </a:solidFill>
              </a:rPr>
              <a:t>https://nubip.edu.ua</a:t>
            </a:r>
            <a:endParaRPr lang="ru-RU" b="1" i="1"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19">
                                            <p:bg/>
                                          </p:spTgt>
                                        </p:tgtEl>
                                        <p:attrNameLst>
                                          <p:attrName>style.visibility</p:attrName>
                                        </p:attrNameLst>
                                      </p:cBhvr>
                                      <p:to>
                                        <p:strVal val="visible"/>
                                      </p:to>
                                    </p:set>
                                    <p:anim calcmode="lin" valueType="num">
                                      <p:cBhvr additive="base">
                                        <p:cTn id="7" dur="500" fill="hold"/>
                                        <p:tgtEl>
                                          <p:spTgt spid="9219">
                                            <p:bg/>
                                          </p:spTgt>
                                        </p:tgtEl>
                                        <p:attrNameLst>
                                          <p:attrName>ppt_x</p:attrName>
                                        </p:attrNameLst>
                                      </p:cBhvr>
                                      <p:tavLst>
                                        <p:tav tm="0">
                                          <p:val>
                                            <p:strVal val="#ppt_x"/>
                                          </p:val>
                                        </p:tav>
                                        <p:tav tm="100000">
                                          <p:val>
                                            <p:strVal val="#ppt_x"/>
                                          </p:val>
                                        </p:tav>
                                      </p:tavLst>
                                    </p:anim>
                                    <p:anim calcmode="lin" valueType="num">
                                      <p:cBhvr additive="base">
                                        <p:cTn id="8" dur="500" fill="hold"/>
                                        <p:tgtEl>
                                          <p:spTgt spid="9219">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219">
                                            <p:txEl>
                                              <p:pRg st="0" end="0"/>
                                            </p:txEl>
                                          </p:spTgt>
                                        </p:tgtEl>
                                        <p:attrNameLst>
                                          <p:attrName>style.visibility</p:attrName>
                                        </p:attrNameLst>
                                      </p:cBhvr>
                                      <p:to>
                                        <p:strVal val="visible"/>
                                      </p:to>
                                    </p:set>
                                    <p:anim calcmode="lin" valueType="num">
                                      <p:cBhvr additive="base">
                                        <p:cTn id="13" dur="500" fill="hold"/>
                                        <p:tgtEl>
                                          <p:spTgt spid="921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219">
                                            <p:txEl>
                                              <p:pRg st="1" end="1"/>
                                            </p:txEl>
                                          </p:spTgt>
                                        </p:tgtEl>
                                        <p:attrNameLst>
                                          <p:attrName>style.visibility</p:attrName>
                                        </p:attrNameLst>
                                      </p:cBhvr>
                                      <p:to>
                                        <p:strVal val="visible"/>
                                      </p:to>
                                    </p:set>
                                    <p:anim calcmode="lin" valueType="num">
                                      <p:cBhvr additive="base">
                                        <p:cTn id="19" dur="500" fill="hold"/>
                                        <p:tgtEl>
                                          <p:spTgt spid="921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1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617788" y="485775"/>
            <a:ext cx="6130925" cy="1287463"/>
          </a:xfrm>
          <a:ln>
            <a:solidFill>
              <a:srgbClr val="009900"/>
            </a:solidFill>
          </a:ln>
        </p:spPr>
        <p:txBody>
          <a:bodyPr/>
          <a:lstStyle/>
          <a:p>
            <a:pPr eaLnBrk="1" hangingPunct="1"/>
            <a:r>
              <a:rPr lang="uk-UA" sz="2800" b="1" smtClean="0"/>
              <a:t>Завдання Центру колективного користування науковим обладнанням</a:t>
            </a:r>
            <a:r>
              <a:rPr lang="ru-RU" sz="2800" b="1" smtClean="0"/>
              <a:t> </a:t>
            </a:r>
          </a:p>
        </p:txBody>
      </p:sp>
      <p:sp>
        <p:nvSpPr>
          <p:cNvPr id="8195" name="Rectangle 3"/>
          <p:cNvSpPr>
            <a:spLocks noGrp="1" noChangeArrowheads="1"/>
          </p:cNvSpPr>
          <p:nvPr>
            <p:ph idx="1"/>
          </p:nvPr>
        </p:nvSpPr>
        <p:spPr>
          <a:xfrm>
            <a:off x="457200" y="2032000"/>
            <a:ext cx="8229600" cy="4133850"/>
          </a:xfrm>
          <a:ln>
            <a:solidFill>
              <a:srgbClr val="009900"/>
            </a:solidFill>
          </a:ln>
        </p:spPr>
        <p:txBody>
          <a:bodyPr>
            <a:normAutofit lnSpcReduction="10000"/>
          </a:bodyPr>
          <a:lstStyle/>
          <a:p>
            <a:pPr algn="just" eaLnBrk="1" hangingPunct="1">
              <a:lnSpc>
                <a:spcPct val="80000"/>
              </a:lnSpc>
              <a:buFontTx/>
              <a:buNone/>
            </a:pPr>
            <a:r>
              <a:rPr lang="uk-UA" sz="2000" dirty="0" smtClean="0"/>
              <a:t>1) надання установою найсучасніших інструментів і послуг (</a:t>
            </a:r>
            <a:r>
              <a:rPr lang="uk-UA" sz="2000" dirty="0" smtClean="0">
                <a:solidFill>
                  <a:srgbClr val="0000FF"/>
                </a:solidFill>
              </a:rPr>
              <a:t>інформування, формалізований доступ, безоплатне або платне користування приладами</a:t>
            </a:r>
            <a:r>
              <a:rPr lang="uk-UA" sz="2000" dirty="0" smtClean="0"/>
              <a:t>) для дослідників з різних галузей, таких, як біологія, біотехнологія, біоінженерія, агрономія, ветеринарна медицина, аквакультура, тваринництво, хімія, хімічні технології, харчова інженерія, матеріалознавство, фізика тощо;</a:t>
            </a:r>
            <a:r>
              <a:rPr lang="ru-RU" sz="2000" dirty="0" smtClean="0"/>
              <a:t> </a:t>
            </a:r>
            <a:r>
              <a:rPr lang="uk-UA" sz="2000" dirty="0" smtClean="0"/>
              <a:t> </a:t>
            </a:r>
          </a:p>
          <a:p>
            <a:pPr algn="just" eaLnBrk="1" hangingPunct="1">
              <a:lnSpc>
                <a:spcPct val="80000"/>
              </a:lnSpc>
              <a:buFontTx/>
              <a:buNone/>
            </a:pPr>
            <a:r>
              <a:rPr lang="uk-UA" sz="2000" dirty="0" smtClean="0"/>
              <a:t>2) сприяння реалізації державних цільових наукових і науково-технічних програм та наукових (науково-технічних) проектів за визначеними пріоритетними тематичними напрямами наукових досліджень і науково-технічних розробок;</a:t>
            </a:r>
          </a:p>
          <a:p>
            <a:pPr algn="just" eaLnBrk="1" hangingPunct="1">
              <a:lnSpc>
                <a:spcPct val="80000"/>
              </a:lnSpc>
              <a:buFontTx/>
              <a:buNone/>
            </a:pPr>
            <a:r>
              <a:rPr lang="uk-UA" sz="2000" dirty="0" smtClean="0"/>
              <a:t>3) залучення студентів, магістрів, аспірантів та молодих вчених до науково-дослідних та дослідно-конструкторських робіт;</a:t>
            </a:r>
          </a:p>
          <a:p>
            <a:pPr algn="just" eaLnBrk="1" hangingPunct="1">
              <a:lnSpc>
                <a:spcPct val="80000"/>
              </a:lnSpc>
              <a:buFontTx/>
              <a:buNone/>
            </a:pPr>
            <a:r>
              <a:rPr lang="uk-UA" sz="2000" dirty="0" smtClean="0"/>
              <a:t>4) проведення спільних наукових досліджень вітчизняними та іноземними науковими установами та вищими навчальними закладами;</a:t>
            </a:r>
          </a:p>
          <a:p>
            <a:pPr algn="just" eaLnBrk="1" hangingPunct="1">
              <a:lnSpc>
                <a:spcPct val="80000"/>
              </a:lnSpc>
              <a:buFontTx/>
              <a:buNone/>
            </a:pPr>
            <a:r>
              <a:rPr lang="uk-UA" sz="2000" dirty="0" smtClean="0"/>
              <a:t>5) сприяння міжнародному науково-технічному співробітництву.</a:t>
            </a:r>
            <a:endParaRPr lang="ru-RU" sz="2000" dirty="0" smtClean="0"/>
          </a:p>
        </p:txBody>
      </p:sp>
      <p:pic>
        <p:nvPicPr>
          <p:cNvPr id="8196" name="Picture 5" descr="&amp;Rcy;&amp;iecy;&amp;zcy;&amp;ucy;&amp;lcy;&amp;softcy;&amp;tcy;&amp;acy;&amp;tcy; &amp;pcy;&amp;ocy;&amp;shcy;&amp;ucy;&amp;kcy;&amp;ucy; &amp;zcy;&amp;ocy;&amp;bcy;&amp;rcy;&amp;acy;&amp;zhcy;&amp;iecy;&amp;ncy;&amp;softcy; &amp;zcy;&amp;acy; &amp;zcy;&amp;acy;&amp;pcy;&amp;icy;&amp;tcy;&amp;ocy;&amp;mcy; &quot;&amp;zcy;&amp;acy;&amp;vcy;&amp;dcy;&amp;acy;&amp;ncy;&amp;ncy;&amp;yacy;&quot;"/>
          <p:cNvPicPr>
            <a:picLocks noChangeAspect="1" noChangeArrowheads="1"/>
          </p:cNvPicPr>
          <p:nvPr/>
        </p:nvPicPr>
        <p:blipFill>
          <a:blip r:embed="rId2" cstate="print"/>
          <a:srcRect/>
          <a:stretch>
            <a:fillRect/>
          </a:stretch>
        </p:blipFill>
        <p:spPr bwMode="auto">
          <a:xfrm>
            <a:off x="179388" y="260350"/>
            <a:ext cx="2286000" cy="1714500"/>
          </a:xfrm>
          <a:prstGeom prst="rect">
            <a:avLst/>
          </a:prstGeom>
          <a:noFill/>
          <a:ln w="9525">
            <a:noFill/>
            <a:miter lim="800000"/>
            <a:headEnd/>
            <a:tailEnd/>
          </a:ln>
        </p:spPr>
      </p:pic>
      <p:sp>
        <p:nvSpPr>
          <p:cNvPr id="5" name="Семиугольник 4"/>
          <p:cNvSpPr/>
          <p:nvPr/>
        </p:nvSpPr>
        <p:spPr>
          <a:xfrm>
            <a:off x="8358214" y="6286520"/>
            <a:ext cx="642942" cy="428628"/>
          </a:xfrm>
          <a:prstGeom prst="hep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smtClean="0"/>
              <a:t>2</a:t>
            </a:r>
            <a:endParaRPr lang="ru-RU" b="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265488" y="557213"/>
            <a:ext cx="5051425" cy="1143000"/>
          </a:xfrm>
          <a:ln>
            <a:solidFill>
              <a:schemeClr val="accent2"/>
            </a:solidFill>
          </a:ln>
        </p:spPr>
        <p:txBody>
          <a:bodyPr>
            <a:normAutofit fontScale="90000"/>
          </a:bodyPr>
          <a:lstStyle/>
          <a:p>
            <a:pPr eaLnBrk="1" hangingPunct="1"/>
            <a:r>
              <a:rPr lang="uk-UA" sz="4000" smtClean="0"/>
              <a:t>Дослідницька інфраструктура</a:t>
            </a:r>
            <a:endParaRPr lang="ru-RU" sz="4000" smtClean="0"/>
          </a:p>
        </p:txBody>
      </p:sp>
      <p:sp>
        <p:nvSpPr>
          <p:cNvPr id="7171" name="Rectangle 3"/>
          <p:cNvSpPr>
            <a:spLocks noGrp="1" noChangeArrowheads="1"/>
          </p:cNvSpPr>
          <p:nvPr>
            <p:ph idx="1"/>
          </p:nvPr>
        </p:nvSpPr>
        <p:spPr>
          <a:xfrm>
            <a:off x="457200" y="2071688"/>
            <a:ext cx="8229600" cy="4525962"/>
          </a:xfrm>
          <a:ln>
            <a:solidFill>
              <a:srgbClr val="006600"/>
            </a:solidFill>
          </a:ln>
        </p:spPr>
        <p:txBody>
          <a:bodyPr/>
          <a:lstStyle/>
          <a:p>
            <a:pPr algn="just" eaLnBrk="1" hangingPunct="1">
              <a:lnSpc>
                <a:spcPct val="80000"/>
              </a:lnSpc>
              <a:buFontTx/>
              <a:buNone/>
            </a:pPr>
            <a:r>
              <a:rPr lang="uk-UA" sz="2400" dirty="0" smtClean="0"/>
              <a:t>сукупність засобів, ресурсів та пов'язаних з ними послуг, які використовуються науковим співтовариством для проведення досліджень на найвищому рівні, що охоплює </a:t>
            </a:r>
            <a:r>
              <a:rPr lang="uk-UA" sz="2400" b="1" dirty="0" smtClean="0"/>
              <a:t>найважливіші об’єкти наукового устаткування та обладнання або набори приладів, ресурси, що базуються на знаннях </a:t>
            </a:r>
            <a:r>
              <a:rPr lang="uk-UA" sz="2400" dirty="0" smtClean="0"/>
              <a:t>(колекції, архіви, депозитарії або банки даних наукової інформації), інфраструктуру, засновану на технології комунікацій (</a:t>
            </a:r>
            <a:r>
              <a:rPr lang="uk-UA" sz="2400" dirty="0" err="1" smtClean="0"/>
              <a:t>грід</a:t>
            </a:r>
            <a:r>
              <a:rPr lang="uk-UA" sz="2400" dirty="0" smtClean="0"/>
              <a:t>, комп'ютери, програмне забезпечення і мережевий зв’язок), та інші структури унікального характеру. </a:t>
            </a:r>
          </a:p>
          <a:p>
            <a:pPr algn="just" eaLnBrk="1" hangingPunct="1">
              <a:lnSpc>
                <a:spcPct val="80000"/>
              </a:lnSpc>
              <a:buFontTx/>
              <a:buNone/>
            </a:pPr>
            <a:r>
              <a:rPr lang="uk-UA" sz="2400" dirty="0" smtClean="0"/>
              <a:t>Дослідницькі інфраструктури можуть бути локально розташованими, віртуальними або розподіленими (організована мережа ресурсів), державними або приватними, входити до міжнародних мереж</a:t>
            </a:r>
            <a:r>
              <a:rPr lang="ru-RU" sz="2400" dirty="0" smtClean="0"/>
              <a:t> </a:t>
            </a:r>
          </a:p>
        </p:txBody>
      </p:sp>
      <p:pic>
        <p:nvPicPr>
          <p:cNvPr id="7172" name="Picture 7" descr="technical"/>
          <p:cNvPicPr>
            <a:picLocks noChangeAspect="1" noChangeArrowheads="1"/>
          </p:cNvPicPr>
          <p:nvPr/>
        </p:nvPicPr>
        <p:blipFill>
          <a:blip r:embed="rId2" cstate="print"/>
          <a:srcRect/>
          <a:stretch>
            <a:fillRect/>
          </a:stretch>
        </p:blipFill>
        <p:spPr bwMode="auto">
          <a:xfrm>
            <a:off x="539750" y="260350"/>
            <a:ext cx="2336800" cy="1693863"/>
          </a:xfrm>
          <a:prstGeom prst="rect">
            <a:avLst/>
          </a:prstGeom>
          <a:noFill/>
          <a:ln w="9525">
            <a:noFill/>
            <a:miter lim="800000"/>
            <a:headEnd/>
            <a:tailEnd/>
          </a:ln>
        </p:spPr>
      </p:pic>
      <p:sp>
        <p:nvSpPr>
          <p:cNvPr id="5" name="Семиугольник 4"/>
          <p:cNvSpPr/>
          <p:nvPr/>
        </p:nvSpPr>
        <p:spPr>
          <a:xfrm>
            <a:off x="8358214" y="6286520"/>
            <a:ext cx="642942" cy="428628"/>
          </a:xfrm>
          <a:prstGeom prst="hep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smtClean="0"/>
              <a:t>3</a:t>
            </a:r>
            <a:endParaRPr lang="ru-RU" b="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Скругленный прямоугольник 11"/>
          <p:cNvSpPr>
            <a:spLocks noChangeArrowheads="1"/>
          </p:cNvSpPr>
          <p:nvPr/>
        </p:nvSpPr>
        <p:spPr bwMode="auto">
          <a:xfrm>
            <a:off x="395536" y="4869160"/>
            <a:ext cx="2088704" cy="1008112"/>
          </a:xfrm>
          <a:prstGeom prst="roundRect">
            <a:avLst>
              <a:gd name="adj" fmla="val 16667"/>
            </a:avLst>
          </a:prstGeom>
          <a:solidFill>
            <a:srgbClr val="0099CC"/>
          </a:solidFill>
          <a:ln w="25400" algn="ctr">
            <a:solidFill>
              <a:srgbClr val="385D8A"/>
            </a:solidFill>
            <a:round/>
            <a:headEnd/>
            <a:tailEnd/>
          </a:ln>
        </p:spPr>
        <p:txBody>
          <a:bodyPr anchor="ctr"/>
          <a:lstStyle/>
          <a:p>
            <a:pPr algn="r" fontAlgn="auto">
              <a:spcBef>
                <a:spcPts val="0"/>
              </a:spcBef>
              <a:spcAft>
                <a:spcPts val="0"/>
              </a:spcAft>
              <a:defRPr/>
            </a:pPr>
            <a:endParaRPr lang="uk-UA" sz="1600" dirty="0">
              <a:solidFill>
                <a:schemeClr val="lt1"/>
              </a:solidFill>
              <a:latin typeface="+mn-lt"/>
            </a:endParaRPr>
          </a:p>
          <a:p>
            <a:pPr fontAlgn="auto">
              <a:spcBef>
                <a:spcPts val="0"/>
              </a:spcBef>
              <a:spcAft>
                <a:spcPts val="0"/>
              </a:spcAft>
              <a:defRPr/>
            </a:pPr>
            <a:r>
              <a:rPr lang="uk-UA" sz="1600" b="1" dirty="0">
                <a:solidFill>
                  <a:schemeClr val="lt1"/>
                </a:solidFill>
                <a:latin typeface="+mn-lt"/>
              </a:rPr>
              <a:t>                    </a:t>
            </a:r>
            <a:r>
              <a:rPr lang="uk-UA" b="1" dirty="0">
                <a:solidFill>
                  <a:schemeClr val="lt1"/>
                </a:solidFill>
                <a:latin typeface="+mn-lt"/>
              </a:rPr>
              <a:t>Укр НДІ </a:t>
            </a:r>
          </a:p>
          <a:p>
            <a:pPr algn="ctr" fontAlgn="auto">
              <a:spcBef>
                <a:spcPts val="0"/>
              </a:spcBef>
              <a:spcAft>
                <a:spcPts val="0"/>
              </a:spcAft>
              <a:defRPr/>
            </a:pPr>
            <a:r>
              <a:rPr lang="uk-UA" b="1" dirty="0">
                <a:solidFill>
                  <a:schemeClr val="lt1"/>
                </a:solidFill>
                <a:latin typeface="+mn-lt"/>
              </a:rPr>
              <a:t>                   с.-г. </a:t>
            </a:r>
          </a:p>
          <a:p>
            <a:pPr algn="r" fontAlgn="auto">
              <a:spcBef>
                <a:spcPts val="0"/>
              </a:spcBef>
              <a:spcAft>
                <a:spcPts val="0"/>
              </a:spcAft>
              <a:defRPr/>
            </a:pPr>
            <a:r>
              <a:rPr lang="uk-UA" b="1" dirty="0">
                <a:solidFill>
                  <a:schemeClr val="lt1"/>
                </a:solidFill>
                <a:latin typeface="+mn-lt"/>
              </a:rPr>
              <a:t>радіології</a:t>
            </a:r>
          </a:p>
          <a:p>
            <a:pPr algn="ctr" fontAlgn="auto">
              <a:spcBef>
                <a:spcPts val="0"/>
              </a:spcBef>
              <a:spcAft>
                <a:spcPts val="0"/>
              </a:spcAft>
              <a:defRPr/>
            </a:pPr>
            <a:endParaRPr lang="ru-RU" sz="1800" dirty="0">
              <a:solidFill>
                <a:schemeClr val="lt1"/>
              </a:solidFill>
              <a:latin typeface="+mn-lt"/>
            </a:endParaRPr>
          </a:p>
        </p:txBody>
      </p:sp>
      <p:sp>
        <p:nvSpPr>
          <p:cNvPr id="9" name="Скругленный прямоугольник 8"/>
          <p:cNvSpPr>
            <a:spLocks noChangeArrowheads="1"/>
          </p:cNvSpPr>
          <p:nvPr/>
        </p:nvSpPr>
        <p:spPr bwMode="auto">
          <a:xfrm>
            <a:off x="395536" y="2276475"/>
            <a:ext cx="2088902" cy="936501"/>
          </a:xfrm>
          <a:prstGeom prst="roundRect">
            <a:avLst>
              <a:gd name="adj" fmla="val 16667"/>
            </a:avLst>
          </a:prstGeom>
          <a:solidFill>
            <a:srgbClr val="0099CC"/>
          </a:solidFill>
          <a:ln w="25400" algn="ctr">
            <a:solidFill>
              <a:srgbClr val="385D8A"/>
            </a:solidFill>
            <a:round/>
            <a:headEnd/>
            <a:tailEnd/>
          </a:ln>
        </p:spPr>
        <p:txBody>
          <a:bodyPr anchor="ctr"/>
          <a:lstStyle/>
          <a:p>
            <a:pPr algn="ctr" fontAlgn="auto">
              <a:spcBef>
                <a:spcPts val="0"/>
              </a:spcBef>
              <a:spcAft>
                <a:spcPts val="0"/>
              </a:spcAft>
              <a:defRPr/>
            </a:pPr>
            <a:endParaRPr lang="uk-UA" sz="1800" dirty="0">
              <a:solidFill>
                <a:schemeClr val="lt1"/>
              </a:solidFill>
              <a:latin typeface="+mn-lt"/>
            </a:endParaRPr>
          </a:p>
          <a:p>
            <a:pPr algn="ctr" fontAlgn="auto">
              <a:spcBef>
                <a:spcPts val="0"/>
              </a:spcBef>
              <a:spcAft>
                <a:spcPts val="0"/>
              </a:spcAft>
              <a:defRPr/>
            </a:pPr>
            <a:endParaRPr lang="uk-UA" sz="1800" dirty="0">
              <a:solidFill>
                <a:schemeClr val="lt1"/>
              </a:solidFill>
              <a:latin typeface="+mn-lt"/>
            </a:endParaRPr>
          </a:p>
          <a:p>
            <a:pPr algn="ctr" fontAlgn="auto">
              <a:spcBef>
                <a:spcPts val="0"/>
              </a:spcBef>
              <a:spcAft>
                <a:spcPts val="0"/>
              </a:spcAft>
              <a:defRPr/>
            </a:pPr>
            <a:r>
              <a:rPr lang="uk-UA" sz="1800" dirty="0">
                <a:solidFill>
                  <a:schemeClr val="lt1"/>
                </a:solidFill>
                <a:latin typeface="+mn-lt"/>
              </a:rPr>
              <a:t>УЛЯБП АПК</a:t>
            </a:r>
            <a:endParaRPr lang="ru-RU" sz="1800" dirty="0">
              <a:solidFill>
                <a:schemeClr val="lt1"/>
              </a:solidFill>
              <a:latin typeface="+mn-lt"/>
            </a:endParaRPr>
          </a:p>
        </p:txBody>
      </p:sp>
      <p:sp>
        <p:nvSpPr>
          <p:cNvPr id="14340" name="Заголовок 1"/>
          <p:cNvSpPr>
            <a:spLocks noGrp="1"/>
          </p:cNvSpPr>
          <p:nvPr>
            <p:ph type="title" idx="4294967295"/>
          </p:nvPr>
        </p:nvSpPr>
        <p:spPr>
          <a:xfrm>
            <a:off x="457200" y="274638"/>
            <a:ext cx="8229600" cy="490537"/>
          </a:xfrm>
        </p:spPr>
        <p:txBody>
          <a:bodyPr>
            <a:normAutofit fontScale="90000"/>
          </a:bodyPr>
          <a:lstStyle/>
          <a:p>
            <a:pPr eaLnBrk="1" hangingPunct="1"/>
            <a:r>
              <a:rPr lang="uk-UA" sz="3200" b="1" smtClean="0">
                <a:solidFill>
                  <a:srgbClr val="254061"/>
                </a:solidFill>
              </a:rPr>
              <a:t>Дослідницька інфраструктура</a:t>
            </a:r>
            <a:endParaRPr lang="ru-RU" sz="3200" b="1" smtClean="0">
              <a:solidFill>
                <a:srgbClr val="254061"/>
              </a:solidFill>
            </a:endParaRPr>
          </a:p>
        </p:txBody>
      </p:sp>
      <p:pic>
        <p:nvPicPr>
          <p:cNvPr id="14341" name="Picture 2" descr="http://www.quality.ua/images/logo.gif"/>
          <p:cNvPicPr>
            <a:picLocks noChangeAspect="1" noChangeArrowheads="1"/>
          </p:cNvPicPr>
          <p:nvPr/>
        </p:nvPicPr>
        <p:blipFill>
          <a:blip r:embed="rId2" cstate="print"/>
          <a:srcRect/>
          <a:stretch>
            <a:fillRect/>
          </a:stretch>
        </p:blipFill>
        <p:spPr bwMode="auto">
          <a:xfrm>
            <a:off x="1187450" y="2420938"/>
            <a:ext cx="647700" cy="465137"/>
          </a:xfrm>
          <a:prstGeom prst="rect">
            <a:avLst/>
          </a:prstGeom>
          <a:noFill/>
          <a:ln w="9525">
            <a:noFill/>
            <a:miter lim="800000"/>
            <a:headEnd/>
            <a:tailEnd/>
          </a:ln>
        </p:spPr>
      </p:pic>
      <p:sp>
        <p:nvSpPr>
          <p:cNvPr id="14342" name="Скругленный прямоугольник 4"/>
          <p:cNvSpPr>
            <a:spLocks noChangeArrowheads="1"/>
          </p:cNvSpPr>
          <p:nvPr/>
        </p:nvSpPr>
        <p:spPr bwMode="auto">
          <a:xfrm>
            <a:off x="611188" y="908050"/>
            <a:ext cx="8064500" cy="1081088"/>
          </a:xfrm>
          <a:prstGeom prst="roundRect">
            <a:avLst>
              <a:gd name="adj" fmla="val 16667"/>
            </a:avLst>
          </a:prstGeom>
          <a:solidFill>
            <a:srgbClr val="0099CC"/>
          </a:solidFill>
          <a:ln w="25400" algn="ctr">
            <a:solidFill>
              <a:srgbClr val="385D8A"/>
            </a:solidFill>
            <a:round/>
            <a:headEnd/>
            <a:tailEnd/>
          </a:ln>
        </p:spPr>
        <p:txBody>
          <a:bodyPr anchor="ctr"/>
          <a:lstStyle/>
          <a:p>
            <a:pPr algn="ctr"/>
            <a:r>
              <a:rPr lang="uk-UA" sz="5400">
                <a:solidFill>
                  <a:srgbClr val="FFFFFF"/>
                </a:solidFill>
                <a:latin typeface="Calibri" pitchFamily="34" charset="0"/>
              </a:rPr>
              <a:t>НУБіП України</a:t>
            </a:r>
            <a:endParaRPr lang="ru-RU" sz="5400">
              <a:solidFill>
                <a:srgbClr val="FFFFFF"/>
              </a:solidFill>
              <a:latin typeface="Calibri" pitchFamily="34" charset="0"/>
            </a:endParaRPr>
          </a:p>
        </p:txBody>
      </p:sp>
      <p:sp>
        <p:nvSpPr>
          <p:cNvPr id="8" name="Скругленный прямоугольник 7"/>
          <p:cNvSpPr>
            <a:spLocks noChangeArrowheads="1"/>
          </p:cNvSpPr>
          <p:nvPr/>
        </p:nvSpPr>
        <p:spPr bwMode="auto">
          <a:xfrm>
            <a:off x="395536" y="3356992"/>
            <a:ext cx="2088902" cy="1368152"/>
          </a:xfrm>
          <a:prstGeom prst="roundRect">
            <a:avLst>
              <a:gd name="adj" fmla="val 16667"/>
            </a:avLst>
          </a:prstGeom>
          <a:solidFill>
            <a:srgbClr val="0099CC"/>
          </a:solidFill>
          <a:ln w="25400" algn="ctr">
            <a:solidFill>
              <a:srgbClr val="385D8A"/>
            </a:solidFill>
            <a:round/>
            <a:headEnd/>
            <a:tailEnd/>
          </a:ln>
        </p:spPr>
        <p:txBody>
          <a:bodyPr anchor="ctr"/>
          <a:lstStyle/>
          <a:p>
            <a:pPr algn="ctr" fontAlgn="auto">
              <a:spcBef>
                <a:spcPts val="0"/>
              </a:spcBef>
              <a:spcAft>
                <a:spcPts val="0"/>
              </a:spcAft>
              <a:defRPr/>
            </a:pPr>
            <a:endParaRPr lang="uk-UA" sz="1400" b="1" dirty="0">
              <a:solidFill>
                <a:schemeClr val="lt1"/>
              </a:solidFill>
              <a:latin typeface="+mn-lt"/>
            </a:endParaRPr>
          </a:p>
          <a:p>
            <a:pPr algn="ctr" fontAlgn="auto">
              <a:spcBef>
                <a:spcPts val="0"/>
              </a:spcBef>
              <a:spcAft>
                <a:spcPts val="0"/>
              </a:spcAft>
              <a:defRPr/>
            </a:pPr>
            <a:r>
              <a:rPr lang="uk-UA" sz="1400" b="1" dirty="0">
                <a:solidFill>
                  <a:schemeClr val="lt1"/>
                </a:solidFill>
                <a:latin typeface="+mn-lt"/>
              </a:rPr>
              <a:t>НДПІ стандартизації і технологій екобезпечної та органічної продукції</a:t>
            </a:r>
          </a:p>
          <a:p>
            <a:pPr algn="ctr" fontAlgn="auto">
              <a:spcBef>
                <a:spcPts val="0"/>
              </a:spcBef>
              <a:spcAft>
                <a:spcPts val="0"/>
              </a:spcAft>
              <a:defRPr/>
            </a:pPr>
            <a:endParaRPr lang="ru-RU" sz="1400" dirty="0">
              <a:solidFill>
                <a:schemeClr val="lt1"/>
              </a:solidFill>
              <a:latin typeface="+mn-lt"/>
            </a:endParaRPr>
          </a:p>
        </p:txBody>
      </p:sp>
      <p:pic>
        <p:nvPicPr>
          <p:cNvPr id="14344" name="Picture 4"/>
          <p:cNvPicPr>
            <a:picLocks noChangeAspect="1" noChangeArrowheads="1"/>
          </p:cNvPicPr>
          <p:nvPr/>
        </p:nvPicPr>
        <p:blipFill>
          <a:blip r:embed="rId3" cstate="print"/>
          <a:srcRect l="16335" t="14844" r="78349" b="76578"/>
          <a:stretch>
            <a:fillRect/>
          </a:stretch>
        </p:blipFill>
        <p:spPr bwMode="auto">
          <a:xfrm>
            <a:off x="683568" y="4869160"/>
            <a:ext cx="647700" cy="838200"/>
          </a:xfrm>
          <a:prstGeom prst="rect">
            <a:avLst/>
          </a:prstGeom>
          <a:noFill/>
          <a:ln w="9525">
            <a:noFill/>
            <a:miter lim="800000"/>
            <a:headEnd/>
            <a:tailEnd/>
          </a:ln>
        </p:spPr>
      </p:pic>
      <p:sp>
        <p:nvSpPr>
          <p:cNvPr id="13" name="Скругленный прямоугольник 12"/>
          <p:cNvSpPr/>
          <p:nvPr/>
        </p:nvSpPr>
        <p:spPr>
          <a:xfrm>
            <a:off x="2771775" y="2205038"/>
            <a:ext cx="3384550" cy="1079500"/>
          </a:xfrm>
          <a:prstGeom prst="round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2800" b="1" dirty="0">
                <a:solidFill>
                  <a:srgbClr val="FFFFFF"/>
                </a:solidFill>
                <a:latin typeface="Calibri" pitchFamily="34" charset="0"/>
              </a:rPr>
              <a:t>Базовий заклад</a:t>
            </a:r>
          </a:p>
          <a:p>
            <a:pPr algn="ctr">
              <a:defRPr/>
            </a:pPr>
            <a:r>
              <a:rPr lang="uk-UA" sz="1800" b="1" dirty="0">
                <a:solidFill>
                  <a:srgbClr val="FFFFFF"/>
                </a:solidFill>
                <a:latin typeface="Calibri" pitchFamily="34" charset="0"/>
              </a:rPr>
              <a:t>ННІ (3), 13 факультетів, НДІ </a:t>
            </a:r>
            <a:r>
              <a:rPr lang="uk-UA" sz="1800" b="1" dirty="0" smtClean="0">
                <a:solidFill>
                  <a:srgbClr val="FFFFFF"/>
                </a:solidFill>
                <a:latin typeface="Calibri" pitchFamily="34" charset="0"/>
              </a:rPr>
              <a:t>(8)</a:t>
            </a:r>
            <a:endParaRPr lang="ru-RU" sz="1800" b="1" dirty="0">
              <a:solidFill>
                <a:srgbClr val="FFFFFF"/>
              </a:solidFill>
              <a:latin typeface="Calibri" pitchFamily="34" charset="0"/>
            </a:endParaRPr>
          </a:p>
        </p:txBody>
      </p:sp>
      <p:sp>
        <p:nvSpPr>
          <p:cNvPr id="14346" name="Скругленный прямоугольник 13"/>
          <p:cNvSpPr>
            <a:spLocks noChangeArrowheads="1"/>
          </p:cNvSpPr>
          <p:nvPr/>
        </p:nvSpPr>
        <p:spPr bwMode="auto">
          <a:xfrm>
            <a:off x="6443663" y="2205038"/>
            <a:ext cx="1944687" cy="1008062"/>
          </a:xfrm>
          <a:prstGeom prst="roundRect">
            <a:avLst>
              <a:gd name="adj" fmla="val 16667"/>
            </a:avLst>
          </a:prstGeom>
          <a:solidFill>
            <a:srgbClr val="0099CC"/>
          </a:solidFill>
          <a:ln w="25400" algn="ctr">
            <a:solidFill>
              <a:srgbClr val="385D8A"/>
            </a:solidFill>
            <a:round/>
            <a:headEnd/>
            <a:tailEnd/>
          </a:ln>
        </p:spPr>
        <p:txBody>
          <a:bodyPr anchor="ctr"/>
          <a:lstStyle/>
          <a:p>
            <a:pPr algn="ctr"/>
            <a:r>
              <a:rPr lang="uk-UA" sz="1800" b="1" dirty="0">
                <a:solidFill>
                  <a:srgbClr val="FFFFFF"/>
                </a:solidFill>
                <a:latin typeface="Calibri" pitchFamily="34" charset="0"/>
              </a:rPr>
              <a:t>Навчально-дослідні</a:t>
            </a:r>
          </a:p>
          <a:p>
            <a:pPr algn="ctr"/>
            <a:r>
              <a:rPr lang="uk-UA" sz="1800" b="1" dirty="0">
                <a:solidFill>
                  <a:srgbClr val="FFFFFF"/>
                </a:solidFill>
                <a:latin typeface="Calibri" pitchFamily="34" charset="0"/>
              </a:rPr>
              <a:t>господарства </a:t>
            </a:r>
            <a:r>
              <a:rPr lang="uk-UA" sz="1800" b="1" dirty="0" smtClean="0">
                <a:solidFill>
                  <a:srgbClr val="FFFFFF"/>
                </a:solidFill>
                <a:latin typeface="Calibri" pitchFamily="34" charset="0"/>
              </a:rPr>
              <a:t>(2)</a:t>
            </a:r>
            <a:endParaRPr lang="ru-RU" sz="1800" dirty="0">
              <a:solidFill>
                <a:srgbClr val="FFFFFF"/>
              </a:solidFill>
              <a:latin typeface="Calibri" pitchFamily="34" charset="0"/>
            </a:endParaRPr>
          </a:p>
        </p:txBody>
      </p:sp>
      <p:sp>
        <p:nvSpPr>
          <p:cNvPr id="14347" name="Скругленный прямоугольник 14"/>
          <p:cNvSpPr>
            <a:spLocks noChangeArrowheads="1"/>
          </p:cNvSpPr>
          <p:nvPr/>
        </p:nvSpPr>
        <p:spPr bwMode="auto">
          <a:xfrm>
            <a:off x="6443663" y="4868863"/>
            <a:ext cx="2232025" cy="1223962"/>
          </a:xfrm>
          <a:prstGeom prst="roundRect">
            <a:avLst>
              <a:gd name="adj" fmla="val 16667"/>
            </a:avLst>
          </a:prstGeom>
          <a:solidFill>
            <a:srgbClr val="0099CC"/>
          </a:solidFill>
          <a:ln w="25400" algn="ctr">
            <a:solidFill>
              <a:srgbClr val="385D8A"/>
            </a:solidFill>
            <a:round/>
            <a:headEnd/>
            <a:tailEnd/>
          </a:ln>
        </p:spPr>
        <p:txBody>
          <a:bodyPr anchor="ctr"/>
          <a:lstStyle/>
          <a:p>
            <a:pPr algn="ctr"/>
            <a:r>
              <a:rPr lang="uk-UA" sz="1800" b="1">
                <a:solidFill>
                  <a:srgbClr val="FFFFFF"/>
                </a:solidFill>
                <a:latin typeface="Calibri" pitchFamily="34" charset="0"/>
              </a:rPr>
              <a:t>Дослідні</a:t>
            </a:r>
          </a:p>
          <a:p>
            <a:pPr algn="ctr"/>
            <a:r>
              <a:rPr lang="uk-UA" sz="1800" b="1">
                <a:solidFill>
                  <a:srgbClr val="FFFFFF"/>
                </a:solidFill>
                <a:latin typeface="Calibri" pitchFamily="34" charset="0"/>
              </a:rPr>
              <a:t>станції (2):</a:t>
            </a:r>
          </a:p>
          <a:p>
            <a:pPr algn="ctr"/>
            <a:r>
              <a:rPr lang="uk-UA" sz="1800" b="1">
                <a:solidFill>
                  <a:srgbClr val="FFFFFF"/>
                </a:solidFill>
                <a:latin typeface="Calibri" pitchFamily="34" charset="0"/>
              </a:rPr>
              <a:t>Боярська лісова </a:t>
            </a:r>
          </a:p>
          <a:p>
            <a:pPr algn="ctr"/>
            <a:r>
              <a:rPr lang="uk-UA" sz="1800" b="1">
                <a:solidFill>
                  <a:srgbClr val="FFFFFF"/>
                </a:solidFill>
                <a:latin typeface="Calibri" pitchFamily="34" charset="0"/>
              </a:rPr>
              <a:t>Агрономічна </a:t>
            </a:r>
            <a:endParaRPr lang="ru-RU" sz="1800">
              <a:solidFill>
                <a:srgbClr val="FFFFFF"/>
              </a:solidFill>
              <a:latin typeface="Calibri" pitchFamily="34" charset="0"/>
            </a:endParaRPr>
          </a:p>
        </p:txBody>
      </p:sp>
      <p:sp>
        <p:nvSpPr>
          <p:cNvPr id="18" name="Скругленный прямоугольник 17"/>
          <p:cNvSpPr/>
          <p:nvPr/>
        </p:nvSpPr>
        <p:spPr>
          <a:xfrm>
            <a:off x="2843213" y="3716338"/>
            <a:ext cx="3313112" cy="86518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2400" b="1">
                <a:solidFill>
                  <a:srgbClr val="FFFFFF"/>
                </a:solidFill>
                <a:latin typeface="Calibri" pitchFamily="34" charset="0"/>
              </a:rPr>
              <a:t>Наукові лабораторії</a:t>
            </a:r>
          </a:p>
          <a:p>
            <a:pPr algn="ctr">
              <a:defRPr/>
            </a:pPr>
            <a:r>
              <a:rPr lang="uk-UA" sz="2400" b="1">
                <a:solidFill>
                  <a:srgbClr val="FFFFFF"/>
                </a:solidFill>
                <a:latin typeface="Calibri" pitchFamily="34" charset="0"/>
              </a:rPr>
              <a:t>(64)</a:t>
            </a:r>
            <a:endParaRPr lang="ru-RU" sz="2400" b="1">
              <a:solidFill>
                <a:srgbClr val="FFFFFF"/>
              </a:solidFill>
              <a:latin typeface="Calibri" pitchFamily="34" charset="0"/>
            </a:endParaRPr>
          </a:p>
        </p:txBody>
      </p:sp>
      <p:sp>
        <p:nvSpPr>
          <p:cNvPr id="19" name="Скругленный прямоугольник 18"/>
          <p:cNvSpPr/>
          <p:nvPr/>
        </p:nvSpPr>
        <p:spPr>
          <a:xfrm>
            <a:off x="2843213" y="4868863"/>
            <a:ext cx="3313112" cy="936625"/>
          </a:xfrm>
          <a:prstGeom prst="roundRect">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2000" b="1">
                <a:solidFill>
                  <a:srgbClr val="FFFFFF"/>
                </a:solidFill>
                <a:latin typeface="Calibri" pitchFamily="34" charset="0"/>
              </a:rPr>
              <a:t>Навчально-науково-виробничі лабораторії (61)</a:t>
            </a:r>
            <a:endParaRPr lang="ru-RU" sz="2000" b="1">
              <a:solidFill>
                <a:srgbClr val="FFFFFF"/>
              </a:solidFill>
              <a:latin typeface="Calibri" pitchFamily="34" charset="0"/>
            </a:endParaRPr>
          </a:p>
        </p:txBody>
      </p:sp>
      <p:cxnSp>
        <p:nvCxnSpPr>
          <p:cNvPr id="14350" name="Прямая соединительная линия 20"/>
          <p:cNvCxnSpPr>
            <a:cxnSpLocks noChangeShapeType="1"/>
            <a:stCxn id="13" idx="1"/>
            <a:endCxn id="9" idx="3"/>
          </p:cNvCxnSpPr>
          <p:nvPr/>
        </p:nvCxnSpPr>
        <p:spPr bwMode="auto">
          <a:xfrm flipH="1" flipV="1">
            <a:off x="2484438" y="2744726"/>
            <a:ext cx="287337" cy="62"/>
          </a:xfrm>
          <a:prstGeom prst="line">
            <a:avLst/>
          </a:prstGeom>
          <a:noFill/>
          <a:ln w="28575" algn="ctr">
            <a:solidFill>
              <a:srgbClr val="4A7EBB"/>
            </a:solidFill>
            <a:round/>
            <a:headEnd/>
            <a:tailEnd/>
          </a:ln>
        </p:spPr>
      </p:cxnSp>
      <p:cxnSp>
        <p:nvCxnSpPr>
          <p:cNvPr id="14351" name="Прямая соединительная линия 22"/>
          <p:cNvCxnSpPr>
            <a:cxnSpLocks noChangeShapeType="1"/>
          </p:cNvCxnSpPr>
          <p:nvPr/>
        </p:nvCxnSpPr>
        <p:spPr bwMode="auto">
          <a:xfrm>
            <a:off x="6156325" y="2781300"/>
            <a:ext cx="287338" cy="0"/>
          </a:xfrm>
          <a:prstGeom prst="line">
            <a:avLst/>
          </a:prstGeom>
          <a:noFill/>
          <a:ln w="28575" algn="ctr">
            <a:solidFill>
              <a:srgbClr val="4A7EBB"/>
            </a:solidFill>
            <a:round/>
            <a:headEnd/>
            <a:tailEnd/>
          </a:ln>
        </p:spPr>
      </p:cxnSp>
      <p:cxnSp>
        <p:nvCxnSpPr>
          <p:cNvPr id="26" name="Прямая соединительная линия 25"/>
          <p:cNvCxnSpPr>
            <a:stCxn id="13" idx="1"/>
            <a:endCxn id="13" idx="1"/>
          </p:cNvCxnSpPr>
          <p:nvPr/>
        </p:nvCxnSpPr>
        <p:spPr>
          <a:xfrm>
            <a:off x="2771775" y="274478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53" name="Прямая соединительная линия 27"/>
          <p:cNvCxnSpPr>
            <a:cxnSpLocks noChangeShapeType="1"/>
          </p:cNvCxnSpPr>
          <p:nvPr/>
        </p:nvCxnSpPr>
        <p:spPr bwMode="auto">
          <a:xfrm>
            <a:off x="4356100" y="1989138"/>
            <a:ext cx="0" cy="215900"/>
          </a:xfrm>
          <a:prstGeom prst="line">
            <a:avLst/>
          </a:prstGeom>
          <a:noFill/>
          <a:ln w="28575" algn="ctr">
            <a:solidFill>
              <a:srgbClr val="4A7EBB"/>
            </a:solidFill>
            <a:round/>
            <a:headEnd/>
            <a:tailEnd/>
          </a:ln>
        </p:spPr>
      </p:cxnSp>
      <p:cxnSp>
        <p:nvCxnSpPr>
          <p:cNvPr id="14354" name="Прямая соединительная линия 32"/>
          <p:cNvCxnSpPr>
            <a:cxnSpLocks noChangeShapeType="1"/>
            <a:stCxn id="13" idx="1"/>
            <a:endCxn id="8" idx="3"/>
          </p:cNvCxnSpPr>
          <p:nvPr/>
        </p:nvCxnSpPr>
        <p:spPr bwMode="auto">
          <a:xfrm flipH="1">
            <a:off x="2484438" y="2744788"/>
            <a:ext cx="287337" cy="1296280"/>
          </a:xfrm>
          <a:prstGeom prst="line">
            <a:avLst/>
          </a:prstGeom>
          <a:noFill/>
          <a:ln w="28575" algn="ctr">
            <a:solidFill>
              <a:srgbClr val="4A7EBB"/>
            </a:solidFill>
            <a:round/>
            <a:headEnd/>
            <a:tailEnd/>
          </a:ln>
        </p:spPr>
      </p:cxnSp>
      <p:cxnSp>
        <p:nvCxnSpPr>
          <p:cNvPr id="14355" name="Прямая соединительная линия 32"/>
          <p:cNvCxnSpPr>
            <a:cxnSpLocks noChangeShapeType="1"/>
          </p:cNvCxnSpPr>
          <p:nvPr/>
        </p:nvCxnSpPr>
        <p:spPr bwMode="auto">
          <a:xfrm flipH="1">
            <a:off x="2484438" y="2852738"/>
            <a:ext cx="287337" cy="2232025"/>
          </a:xfrm>
          <a:prstGeom prst="line">
            <a:avLst/>
          </a:prstGeom>
          <a:noFill/>
          <a:ln w="28575" algn="ctr">
            <a:solidFill>
              <a:srgbClr val="4A7EBB"/>
            </a:solidFill>
            <a:round/>
            <a:headEnd/>
            <a:tailEnd/>
          </a:ln>
        </p:spPr>
      </p:cxnSp>
      <p:cxnSp>
        <p:nvCxnSpPr>
          <p:cNvPr id="14356" name="Прямая соединительная линия 32"/>
          <p:cNvCxnSpPr>
            <a:cxnSpLocks noChangeShapeType="1"/>
          </p:cNvCxnSpPr>
          <p:nvPr/>
        </p:nvCxnSpPr>
        <p:spPr bwMode="auto">
          <a:xfrm flipH="1">
            <a:off x="4427538" y="3284538"/>
            <a:ext cx="0" cy="431800"/>
          </a:xfrm>
          <a:prstGeom prst="line">
            <a:avLst/>
          </a:prstGeom>
          <a:noFill/>
          <a:ln w="28575" algn="ctr">
            <a:solidFill>
              <a:srgbClr val="4A7EBB"/>
            </a:solidFill>
            <a:round/>
            <a:headEnd/>
            <a:tailEnd/>
          </a:ln>
        </p:spPr>
      </p:cxnSp>
      <p:cxnSp>
        <p:nvCxnSpPr>
          <p:cNvPr id="14357" name="Прямая соединительная линия 32"/>
          <p:cNvCxnSpPr>
            <a:cxnSpLocks noChangeShapeType="1"/>
          </p:cNvCxnSpPr>
          <p:nvPr/>
        </p:nvCxnSpPr>
        <p:spPr bwMode="auto">
          <a:xfrm flipH="1">
            <a:off x="4427538" y="4581525"/>
            <a:ext cx="0" cy="287338"/>
          </a:xfrm>
          <a:prstGeom prst="line">
            <a:avLst/>
          </a:prstGeom>
          <a:noFill/>
          <a:ln w="28575" algn="ctr">
            <a:solidFill>
              <a:srgbClr val="4A7EBB"/>
            </a:solidFill>
            <a:round/>
            <a:headEnd/>
            <a:tailEnd/>
          </a:ln>
        </p:spPr>
      </p:cxnSp>
      <p:sp>
        <p:nvSpPr>
          <p:cNvPr id="14358" name="Line 24"/>
          <p:cNvSpPr>
            <a:spLocks noChangeShapeType="1"/>
          </p:cNvSpPr>
          <p:nvPr/>
        </p:nvSpPr>
        <p:spPr bwMode="auto">
          <a:xfrm>
            <a:off x="6156325" y="2781300"/>
            <a:ext cx="359891" cy="2087860"/>
          </a:xfrm>
          <a:prstGeom prst="line">
            <a:avLst/>
          </a:prstGeom>
          <a:noFill/>
          <a:ln w="28575">
            <a:solidFill>
              <a:schemeClr val="accent2"/>
            </a:solidFill>
            <a:round/>
            <a:headEnd/>
            <a:tailEnd/>
          </a:ln>
        </p:spPr>
        <p:txBody>
          <a:bodyPr/>
          <a:lstStyle/>
          <a:p>
            <a:endParaRPr lang="ru-RU"/>
          </a:p>
        </p:txBody>
      </p:sp>
      <p:sp>
        <p:nvSpPr>
          <p:cNvPr id="14359" name="Скругленный прямоугольник 7"/>
          <p:cNvSpPr>
            <a:spLocks noChangeArrowheads="1"/>
          </p:cNvSpPr>
          <p:nvPr/>
        </p:nvSpPr>
        <p:spPr bwMode="auto">
          <a:xfrm>
            <a:off x="6515100" y="3573463"/>
            <a:ext cx="1944688" cy="1008062"/>
          </a:xfrm>
          <a:prstGeom prst="roundRect">
            <a:avLst>
              <a:gd name="adj" fmla="val 16667"/>
            </a:avLst>
          </a:prstGeom>
          <a:solidFill>
            <a:srgbClr val="0099CC"/>
          </a:solidFill>
          <a:ln w="25400" algn="ctr">
            <a:solidFill>
              <a:srgbClr val="385D8A"/>
            </a:solidFill>
            <a:round/>
            <a:headEnd/>
            <a:tailEnd/>
          </a:ln>
        </p:spPr>
        <p:txBody>
          <a:bodyPr anchor="ctr"/>
          <a:lstStyle/>
          <a:p>
            <a:pPr algn="ctr">
              <a:buFontTx/>
              <a:buChar char="•"/>
            </a:pPr>
            <a:r>
              <a:rPr lang="uk-UA" sz="1600" b="1">
                <a:solidFill>
                  <a:srgbClr val="FFFFFF"/>
                </a:solidFill>
                <a:latin typeface="Calibri" pitchFamily="34" charset="0"/>
              </a:rPr>
              <a:t> Ботанічний сад</a:t>
            </a:r>
          </a:p>
          <a:p>
            <a:pPr algn="ctr">
              <a:buFontTx/>
              <a:buChar char="•"/>
            </a:pPr>
            <a:r>
              <a:rPr lang="uk-UA" sz="1600" b="1">
                <a:solidFill>
                  <a:srgbClr val="FFFFFF"/>
                </a:solidFill>
                <a:latin typeface="Calibri" pitchFamily="34" charset="0"/>
              </a:rPr>
              <a:t> Клінічний центр “Ветмедцентр”</a:t>
            </a:r>
          </a:p>
          <a:p>
            <a:pPr algn="ctr"/>
            <a:endParaRPr lang="ru-RU" sz="1600">
              <a:solidFill>
                <a:srgbClr val="FFFFFF"/>
              </a:solidFill>
              <a:latin typeface="Calibri" pitchFamily="34" charset="0"/>
            </a:endParaRPr>
          </a:p>
        </p:txBody>
      </p:sp>
      <p:sp>
        <p:nvSpPr>
          <p:cNvPr id="14360" name="AutoShape 26"/>
          <p:cNvSpPr>
            <a:spLocks noChangeArrowheads="1"/>
          </p:cNvSpPr>
          <p:nvPr/>
        </p:nvSpPr>
        <p:spPr bwMode="auto">
          <a:xfrm>
            <a:off x="2709863" y="6059488"/>
            <a:ext cx="3590925" cy="642937"/>
          </a:xfrm>
          <a:prstGeom prst="roundRect">
            <a:avLst>
              <a:gd name="adj" fmla="val 16667"/>
            </a:avLst>
          </a:prstGeom>
          <a:solidFill>
            <a:schemeClr val="accent6">
              <a:lumMod val="60000"/>
              <a:lumOff val="40000"/>
            </a:schemeClr>
          </a:solidFill>
          <a:ln w="9525">
            <a:solidFill>
              <a:schemeClr val="tx1"/>
            </a:solidFill>
            <a:round/>
            <a:headEnd/>
            <a:tailEnd/>
          </a:ln>
        </p:spPr>
        <p:txBody>
          <a:bodyPr anchor="ctr">
            <a:spAutoFit/>
          </a:bodyPr>
          <a:lstStyle/>
          <a:p>
            <a:pPr algn="ctr"/>
            <a:r>
              <a:rPr lang="uk-UA" sz="1600" b="1" dirty="0"/>
              <a:t>Навчально-науково-виробничо-інноваційні центри </a:t>
            </a:r>
            <a:r>
              <a:rPr lang="uk-UA" sz="1600" b="1" dirty="0" smtClean="0"/>
              <a:t>(4)</a:t>
            </a:r>
            <a:endParaRPr lang="ru-RU" sz="1600" b="1" dirty="0"/>
          </a:p>
        </p:txBody>
      </p:sp>
      <p:sp>
        <p:nvSpPr>
          <p:cNvPr id="14361" name="Line 27"/>
          <p:cNvSpPr>
            <a:spLocks noChangeShapeType="1"/>
          </p:cNvSpPr>
          <p:nvPr/>
        </p:nvSpPr>
        <p:spPr bwMode="auto">
          <a:xfrm>
            <a:off x="4427538" y="5805488"/>
            <a:ext cx="0" cy="215900"/>
          </a:xfrm>
          <a:prstGeom prst="line">
            <a:avLst/>
          </a:prstGeom>
          <a:noFill/>
          <a:ln w="28575">
            <a:solidFill>
              <a:schemeClr val="accent2"/>
            </a:solidFill>
            <a:round/>
            <a:headEnd/>
            <a:tailEnd/>
          </a:ln>
        </p:spPr>
        <p:txBody>
          <a:bodyPr/>
          <a:lstStyle/>
          <a:p>
            <a:endParaRPr lang="ru-RU"/>
          </a:p>
        </p:txBody>
      </p:sp>
      <p:sp>
        <p:nvSpPr>
          <p:cNvPr id="29" name="Line 24"/>
          <p:cNvSpPr>
            <a:spLocks noChangeShapeType="1"/>
          </p:cNvSpPr>
          <p:nvPr/>
        </p:nvSpPr>
        <p:spPr bwMode="auto">
          <a:xfrm>
            <a:off x="6156177" y="2780929"/>
            <a:ext cx="360039" cy="1368152"/>
          </a:xfrm>
          <a:prstGeom prst="line">
            <a:avLst/>
          </a:prstGeom>
          <a:noFill/>
          <a:ln w="28575">
            <a:solidFill>
              <a:schemeClr val="accent2"/>
            </a:solidFill>
            <a:round/>
            <a:headEnd/>
            <a:tailEnd/>
          </a:ln>
        </p:spPr>
        <p:txBody>
          <a:bodyPr/>
          <a:lstStyle/>
          <a:p>
            <a:endParaRPr lang="ru-RU"/>
          </a:p>
        </p:txBody>
      </p:sp>
      <p:sp>
        <p:nvSpPr>
          <p:cNvPr id="27" name="Семиугольник 26"/>
          <p:cNvSpPr/>
          <p:nvPr/>
        </p:nvSpPr>
        <p:spPr>
          <a:xfrm>
            <a:off x="8358214" y="6286520"/>
            <a:ext cx="642942" cy="428628"/>
          </a:xfrm>
          <a:prstGeom prst="hep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ru-RU" b="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274638"/>
            <a:ext cx="8229600" cy="850900"/>
          </a:xfrm>
          <a:solidFill>
            <a:srgbClr val="CCFF99"/>
          </a:solidFill>
        </p:spPr>
        <p:txBody>
          <a:bodyPr/>
          <a:lstStyle/>
          <a:p>
            <a:pPr eaLnBrk="1" hangingPunct="1"/>
            <a:r>
              <a:rPr lang="uk-UA" dirty="0" smtClean="0"/>
              <a:t>Зміни упродовж 2015-2018 рр.</a:t>
            </a:r>
            <a:endParaRPr lang="ru-RU" dirty="0" smtClean="0"/>
          </a:p>
        </p:txBody>
      </p:sp>
      <p:sp>
        <p:nvSpPr>
          <p:cNvPr id="15363" name="Rectangle 3"/>
          <p:cNvSpPr>
            <a:spLocks noGrp="1" noChangeArrowheads="1"/>
          </p:cNvSpPr>
          <p:nvPr>
            <p:ph type="body" idx="1"/>
          </p:nvPr>
        </p:nvSpPr>
        <p:spPr>
          <a:xfrm>
            <a:off x="457200" y="1340768"/>
            <a:ext cx="8229600" cy="5017190"/>
          </a:xfrm>
          <a:ln w="38100">
            <a:solidFill>
              <a:srgbClr val="66FF33"/>
            </a:solidFill>
          </a:ln>
        </p:spPr>
        <p:txBody>
          <a:bodyPr>
            <a:normAutofit fontScale="92500"/>
          </a:bodyPr>
          <a:lstStyle/>
          <a:p>
            <a:pPr eaLnBrk="1" hangingPunct="1">
              <a:lnSpc>
                <a:spcPct val="90000"/>
              </a:lnSpc>
              <a:buFontTx/>
              <a:buNone/>
            </a:pPr>
            <a:r>
              <a:rPr lang="uk-UA" sz="2400" b="1" dirty="0" smtClean="0">
                <a:solidFill>
                  <a:schemeClr val="accent2"/>
                </a:solidFill>
              </a:rPr>
              <a:t>+ 1 НДІ</a:t>
            </a:r>
            <a:r>
              <a:rPr lang="uk-UA" sz="2400" dirty="0" smtClean="0"/>
              <a:t> (</a:t>
            </a:r>
            <a:r>
              <a:rPr lang="uk-UA" sz="2400" dirty="0" err="1" smtClean="0"/>
              <a:t>фітомедицини</a:t>
            </a:r>
            <a:r>
              <a:rPr lang="uk-UA" sz="2400" dirty="0" smtClean="0"/>
              <a:t>, біотехнологій та екології);</a:t>
            </a:r>
          </a:p>
          <a:p>
            <a:pPr eaLnBrk="1" hangingPunct="1">
              <a:lnSpc>
                <a:spcPct val="90000"/>
              </a:lnSpc>
              <a:buFontTx/>
              <a:buNone/>
            </a:pPr>
            <a:r>
              <a:rPr lang="uk-UA" sz="2400" b="1" dirty="0" smtClean="0">
                <a:solidFill>
                  <a:schemeClr val="accent2"/>
                </a:solidFill>
              </a:rPr>
              <a:t>+ 3 </a:t>
            </a:r>
            <a:r>
              <a:rPr lang="uk-UA" sz="2400" b="1" dirty="0" err="1" smtClean="0">
                <a:solidFill>
                  <a:schemeClr val="accent2"/>
                </a:solidFill>
              </a:rPr>
              <a:t>міжкафедральні</a:t>
            </a:r>
            <a:r>
              <a:rPr lang="uk-UA" sz="2400" b="1" dirty="0" smtClean="0">
                <a:solidFill>
                  <a:schemeClr val="accent2"/>
                </a:solidFill>
              </a:rPr>
              <a:t> навчально-наукові лабораторії</a:t>
            </a:r>
            <a:r>
              <a:rPr lang="uk-UA" sz="2400" dirty="0" smtClean="0"/>
              <a:t> (</a:t>
            </a:r>
            <a:r>
              <a:rPr lang="uk-UA" sz="2400" dirty="0" err="1" smtClean="0"/>
              <a:t>“Дослідне</a:t>
            </a:r>
            <a:r>
              <a:rPr lang="uk-UA" sz="2400" dirty="0" smtClean="0"/>
              <a:t> </a:t>
            </a:r>
            <a:r>
              <a:rPr lang="uk-UA" sz="2400" dirty="0" err="1" smtClean="0"/>
              <a:t>поле”</a:t>
            </a:r>
            <a:r>
              <a:rPr lang="uk-UA" sz="2400" dirty="0" smtClean="0"/>
              <a:t>, ветеринарно-діагностичних досліджень, технологій промислового біосинтезу);</a:t>
            </a:r>
          </a:p>
          <a:p>
            <a:pPr eaLnBrk="1" hangingPunct="1">
              <a:lnSpc>
                <a:spcPct val="90000"/>
              </a:lnSpc>
              <a:buFontTx/>
              <a:buNone/>
            </a:pPr>
            <a:r>
              <a:rPr lang="uk-UA" sz="2400" b="1" dirty="0" smtClean="0">
                <a:solidFill>
                  <a:schemeClr val="accent2"/>
                </a:solidFill>
              </a:rPr>
              <a:t>+ 4</a:t>
            </a:r>
            <a:r>
              <a:rPr lang="uk-UA" sz="2400" b="1" u="sng" dirty="0" smtClean="0">
                <a:solidFill>
                  <a:schemeClr val="accent2"/>
                </a:solidFill>
              </a:rPr>
              <a:t> навчально-науково-інноваційні центри</a:t>
            </a:r>
            <a:r>
              <a:rPr lang="uk-UA" sz="2400" u="sng" dirty="0" smtClean="0"/>
              <a:t> </a:t>
            </a:r>
            <a:r>
              <a:rPr lang="uk-UA" sz="2400" dirty="0" smtClean="0"/>
              <a:t>(сучасних </a:t>
            </a:r>
            <a:r>
              <a:rPr lang="uk-UA" sz="2400" dirty="0" err="1" smtClean="0"/>
              <a:t>агротехнологій</a:t>
            </a:r>
            <a:r>
              <a:rPr lang="uk-UA" sz="2400" dirty="0" smtClean="0"/>
              <a:t>, сучасні методи створення та ідентифікації сортів рослин, </a:t>
            </a:r>
            <a:r>
              <a:rPr lang="uk-UA" sz="2400" dirty="0" err="1" smtClean="0"/>
              <a:t>“Новообухівський”</a:t>
            </a:r>
            <a:r>
              <a:rPr lang="uk-UA" sz="2400" dirty="0" smtClean="0"/>
              <a:t> (</a:t>
            </a:r>
            <a:r>
              <a:rPr lang="uk-UA" sz="2400" dirty="0" err="1" smtClean="0"/>
              <a:t>ресурсоощадні</a:t>
            </a:r>
            <a:r>
              <a:rPr lang="uk-UA" sz="2400" dirty="0" smtClean="0"/>
              <a:t> </a:t>
            </a:r>
            <a:r>
              <a:rPr lang="uk-UA" sz="2400" dirty="0" err="1" smtClean="0"/>
              <a:t>агротехнології</a:t>
            </a:r>
            <a:r>
              <a:rPr lang="uk-UA" sz="2400" dirty="0" smtClean="0"/>
              <a:t>), сучасних технологій захисту рослин);</a:t>
            </a:r>
          </a:p>
          <a:p>
            <a:pPr eaLnBrk="1" hangingPunct="1">
              <a:lnSpc>
                <a:spcPct val="90000"/>
              </a:lnSpc>
              <a:buFontTx/>
              <a:buNone/>
            </a:pPr>
            <a:r>
              <a:rPr lang="uk-UA" sz="2400" b="1" dirty="0" smtClean="0">
                <a:solidFill>
                  <a:schemeClr val="accent2"/>
                </a:solidFill>
              </a:rPr>
              <a:t>+ </a:t>
            </a:r>
            <a:r>
              <a:rPr lang="uk-UA" sz="2400" b="1" u="sng" dirty="0" smtClean="0">
                <a:solidFill>
                  <a:schemeClr val="accent2"/>
                </a:solidFill>
              </a:rPr>
              <a:t>13 навчально-наукових лабораторій</a:t>
            </a:r>
            <a:r>
              <a:rPr lang="uk-UA" sz="2400" u="sng" dirty="0" smtClean="0"/>
              <a:t> </a:t>
            </a:r>
            <a:r>
              <a:rPr lang="uk-UA" sz="2400" dirty="0" smtClean="0"/>
              <a:t>(центр клітинних технологій у ветеринарній медицині, банк крові тварин, банк сперми);</a:t>
            </a:r>
          </a:p>
          <a:p>
            <a:pPr eaLnBrk="1" hangingPunct="1">
              <a:lnSpc>
                <a:spcPct val="90000"/>
              </a:lnSpc>
              <a:buFontTx/>
              <a:buNone/>
            </a:pPr>
            <a:r>
              <a:rPr lang="uk-UA" sz="2400" dirty="0" smtClean="0"/>
              <a:t>+ </a:t>
            </a:r>
            <a:r>
              <a:rPr lang="uk-UA" sz="2400" b="1" u="sng" dirty="0" smtClean="0">
                <a:solidFill>
                  <a:schemeClr val="tx2"/>
                </a:solidFill>
              </a:rPr>
              <a:t>1 навчально-науково-виробнича лаборато</a:t>
            </a:r>
            <a:r>
              <a:rPr lang="uk-UA" sz="2400" u="sng" dirty="0" smtClean="0">
                <a:solidFill>
                  <a:schemeClr val="tx2"/>
                </a:solidFill>
              </a:rPr>
              <a:t>рія </a:t>
            </a:r>
            <a:r>
              <a:rPr lang="uk-UA" sz="2400" dirty="0" smtClean="0"/>
              <a:t>(</a:t>
            </a:r>
            <a:r>
              <a:rPr lang="uk-UA" sz="2400" dirty="0" err="1" smtClean="0"/>
              <a:t>Екстракон</a:t>
            </a:r>
            <a:r>
              <a:rPr lang="uk-UA" sz="2400" dirty="0" smtClean="0"/>
              <a:t>)</a:t>
            </a:r>
          </a:p>
          <a:p>
            <a:pPr eaLnBrk="1" hangingPunct="1">
              <a:lnSpc>
                <a:spcPct val="90000"/>
              </a:lnSpc>
              <a:buFontTx/>
              <a:buNone/>
            </a:pPr>
            <a:r>
              <a:rPr lang="uk-UA" sz="2400" dirty="0" smtClean="0"/>
              <a:t>+ </a:t>
            </a:r>
            <a:r>
              <a:rPr lang="uk-UA" sz="2400" b="1" dirty="0" smtClean="0">
                <a:solidFill>
                  <a:srgbClr val="0066FF"/>
                </a:solidFill>
              </a:rPr>
              <a:t>Стартап Школа</a:t>
            </a:r>
            <a:r>
              <a:rPr lang="uk-UA" sz="2400" dirty="0" smtClean="0"/>
              <a:t> </a:t>
            </a:r>
            <a:r>
              <a:rPr lang="uk-UA" sz="2400" dirty="0" err="1" smtClean="0"/>
              <a:t>НУБіП</a:t>
            </a:r>
            <a:r>
              <a:rPr lang="uk-UA" sz="2400" dirty="0" smtClean="0"/>
              <a:t> України;</a:t>
            </a:r>
          </a:p>
          <a:p>
            <a:pPr eaLnBrk="1" hangingPunct="1">
              <a:lnSpc>
                <a:spcPct val="90000"/>
              </a:lnSpc>
              <a:buFontTx/>
              <a:buNone/>
            </a:pPr>
            <a:r>
              <a:rPr lang="uk-UA" sz="2400" dirty="0" smtClean="0"/>
              <a:t>+ </a:t>
            </a:r>
            <a:r>
              <a:rPr lang="uk-UA" sz="2400" b="1" dirty="0" smtClean="0">
                <a:solidFill>
                  <a:srgbClr val="0066FF"/>
                </a:solidFill>
              </a:rPr>
              <a:t>Науково-експертний центр, </a:t>
            </a:r>
            <a:r>
              <a:rPr lang="uk-UA" sz="2400" b="1" dirty="0" err="1" smtClean="0">
                <a:solidFill>
                  <a:srgbClr val="0066FF"/>
                </a:solidFill>
              </a:rPr>
              <a:t>Центр</a:t>
            </a:r>
            <a:r>
              <a:rPr lang="uk-UA" sz="2400" b="1" dirty="0" smtClean="0">
                <a:solidFill>
                  <a:srgbClr val="0066FF"/>
                </a:solidFill>
              </a:rPr>
              <a:t> </a:t>
            </a:r>
            <a:r>
              <a:rPr lang="uk-UA" sz="2400" b="1" dirty="0" err="1" smtClean="0">
                <a:solidFill>
                  <a:srgbClr val="0066FF"/>
                </a:solidFill>
              </a:rPr>
              <a:t>Пест</a:t>
            </a:r>
            <a:r>
              <a:rPr lang="uk-UA" sz="2400" b="1" dirty="0" smtClean="0">
                <a:solidFill>
                  <a:srgbClr val="0066FF"/>
                </a:solidFill>
              </a:rPr>
              <a:t> Менеджменту і </a:t>
            </a:r>
            <a:r>
              <a:rPr lang="uk-UA" sz="2400" b="1" dirty="0" err="1" smtClean="0">
                <a:solidFill>
                  <a:srgbClr val="0066FF"/>
                </a:solidFill>
              </a:rPr>
              <a:t>Пест</a:t>
            </a:r>
            <a:r>
              <a:rPr lang="uk-UA" sz="2400" b="1" dirty="0" smtClean="0">
                <a:solidFill>
                  <a:srgbClr val="0066FF"/>
                </a:solidFill>
              </a:rPr>
              <a:t> Контролю </a:t>
            </a:r>
            <a:r>
              <a:rPr lang="uk-UA" sz="2400" dirty="0" err="1" smtClean="0"/>
              <a:t>НУБіП</a:t>
            </a:r>
            <a:r>
              <a:rPr lang="uk-UA" sz="2400" dirty="0" smtClean="0"/>
              <a:t> України (в структурі Наукового парку)</a:t>
            </a:r>
            <a:endParaRPr lang="ru-RU" sz="2400" dirty="0" smtClean="0"/>
          </a:p>
        </p:txBody>
      </p:sp>
      <p:sp>
        <p:nvSpPr>
          <p:cNvPr id="4" name="Семиугольник 3"/>
          <p:cNvSpPr/>
          <p:nvPr/>
        </p:nvSpPr>
        <p:spPr>
          <a:xfrm>
            <a:off x="8358214" y="6286520"/>
            <a:ext cx="642942" cy="428628"/>
          </a:xfrm>
          <a:prstGeom prst="hep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ru-RU" b="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54032"/>
          </a:xfrm>
        </p:spPr>
        <p:style>
          <a:lnRef idx="0">
            <a:schemeClr val="accent1"/>
          </a:lnRef>
          <a:fillRef idx="3">
            <a:schemeClr val="accent1"/>
          </a:fillRef>
          <a:effectRef idx="3">
            <a:schemeClr val="accent1"/>
          </a:effectRef>
          <a:fontRef idx="minor">
            <a:schemeClr val="lt1"/>
          </a:fontRef>
        </p:style>
        <p:txBody>
          <a:bodyPr>
            <a:normAutofit fontScale="90000"/>
          </a:bodyPr>
          <a:lstStyle/>
          <a:p>
            <a:r>
              <a:rPr lang="uk-UA" sz="3600" dirty="0" err="1" smtClean="0"/>
              <a:t>Піднапрям</a:t>
            </a:r>
            <a:r>
              <a:rPr lang="uk-UA" sz="3600" dirty="0" smtClean="0"/>
              <a:t> </a:t>
            </a:r>
            <a:r>
              <a:rPr lang="uk-UA" sz="3600" dirty="0" err="1" smtClean="0"/>
              <a:t>“Агропромисловий</a:t>
            </a:r>
            <a:r>
              <a:rPr lang="uk-UA" sz="3600" dirty="0" smtClean="0"/>
              <a:t> </a:t>
            </a:r>
            <a:r>
              <a:rPr lang="uk-UA" sz="3600" dirty="0" err="1" smtClean="0"/>
              <a:t>комплекс”</a:t>
            </a:r>
            <a:endParaRPr lang="ru-RU" sz="3600" dirty="0"/>
          </a:p>
        </p:txBody>
      </p:sp>
      <p:sp>
        <p:nvSpPr>
          <p:cNvPr id="4" name="Прямоугольник 3"/>
          <p:cNvSpPr/>
          <p:nvPr/>
        </p:nvSpPr>
        <p:spPr>
          <a:xfrm>
            <a:off x="285720" y="1071546"/>
            <a:ext cx="4572000" cy="646331"/>
          </a:xfrm>
          <a:prstGeom prst="rect">
            <a:avLst/>
          </a:prstGeom>
        </p:spPr>
        <p:txBody>
          <a:bodyPr>
            <a:spAutoFit/>
          </a:bodyPr>
          <a:lstStyle/>
          <a:p>
            <a:pPr algn="ctr"/>
            <a:r>
              <a:rPr lang="uk-UA" dirty="0" smtClean="0"/>
              <a:t>Науково-навчальна лабораторія моніторингу якості ґрунтів</a:t>
            </a:r>
            <a:endParaRPr lang="uk-UA" dirty="0"/>
          </a:p>
        </p:txBody>
      </p:sp>
      <p:sp>
        <p:nvSpPr>
          <p:cNvPr id="6" name="Прямоугольник 5"/>
          <p:cNvSpPr/>
          <p:nvPr/>
        </p:nvSpPr>
        <p:spPr>
          <a:xfrm>
            <a:off x="3500430" y="5000636"/>
            <a:ext cx="5286380" cy="1384995"/>
          </a:xfrm>
          <a:prstGeom prst="rect">
            <a:avLst/>
          </a:prstGeom>
        </p:spPr>
        <p:txBody>
          <a:bodyPr wrap="square">
            <a:spAutoFit/>
          </a:bodyPr>
          <a:lstStyle/>
          <a:p>
            <a:pPr algn="ctr"/>
            <a:r>
              <a:rPr lang="ru-RU" sz="1400" dirty="0" smtClean="0"/>
              <a:t>комплекс </a:t>
            </a:r>
            <a:r>
              <a:rPr lang="ru-RU" sz="1400" dirty="0" err="1" smtClean="0"/>
              <a:t>діагностики</a:t>
            </a:r>
            <a:r>
              <a:rPr lang="ru-RU" sz="1400" dirty="0" smtClean="0"/>
              <a:t> </a:t>
            </a:r>
            <a:r>
              <a:rPr lang="ru-RU" sz="1400" dirty="0" err="1" smtClean="0"/>
              <a:t>рослин</a:t>
            </a:r>
            <a:r>
              <a:rPr lang="ru-RU" sz="1400" dirty="0" smtClean="0"/>
              <a:t> «</a:t>
            </a:r>
            <a:r>
              <a:rPr lang="ru-RU" sz="1400" dirty="0" err="1" smtClean="0"/>
              <a:t>Агровектор</a:t>
            </a:r>
            <a:r>
              <a:rPr lang="ru-RU" sz="1400" dirty="0" smtClean="0"/>
              <a:t>», портативна </a:t>
            </a:r>
            <a:r>
              <a:rPr lang="ru-RU" sz="1400" dirty="0" err="1" smtClean="0"/>
              <a:t>лабораторія</a:t>
            </a:r>
            <a:r>
              <a:rPr lang="ru-RU" sz="1400" dirty="0" smtClean="0"/>
              <a:t> для </a:t>
            </a:r>
            <a:r>
              <a:rPr lang="ru-RU" sz="1400" dirty="0" err="1" smtClean="0"/>
              <a:t>аналізу</a:t>
            </a:r>
            <a:r>
              <a:rPr lang="ru-RU" sz="1400" dirty="0" smtClean="0"/>
              <a:t> грунту, </a:t>
            </a:r>
            <a:r>
              <a:rPr lang="ru-RU" sz="1400" dirty="0" err="1" smtClean="0"/>
              <a:t>кондуктомер</a:t>
            </a:r>
            <a:r>
              <a:rPr lang="ru-RU" sz="1400" dirty="0" smtClean="0"/>
              <a:t> </a:t>
            </a:r>
            <a:r>
              <a:rPr lang="en-US" sz="1400" dirty="0" err="1" smtClean="0"/>
              <a:t>Sension</a:t>
            </a:r>
            <a:r>
              <a:rPr lang="en-US" sz="1400" dirty="0" smtClean="0"/>
              <a:t> ES5 (</a:t>
            </a:r>
            <a:r>
              <a:rPr lang="ru-RU" sz="1400" dirty="0" smtClean="0"/>
              <a:t>для </a:t>
            </a:r>
            <a:r>
              <a:rPr lang="ru-RU" sz="1400" dirty="0" err="1" smtClean="0"/>
              <a:t>визначення</a:t>
            </a:r>
            <a:r>
              <a:rPr lang="ru-RU" sz="1400" dirty="0" smtClean="0"/>
              <a:t> </a:t>
            </a:r>
            <a:r>
              <a:rPr lang="ru-RU" sz="1400" dirty="0" err="1" smtClean="0"/>
              <a:t>електропровідності</a:t>
            </a:r>
            <a:r>
              <a:rPr lang="ru-RU" sz="1400" dirty="0" smtClean="0"/>
              <a:t> </a:t>
            </a:r>
            <a:r>
              <a:rPr lang="ru-RU" sz="1400" dirty="0" err="1" smtClean="0"/>
              <a:t>розчинів</a:t>
            </a:r>
            <a:r>
              <a:rPr lang="ru-RU" sz="1400" dirty="0" smtClean="0"/>
              <a:t>), </a:t>
            </a:r>
            <a:r>
              <a:rPr lang="ru-RU" sz="1400" dirty="0" err="1" smtClean="0"/>
              <a:t>оксиметр</a:t>
            </a:r>
            <a:r>
              <a:rPr lang="ru-RU" sz="1400" dirty="0" smtClean="0"/>
              <a:t> НІ (для </a:t>
            </a:r>
            <a:r>
              <a:rPr lang="ru-RU" sz="1400" dirty="0" err="1" smtClean="0"/>
              <a:t>визначення</a:t>
            </a:r>
            <a:r>
              <a:rPr lang="ru-RU" sz="1400" dirty="0" smtClean="0"/>
              <a:t> </a:t>
            </a:r>
            <a:r>
              <a:rPr lang="ru-RU" sz="1400" dirty="0" err="1" smtClean="0"/>
              <a:t>вісту</a:t>
            </a:r>
            <a:r>
              <a:rPr lang="ru-RU" sz="1400" dirty="0" smtClean="0"/>
              <a:t> </a:t>
            </a:r>
            <a:r>
              <a:rPr lang="ru-RU" sz="1400" dirty="0" err="1" smtClean="0"/>
              <a:t>кисню</a:t>
            </a:r>
            <a:r>
              <a:rPr lang="ru-RU" sz="1400" dirty="0" smtClean="0"/>
              <a:t> в </a:t>
            </a:r>
            <a:r>
              <a:rPr lang="ru-RU" sz="1400" dirty="0" err="1" smtClean="0"/>
              <a:t>грунті</a:t>
            </a:r>
            <a:r>
              <a:rPr lang="ru-RU" sz="1400" dirty="0" smtClean="0"/>
              <a:t>), </a:t>
            </a:r>
            <a:r>
              <a:rPr lang="ru-RU" sz="1400" dirty="0" err="1" smtClean="0"/>
              <a:t>аналізатор</a:t>
            </a:r>
            <a:r>
              <a:rPr lang="ru-RU" sz="1400" dirty="0" smtClean="0"/>
              <a:t> БСК </a:t>
            </a:r>
            <a:r>
              <a:rPr lang="ru-RU" sz="1400" dirty="0" err="1" smtClean="0"/>
              <a:t>Охі</a:t>
            </a:r>
            <a:r>
              <a:rPr lang="ru-RU" sz="1400" dirty="0" smtClean="0"/>
              <a:t> Тор </a:t>
            </a:r>
            <a:r>
              <a:rPr lang="en-US" sz="1400" dirty="0" smtClean="0"/>
              <a:t>IS6 (</a:t>
            </a:r>
            <a:r>
              <a:rPr lang="ru-RU" sz="1400" dirty="0" smtClean="0"/>
              <a:t>для </a:t>
            </a:r>
            <a:r>
              <a:rPr lang="ru-RU" sz="1400" dirty="0" err="1" smtClean="0"/>
              <a:t>визначення</a:t>
            </a:r>
            <a:r>
              <a:rPr lang="ru-RU" sz="1400" dirty="0" smtClean="0"/>
              <a:t> </a:t>
            </a:r>
            <a:r>
              <a:rPr lang="ru-RU" sz="1400" dirty="0" err="1" smtClean="0"/>
              <a:t>біологічного</a:t>
            </a:r>
            <a:r>
              <a:rPr lang="ru-RU" sz="1400" dirty="0" smtClean="0"/>
              <a:t> </a:t>
            </a:r>
            <a:r>
              <a:rPr lang="ru-RU" sz="1400" dirty="0" err="1" smtClean="0"/>
              <a:t>споживання</a:t>
            </a:r>
            <a:r>
              <a:rPr lang="ru-RU" sz="1400" dirty="0" smtClean="0"/>
              <a:t> </a:t>
            </a:r>
            <a:r>
              <a:rPr lang="ru-RU" sz="1400" dirty="0" err="1" smtClean="0"/>
              <a:t>кисню</a:t>
            </a:r>
            <a:r>
              <a:rPr lang="ru-RU" sz="1400" dirty="0" smtClean="0"/>
              <a:t>), </a:t>
            </a:r>
            <a:r>
              <a:rPr lang="ru-RU" sz="1400" dirty="0" err="1" smtClean="0"/>
              <a:t>лічильник</a:t>
            </a:r>
            <a:r>
              <a:rPr lang="ru-RU" sz="1400" dirty="0" smtClean="0"/>
              <a:t> </a:t>
            </a:r>
            <a:r>
              <a:rPr lang="ru-RU" sz="1400" dirty="0" err="1" smtClean="0"/>
              <a:t>колоній</a:t>
            </a:r>
            <a:r>
              <a:rPr lang="ru-RU" sz="1400" dirty="0" smtClean="0"/>
              <a:t> </a:t>
            </a:r>
            <a:r>
              <a:rPr lang="ru-RU" sz="1400" dirty="0" err="1" smtClean="0"/>
              <a:t>мікроорганізмів</a:t>
            </a:r>
            <a:r>
              <a:rPr lang="ru-RU" sz="1400" dirty="0" smtClean="0"/>
              <a:t> </a:t>
            </a:r>
            <a:r>
              <a:rPr lang="en-US" sz="1400" dirty="0" smtClean="0"/>
              <a:t>LKB 2000 </a:t>
            </a:r>
            <a:r>
              <a:rPr lang="ru-RU" sz="1400" dirty="0" err="1" smtClean="0"/>
              <a:t>тощо</a:t>
            </a:r>
            <a:endParaRPr lang="ru-RU" sz="1400" dirty="0"/>
          </a:p>
        </p:txBody>
      </p:sp>
      <p:sp>
        <p:nvSpPr>
          <p:cNvPr id="7" name="Прямоугольник 6"/>
          <p:cNvSpPr/>
          <p:nvPr/>
        </p:nvSpPr>
        <p:spPr>
          <a:xfrm>
            <a:off x="5214942" y="1142984"/>
            <a:ext cx="3786182" cy="646331"/>
          </a:xfrm>
          <a:prstGeom prst="rect">
            <a:avLst/>
          </a:prstGeom>
        </p:spPr>
        <p:txBody>
          <a:bodyPr wrap="square">
            <a:spAutoFit/>
          </a:bodyPr>
          <a:lstStyle/>
          <a:p>
            <a:pPr algn="ctr"/>
            <a:r>
              <a:rPr lang="ru-RU" dirty="0" err="1" smtClean="0"/>
              <a:t>Лабораторія</a:t>
            </a:r>
            <a:r>
              <a:rPr lang="ru-RU" dirty="0" smtClean="0"/>
              <a:t> </a:t>
            </a:r>
            <a:r>
              <a:rPr lang="ru-RU" dirty="0" err="1" smtClean="0"/>
              <a:t>оптимізації</a:t>
            </a:r>
            <a:r>
              <a:rPr lang="ru-RU" dirty="0" smtClean="0"/>
              <a:t> </a:t>
            </a:r>
          </a:p>
          <a:p>
            <a:pPr algn="ctr"/>
            <a:r>
              <a:rPr lang="ru-RU" dirty="0" err="1" smtClean="0"/>
              <a:t>живлення</a:t>
            </a:r>
            <a:r>
              <a:rPr lang="ru-RU" dirty="0" smtClean="0"/>
              <a:t> </a:t>
            </a:r>
            <a:r>
              <a:rPr lang="ru-RU" dirty="0" err="1" smtClean="0"/>
              <a:t>рослин</a:t>
            </a:r>
            <a:endParaRPr lang="ru-RU" dirty="0"/>
          </a:p>
        </p:txBody>
      </p:sp>
      <p:sp>
        <p:nvSpPr>
          <p:cNvPr id="8" name="Прямоугольник 7"/>
          <p:cNvSpPr/>
          <p:nvPr/>
        </p:nvSpPr>
        <p:spPr>
          <a:xfrm>
            <a:off x="642910" y="5143512"/>
            <a:ext cx="2214578" cy="1169551"/>
          </a:xfrm>
          <a:prstGeom prst="rect">
            <a:avLst/>
          </a:prstGeom>
        </p:spPr>
        <p:txBody>
          <a:bodyPr wrap="square">
            <a:spAutoFit/>
          </a:bodyPr>
          <a:lstStyle/>
          <a:p>
            <a:r>
              <a:rPr lang="uk-UA" sz="1400" dirty="0" err="1" smtClean="0"/>
              <a:t>полуменевий</a:t>
            </a:r>
            <a:r>
              <a:rPr lang="uk-UA" sz="1400" dirty="0" smtClean="0"/>
              <a:t> фотометр, спектрофотометр, іонізатори для заміру реакції ґрунтового середовища тощо</a:t>
            </a:r>
            <a:endParaRPr lang="uk-UA" sz="1400" dirty="0"/>
          </a:p>
        </p:txBody>
      </p:sp>
      <p:pic>
        <p:nvPicPr>
          <p:cNvPr id="9" name="Рисунок 8" descr="dsc_4953.jpg"/>
          <p:cNvPicPr>
            <a:picLocks noChangeAspect="1"/>
          </p:cNvPicPr>
          <p:nvPr/>
        </p:nvPicPr>
        <p:blipFill>
          <a:blip r:embed="rId2" cstate="print"/>
          <a:stretch>
            <a:fillRect/>
          </a:stretch>
        </p:blipFill>
        <p:spPr>
          <a:xfrm>
            <a:off x="285720" y="1857364"/>
            <a:ext cx="1950720" cy="1298448"/>
          </a:xfrm>
          <a:prstGeom prst="rect">
            <a:avLst/>
          </a:prstGeom>
        </p:spPr>
      </p:pic>
      <p:pic>
        <p:nvPicPr>
          <p:cNvPr id="10" name="Рисунок 9" descr="dsc_4965_0.jpg"/>
          <p:cNvPicPr>
            <a:picLocks noChangeAspect="1"/>
          </p:cNvPicPr>
          <p:nvPr/>
        </p:nvPicPr>
        <p:blipFill>
          <a:blip r:embed="rId3" cstate="print"/>
          <a:stretch>
            <a:fillRect/>
          </a:stretch>
        </p:blipFill>
        <p:spPr>
          <a:xfrm>
            <a:off x="2357422" y="1857364"/>
            <a:ext cx="1950720" cy="1298448"/>
          </a:xfrm>
          <a:prstGeom prst="rect">
            <a:avLst/>
          </a:prstGeom>
        </p:spPr>
      </p:pic>
      <p:pic>
        <p:nvPicPr>
          <p:cNvPr id="11" name="Рисунок 10" descr="dsc_4943_1.jpg"/>
          <p:cNvPicPr>
            <a:picLocks noChangeAspect="1"/>
          </p:cNvPicPr>
          <p:nvPr/>
        </p:nvPicPr>
        <p:blipFill>
          <a:blip r:embed="rId4" cstate="print"/>
          <a:stretch>
            <a:fillRect/>
          </a:stretch>
        </p:blipFill>
        <p:spPr>
          <a:xfrm>
            <a:off x="1071538" y="3286124"/>
            <a:ext cx="2643206" cy="1759384"/>
          </a:xfrm>
          <a:prstGeom prst="rect">
            <a:avLst/>
          </a:prstGeom>
        </p:spPr>
      </p:pic>
      <p:pic>
        <p:nvPicPr>
          <p:cNvPr id="12" name="Рисунок 11" descr="dsc_4974_0.jpg"/>
          <p:cNvPicPr>
            <a:picLocks noChangeAspect="1"/>
          </p:cNvPicPr>
          <p:nvPr/>
        </p:nvPicPr>
        <p:blipFill>
          <a:blip r:embed="rId5" cstate="print"/>
          <a:stretch>
            <a:fillRect/>
          </a:stretch>
        </p:blipFill>
        <p:spPr>
          <a:xfrm>
            <a:off x="4643438" y="1857364"/>
            <a:ext cx="1950720" cy="1298448"/>
          </a:xfrm>
          <a:prstGeom prst="rect">
            <a:avLst/>
          </a:prstGeom>
        </p:spPr>
      </p:pic>
      <p:pic>
        <p:nvPicPr>
          <p:cNvPr id="13" name="Рисунок 12" descr="dsc_4987_2.jpg"/>
          <p:cNvPicPr>
            <a:picLocks noChangeAspect="1"/>
          </p:cNvPicPr>
          <p:nvPr/>
        </p:nvPicPr>
        <p:blipFill>
          <a:blip r:embed="rId6" cstate="print"/>
          <a:stretch>
            <a:fillRect/>
          </a:stretch>
        </p:blipFill>
        <p:spPr>
          <a:xfrm>
            <a:off x="6643702" y="1857364"/>
            <a:ext cx="1950720" cy="1298448"/>
          </a:xfrm>
          <a:prstGeom prst="rect">
            <a:avLst/>
          </a:prstGeom>
        </p:spPr>
      </p:pic>
      <p:pic>
        <p:nvPicPr>
          <p:cNvPr id="14" name="Рисунок 13" descr="dsc_4994_1.jpg"/>
          <p:cNvPicPr>
            <a:picLocks noChangeAspect="1"/>
          </p:cNvPicPr>
          <p:nvPr/>
        </p:nvPicPr>
        <p:blipFill>
          <a:blip r:embed="rId7" cstate="print"/>
          <a:stretch>
            <a:fillRect/>
          </a:stretch>
        </p:blipFill>
        <p:spPr>
          <a:xfrm>
            <a:off x="5018497" y="3214686"/>
            <a:ext cx="2575793" cy="1714512"/>
          </a:xfrm>
          <a:prstGeom prst="rect">
            <a:avLst/>
          </a:prstGeom>
        </p:spPr>
      </p:pic>
      <p:sp>
        <p:nvSpPr>
          <p:cNvPr id="15" name="Семиугольник 14"/>
          <p:cNvSpPr/>
          <p:nvPr/>
        </p:nvSpPr>
        <p:spPr>
          <a:xfrm>
            <a:off x="8358214" y="6286520"/>
            <a:ext cx="642942" cy="428628"/>
          </a:xfrm>
          <a:prstGeom prst="hep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ru-RU" b="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54032"/>
          </a:xfrm>
        </p:spPr>
        <p:style>
          <a:lnRef idx="0">
            <a:schemeClr val="accent1"/>
          </a:lnRef>
          <a:fillRef idx="3">
            <a:schemeClr val="accent1"/>
          </a:fillRef>
          <a:effectRef idx="3">
            <a:schemeClr val="accent1"/>
          </a:effectRef>
          <a:fontRef idx="minor">
            <a:schemeClr val="lt1"/>
          </a:fontRef>
        </p:style>
        <p:txBody>
          <a:bodyPr>
            <a:normAutofit fontScale="90000"/>
          </a:bodyPr>
          <a:lstStyle/>
          <a:p>
            <a:r>
              <a:rPr lang="uk-UA" sz="3600" dirty="0" err="1" smtClean="0"/>
              <a:t>Піднапрям</a:t>
            </a:r>
            <a:r>
              <a:rPr lang="uk-UA" sz="3600" dirty="0" smtClean="0"/>
              <a:t> </a:t>
            </a:r>
            <a:r>
              <a:rPr lang="uk-UA" sz="3600" dirty="0" err="1" smtClean="0"/>
              <a:t>“Агропромисловий</a:t>
            </a:r>
            <a:r>
              <a:rPr lang="uk-UA" sz="3600" dirty="0" smtClean="0"/>
              <a:t> </a:t>
            </a:r>
            <a:r>
              <a:rPr lang="uk-UA" sz="3600" dirty="0" err="1" smtClean="0"/>
              <a:t>комплекс”</a:t>
            </a:r>
            <a:endParaRPr lang="ru-RU" sz="3600" dirty="0"/>
          </a:p>
        </p:txBody>
      </p:sp>
      <p:sp>
        <p:nvSpPr>
          <p:cNvPr id="15" name="TextBox 14"/>
          <p:cNvSpPr txBox="1"/>
          <p:nvPr/>
        </p:nvSpPr>
        <p:spPr>
          <a:xfrm>
            <a:off x="1071538" y="1214422"/>
            <a:ext cx="3643338" cy="646331"/>
          </a:xfrm>
          <a:prstGeom prst="rect">
            <a:avLst/>
          </a:prstGeom>
          <a:noFill/>
        </p:spPr>
        <p:txBody>
          <a:bodyPr wrap="square" rtlCol="0">
            <a:spAutoFit/>
          </a:bodyPr>
          <a:lstStyle/>
          <a:p>
            <a:pPr algn="ctr"/>
            <a:r>
              <a:rPr lang="uk-UA" dirty="0" smtClean="0"/>
              <a:t>Навчально-наукова лабораторія фітовірусології та біотехнології</a:t>
            </a:r>
            <a:endParaRPr lang="ru-RU" dirty="0"/>
          </a:p>
        </p:txBody>
      </p:sp>
      <p:pic>
        <p:nvPicPr>
          <p:cNvPr id="16" name="Рисунок 15" descr="1.jpg"/>
          <p:cNvPicPr>
            <a:picLocks noChangeAspect="1"/>
          </p:cNvPicPr>
          <p:nvPr/>
        </p:nvPicPr>
        <p:blipFill>
          <a:blip r:embed="rId2" cstate="print"/>
          <a:stretch>
            <a:fillRect/>
          </a:stretch>
        </p:blipFill>
        <p:spPr>
          <a:xfrm>
            <a:off x="285720" y="1928802"/>
            <a:ext cx="5000660" cy="2023168"/>
          </a:xfrm>
          <a:prstGeom prst="rect">
            <a:avLst/>
          </a:prstGeom>
        </p:spPr>
      </p:pic>
      <p:pic>
        <p:nvPicPr>
          <p:cNvPr id="17" name="Рисунок 16" descr="6846848.jpg"/>
          <p:cNvPicPr>
            <a:picLocks noChangeAspect="1"/>
          </p:cNvPicPr>
          <p:nvPr/>
        </p:nvPicPr>
        <p:blipFill>
          <a:blip r:embed="rId3" cstate="print"/>
          <a:stretch>
            <a:fillRect/>
          </a:stretch>
        </p:blipFill>
        <p:spPr>
          <a:xfrm>
            <a:off x="285720" y="4071942"/>
            <a:ext cx="2460630" cy="1843236"/>
          </a:xfrm>
          <a:prstGeom prst="rect">
            <a:avLst/>
          </a:prstGeom>
        </p:spPr>
      </p:pic>
      <p:pic>
        <p:nvPicPr>
          <p:cNvPr id="18" name="Рисунок 17" descr="4.jpg"/>
          <p:cNvPicPr>
            <a:picLocks noChangeAspect="1"/>
          </p:cNvPicPr>
          <p:nvPr/>
        </p:nvPicPr>
        <p:blipFill>
          <a:blip r:embed="rId4" cstate="print"/>
          <a:stretch>
            <a:fillRect/>
          </a:stretch>
        </p:blipFill>
        <p:spPr>
          <a:xfrm>
            <a:off x="2857488" y="4000504"/>
            <a:ext cx="2026080" cy="1214446"/>
          </a:xfrm>
          <a:prstGeom prst="rect">
            <a:avLst/>
          </a:prstGeom>
        </p:spPr>
      </p:pic>
      <p:pic>
        <p:nvPicPr>
          <p:cNvPr id="19" name="Рисунок 18" descr="849684.jpg"/>
          <p:cNvPicPr>
            <a:picLocks noChangeAspect="1"/>
          </p:cNvPicPr>
          <p:nvPr/>
        </p:nvPicPr>
        <p:blipFill>
          <a:blip r:embed="rId5" cstate="print"/>
          <a:stretch>
            <a:fillRect/>
          </a:stretch>
        </p:blipFill>
        <p:spPr>
          <a:xfrm>
            <a:off x="3071802" y="5286388"/>
            <a:ext cx="1714512" cy="1285884"/>
          </a:xfrm>
          <a:prstGeom prst="rect">
            <a:avLst/>
          </a:prstGeom>
        </p:spPr>
      </p:pic>
      <p:sp>
        <p:nvSpPr>
          <p:cNvPr id="20" name="TextBox 19"/>
          <p:cNvSpPr txBox="1"/>
          <p:nvPr/>
        </p:nvSpPr>
        <p:spPr>
          <a:xfrm>
            <a:off x="5643570" y="1214422"/>
            <a:ext cx="3214710" cy="923330"/>
          </a:xfrm>
          <a:prstGeom prst="rect">
            <a:avLst/>
          </a:prstGeom>
          <a:noFill/>
        </p:spPr>
        <p:txBody>
          <a:bodyPr wrap="square" rtlCol="0">
            <a:spAutoFit/>
          </a:bodyPr>
          <a:lstStyle/>
          <a:p>
            <a:pPr algn="ctr"/>
            <a:r>
              <a:rPr lang="uk-UA" dirty="0" smtClean="0"/>
              <a:t>Навчально-науково-виробнича лабораторія </a:t>
            </a:r>
            <a:r>
              <a:rPr lang="uk-UA" dirty="0" err="1" smtClean="0"/>
              <a:t>“Екстракон”</a:t>
            </a:r>
            <a:endParaRPr lang="ru-RU" dirty="0"/>
          </a:p>
        </p:txBody>
      </p:sp>
      <p:pic>
        <p:nvPicPr>
          <p:cNvPr id="21" name="Рисунок 20" descr="dsc_3361.jpg"/>
          <p:cNvPicPr>
            <a:picLocks noChangeAspect="1"/>
          </p:cNvPicPr>
          <p:nvPr/>
        </p:nvPicPr>
        <p:blipFill>
          <a:blip r:embed="rId6" cstate="print"/>
          <a:stretch>
            <a:fillRect/>
          </a:stretch>
        </p:blipFill>
        <p:spPr>
          <a:xfrm>
            <a:off x="5357818" y="2143116"/>
            <a:ext cx="1950720" cy="1298448"/>
          </a:xfrm>
          <a:prstGeom prst="rect">
            <a:avLst/>
          </a:prstGeom>
        </p:spPr>
      </p:pic>
      <p:pic>
        <p:nvPicPr>
          <p:cNvPr id="22" name="Рисунок 21" descr="dsc_3368_1.jpg"/>
          <p:cNvPicPr>
            <a:picLocks noChangeAspect="1"/>
          </p:cNvPicPr>
          <p:nvPr/>
        </p:nvPicPr>
        <p:blipFill>
          <a:blip r:embed="rId7" cstate="print"/>
          <a:stretch>
            <a:fillRect/>
          </a:stretch>
        </p:blipFill>
        <p:spPr>
          <a:xfrm>
            <a:off x="5357818" y="3500438"/>
            <a:ext cx="1950720" cy="1298448"/>
          </a:xfrm>
          <a:prstGeom prst="rect">
            <a:avLst/>
          </a:prstGeom>
        </p:spPr>
      </p:pic>
      <p:sp>
        <p:nvSpPr>
          <p:cNvPr id="23" name="Прямоугольник 22"/>
          <p:cNvSpPr/>
          <p:nvPr/>
        </p:nvSpPr>
        <p:spPr>
          <a:xfrm>
            <a:off x="5000628" y="4857760"/>
            <a:ext cx="3571900" cy="1815882"/>
          </a:xfrm>
          <a:prstGeom prst="rect">
            <a:avLst/>
          </a:prstGeom>
        </p:spPr>
        <p:txBody>
          <a:bodyPr wrap="square">
            <a:spAutoFit/>
          </a:bodyPr>
          <a:lstStyle/>
          <a:p>
            <a:pPr algn="ctr"/>
            <a:r>
              <a:rPr lang="ru-RU" sz="1400" b="1" dirty="0" err="1" smtClean="0"/>
              <a:t>безокулярна</a:t>
            </a:r>
            <a:r>
              <a:rPr lang="ru-RU" sz="1400" b="1" dirty="0" smtClean="0"/>
              <a:t> система </a:t>
            </a:r>
            <a:r>
              <a:rPr lang="ru-RU" sz="1400" b="1" dirty="0" err="1" smtClean="0"/>
              <a:t>флуоресцентної</a:t>
            </a:r>
            <a:r>
              <a:rPr lang="ru-RU" sz="1400" b="1" dirty="0" smtClean="0"/>
              <a:t> </a:t>
            </a:r>
            <a:r>
              <a:rPr lang="ru-RU" sz="1400" b="1" dirty="0" err="1" smtClean="0"/>
              <a:t>візуалізації</a:t>
            </a:r>
            <a:r>
              <a:rPr lang="ru-RU" sz="1400" b="1" dirty="0" smtClean="0"/>
              <a:t> </a:t>
            </a:r>
            <a:r>
              <a:rPr lang="ru-RU" sz="1400" b="1" dirty="0" err="1" smtClean="0"/>
              <a:t>клітин</a:t>
            </a:r>
            <a:r>
              <a:rPr lang="ru-RU" sz="1400" b="1" dirty="0" smtClean="0"/>
              <a:t> </a:t>
            </a:r>
            <a:r>
              <a:rPr lang="en-US" sz="1400" b="1" dirty="0" smtClean="0"/>
              <a:t>EVOS FL </a:t>
            </a:r>
            <a:r>
              <a:rPr lang="en-US" sz="1400" b="1" dirty="0" err="1" smtClean="0"/>
              <a:t>ImagingSystem</a:t>
            </a:r>
            <a:r>
              <a:rPr lang="en-US" sz="1400" dirty="0" smtClean="0"/>
              <a:t>. </a:t>
            </a:r>
            <a:r>
              <a:rPr lang="ru-RU" sz="1400" dirty="0" err="1" smtClean="0"/>
              <a:t>Її</a:t>
            </a:r>
            <a:r>
              <a:rPr lang="ru-RU" sz="1400" dirty="0" smtClean="0"/>
              <a:t> </a:t>
            </a:r>
            <a:r>
              <a:rPr lang="ru-RU" sz="1400" dirty="0" err="1" smtClean="0"/>
              <a:t>можливості</a:t>
            </a:r>
            <a:r>
              <a:rPr lang="ru-RU" sz="1400" dirty="0" smtClean="0"/>
              <a:t> – </a:t>
            </a:r>
            <a:r>
              <a:rPr lang="ru-RU" sz="1400" dirty="0" err="1" smtClean="0"/>
              <a:t>визначення</a:t>
            </a:r>
            <a:r>
              <a:rPr lang="ru-RU" sz="1400" dirty="0" smtClean="0"/>
              <a:t> </a:t>
            </a:r>
            <a:r>
              <a:rPr lang="ru-RU" sz="1400" dirty="0" err="1" smtClean="0"/>
              <a:t>функціональної</a:t>
            </a:r>
            <a:r>
              <a:rPr lang="ru-RU" sz="1400" dirty="0" smtClean="0"/>
              <a:t> </a:t>
            </a:r>
            <a:r>
              <a:rPr lang="ru-RU" sz="1400" dirty="0" err="1" smtClean="0"/>
              <a:t>активності</a:t>
            </a:r>
            <a:r>
              <a:rPr lang="ru-RU" sz="1400" dirty="0" smtClean="0"/>
              <a:t>, </a:t>
            </a:r>
            <a:r>
              <a:rPr lang="ru-RU" sz="1400" dirty="0" err="1" smtClean="0"/>
              <a:t>концентрації</a:t>
            </a:r>
            <a:r>
              <a:rPr lang="ru-RU" sz="1400" dirty="0" smtClean="0"/>
              <a:t> </a:t>
            </a:r>
            <a:r>
              <a:rPr lang="ru-RU" sz="1400" dirty="0" err="1" smtClean="0"/>
              <a:t>і</a:t>
            </a:r>
            <a:r>
              <a:rPr lang="ru-RU" sz="1400" dirty="0" smtClean="0"/>
              <a:t> </a:t>
            </a:r>
            <a:r>
              <a:rPr lang="ru-RU" sz="1400" dirty="0" err="1" smtClean="0"/>
              <a:t>розміру</a:t>
            </a:r>
            <a:r>
              <a:rPr lang="ru-RU" sz="1400" dirty="0" smtClean="0"/>
              <a:t> </a:t>
            </a:r>
            <a:r>
              <a:rPr lang="ru-RU" sz="1400" dirty="0" err="1" smtClean="0"/>
              <a:t>клітин</a:t>
            </a:r>
            <a:r>
              <a:rPr lang="ru-RU" sz="1400" dirty="0" smtClean="0"/>
              <a:t>, </a:t>
            </a:r>
            <a:r>
              <a:rPr lang="ru-RU" sz="1400" dirty="0" err="1" smtClean="0"/>
              <a:t>їхня</a:t>
            </a:r>
            <a:r>
              <a:rPr lang="ru-RU" sz="1400" dirty="0" smtClean="0"/>
              <a:t> </a:t>
            </a:r>
            <a:r>
              <a:rPr lang="ru-RU" sz="1400" dirty="0" err="1" smtClean="0"/>
              <a:t>цифрова</a:t>
            </a:r>
            <a:r>
              <a:rPr lang="ru-RU" sz="1400" dirty="0" smtClean="0"/>
              <a:t> </a:t>
            </a:r>
            <a:r>
              <a:rPr lang="ru-RU" sz="1400" dirty="0" err="1" smtClean="0"/>
              <a:t>візуалізація</a:t>
            </a:r>
            <a:r>
              <a:rPr lang="ru-RU" sz="1400" dirty="0" smtClean="0"/>
              <a:t> в реальному </a:t>
            </a:r>
            <a:r>
              <a:rPr lang="ru-RU" sz="1400" dirty="0" err="1" smtClean="0"/>
              <a:t>часі</a:t>
            </a:r>
            <a:r>
              <a:rPr lang="ru-RU" sz="1400" dirty="0" smtClean="0"/>
              <a:t>, </a:t>
            </a:r>
            <a:r>
              <a:rPr lang="ru-RU" sz="1400" dirty="0" err="1" smtClean="0"/>
              <a:t>збереження</a:t>
            </a:r>
            <a:r>
              <a:rPr lang="ru-RU" sz="1400" dirty="0" smtClean="0"/>
              <a:t> </a:t>
            </a:r>
            <a:r>
              <a:rPr lang="ru-RU" sz="1400" dirty="0" err="1" smtClean="0"/>
              <a:t>отриманих</a:t>
            </a:r>
            <a:r>
              <a:rPr lang="ru-RU" sz="1400" dirty="0" smtClean="0"/>
              <a:t> </a:t>
            </a:r>
            <a:r>
              <a:rPr lang="ru-RU" sz="1400" dirty="0" err="1" smtClean="0"/>
              <a:t>зображень</a:t>
            </a:r>
            <a:r>
              <a:rPr lang="ru-RU" sz="1400" dirty="0" smtClean="0"/>
              <a:t>, </a:t>
            </a:r>
            <a:r>
              <a:rPr lang="ru-RU" sz="1400" dirty="0" err="1" smtClean="0"/>
              <a:t>інтервальна</a:t>
            </a:r>
            <a:r>
              <a:rPr lang="ru-RU" sz="1400" dirty="0" smtClean="0"/>
              <a:t> </a:t>
            </a:r>
            <a:r>
              <a:rPr lang="ru-RU" sz="1400" dirty="0" err="1" smtClean="0"/>
              <a:t>зйомка</a:t>
            </a:r>
            <a:r>
              <a:rPr lang="ru-RU" sz="1400" dirty="0" smtClean="0"/>
              <a:t>.</a:t>
            </a:r>
            <a:endParaRPr lang="ru-RU" sz="1400" dirty="0"/>
          </a:p>
        </p:txBody>
      </p:sp>
      <p:pic>
        <p:nvPicPr>
          <p:cNvPr id="24" name="Рисунок 23" descr="index.png"/>
          <p:cNvPicPr>
            <a:picLocks noChangeAspect="1"/>
          </p:cNvPicPr>
          <p:nvPr/>
        </p:nvPicPr>
        <p:blipFill>
          <a:blip r:embed="rId8" cstate="print"/>
          <a:srcRect l="10526" r="23214" b="24576"/>
          <a:stretch>
            <a:fillRect/>
          </a:stretch>
        </p:blipFill>
        <p:spPr>
          <a:xfrm>
            <a:off x="7215206" y="2714620"/>
            <a:ext cx="1714512" cy="1298646"/>
          </a:xfrm>
          <a:prstGeom prst="rect">
            <a:avLst/>
          </a:prstGeom>
        </p:spPr>
      </p:pic>
      <p:sp>
        <p:nvSpPr>
          <p:cNvPr id="13" name="Семиугольник 12"/>
          <p:cNvSpPr/>
          <p:nvPr/>
        </p:nvSpPr>
        <p:spPr>
          <a:xfrm>
            <a:off x="8358214" y="6286520"/>
            <a:ext cx="642942" cy="428628"/>
          </a:xfrm>
          <a:prstGeom prst="hep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ru-RU" b="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54032"/>
          </a:xfrm>
        </p:spPr>
        <p:style>
          <a:lnRef idx="0">
            <a:schemeClr val="accent1"/>
          </a:lnRef>
          <a:fillRef idx="3">
            <a:schemeClr val="accent1"/>
          </a:fillRef>
          <a:effectRef idx="3">
            <a:schemeClr val="accent1"/>
          </a:effectRef>
          <a:fontRef idx="minor">
            <a:schemeClr val="lt1"/>
          </a:fontRef>
        </p:style>
        <p:txBody>
          <a:bodyPr>
            <a:normAutofit fontScale="90000"/>
          </a:bodyPr>
          <a:lstStyle/>
          <a:p>
            <a:r>
              <a:rPr lang="uk-UA" sz="3600" dirty="0" err="1" smtClean="0"/>
              <a:t>Піднапрям</a:t>
            </a:r>
            <a:r>
              <a:rPr lang="uk-UA" sz="3600" dirty="0" smtClean="0"/>
              <a:t> </a:t>
            </a:r>
            <a:r>
              <a:rPr lang="uk-UA" sz="3600" dirty="0" err="1" smtClean="0"/>
              <a:t>“Агропромисловий</a:t>
            </a:r>
            <a:r>
              <a:rPr lang="uk-UA" sz="3600" dirty="0" smtClean="0"/>
              <a:t> </a:t>
            </a:r>
            <a:r>
              <a:rPr lang="uk-UA" sz="3600" dirty="0" err="1" smtClean="0"/>
              <a:t>комплекс”</a:t>
            </a:r>
            <a:endParaRPr lang="ru-RU" sz="3600" dirty="0"/>
          </a:p>
        </p:txBody>
      </p:sp>
      <p:sp>
        <p:nvSpPr>
          <p:cNvPr id="15" name="Прямоугольник 14"/>
          <p:cNvSpPr/>
          <p:nvPr/>
        </p:nvSpPr>
        <p:spPr>
          <a:xfrm>
            <a:off x="500034" y="1214422"/>
            <a:ext cx="8286808" cy="1089529"/>
          </a:xfrm>
          <a:prstGeom prst="rect">
            <a:avLst/>
          </a:prstGeom>
        </p:spPr>
        <p:txBody>
          <a:bodyPr wrap="square">
            <a:spAutoFit/>
          </a:bodyPr>
          <a:lstStyle/>
          <a:p>
            <a:pPr algn="ctr">
              <a:lnSpc>
                <a:spcPct val="90000"/>
              </a:lnSpc>
              <a:buFont typeface="Arial" pitchFamily="34" charset="0"/>
              <a:buNone/>
            </a:pPr>
            <a:r>
              <a:rPr lang="uk-UA" sz="2400" dirty="0" smtClean="0"/>
              <a:t>Колекційний розсадник </a:t>
            </a:r>
          </a:p>
          <a:p>
            <a:pPr algn="ctr">
              <a:lnSpc>
                <a:spcPct val="90000"/>
              </a:lnSpc>
              <a:buFont typeface="Arial" pitchFamily="34" charset="0"/>
              <a:buNone/>
            </a:pPr>
            <a:r>
              <a:rPr lang="uk-UA" sz="2400" dirty="0" err="1" smtClean="0"/>
              <a:t>“</a:t>
            </a:r>
            <a:r>
              <a:rPr lang="uk-UA" sz="2400" b="1" dirty="0" err="1" smtClean="0">
                <a:solidFill>
                  <a:schemeClr val="folHlink"/>
                </a:solidFill>
              </a:rPr>
              <a:t>Інтродукція</a:t>
            </a:r>
            <a:r>
              <a:rPr lang="uk-UA" sz="2400" b="1" dirty="0" smtClean="0">
                <a:solidFill>
                  <a:schemeClr val="folHlink"/>
                </a:solidFill>
              </a:rPr>
              <a:t> і селекція нетрадиційних плодових і декоративних </a:t>
            </a:r>
            <a:r>
              <a:rPr lang="uk-UA" sz="2400" b="1" dirty="0" err="1" smtClean="0">
                <a:solidFill>
                  <a:schemeClr val="folHlink"/>
                </a:solidFill>
              </a:rPr>
              <a:t>культур”</a:t>
            </a:r>
            <a:endParaRPr lang="uk-UA" sz="2400" dirty="0" smtClean="0"/>
          </a:p>
        </p:txBody>
      </p:sp>
      <p:sp>
        <p:nvSpPr>
          <p:cNvPr id="16" name="Rectangle 3"/>
          <p:cNvSpPr txBox="1">
            <a:spLocks/>
          </p:cNvSpPr>
          <p:nvPr/>
        </p:nvSpPr>
        <p:spPr>
          <a:xfrm>
            <a:off x="4929190" y="2500306"/>
            <a:ext cx="3168650" cy="3643338"/>
          </a:xfrm>
          <a:prstGeom prst="rect">
            <a:avLst/>
          </a:prstGeom>
        </p:spPr>
        <p:txBody>
          <a:bodyPr vert="horz" lIns="91440" tIns="45720" rIns="91440" bIns="45720" rtlCol="0">
            <a:normAutofit lnSpcReduction="10000"/>
          </a:bodyPr>
          <a:lstStyle/>
          <a:p>
            <a:pPr marL="342900" marR="0" lvl="0" indent="-342900" algn="ctr"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uk-UA" sz="2800" b="0" i="0" u="none" strike="noStrike" kern="1200" cap="none" spc="0" normalizeH="0" baseline="0" noProof="0" dirty="0" smtClean="0">
                <a:ln>
                  <a:noFill/>
                </a:ln>
                <a:solidFill>
                  <a:schemeClr val="tx1"/>
                </a:solidFill>
                <a:effectLst/>
                <a:uLnTx/>
                <a:uFillTx/>
                <a:latin typeface="+mn-lt"/>
                <a:ea typeface="+mn-ea"/>
                <a:cs typeface="+mn-cs"/>
              </a:rPr>
              <a:t>266 видів</a:t>
            </a:r>
          </a:p>
          <a:p>
            <a:pPr marL="342900" marR="0" lvl="0" indent="-342900" algn="ctr"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uk-UA" sz="2800" b="0" i="0" u="none" strike="noStrike" kern="1200" cap="none" spc="0" normalizeH="0" baseline="0" noProof="0" dirty="0" smtClean="0">
                <a:ln>
                  <a:noFill/>
                </a:ln>
                <a:solidFill>
                  <a:schemeClr val="tx1"/>
                </a:solidFill>
                <a:effectLst/>
                <a:uLnTx/>
                <a:uFillTx/>
                <a:latin typeface="+mn-lt"/>
                <a:ea typeface="+mn-ea"/>
                <a:cs typeface="+mn-cs"/>
              </a:rPr>
              <a:t>15 родин</a:t>
            </a:r>
          </a:p>
          <a:p>
            <a:pPr marL="342900" marR="0" lvl="0" indent="-342900" algn="ctr"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uk-UA" sz="2800" b="0" i="0" u="none" strike="noStrike" kern="1200" cap="none" spc="0" normalizeH="0" baseline="0" noProof="0" dirty="0" smtClean="0">
                <a:ln>
                  <a:noFill/>
                </a:ln>
                <a:solidFill>
                  <a:schemeClr val="tx1"/>
                </a:solidFill>
                <a:effectLst/>
                <a:uLnTx/>
                <a:uFillTx/>
                <a:latin typeface="+mn-lt"/>
                <a:ea typeface="+mn-ea"/>
                <a:cs typeface="+mn-cs"/>
              </a:rPr>
              <a:t>981 зразок</a:t>
            </a:r>
          </a:p>
          <a:p>
            <a:pPr marL="342900" marR="0" lvl="0" indent="-34290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uk-UA" sz="2800" b="0" i="1" u="none" strike="noStrike" kern="1200" cap="none" spc="0" normalizeH="0" baseline="0" noProof="0" dirty="0" smtClean="0">
                <a:ln>
                  <a:noFill/>
                </a:ln>
                <a:solidFill>
                  <a:schemeClr val="tx1"/>
                </a:solidFill>
                <a:effectLst/>
                <a:uLnTx/>
                <a:uFillTx/>
                <a:latin typeface="+mn-lt"/>
                <a:ea typeface="+mn-ea"/>
                <a:cs typeface="+mn-cs"/>
              </a:rPr>
              <a:t>(</a:t>
            </a:r>
            <a:r>
              <a:rPr kumimoji="0" lang="uk-UA" sz="2800" b="0" i="1" u="none" strike="noStrike" kern="1200" cap="none" spc="0" normalizeH="0" baseline="0" noProof="0" dirty="0" err="1" smtClean="0">
                <a:ln>
                  <a:noFill/>
                </a:ln>
                <a:solidFill>
                  <a:schemeClr val="tx1"/>
                </a:solidFill>
                <a:effectLst/>
                <a:uLnTx/>
                <a:uFillTx/>
                <a:latin typeface="+mn-lt"/>
                <a:ea typeface="+mn-ea"/>
                <a:cs typeface="+mn-cs"/>
              </a:rPr>
              <a:t>хеномелес</a:t>
            </a:r>
            <a:r>
              <a:rPr kumimoji="0" lang="uk-UA" sz="2800" b="0" i="1" u="none" strike="noStrike" kern="1200" cap="none" spc="0" normalizeH="0" baseline="0" noProof="0" dirty="0" smtClean="0">
                <a:ln>
                  <a:noFill/>
                </a:ln>
                <a:solidFill>
                  <a:schemeClr val="tx1"/>
                </a:solidFill>
                <a:effectLst/>
                <a:uLnTx/>
                <a:uFillTx/>
                <a:latin typeface="+mn-lt"/>
                <a:ea typeface="+mn-ea"/>
                <a:cs typeface="+mn-cs"/>
              </a:rPr>
              <a:t>,</a:t>
            </a:r>
          </a:p>
          <a:p>
            <a:pPr marL="342900" marR="0" lvl="0" indent="-34290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uk-UA" sz="2800" b="0" i="1" u="none" strike="noStrike" kern="1200" cap="none" spc="0" normalizeH="0" baseline="0" noProof="0" dirty="0" smtClean="0">
                <a:ln>
                  <a:noFill/>
                </a:ln>
                <a:solidFill>
                  <a:schemeClr val="tx1"/>
                </a:solidFill>
                <a:effectLst/>
                <a:uLnTx/>
                <a:uFillTx/>
                <a:latin typeface="+mn-lt"/>
                <a:ea typeface="+mn-ea"/>
                <a:cs typeface="+mn-cs"/>
              </a:rPr>
              <a:t>абрикос, </a:t>
            </a:r>
          </a:p>
          <a:p>
            <a:pPr marL="342900" marR="0" lvl="0" indent="-34290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uk-UA" sz="2800" b="0" i="1" u="none" strike="noStrike" kern="1200" cap="none" spc="0" normalizeH="0" baseline="0" noProof="0" dirty="0" smtClean="0">
                <a:ln>
                  <a:noFill/>
                </a:ln>
                <a:solidFill>
                  <a:schemeClr val="tx1"/>
                </a:solidFill>
                <a:effectLst/>
                <a:uLnTx/>
                <a:uFillTx/>
                <a:latin typeface="+mn-lt"/>
                <a:ea typeface="+mn-ea"/>
                <a:cs typeface="+mn-cs"/>
              </a:rPr>
              <a:t>обліпиха, </a:t>
            </a:r>
          </a:p>
          <a:p>
            <a:pPr marL="342900" marR="0" lvl="0" indent="-34290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uk-UA" sz="2800" b="0" i="1" u="none" strike="noStrike" kern="1200" cap="none" spc="0" normalizeH="0" baseline="0" noProof="0" dirty="0" err="1" smtClean="0">
                <a:ln>
                  <a:noFill/>
                </a:ln>
                <a:solidFill>
                  <a:schemeClr val="tx1"/>
                </a:solidFill>
                <a:effectLst/>
                <a:uLnTx/>
                <a:uFillTx/>
                <a:latin typeface="+mn-lt"/>
                <a:ea typeface="+mn-ea"/>
                <a:cs typeface="+mn-cs"/>
              </a:rPr>
              <a:t>горобиноаронія</a:t>
            </a:r>
            <a:r>
              <a:rPr kumimoji="0" lang="uk-UA" sz="2800" b="0" i="1" u="none" strike="noStrike" kern="1200" cap="none" spc="0" normalizeH="0" baseline="0" noProof="0" dirty="0" smtClean="0">
                <a:ln>
                  <a:noFill/>
                </a:ln>
                <a:solidFill>
                  <a:schemeClr val="tx1"/>
                </a:solidFill>
                <a:effectLst/>
                <a:uLnTx/>
                <a:uFillTx/>
                <a:latin typeface="+mn-lt"/>
                <a:ea typeface="+mn-ea"/>
                <a:cs typeface="+mn-cs"/>
              </a:rPr>
              <a:t>, дерен та ін.)</a:t>
            </a:r>
            <a:endParaRPr kumimoji="0" lang="ru-RU" sz="2800" b="0" i="1"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7" name="Picture 4"/>
          <p:cNvPicPr>
            <a:picLocks noChangeAspect="1" noChangeArrowheads="1"/>
          </p:cNvPicPr>
          <p:nvPr/>
        </p:nvPicPr>
        <p:blipFill>
          <a:blip r:embed="rId2" cstate="print"/>
          <a:srcRect l="40398" t="18512" r="18262" b="6683"/>
          <a:stretch>
            <a:fillRect/>
          </a:stretch>
        </p:blipFill>
        <p:spPr bwMode="auto">
          <a:xfrm>
            <a:off x="428596" y="2357430"/>
            <a:ext cx="2714644" cy="3683331"/>
          </a:xfrm>
          <a:prstGeom prst="rect">
            <a:avLst/>
          </a:prstGeom>
          <a:noFill/>
          <a:ln w="9525">
            <a:noFill/>
            <a:miter lim="800000"/>
            <a:headEnd/>
            <a:tailEnd/>
          </a:ln>
        </p:spPr>
      </p:pic>
      <p:pic>
        <p:nvPicPr>
          <p:cNvPr id="18" name="Picture 6" descr="&amp;Pcy;&amp;ocy;&amp;khcy;&amp;ocy;&amp;zhcy;&amp;iecy;&amp;iecy; &amp;icy;&amp;zcy;&amp;ocy;&amp;bcy;&amp;rcy;&amp;acy;&amp;zhcy;&amp;iecy;&amp;ncy;&amp;icy;&amp;iecy;"/>
          <p:cNvPicPr>
            <a:picLocks noChangeAspect="1" noChangeArrowheads="1"/>
          </p:cNvPicPr>
          <p:nvPr/>
        </p:nvPicPr>
        <p:blipFill>
          <a:blip r:embed="rId3" cstate="print"/>
          <a:srcRect/>
          <a:stretch>
            <a:fillRect/>
          </a:stretch>
        </p:blipFill>
        <p:spPr bwMode="auto">
          <a:xfrm>
            <a:off x="3214678" y="2500306"/>
            <a:ext cx="1441450" cy="1112837"/>
          </a:xfrm>
          <a:prstGeom prst="rect">
            <a:avLst/>
          </a:prstGeom>
          <a:noFill/>
          <a:ln w="9525">
            <a:noFill/>
            <a:miter lim="800000"/>
            <a:headEnd/>
            <a:tailEnd/>
          </a:ln>
        </p:spPr>
      </p:pic>
      <p:pic>
        <p:nvPicPr>
          <p:cNvPr id="19" name="Picture 10" descr="&amp;Kcy;&amp;acy;&amp;rcy;&amp;tcy;&amp;icy;&amp;ncy;&amp;kcy;&amp;icy; &amp;pcy;&amp;ocy; &amp;zcy;&amp;acy;&amp;pcy;&amp;rcy;&amp;ocy;&amp;scy;&amp;ucy; &amp;ocy;&amp;bcy;&amp;lcy;&amp;iukcy;&amp;pcy;&amp;icy;&amp;khcy;&amp;acy;"/>
          <p:cNvPicPr>
            <a:picLocks noChangeAspect="1" noChangeArrowheads="1"/>
          </p:cNvPicPr>
          <p:nvPr/>
        </p:nvPicPr>
        <p:blipFill>
          <a:blip r:embed="rId4" cstate="print"/>
          <a:srcRect/>
          <a:stretch>
            <a:fillRect/>
          </a:stretch>
        </p:blipFill>
        <p:spPr bwMode="auto">
          <a:xfrm>
            <a:off x="3214678" y="3714752"/>
            <a:ext cx="1439863" cy="960437"/>
          </a:xfrm>
          <a:prstGeom prst="rect">
            <a:avLst/>
          </a:prstGeom>
          <a:noFill/>
          <a:ln w="9525">
            <a:noFill/>
            <a:miter lim="800000"/>
            <a:headEnd/>
            <a:tailEnd/>
          </a:ln>
        </p:spPr>
      </p:pic>
      <p:pic>
        <p:nvPicPr>
          <p:cNvPr id="20" name="Picture 12" descr="&amp;Kcy;&amp;acy;&amp;rcy;&amp;tcy;&amp;icy;&amp;ncy;&amp;kcy;&amp;icy; &amp;pcy;&amp;ocy; &amp;zcy;&amp;acy;&amp;pcy;&amp;rcy;&amp;ocy;&amp;scy;&amp;ucy; &amp;dcy;&amp;iecy;&amp;rcy;&amp;iecy;&amp;ncy;"/>
          <p:cNvPicPr>
            <a:picLocks noChangeAspect="1" noChangeArrowheads="1"/>
          </p:cNvPicPr>
          <p:nvPr/>
        </p:nvPicPr>
        <p:blipFill>
          <a:blip r:embed="rId5" cstate="print"/>
          <a:srcRect/>
          <a:stretch>
            <a:fillRect/>
          </a:stretch>
        </p:blipFill>
        <p:spPr bwMode="auto">
          <a:xfrm>
            <a:off x="3214678" y="4857760"/>
            <a:ext cx="1428760" cy="1073321"/>
          </a:xfrm>
          <a:prstGeom prst="rect">
            <a:avLst/>
          </a:prstGeom>
          <a:noFill/>
          <a:ln w="9525">
            <a:noFill/>
            <a:miter lim="800000"/>
            <a:headEnd/>
            <a:tailEnd/>
          </a:ln>
        </p:spPr>
      </p:pic>
      <p:sp>
        <p:nvSpPr>
          <p:cNvPr id="9" name="Семиугольник 8"/>
          <p:cNvSpPr/>
          <p:nvPr/>
        </p:nvSpPr>
        <p:spPr>
          <a:xfrm>
            <a:off x="8358214" y="6286520"/>
            <a:ext cx="642942" cy="428628"/>
          </a:xfrm>
          <a:prstGeom prst="hep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ru-RU" b="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54032"/>
          </a:xfrm>
        </p:spPr>
        <p:style>
          <a:lnRef idx="0">
            <a:schemeClr val="accent1"/>
          </a:lnRef>
          <a:fillRef idx="3">
            <a:schemeClr val="accent1"/>
          </a:fillRef>
          <a:effectRef idx="3">
            <a:schemeClr val="accent1"/>
          </a:effectRef>
          <a:fontRef idx="minor">
            <a:schemeClr val="lt1"/>
          </a:fontRef>
        </p:style>
        <p:txBody>
          <a:bodyPr>
            <a:normAutofit fontScale="90000"/>
          </a:bodyPr>
          <a:lstStyle/>
          <a:p>
            <a:r>
              <a:rPr lang="uk-UA" sz="3600" dirty="0" err="1" smtClean="0"/>
              <a:t>Піднапрям</a:t>
            </a:r>
            <a:r>
              <a:rPr lang="uk-UA" sz="3600" dirty="0" smtClean="0"/>
              <a:t> </a:t>
            </a:r>
            <a:r>
              <a:rPr lang="uk-UA" sz="3600" dirty="0" err="1" smtClean="0"/>
              <a:t>“Агропромисловий</a:t>
            </a:r>
            <a:r>
              <a:rPr lang="uk-UA" sz="3600" dirty="0" smtClean="0"/>
              <a:t> </a:t>
            </a:r>
            <a:r>
              <a:rPr lang="uk-UA" sz="3600" dirty="0" err="1" smtClean="0"/>
              <a:t>комплекс”</a:t>
            </a:r>
            <a:endParaRPr lang="ru-RU" sz="3600" dirty="0"/>
          </a:p>
        </p:txBody>
      </p:sp>
      <p:pic>
        <p:nvPicPr>
          <p:cNvPr id="9" name="Рисунок 4"/>
          <p:cNvPicPr>
            <a:picLocks noChangeAspect="1" noChangeArrowheads="1"/>
          </p:cNvPicPr>
          <p:nvPr/>
        </p:nvPicPr>
        <p:blipFill>
          <a:blip r:embed="rId2" cstate="print"/>
          <a:srcRect/>
          <a:stretch>
            <a:fillRect/>
          </a:stretch>
        </p:blipFill>
        <p:spPr bwMode="auto">
          <a:xfrm>
            <a:off x="357158" y="1000108"/>
            <a:ext cx="2894370" cy="1714512"/>
          </a:xfrm>
          <a:prstGeom prst="rect">
            <a:avLst/>
          </a:prstGeom>
          <a:noFill/>
          <a:ln w="9525">
            <a:noFill/>
            <a:miter lim="800000"/>
            <a:headEnd/>
            <a:tailEnd/>
          </a:ln>
        </p:spPr>
      </p:pic>
      <p:pic>
        <p:nvPicPr>
          <p:cNvPr id="10" name="Picture 8" descr="2"/>
          <p:cNvPicPr>
            <a:picLocks noChangeAspect="1" noChangeArrowheads="1"/>
          </p:cNvPicPr>
          <p:nvPr/>
        </p:nvPicPr>
        <p:blipFill>
          <a:blip r:embed="rId3" cstate="print"/>
          <a:srcRect/>
          <a:stretch>
            <a:fillRect/>
          </a:stretch>
        </p:blipFill>
        <p:spPr bwMode="auto">
          <a:xfrm>
            <a:off x="357158" y="2786058"/>
            <a:ext cx="2857520" cy="1759557"/>
          </a:xfrm>
          <a:prstGeom prst="rect">
            <a:avLst/>
          </a:prstGeom>
          <a:noFill/>
          <a:ln w="9525">
            <a:noFill/>
            <a:miter lim="800000"/>
            <a:headEnd/>
            <a:tailEnd/>
          </a:ln>
        </p:spPr>
      </p:pic>
      <p:pic>
        <p:nvPicPr>
          <p:cNvPr id="11" name="Рисунок 6"/>
          <p:cNvPicPr>
            <a:picLocks noChangeAspect="1" noChangeArrowheads="1"/>
          </p:cNvPicPr>
          <p:nvPr/>
        </p:nvPicPr>
        <p:blipFill>
          <a:blip r:embed="rId4" cstate="print"/>
          <a:srcRect/>
          <a:stretch>
            <a:fillRect/>
          </a:stretch>
        </p:blipFill>
        <p:spPr bwMode="auto">
          <a:xfrm>
            <a:off x="357158" y="4572008"/>
            <a:ext cx="2928958" cy="2069077"/>
          </a:xfrm>
          <a:prstGeom prst="rect">
            <a:avLst/>
          </a:prstGeom>
          <a:noFill/>
          <a:ln w="9525">
            <a:noFill/>
            <a:miter lim="800000"/>
            <a:headEnd/>
            <a:tailEnd/>
          </a:ln>
        </p:spPr>
      </p:pic>
      <p:pic>
        <p:nvPicPr>
          <p:cNvPr id="12" name="Picture 8" descr="Рис 5 АДС"/>
          <p:cNvPicPr>
            <a:picLocks noChangeAspect="1" noChangeArrowheads="1"/>
          </p:cNvPicPr>
          <p:nvPr/>
        </p:nvPicPr>
        <p:blipFill>
          <a:blip r:embed="rId5" cstate="print"/>
          <a:srcRect/>
          <a:stretch>
            <a:fillRect/>
          </a:stretch>
        </p:blipFill>
        <p:spPr bwMode="auto">
          <a:xfrm>
            <a:off x="3357554" y="1071546"/>
            <a:ext cx="2643206" cy="1643074"/>
          </a:xfrm>
          <a:prstGeom prst="rect">
            <a:avLst/>
          </a:prstGeom>
          <a:noFill/>
          <a:ln w="9525">
            <a:noFill/>
            <a:miter lim="800000"/>
            <a:headEnd/>
            <a:tailEnd/>
          </a:ln>
        </p:spPr>
      </p:pic>
      <p:pic>
        <p:nvPicPr>
          <p:cNvPr id="14" name="Рисунок 4"/>
          <p:cNvPicPr>
            <a:picLocks noChangeAspect="1" noChangeArrowheads="1"/>
          </p:cNvPicPr>
          <p:nvPr/>
        </p:nvPicPr>
        <p:blipFill>
          <a:blip r:embed="rId6" cstate="print"/>
          <a:srcRect/>
          <a:stretch>
            <a:fillRect/>
          </a:stretch>
        </p:blipFill>
        <p:spPr bwMode="auto">
          <a:xfrm>
            <a:off x="3500430" y="2714620"/>
            <a:ext cx="3582993" cy="2626760"/>
          </a:xfrm>
          <a:prstGeom prst="rect">
            <a:avLst/>
          </a:prstGeom>
          <a:noFill/>
          <a:ln w="9525">
            <a:noFill/>
            <a:miter lim="800000"/>
            <a:headEnd/>
            <a:tailEnd/>
          </a:ln>
        </p:spPr>
      </p:pic>
      <p:pic>
        <p:nvPicPr>
          <p:cNvPr id="21" name="Рисунок 5"/>
          <p:cNvPicPr>
            <a:picLocks noChangeAspect="1" noChangeArrowheads="1"/>
          </p:cNvPicPr>
          <p:nvPr/>
        </p:nvPicPr>
        <p:blipFill>
          <a:blip r:embed="rId7" cstate="print"/>
          <a:srcRect/>
          <a:stretch>
            <a:fillRect/>
          </a:stretch>
        </p:blipFill>
        <p:spPr bwMode="auto">
          <a:xfrm>
            <a:off x="6072198" y="1071546"/>
            <a:ext cx="2838062" cy="2143140"/>
          </a:xfrm>
          <a:prstGeom prst="rect">
            <a:avLst/>
          </a:prstGeom>
          <a:noFill/>
          <a:ln w="9525">
            <a:noFill/>
            <a:miter lim="800000"/>
            <a:headEnd/>
            <a:tailEnd/>
          </a:ln>
        </p:spPr>
      </p:pic>
      <p:pic>
        <p:nvPicPr>
          <p:cNvPr id="13" name="Рисунок 5"/>
          <p:cNvPicPr>
            <a:picLocks noChangeAspect="1" noChangeArrowheads="1"/>
          </p:cNvPicPr>
          <p:nvPr/>
        </p:nvPicPr>
        <p:blipFill>
          <a:blip r:embed="rId8" cstate="print"/>
          <a:srcRect t="7864"/>
          <a:stretch>
            <a:fillRect/>
          </a:stretch>
        </p:blipFill>
        <p:spPr bwMode="auto">
          <a:xfrm>
            <a:off x="3500430" y="4857760"/>
            <a:ext cx="2613020" cy="1805943"/>
          </a:xfrm>
          <a:prstGeom prst="rect">
            <a:avLst/>
          </a:prstGeom>
          <a:noFill/>
          <a:ln w="9525">
            <a:noFill/>
            <a:miter lim="800000"/>
            <a:headEnd/>
            <a:tailEnd/>
          </a:ln>
        </p:spPr>
      </p:pic>
      <p:pic>
        <p:nvPicPr>
          <p:cNvPr id="22" name="Рисунок 3"/>
          <p:cNvPicPr>
            <a:picLocks noChangeAspect="1" noChangeArrowheads="1"/>
          </p:cNvPicPr>
          <p:nvPr/>
        </p:nvPicPr>
        <p:blipFill>
          <a:blip r:embed="rId9" cstate="print"/>
          <a:srcRect/>
          <a:stretch>
            <a:fillRect/>
          </a:stretch>
        </p:blipFill>
        <p:spPr bwMode="auto">
          <a:xfrm>
            <a:off x="7072330" y="3214686"/>
            <a:ext cx="1857388" cy="1477066"/>
          </a:xfrm>
          <a:prstGeom prst="rect">
            <a:avLst/>
          </a:prstGeom>
          <a:noFill/>
          <a:ln w="9525">
            <a:noFill/>
            <a:miter lim="800000"/>
            <a:headEnd/>
            <a:tailEnd/>
          </a:ln>
        </p:spPr>
      </p:pic>
      <p:sp>
        <p:nvSpPr>
          <p:cNvPr id="15" name="Семиугольник 14"/>
          <p:cNvSpPr/>
          <p:nvPr/>
        </p:nvSpPr>
        <p:spPr>
          <a:xfrm>
            <a:off x="8358214" y="6286520"/>
            <a:ext cx="642942" cy="428628"/>
          </a:xfrm>
          <a:prstGeom prst="hep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ru-RU" b="1" dirty="0"/>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815</TotalTime>
  <Words>1447</Words>
  <Application>Microsoft Office PowerPoint</Application>
  <PresentationFormat>Экран (4:3)</PresentationFormat>
  <Paragraphs>129</Paragraphs>
  <Slides>19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19</vt:i4>
      </vt:variant>
    </vt:vector>
  </HeadingPairs>
  <TitlesOfParts>
    <vt:vector size="20" baseType="lpstr">
      <vt:lpstr>Тема Office</vt:lpstr>
      <vt:lpstr>Створення Центру колективного користування науковим обладнанням  з наукового напряму  «Агропромисловий комплекс, лісове і садово-паркове господарство, ветеринарна медицина»  у Національному університеті біоресурсів і природокористування України</vt:lpstr>
      <vt:lpstr>Завдання Центру колективного користування науковим обладнанням </vt:lpstr>
      <vt:lpstr>Дослідницька інфраструктура</vt:lpstr>
      <vt:lpstr>Дослідницька інфраструктура</vt:lpstr>
      <vt:lpstr>Зміни упродовж 2015-2018 рр.</vt:lpstr>
      <vt:lpstr>Піднапрям “Агропромисловий комплекс”</vt:lpstr>
      <vt:lpstr>Піднапрям “Агропромисловий комплекс”</vt:lpstr>
      <vt:lpstr>Піднапрям “Агропромисловий комплекс”</vt:lpstr>
      <vt:lpstr>Піднапрям “Агропромисловий комплекс”</vt:lpstr>
      <vt:lpstr>Піднапрям “Агропромисловий комплекс”</vt:lpstr>
      <vt:lpstr>Піднапрям “Агропромисловий комплекс”</vt:lpstr>
      <vt:lpstr>Піднапрям  “Лісове і садово-паркове господарство”</vt:lpstr>
      <vt:lpstr>Піднапрям  “Лісове і садово-паркове господарство”</vt:lpstr>
      <vt:lpstr>Піднапрям  “Ветеринарна медицина”</vt:lpstr>
      <vt:lpstr>Слайд 15</vt:lpstr>
      <vt:lpstr>Слайд 16</vt:lpstr>
      <vt:lpstr>Слайд 17</vt:lpstr>
      <vt:lpstr>Слайд 18</vt:lpstr>
      <vt:lpstr>Слайд 19</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Toshiba</dc:creator>
  <cp:lastModifiedBy>XP GAME 2009</cp:lastModifiedBy>
  <cp:revision>54</cp:revision>
  <dcterms:created xsi:type="dcterms:W3CDTF">2016-01-14T21:14:15Z</dcterms:created>
  <dcterms:modified xsi:type="dcterms:W3CDTF">2020-09-30T10:44:27Z</dcterms:modified>
</cp:coreProperties>
</file>