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71"/>
  </p:notesMasterIdLst>
  <p:sldIdLst>
    <p:sldId id="348" r:id="rId2"/>
    <p:sldId id="350" r:id="rId3"/>
    <p:sldId id="367" r:id="rId4"/>
    <p:sldId id="377" r:id="rId5"/>
    <p:sldId id="257" r:id="rId6"/>
    <p:sldId id="324" r:id="rId7"/>
    <p:sldId id="261" r:id="rId8"/>
    <p:sldId id="355" r:id="rId9"/>
    <p:sldId id="262" r:id="rId10"/>
    <p:sldId id="263" r:id="rId11"/>
    <p:sldId id="264" r:id="rId12"/>
    <p:sldId id="265" r:id="rId13"/>
    <p:sldId id="266" r:id="rId14"/>
    <p:sldId id="356" r:id="rId15"/>
    <p:sldId id="341" r:id="rId16"/>
    <p:sldId id="362" r:id="rId17"/>
    <p:sldId id="357" r:id="rId18"/>
    <p:sldId id="358" r:id="rId19"/>
    <p:sldId id="359" r:id="rId20"/>
    <p:sldId id="368" r:id="rId21"/>
    <p:sldId id="369" r:id="rId22"/>
    <p:sldId id="370" r:id="rId23"/>
    <p:sldId id="372" r:id="rId24"/>
    <p:sldId id="371" r:id="rId25"/>
    <p:sldId id="360" r:id="rId26"/>
    <p:sldId id="361" r:id="rId27"/>
    <p:sldId id="271" r:id="rId28"/>
    <p:sldId id="373" r:id="rId29"/>
    <p:sldId id="374" r:id="rId30"/>
    <p:sldId id="375" r:id="rId31"/>
    <p:sldId id="376" r:id="rId32"/>
    <p:sldId id="272" r:id="rId33"/>
    <p:sldId id="273" r:id="rId34"/>
    <p:sldId id="326" r:id="rId35"/>
    <p:sldId id="279" r:id="rId36"/>
    <p:sldId id="280" r:id="rId37"/>
    <p:sldId id="328" r:id="rId38"/>
    <p:sldId id="329" r:id="rId39"/>
    <p:sldId id="327" r:id="rId40"/>
    <p:sldId id="339" r:id="rId41"/>
    <p:sldId id="340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43" r:id="rId57"/>
    <p:sldId id="346" r:id="rId58"/>
    <p:sldId id="344" r:id="rId59"/>
    <p:sldId id="345" r:id="rId60"/>
    <p:sldId id="364" r:id="rId61"/>
    <p:sldId id="365" r:id="rId62"/>
    <p:sldId id="366" r:id="rId63"/>
    <p:sldId id="347" r:id="rId64"/>
    <p:sldId id="309" r:id="rId65"/>
    <p:sldId id="314" r:id="rId66"/>
    <p:sldId id="315" r:id="rId67"/>
    <p:sldId id="316" r:id="rId68"/>
    <p:sldId id="363" r:id="rId69"/>
    <p:sldId id="319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1735A-F718-43CD-8FFD-DF9B39BEFD3A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C29CF-F656-4048-BA2F-3378584DE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0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48DD0-3F5B-4772-BA4C-30490504B07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7F020-E868-4679-94DC-A195705798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nauka.gov.ua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nubip.edu.ua/node/1334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auka.gov.ua/informatio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igee.nmu.org.ua/ua/" TargetMode="External"/><Relationship Id="rId7" Type="http://schemas.openxmlformats.org/officeDocument/2006/relationships/hyperlink" Target="https://www.sumdu.edu.ua/uk/science/science-info/scientific-infrastructure/research-centers/ccse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tersciimc.lnu.edu.ua/" TargetMode="External"/><Relationship Id="rId5" Type="http://schemas.openxmlformats.org/officeDocument/2006/relationships/hyperlink" Target="https://www.uzhnu.edu.ua/uk/cat/deps-center_coll_use" TargetMode="External"/><Relationship Id="rId4" Type="http://schemas.openxmlformats.org/officeDocument/2006/relationships/hyperlink" Target="http://events.pstu.edu/centreuc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org_section@nubip.edu.ua" TargetMode="External"/><Relationship Id="rId7" Type="http://schemas.openxmlformats.org/officeDocument/2006/relationships/image" Target="../media/image43.jpeg"/><Relationship Id="rId2" Type="http://schemas.openxmlformats.org/officeDocument/2006/relationships/hyperlink" Target="mailto:otchenashko@nubip.edu.u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atent_section@nubip.edu.ua" TargetMode="External"/><Relationship Id="rId5" Type="http://schemas.openxmlformats.org/officeDocument/2006/relationships/hyperlink" Target="mailto:nti_dep@nubip.edu.ua" TargetMode="External"/><Relationship Id="rId4" Type="http://schemas.openxmlformats.org/officeDocument/2006/relationships/hyperlink" Target="mailto:planoviyndh@nubip.edu.u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nubip.edu.ua/sites/default/files/u169/polozhennya_pro_provedennya_konkursnogo_vidboru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. 2"/>
          <p:cNvSpPr>
            <a:spLocks noGrp="1" noChangeArrowheads="1"/>
          </p:cNvSpPr>
          <p:nvPr>
            <p:ph type="ctrTitle"/>
          </p:nvPr>
        </p:nvSpPr>
        <p:spPr>
          <a:xfrm>
            <a:off x="642910" y="2428868"/>
            <a:ext cx="7893520" cy="223678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uk-UA" altLang="uk-UA" sz="3600" b="1" dirty="0">
                <a:solidFill>
                  <a:schemeClr val="bg1"/>
                </a:solidFill>
              </a:rPr>
              <a:t>Про підготовку наукових проєктів для участі у конкурсному відборі МОН України у 2023 році</a:t>
            </a:r>
          </a:p>
        </p:txBody>
      </p:sp>
      <p:sp>
        <p:nvSpPr>
          <p:cNvPr id="3075" name="Прямоуг. 3"/>
          <p:cNvSpPr>
            <a:spLocks noGrp="1" noChangeArrowheads="1"/>
          </p:cNvSpPr>
          <p:nvPr>
            <p:ph type="subTitle" idx="1"/>
          </p:nvPr>
        </p:nvSpPr>
        <p:spPr>
          <a:xfrm>
            <a:off x="3428992" y="5133063"/>
            <a:ext cx="5439547" cy="1224895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80000"/>
              </a:lnSpc>
            </a:pPr>
            <a:r>
              <a:rPr lang="uk-UA" altLang="uk-UA" sz="2800" b="1" i="1" dirty="0">
                <a:solidFill>
                  <a:srgbClr val="0070C0"/>
                </a:solidFill>
              </a:rPr>
              <a:t>Проректор з наукової роботи </a:t>
            </a:r>
          </a:p>
          <a:p>
            <a:pPr algn="r">
              <a:lnSpc>
                <a:spcPct val="80000"/>
              </a:lnSpc>
            </a:pPr>
            <a:r>
              <a:rPr lang="uk-UA" altLang="uk-UA" sz="2800" b="1" i="1" dirty="0">
                <a:solidFill>
                  <a:srgbClr val="0070C0"/>
                </a:solidFill>
              </a:rPr>
              <a:t>та інноваційної діяльності</a:t>
            </a:r>
          </a:p>
          <a:p>
            <a:pPr algn="r">
              <a:lnSpc>
                <a:spcPct val="80000"/>
              </a:lnSpc>
            </a:pPr>
            <a:r>
              <a:rPr lang="uk-UA" altLang="uk-UA" sz="2800" b="1" i="1" dirty="0">
                <a:solidFill>
                  <a:srgbClr val="0070C0"/>
                </a:solidFill>
              </a:rPr>
              <a:t>Вадим КОНДРАТЮК</a:t>
            </a: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283968" y="404664"/>
            <a:ext cx="46085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uk-UA" sz="2000" b="1" dirty="0">
                <a:solidFill>
                  <a:srgbClr val="0070C0"/>
                </a:solidFill>
              </a:rPr>
              <a:t>2023 р., НУБіП України,</a:t>
            </a:r>
            <a:br>
              <a:rPr lang="uk-UA" sz="2000" b="1" dirty="0">
                <a:solidFill>
                  <a:srgbClr val="0070C0"/>
                </a:solidFill>
              </a:rPr>
            </a:br>
            <a:r>
              <a:rPr lang="uk-UA" sz="2000" b="1" dirty="0">
                <a:solidFill>
                  <a:srgbClr val="0070C0"/>
                </a:solidFill>
              </a:rPr>
              <a:t>науково-методичний семінар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NUBIP_LOGO_NEW_Poisk_20 copy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1430309" cy="17008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dirty="0"/>
              <a:t>Закон України </a:t>
            </a:r>
            <a:r>
              <a:rPr lang="uk-UA" sz="3600" dirty="0" err="1"/>
              <a:t>“Про</a:t>
            </a:r>
            <a:r>
              <a:rPr lang="uk-UA" sz="3600" dirty="0"/>
              <a:t> наукову і науково-технічну </a:t>
            </a:r>
            <a:r>
              <a:rPr lang="uk-UA" sz="3600" dirty="0" err="1"/>
              <a:t>діяльність”</a:t>
            </a:r>
            <a:br>
              <a:rPr lang="uk-UA" sz="3600" dirty="0"/>
            </a:br>
            <a:r>
              <a:rPr lang="ru-RU" sz="1400" dirty="0"/>
              <a:t>(</a:t>
            </a:r>
            <a:r>
              <a:rPr lang="ru-RU" sz="1400" dirty="0" err="1"/>
              <a:t>від</a:t>
            </a:r>
            <a:r>
              <a:rPr lang="ru-RU" sz="1400" dirty="0"/>
              <a:t> 26.11.</a:t>
            </a:r>
            <a:r>
              <a:rPr lang="ru-RU" sz="1400" i="1" dirty="0"/>
              <a:t>2015</a:t>
            </a:r>
            <a:r>
              <a:rPr lang="ru-RU" sz="1400" dirty="0"/>
              <a:t> № 848-</a:t>
            </a:r>
            <a:r>
              <a:rPr lang="en-US" sz="1400" dirty="0"/>
              <a:t>VIII</a:t>
            </a:r>
            <a:r>
              <a:rPr lang="uk-UA" sz="1400" dirty="0"/>
              <a:t>)</a:t>
            </a:r>
            <a:endParaRPr lang="ru-RU" sz="1400" dirty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84650"/>
          </a:xfrm>
        </p:spPr>
        <p:txBody>
          <a:bodyPr/>
          <a:lstStyle/>
          <a:p>
            <a:pPr algn="just"/>
            <a:r>
              <a:rPr lang="uk-UA" sz="2400" b="1" u="sng" dirty="0">
                <a:solidFill>
                  <a:srgbClr val="7030A0"/>
                </a:solidFill>
              </a:rPr>
              <a:t>фундаментальні наукові дослідження </a:t>
            </a:r>
            <a:r>
              <a:rPr lang="uk-UA" sz="2400" dirty="0"/>
              <a:t>- теоретичні та експериментальні наукові дослідження, спрямовані на одержання </a:t>
            </a:r>
            <a:r>
              <a:rPr lang="uk-UA" sz="2400" b="1" u="sng" dirty="0">
                <a:solidFill>
                  <a:srgbClr val="FF0000"/>
                </a:solidFill>
              </a:rPr>
              <a:t>нових знань</a:t>
            </a:r>
            <a:r>
              <a:rPr lang="uk-UA" sz="2400" b="1" dirty="0">
                <a:solidFill>
                  <a:srgbClr val="FF0000"/>
                </a:solidFill>
              </a:rPr>
              <a:t> </a:t>
            </a:r>
            <a:r>
              <a:rPr lang="uk-UA" sz="2400" dirty="0"/>
              <a:t>про закономірності організації та розвитку природи, суспільства, людини, їх взаємозв’язків. </a:t>
            </a:r>
          </a:p>
          <a:p>
            <a:pPr algn="just"/>
            <a:r>
              <a:rPr lang="uk-UA" sz="2400" b="1" dirty="0"/>
              <a:t>Результатом фундаментальних наукових досліджень </a:t>
            </a:r>
            <a:r>
              <a:rPr lang="uk-UA" sz="2400" dirty="0"/>
              <a:t>є гіпотези, теорії, нові методи пізнання, відкриття законів природи, невідомих раніше явищ і властивостей матерії, виявлення закономірностей розвитку суспільства тощо, які не орієнтовані на безпосереднє практичне використання у сфері економіки.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6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dirty="0"/>
              <a:t>Закон України </a:t>
            </a:r>
            <a:r>
              <a:rPr lang="uk-UA" sz="3600" dirty="0" err="1"/>
              <a:t>“Про</a:t>
            </a:r>
            <a:r>
              <a:rPr lang="uk-UA" sz="3600" dirty="0"/>
              <a:t> наукову і науково-технічну </a:t>
            </a:r>
            <a:r>
              <a:rPr lang="uk-UA" sz="3600" dirty="0" err="1"/>
              <a:t>діяльність”</a:t>
            </a:r>
            <a:br>
              <a:rPr lang="uk-UA" sz="3600" dirty="0"/>
            </a:br>
            <a:r>
              <a:rPr lang="ru-RU" sz="1400" dirty="0"/>
              <a:t>(</a:t>
            </a:r>
            <a:r>
              <a:rPr lang="ru-RU" sz="1400" dirty="0" err="1"/>
              <a:t>від</a:t>
            </a:r>
            <a:r>
              <a:rPr lang="ru-RU" sz="1400" dirty="0"/>
              <a:t> 26.11.</a:t>
            </a:r>
            <a:r>
              <a:rPr lang="ru-RU" sz="1400" i="1" dirty="0"/>
              <a:t>2015</a:t>
            </a:r>
            <a:r>
              <a:rPr lang="ru-RU" sz="1400" dirty="0"/>
              <a:t> № 848-</a:t>
            </a:r>
            <a:r>
              <a:rPr lang="en-US" sz="1400" dirty="0"/>
              <a:t>VIII</a:t>
            </a:r>
            <a:r>
              <a:rPr lang="uk-UA" sz="1400" dirty="0"/>
              <a:t>)</a:t>
            </a:r>
            <a:endParaRPr lang="ru-RU" sz="1400" dirty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84650"/>
          </a:xfrm>
        </p:spPr>
        <p:txBody>
          <a:bodyPr/>
          <a:lstStyle/>
          <a:p>
            <a:pPr algn="just"/>
            <a:r>
              <a:rPr lang="uk-UA" sz="2400" b="1" u="sng" dirty="0">
                <a:solidFill>
                  <a:srgbClr val="7030A0"/>
                </a:solidFill>
              </a:rPr>
              <a:t>прикладні наукові дослідження </a:t>
            </a:r>
            <a:r>
              <a:rPr lang="uk-UA" sz="2400" dirty="0"/>
              <a:t>- теоретичні та експериментальні наукові дослідження, спрямовані на одержання і використання </a:t>
            </a:r>
            <a:r>
              <a:rPr lang="uk-UA" sz="2400" u="sng" dirty="0">
                <a:solidFill>
                  <a:srgbClr val="FF0000"/>
                </a:solidFill>
              </a:rPr>
              <a:t>нових знань</a:t>
            </a:r>
            <a:r>
              <a:rPr lang="uk-UA" sz="2400" dirty="0"/>
              <a:t> для практичних цілей. </a:t>
            </a:r>
          </a:p>
          <a:p>
            <a:pPr algn="just"/>
            <a:r>
              <a:rPr lang="uk-UA" sz="2400" b="1" dirty="0"/>
              <a:t>Результатом прикладних наукових досліджень </a:t>
            </a:r>
            <a:r>
              <a:rPr lang="uk-UA" sz="2400" dirty="0"/>
              <a:t>є нові знання, призначені для створення нових або вдосконалення існуючих матеріалів, продуктів, пристроїв, методів, систем, технологій, конкретні пропозиції щодо виконання актуальних науково-технічних та суспільних завдань.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3600" dirty="0"/>
              <a:t>Закон України </a:t>
            </a:r>
            <a:r>
              <a:rPr lang="uk-UA" sz="3600" dirty="0" err="1"/>
              <a:t>“Про</a:t>
            </a:r>
            <a:r>
              <a:rPr lang="uk-UA" sz="3600" dirty="0"/>
              <a:t> наукову і науково-технічну </a:t>
            </a:r>
            <a:r>
              <a:rPr lang="uk-UA" sz="3600" dirty="0" err="1"/>
              <a:t>діяльність”</a:t>
            </a:r>
            <a:br>
              <a:rPr lang="uk-UA" sz="3600" dirty="0"/>
            </a:br>
            <a:r>
              <a:rPr lang="ru-RU" sz="1400" dirty="0"/>
              <a:t>(</a:t>
            </a:r>
            <a:r>
              <a:rPr lang="ru-RU" sz="1400" dirty="0" err="1"/>
              <a:t>від</a:t>
            </a:r>
            <a:r>
              <a:rPr lang="ru-RU" sz="1400" dirty="0"/>
              <a:t> 26.11.</a:t>
            </a:r>
            <a:r>
              <a:rPr lang="ru-RU" sz="1400" i="1" dirty="0"/>
              <a:t>2015</a:t>
            </a:r>
            <a:r>
              <a:rPr lang="ru-RU" sz="1400" dirty="0"/>
              <a:t> № 848-</a:t>
            </a:r>
            <a:r>
              <a:rPr lang="en-US" sz="1400" dirty="0"/>
              <a:t>VIII</a:t>
            </a:r>
            <a:r>
              <a:rPr lang="uk-UA" sz="1400" dirty="0"/>
              <a:t>)</a:t>
            </a:r>
            <a:endParaRPr lang="ru-RU" sz="1400" dirty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84650"/>
          </a:xfrm>
        </p:spPr>
        <p:txBody>
          <a:bodyPr/>
          <a:lstStyle/>
          <a:p>
            <a:pPr algn="just"/>
            <a:r>
              <a:rPr lang="uk-UA" sz="2400" b="1" u="sng" dirty="0">
                <a:solidFill>
                  <a:srgbClr val="7030A0"/>
                </a:solidFill>
              </a:rPr>
              <a:t>науково-технічні (експериментальні) розробки </a:t>
            </a:r>
            <a:r>
              <a:rPr lang="uk-UA" sz="2400" dirty="0"/>
              <a:t>- науково-технічна діяльність, що базується на наукових знаннях, отриманих у результаті наукових досліджень чи практичного досвіду, та провадиться з метою доведення таких знань до стадії практичного використання. </a:t>
            </a:r>
          </a:p>
          <a:p>
            <a:pPr algn="just"/>
            <a:r>
              <a:rPr lang="uk-UA" sz="2400" b="1" dirty="0"/>
              <a:t>Результатом науково-технічних (експериментальних) розробок</a:t>
            </a:r>
            <a:r>
              <a:rPr lang="uk-UA" sz="2400" dirty="0"/>
              <a:t> є нові або істотно вдосконалені матеріали, продукти, процеси, пристрої, технології, системи, об’єкти права інтелектуальної власності, нові або істотно вдосконалені послуги.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8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384" y="980728"/>
            <a:ext cx="8873530" cy="576064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algn="ctr"/>
            <a:r>
              <a:rPr lang="uk-UA" sz="4600" b="1" dirty="0">
                <a:solidFill>
                  <a:srgbClr val="C00000"/>
                </a:solidFill>
              </a:rPr>
              <a:t>П</a:t>
            </a:r>
            <a:r>
              <a:rPr lang="ru-UA" sz="4600" b="1" dirty="0" err="1">
                <a:solidFill>
                  <a:srgbClr val="C00000"/>
                </a:solidFill>
              </a:rPr>
              <a:t>ерший</a:t>
            </a:r>
            <a:r>
              <a:rPr lang="ru-UA" sz="4600" b="1" dirty="0">
                <a:solidFill>
                  <a:srgbClr val="C00000"/>
                </a:solidFill>
              </a:rPr>
              <a:t> </a:t>
            </a:r>
            <a:r>
              <a:rPr lang="ru-UA" sz="4600" b="1" dirty="0" err="1">
                <a:solidFill>
                  <a:srgbClr val="C00000"/>
                </a:solidFill>
              </a:rPr>
              <a:t>етап</a:t>
            </a:r>
            <a:r>
              <a:rPr lang="ru-UA" sz="4600" b="1" dirty="0">
                <a:solidFill>
                  <a:srgbClr val="C00000"/>
                </a:solidFill>
              </a:rPr>
              <a:t> - у ЗВО/НУ</a:t>
            </a:r>
            <a:r>
              <a:rPr lang="uk-UA" sz="4600" b="1" dirty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uk-UA" sz="4000" u="sng" dirty="0">
                <a:solidFill>
                  <a:srgbClr val="7030A0"/>
                </a:solidFill>
              </a:rPr>
              <a:t>(</a:t>
            </a:r>
            <a:r>
              <a:rPr lang="uk-UA" sz="4000" b="1" u="sng" dirty="0">
                <a:solidFill>
                  <a:srgbClr val="7030A0"/>
                </a:solidFill>
              </a:rPr>
              <a:t>з 12 вересня по 12 жовтня</a:t>
            </a:r>
            <a:r>
              <a:rPr lang="uk-UA" sz="4000" u="sng" dirty="0">
                <a:solidFill>
                  <a:srgbClr val="7030A0"/>
                </a:solidFill>
              </a:rPr>
              <a:t>) </a:t>
            </a:r>
          </a:p>
          <a:p>
            <a:pPr algn="just">
              <a:buFontTx/>
              <a:buChar char="-"/>
            </a:pPr>
            <a:r>
              <a:rPr lang="uk-UA" sz="3100" b="1" u="sng" dirty="0">
                <a:solidFill>
                  <a:srgbClr val="FF0000"/>
                </a:solidFill>
              </a:rPr>
              <a:t>до 19 вересня</a:t>
            </a:r>
            <a:r>
              <a:rPr lang="uk-UA" sz="3100" b="1" dirty="0">
                <a:solidFill>
                  <a:srgbClr val="FF0000"/>
                </a:solidFill>
              </a:rPr>
              <a:t> </a:t>
            </a:r>
            <a:r>
              <a:rPr lang="uk-UA" sz="3100" dirty="0"/>
              <a:t>керівники проєктів подають до НДЧ скориговані наукові проєкти для експертного оцінювання (</a:t>
            </a:r>
            <a:r>
              <a:rPr lang="uk-UA" sz="3100" dirty="0" err="1"/>
              <a:t>корп</a:t>
            </a:r>
            <a:r>
              <a:rPr lang="uk-UA" sz="3100" dirty="0"/>
              <a:t>. 3, кім. 215);</a:t>
            </a:r>
            <a:endParaRPr lang="uk-UA" sz="3100" dirty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uk-UA" sz="3100" b="1" dirty="0">
                <a:solidFill>
                  <a:srgbClr val="FF0000"/>
                </a:solidFill>
              </a:rPr>
              <a:t>20-22 вересня </a:t>
            </a:r>
            <a:r>
              <a:rPr lang="uk-UA" sz="3100" dirty="0"/>
              <a:t>структурний підрозділ (ННІ, НДІ, факультет) спільно з Експертною групою здійснює конкурсний відбір і подає до науково-організаційного відділу НДЧ </a:t>
            </a:r>
            <a:r>
              <a:rPr lang="uk-UA" sz="3100" b="1" dirty="0"/>
              <a:t>(</a:t>
            </a:r>
            <a:r>
              <a:rPr lang="uk-UA" sz="3100" b="1" dirty="0" err="1"/>
              <a:t>корп</a:t>
            </a:r>
            <a:r>
              <a:rPr lang="uk-UA" sz="3100" b="1" dirty="0"/>
              <a:t>. 3, кім. 215) </a:t>
            </a:r>
            <a:r>
              <a:rPr lang="uk-UA" sz="3100" dirty="0"/>
              <a:t>зведений перелік рекомендованих проєктів та витяги з протоколів вчених/наукових рад;</a:t>
            </a:r>
          </a:p>
          <a:p>
            <a:pPr algn="just">
              <a:buFontTx/>
              <a:buChar char="-"/>
            </a:pPr>
            <a:r>
              <a:rPr lang="uk-UA" sz="3100" b="1" dirty="0">
                <a:solidFill>
                  <a:srgbClr val="FF0000"/>
                </a:solidFill>
              </a:rPr>
              <a:t>з 22 вересня по 6 жовтня </a:t>
            </a:r>
            <a:r>
              <a:rPr lang="uk-UA" sz="3100" dirty="0"/>
              <a:t>керівники вносять проєкти у науково-інформаційну систему </a:t>
            </a:r>
            <a:r>
              <a:rPr lang="uk-UA" sz="3100" dirty="0">
                <a:hlinkClick r:id="rId2"/>
              </a:rPr>
              <a:t>https://</a:t>
            </a:r>
            <a:r>
              <a:rPr lang="en-US" sz="3100" dirty="0" err="1">
                <a:hlinkClick r:id="rId2"/>
              </a:rPr>
              <a:t>nauka</a:t>
            </a:r>
            <a:r>
              <a:rPr lang="uk-UA" sz="3100" dirty="0">
                <a:hlinkClick r:id="rId2"/>
              </a:rPr>
              <a:t>.gov.ua</a:t>
            </a:r>
            <a:r>
              <a:rPr lang="en-US" sz="3100" dirty="0"/>
              <a:t> </a:t>
            </a:r>
            <a:r>
              <a:rPr lang="uk-UA" sz="3100" dirty="0"/>
              <a:t>і після верифікації НДЧ роздруковують 2 примірники із системи (з пакетом документів);</a:t>
            </a:r>
          </a:p>
          <a:p>
            <a:pPr algn="just">
              <a:buFontTx/>
              <a:buChar char="-"/>
            </a:pPr>
            <a:r>
              <a:rPr lang="uk-UA" sz="3100" b="1" dirty="0">
                <a:solidFill>
                  <a:srgbClr val="FF0000"/>
                </a:solidFill>
              </a:rPr>
              <a:t>З 2</a:t>
            </a:r>
            <a:r>
              <a:rPr lang="en-US" sz="3100" b="1" dirty="0">
                <a:solidFill>
                  <a:srgbClr val="FF0000"/>
                </a:solidFill>
              </a:rPr>
              <a:t>2</a:t>
            </a:r>
            <a:r>
              <a:rPr lang="uk-UA" sz="3100" b="1" dirty="0">
                <a:solidFill>
                  <a:srgbClr val="FF0000"/>
                </a:solidFill>
              </a:rPr>
              <a:t> по </a:t>
            </a:r>
            <a:r>
              <a:rPr lang="en-US" sz="3100" b="1" dirty="0">
                <a:solidFill>
                  <a:srgbClr val="FF0000"/>
                </a:solidFill>
              </a:rPr>
              <a:t>2</a:t>
            </a:r>
            <a:r>
              <a:rPr lang="uk-UA" sz="3100" b="1" dirty="0">
                <a:solidFill>
                  <a:srgbClr val="FF0000"/>
                </a:solidFill>
              </a:rPr>
              <a:t>7 вересня </a:t>
            </a:r>
            <a:r>
              <a:rPr lang="uk-UA" sz="3100" dirty="0"/>
              <a:t>здійснюється розгляд результатів І етапу конкурсного відбору на засіданні координаційної ради з питань науково-технічної діяльності та ректорату;</a:t>
            </a:r>
          </a:p>
          <a:p>
            <a:pPr algn="just">
              <a:buFontTx/>
              <a:buChar char="-"/>
            </a:pPr>
            <a:r>
              <a:rPr lang="uk-UA" sz="3100" b="1" dirty="0">
                <a:solidFill>
                  <a:srgbClr val="FF0000"/>
                </a:solidFill>
              </a:rPr>
              <a:t>27 вересня </a:t>
            </a:r>
            <a:r>
              <a:rPr lang="uk-UA" sz="3100" dirty="0"/>
              <a:t>результати конкурсного відбору затверджується на засіданні Вченої ради Університету;</a:t>
            </a:r>
            <a:endParaRPr lang="uk-UA" sz="3100" b="1" dirty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uk-UA" sz="3100" b="1" dirty="0">
                <a:solidFill>
                  <a:srgbClr val="FF0000"/>
                </a:solidFill>
              </a:rPr>
              <a:t>До 12 жовтня 2023 року </a:t>
            </a:r>
            <a:r>
              <a:rPr lang="uk-UA" sz="3100" dirty="0"/>
              <a:t>рекомендовані наукові проєкти НУБіП надаються до директорату науки та інновацій МОН (пакет документів у друкованому та електронному варіанті)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39750" y="260350"/>
            <a:ext cx="806450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uk-UA" sz="3200" b="1" dirty="0"/>
              <a:t>2. Організація Конкурсу</a:t>
            </a:r>
            <a:endParaRPr lang="ru-RU" sz="3200" b="1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9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Рисунок 5" descr="NUBIP_LOGO_NEW_Poisk_20 copy (1).png">
            <a:extLst>
              <a:ext uri="{FF2B5EF4-FFF2-40B4-BE49-F238E27FC236}">
                <a16:creationId xmlns:a16="http://schemas.microsoft.com/office/drawing/2014/main" id="{37B66C8F-D27D-467C-AA0B-524FB89F76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58599"/>
            <a:ext cx="648072" cy="770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2516B-F808-4D04-9768-BB9C570C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562417" cy="70609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r"/>
            <a:r>
              <a:rPr lang="uk-UA" sz="3200" b="1" dirty="0">
                <a:solidFill>
                  <a:srgbClr val="C00000"/>
                </a:solidFill>
              </a:rPr>
              <a:t>Другий Етап – МОН (12.10-15.12.2023 р.)</a:t>
            </a:r>
            <a:endParaRPr lang="ru-UA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12C97-509E-4326-91AC-94907073D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83" y="1181015"/>
            <a:ext cx="8768097" cy="5616624"/>
          </a:xfrm>
        </p:spPr>
        <p:txBody>
          <a:bodyPr>
            <a:normAutofit fontScale="92500" lnSpcReduction="20000"/>
          </a:bodyPr>
          <a:lstStyle/>
          <a:p>
            <a:r>
              <a:rPr lang="uk-UA" sz="2000" u="sng" dirty="0"/>
              <a:t>Експертиза проєкту здійснюється </a:t>
            </a:r>
            <a:r>
              <a:rPr lang="uk-UA" sz="2000" u="sng" dirty="0">
                <a:solidFill>
                  <a:srgbClr val="FF0000"/>
                </a:solidFill>
              </a:rPr>
              <a:t>п'ятьма експертами</a:t>
            </a:r>
            <a:r>
              <a:rPr lang="uk-UA" sz="2000" dirty="0"/>
              <a:t>, які готують окремі висновки експерта.</a:t>
            </a:r>
            <a:endParaRPr lang="ru-UA" sz="2000" dirty="0"/>
          </a:p>
          <a:p>
            <a:r>
              <a:rPr lang="uk-UA" sz="2000" u="sng" dirty="0"/>
              <a:t>Середній експертний бал </a:t>
            </a:r>
            <a:r>
              <a:rPr lang="uk-UA" sz="2000" u="sng" dirty="0" err="1"/>
              <a:t>проєкта</a:t>
            </a:r>
            <a:r>
              <a:rPr lang="uk-UA" sz="2000" u="sng" dirty="0"/>
              <a:t> вираховується як середнє арифметичне значення </a:t>
            </a:r>
            <a:r>
              <a:rPr lang="uk-UA" sz="2000" dirty="0"/>
              <a:t>оцінок, </a:t>
            </a:r>
            <a:r>
              <a:rPr lang="uk-UA" sz="2000" u="sng" dirty="0"/>
              <a:t>виставлених трьома експертами</a:t>
            </a:r>
            <a:r>
              <a:rPr lang="uk-UA" sz="2000" dirty="0"/>
              <a:t>, у діапазоні між найнижчою та найвищою. Межові оцінки не враховуються.</a:t>
            </a:r>
            <a:endParaRPr lang="ru-UA" sz="2000" dirty="0"/>
          </a:p>
          <a:p>
            <a:r>
              <a:rPr lang="uk-UA" sz="2000" dirty="0"/>
              <a:t>Розгляд проєктів з урахуванням результатів їх наукової та науково-технічної експертизи здійснюється на засіданнях Секцій за кожним тематичним напрямом окремо, за результатами якого складається протокол з пропозиціями щодо переліку проєктів досліджень і розробок, рекомендованих Секцією для виконання.</a:t>
            </a:r>
            <a:endParaRPr lang="ru-UA" sz="2000" dirty="0"/>
          </a:p>
          <a:p>
            <a:r>
              <a:rPr lang="uk-UA" sz="2000" dirty="0"/>
              <a:t>Перелік проєктів досліджень і розробок, рекомендованих для виконання, формується Секцією шляхом рейтингового голосування щодо тих проєктів досліджень і розробок, середній експертний бал яких за результатами їх наукової та науково-технічної експертизи </a:t>
            </a:r>
            <a:r>
              <a:rPr lang="uk-UA" sz="2000" u="sng" dirty="0"/>
              <a:t>перевищує відповідно встановлений прохідний бал</a:t>
            </a:r>
            <a:r>
              <a:rPr lang="uk-UA" sz="2000" dirty="0"/>
              <a:t>.</a:t>
            </a:r>
            <a:endParaRPr lang="ru-UA" sz="2000" dirty="0"/>
          </a:p>
          <a:p>
            <a:r>
              <a:rPr lang="uk-UA" sz="2000" b="1" dirty="0">
                <a:solidFill>
                  <a:srgbClr val="002060"/>
                </a:solidFill>
              </a:rPr>
              <a:t>Результати Конкурсу затверджуються рішенням Наукової ради МОН</a:t>
            </a:r>
            <a:r>
              <a:rPr lang="uk-UA" sz="2000" dirty="0"/>
              <a:t>, що приймається простою більшістю голосів від загального складу її членів з урахуванням переліку проєктів, рекомендованих для виконання Секціями Ради за кожним тематичним напрямом окремо.</a:t>
            </a:r>
            <a:endParaRPr lang="ru-UA" sz="2000" dirty="0"/>
          </a:p>
          <a:p>
            <a:r>
              <a:rPr lang="uk-UA" sz="2000" b="1" dirty="0">
                <a:solidFill>
                  <a:srgbClr val="002060"/>
                </a:solidFill>
              </a:rPr>
              <a:t>За результатами роботи Ради МОН видає наказ, яким затверджується перелік проєктів досліджень і розробок, що пройшли Конкурс</a:t>
            </a:r>
            <a:r>
              <a:rPr lang="uk-UA" sz="2000" dirty="0"/>
              <a:t>.</a:t>
            </a:r>
            <a:endParaRPr lang="ru-UA" sz="200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DB87DFA-824B-4FC6-A8DA-1D815CB2DF46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594F94-E8CE-4B7F-901F-100C054EA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9" y="338362"/>
            <a:ext cx="1549671" cy="3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6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0F8833-D90D-48EA-9390-176F55E93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9381" r="12200" b="5179"/>
          <a:stretch/>
        </p:blipFill>
        <p:spPr>
          <a:xfrm>
            <a:off x="216157" y="959443"/>
            <a:ext cx="8682585" cy="5349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233297">
            <a:off x="5201409" y="805207"/>
            <a:ext cx="3687178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FF0000"/>
                </a:solidFill>
              </a:rPr>
              <a:t>https://nubip.edu.ua/node/133493</a:t>
            </a:r>
            <a:endParaRPr lang="uk-UA" b="1" dirty="0">
              <a:solidFill>
                <a:srgbClr val="FF0000"/>
              </a:solidFill>
            </a:endParaRPr>
          </a:p>
          <a:p>
            <a:pPr algn="ctr"/>
            <a:r>
              <a:rPr lang="uk-UA" b="1" dirty="0">
                <a:solidFill>
                  <a:srgbClr val="FF0000"/>
                </a:solidFill>
              </a:rPr>
              <a:t>Новина від 13 вересня 2023 р.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3" y="190831"/>
            <a:ext cx="9000056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https://nubip.edu.ua/node/133493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</a:rPr>
              <a:t>Наукова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 та інноваційна діяльність / </a:t>
            </a:r>
          </a:p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Наукові новини</a:t>
            </a:r>
            <a:r>
              <a:rPr 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A8EBFA-88F0-4F66-838D-74141564F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439" y="1313503"/>
            <a:ext cx="576064" cy="5760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40490-79BD-44AC-A99F-128E855A45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6" t="9381" r="13775" b="6579"/>
          <a:stretch/>
        </p:blipFill>
        <p:spPr>
          <a:xfrm>
            <a:off x="124383" y="2204864"/>
            <a:ext cx="6175809" cy="385988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D8835CD-A3F5-4092-9733-C42108CF7A46}"/>
              </a:ext>
            </a:extLst>
          </p:cNvPr>
          <p:cNvSpPr/>
          <p:nvPr/>
        </p:nvSpPr>
        <p:spPr>
          <a:xfrm rot="20172402">
            <a:off x="4726503" y="4496232"/>
            <a:ext cx="4248472" cy="122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Повний комплект документів</a:t>
            </a:r>
            <a:endParaRPr lang="ru-UA" sz="2800" b="1" dirty="0"/>
          </a:p>
        </p:txBody>
      </p:sp>
    </p:spTree>
    <p:extLst>
      <p:ext uri="{BB962C8B-B14F-4D97-AF65-F5344CB8AC3E}">
        <p14:creationId xmlns:p14="http://schemas.microsoft.com/office/powerpoint/2010/main" val="308035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86439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3. Вимоги до проєктів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4968552"/>
          </a:xfrm>
        </p:spPr>
        <p:txBody>
          <a:bodyPr>
            <a:normAutofit/>
          </a:bodyPr>
          <a:lstStyle/>
          <a:p>
            <a:pPr algn="just"/>
            <a:r>
              <a:rPr lang="uk-UA" b="1" dirty="0"/>
              <a:t>Формування тематики наукових досліджень і розробок </a:t>
            </a:r>
            <a:r>
              <a:rPr lang="uk-UA" dirty="0"/>
              <a:t>здійснюється згідно із </a:t>
            </a:r>
            <a:r>
              <a:rPr lang="uk-UA" b="1" dirty="0">
                <a:solidFill>
                  <a:srgbClr val="002060"/>
                </a:solidFill>
              </a:rPr>
              <a:t>Законом України «Про пріоритетні напрями розвитку науки і техніки» </a:t>
            </a:r>
            <a:r>
              <a:rPr lang="uk-UA" dirty="0"/>
              <a:t>та із врахуванням актуальних напрямів у сфері розвитку науки та суспільного життя</a:t>
            </a:r>
          </a:p>
          <a:p>
            <a:pPr algn="just"/>
            <a:r>
              <a:rPr lang="uk-UA" b="1" dirty="0" err="1"/>
              <a:t>Піднапрями</a:t>
            </a:r>
            <a:r>
              <a:rPr lang="uk-UA" b="1" dirty="0"/>
              <a:t> </a:t>
            </a:r>
            <a:r>
              <a:rPr lang="uk-UA" dirty="0"/>
              <a:t>пріоритетних напрямів визначаються відповідно до Постанови КМУ від 09.05.2023 № 463</a:t>
            </a:r>
            <a:endParaRPr lang="ru-UA" dirty="0"/>
          </a:p>
        </p:txBody>
      </p:sp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15433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2A3B4-7144-43EA-9118-F6F5637C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78098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uk-UA" sz="3200" b="1" dirty="0"/>
              <a:t>Пріоритетні напрями розвитку науки і техніки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D115A-B704-4D9B-B538-CAA908173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uk-UA" dirty="0"/>
              <a:t>1) фундаментальні наукові дослідження з найбільш важливих проблем розвитку науково-технічного, соціально-економічного, суспільно-політичного, людського потенціалу для забезпечення конкурентоспроможності України у світі та сталого розвитку суспільства і держави;</a:t>
            </a:r>
            <a:endParaRPr lang="ru-UA" dirty="0"/>
          </a:p>
          <a:p>
            <a:pPr marL="0" indent="0" algn="just">
              <a:buNone/>
            </a:pPr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2) інформаційні та комунікаційні технології;</a:t>
            </a:r>
            <a:endParaRPr lang="ru-UA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uk-UA" dirty="0">
                <a:solidFill>
                  <a:srgbClr val="7030A0"/>
                </a:solidFill>
              </a:rPr>
              <a:t>3) енергетика та енергоефективність;</a:t>
            </a:r>
            <a:endParaRPr lang="ru-UA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</a:rPr>
              <a:t>4) раціональне природокористування;</a:t>
            </a:r>
            <a:endParaRPr lang="ru-UA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5) науки про життя, нові технології профілактики та лікування найпоширеніших захворювань;</a:t>
            </a:r>
            <a:endParaRPr lang="ru-UA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uk-UA" dirty="0">
                <a:solidFill>
                  <a:srgbClr val="0070C0"/>
                </a:solidFill>
              </a:rPr>
              <a:t>6) нові речовини і матеріали.</a:t>
            </a:r>
            <a:endParaRPr lang="ru-UA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ru-UA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31F2275-F2FB-4C1B-B8E1-8E262F6D26B8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02172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2A3B4-7144-43EA-9118-F6F5637C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498178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uk-UA" sz="3200" b="1" dirty="0"/>
              <a:t>Тематика наукових досліджень і розробок МОН України на 2022-2026 роки</a:t>
            </a:r>
            <a:br>
              <a:rPr lang="uk-UA" sz="3200" b="1" dirty="0"/>
            </a:br>
            <a:r>
              <a:rPr lang="uk-UA" sz="2400" b="1" dirty="0">
                <a:solidFill>
                  <a:srgbClr val="FF0000"/>
                </a:solidFill>
              </a:rPr>
              <a:t>(наказ № 109 від 03.02.2022 року)</a:t>
            </a:r>
            <a:r>
              <a:rPr lang="uk-UA" sz="4000" b="1" dirty="0">
                <a:solidFill>
                  <a:srgbClr val="FF0000"/>
                </a:solidFill>
              </a:rPr>
              <a:t> 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D115A-B704-4D9B-B538-CAA908173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036" y="2027981"/>
            <a:ext cx="8229600" cy="4713387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uk-UA" sz="2400" dirty="0"/>
              <a:t>Наукові дослідження з питань формування та реалізації державної політики у сфері освіти, науки, інновацій та трансферу технологій. Прогнозування науково-технологічного та інноваційного розвитку.</a:t>
            </a:r>
          </a:p>
          <a:p>
            <a:pPr marL="457200" indent="-457200" algn="just">
              <a:buAutoNum type="arabicPeriod"/>
            </a:pPr>
            <a:r>
              <a:rPr lang="uk-UA" sz="2400" dirty="0">
                <a:solidFill>
                  <a:schemeClr val="accent6">
                    <a:lumMod val="50000"/>
                  </a:schemeClr>
                </a:solidFill>
              </a:rPr>
              <a:t>Наукові дослідження з проблем освіти, педагогіки та психології.</a:t>
            </a:r>
          </a:p>
          <a:p>
            <a:pPr marL="457200" indent="-457200" algn="just">
              <a:buAutoNum type="arabicPeriod"/>
            </a:pPr>
            <a:r>
              <a:rPr lang="uk-UA" sz="2400" dirty="0">
                <a:solidFill>
                  <a:srgbClr val="0070C0"/>
                </a:solidFill>
              </a:rPr>
              <a:t>Правові проблеми формування і розвитку систем міжнародної та регіональної (субрегіональної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  <a:r>
              <a:rPr lang="uk-UA" sz="2400" dirty="0">
                <a:solidFill>
                  <a:srgbClr val="0070C0"/>
                </a:solidFill>
              </a:rPr>
              <a:t> безпеки, міжнародного співробітництва у цій сфері та гармонізації національного законодавства з нормами міжнародного права, законодавством ЄС і стандартами НАТО в галузі безпеки.</a:t>
            </a:r>
            <a:endParaRPr lang="ru-UA" sz="2400" dirty="0">
              <a:solidFill>
                <a:srgbClr val="0070C0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31F2275-F2FB-4C1B-B8E1-8E262F6D26B8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47869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F6F60-6088-42F7-986C-BCA189A1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6632"/>
            <a:ext cx="8427978" cy="69701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 фінансування досліджень (тис. грн) у 2023 році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59650EC-8B32-4BC0-8349-70873E862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688261"/>
              </p:ext>
            </p:extLst>
          </p:nvPr>
        </p:nvGraphicFramePr>
        <p:xfrm>
          <a:off x="107504" y="914475"/>
          <a:ext cx="8853662" cy="5682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2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9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36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376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Підрозділ</a:t>
                      </a:r>
                      <a:endParaRPr lang="ru-UA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Виконується</a:t>
                      </a:r>
                      <a:endParaRPr lang="ru-UA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т. ч. завершується</a:t>
                      </a:r>
                      <a:endParaRPr lang="ru-UA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33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</a:t>
                      </a:r>
                      <a:endParaRPr lang="ru-UA" sz="16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обсяг</a:t>
                      </a:r>
                      <a:endParaRPr lang="ru-UA" sz="16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</a:t>
                      </a:r>
                      <a:endParaRPr lang="ru-UA" sz="16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обсяг</a:t>
                      </a:r>
                      <a:endParaRPr lang="ru-UA" sz="16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ФАКУЛЬТЕТ ВЕТЕРИНАРНОЇ МЕДИЦИНИ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ННІ ЛІСОВОГО І САДОВО-ПАРК. ГОСП.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2744,0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АГРОБІОЛОГІЧНИЙ ФАКУЛЬТЕТ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2385,0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ННІ ЕНЕРГЕТИКИ, АВТОМАТ. І ЕНЕРГОЗБ.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2090,0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ЕКОНОМІЧНИЙ ФАКУЛЬТЕТ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ФАКУЛЬТЕТ ЗАХИСТУ РОСЛИН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1770,0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УКР НДІ С/Г РАДІОЛОГІЇ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1648,6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ФАКУЛЬТЕТ ТВАРИННИЦТВА ТА ВОДН. БР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ЮРИДИЧНИЙ ФАКУЛЬТЕТ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ФАКУЛЬТЕТ ХАРЧОВИХ ТЕХНОЛОГІЙ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ФАКУЛЬТЕТ ІНФОРМАЦІЙНИХ ТЕХНОЛОГІЙ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576,0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576,0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ФАКУЛЬТЕТ КОНСТРУЮВАННЯ ТА ДИЗ.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ФАКУЛЬТЕТ АГРАРНОГО МЕНЕДЖМЕНТУ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ГУМАНІТАРНО-ПЕДАГОГІЧНИЙ ФАКУЛЬТЕТ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180,0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1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МЕХАНІКО-ТЕХНОЛОГІЧНИЙ ФАКУЛЬТЕТ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УЛЯБП АПК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4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ФАКУЛЬТЕТ ЗЕМЛЕВПОРЯДКУВАННЯ 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3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РАЗОМ</a:t>
                      </a:r>
                      <a:endParaRPr lang="ru-UA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19173,6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(44%)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5876</a:t>
                      </a:r>
                      <a:r>
                        <a:rPr lang="uk-UA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uk-UA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(31%)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96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F9AB05-BAB0-426F-9184-C2AA0A88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55" y="620688"/>
            <a:ext cx="8229600" cy="423448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/>
              <a:t>Перевага </a:t>
            </a:r>
            <a:r>
              <a:rPr lang="uk-UA" dirty="0" err="1"/>
              <a:t>проєктам</a:t>
            </a:r>
            <a:r>
              <a:rPr lang="uk-UA" dirty="0"/>
              <a:t>, тематика яких відповідає пріоритетній тематиці при проведенні конкурсів досліджень і розробок у 2023 році</a:t>
            </a:r>
            <a:br>
              <a:rPr lang="uk-UA" dirty="0"/>
            </a:br>
            <a:r>
              <a:rPr lang="uk-UA" sz="3100" dirty="0"/>
              <a:t>(проблеми з переліку нагальних проблем оборони, безпеки, економіки та суспільства України, який визначений ЦОВВ, державними відомствами тощо)</a:t>
            </a:r>
            <a:endParaRPr lang="ru-UA" dirty="0"/>
          </a:p>
        </p:txBody>
      </p:sp>
      <p:pic>
        <p:nvPicPr>
          <p:cNvPr id="4" name="Picture 4" descr="Создать мем &quot;иконка новинка png, new пнг, акция png&quot; - Картинки -  Meme-arsenal.com">
            <a:extLst>
              <a:ext uri="{FF2B5EF4-FFF2-40B4-BE49-F238E27FC236}">
                <a16:creationId xmlns:a16="http://schemas.microsoft.com/office/drawing/2014/main" id="{57FABFE7-B639-4F4D-B863-BB51FAAF7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1981"/>
            <a:ext cx="1130227" cy="71741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B1171-1068-4A0E-A9BD-1086C7D2C785}"/>
              </a:ext>
            </a:extLst>
          </p:cNvPr>
          <p:cNvSpPr txBox="1"/>
          <p:nvPr/>
        </p:nvSpPr>
        <p:spPr>
          <a:xfrm>
            <a:off x="489445" y="5213877"/>
            <a:ext cx="8165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Наказ від 07.09.2023 р.  № 1104</a:t>
            </a:r>
          </a:p>
          <a:p>
            <a:pPr algn="ctr"/>
            <a:r>
              <a:rPr lang="uk-UA" sz="3200" b="1" dirty="0">
                <a:solidFill>
                  <a:srgbClr val="C00000"/>
                </a:solidFill>
              </a:rPr>
              <a:t>76 тематик</a:t>
            </a:r>
            <a:endParaRPr lang="ru-UA" sz="3200" b="1" dirty="0">
              <a:solidFill>
                <a:srgbClr val="C00000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F824E68-A3AE-48F4-A799-56696E9260EA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04959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C5233-BACA-449E-BE32-48FBE656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uk-UA" dirty="0"/>
              <a:t>Пріоритетні тематики ЦОВВ</a:t>
            </a:r>
            <a:br>
              <a:rPr lang="uk-UA" dirty="0"/>
            </a:br>
            <a:r>
              <a:rPr lang="uk-UA" sz="2200" b="1" dirty="0"/>
              <a:t>(актуальність: постійно, терміново, під час та після воєнного стану)</a:t>
            </a:r>
            <a:endParaRPr lang="ru-UA" b="1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4A491CB-8FB2-4553-94D7-3A9EA8FA6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562121"/>
              </p:ext>
            </p:extLst>
          </p:nvPr>
        </p:nvGraphicFramePr>
        <p:xfrm>
          <a:off x="457200" y="1600200"/>
          <a:ext cx="82296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833">
                  <a:extLst>
                    <a:ext uri="{9D8B030D-6E8A-4147-A177-3AD203B41FA5}">
                      <a16:colId xmlns:a16="http://schemas.microsoft.com/office/drawing/2014/main" val="2871533181"/>
                    </a:ext>
                  </a:extLst>
                </a:gridCol>
                <a:gridCol w="5193767">
                  <a:extLst>
                    <a:ext uri="{9D8B030D-6E8A-4147-A177-3AD203B41FA5}">
                      <a16:colId xmlns:a16="http://schemas.microsoft.com/office/drawing/2014/main" val="1816449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ЦОВВ</a:t>
                      </a:r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Назва тематики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13224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uk-UA" sz="2400" b="1" dirty="0" err="1"/>
                        <a:t>Міндовкілля</a:t>
                      </a:r>
                      <a:endParaRPr lang="ru-U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Розробка і адаптація методик визначення питомої активності радіонуклідів в рідких радіоактивних відходах ЧАЕС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187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Визначення та фіксація національної культурної спадщини постраждалих районів Українського Полісся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4016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Інноваційні технології оперативного визначення забруднюючих речовин, що потрапляють у водні об'єкти внаслідок військових дій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7231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875562-7348-45FC-9D43-F2339E43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906077"/>
            <a:ext cx="2143125" cy="2143125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41B198C0-869C-466B-811D-DAA2E0F670E0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17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998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C5233-BACA-449E-BE32-48FBE656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uk-UA" dirty="0"/>
              <a:t>Пріоритетні тематики ЦОВВ</a:t>
            </a:r>
            <a:br>
              <a:rPr lang="uk-UA" dirty="0"/>
            </a:br>
            <a:r>
              <a:rPr lang="uk-UA" sz="2200" b="1" dirty="0"/>
              <a:t>(актуальність: постійно, терміново, під час та після воєнного стану)</a:t>
            </a:r>
            <a:endParaRPr lang="ru-UA" b="1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4A491CB-8FB2-4553-94D7-3A9EA8FA6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203856"/>
              </p:ext>
            </p:extLst>
          </p:nvPr>
        </p:nvGraphicFramePr>
        <p:xfrm>
          <a:off x="457200" y="1600200"/>
          <a:ext cx="82296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833">
                  <a:extLst>
                    <a:ext uri="{9D8B030D-6E8A-4147-A177-3AD203B41FA5}">
                      <a16:colId xmlns:a16="http://schemas.microsoft.com/office/drawing/2014/main" val="2871533181"/>
                    </a:ext>
                  </a:extLst>
                </a:gridCol>
                <a:gridCol w="5193767">
                  <a:extLst>
                    <a:ext uri="{9D8B030D-6E8A-4147-A177-3AD203B41FA5}">
                      <a16:colId xmlns:a16="http://schemas.microsoft.com/office/drawing/2014/main" val="1816449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ЦОВВ</a:t>
                      </a:r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Назва тематики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13224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uk-UA" sz="2400" b="1" dirty="0"/>
                        <a:t>ДСНС</a:t>
                      </a:r>
                      <a:endParaRPr lang="ru-U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Технології ефективного гасіння пожеж, спричинених застосуванням рф боєприпасів запалювальної дії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187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Проєктування та прискорене будівництво захисних споруд цивільного захисту в особливий період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4016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Розробка та впровадження нових цифрових технологій (включаючи супутникові) для забезпечення гідрометеорологічної безпеки України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7231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ACD087-B75F-4350-99AF-D1E6538F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906077"/>
            <a:ext cx="2143125" cy="2143125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02ABBE7-730C-4DD6-9715-3A0ED03EFF44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53307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C5233-BACA-449E-BE32-48FBE656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13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uk-UA" dirty="0"/>
              <a:t>Пріоритетні тематики ЦОВВ</a:t>
            </a:r>
            <a:br>
              <a:rPr lang="uk-UA" dirty="0"/>
            </a:br>
            <a:r>
              <a:rPr lang="uk-UA" sz="2200" b="1" dirty="0"/>
              <a:t>(актуальність: постійно, терміново, під час та після воєнного стану)</a:t>
            </a:r>
            <a:endParaRPr lang="ru-UA" b="1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4A491CB-8FB2-4553-94D7-3A9EA8FA6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9014421"/>
              </p:ext>
            </p:extLst>
          </p:nvPr>
        </p:nvGraphicFramePr>
        <p:xfrm>
          <a:off x="457200" y="1268760"/>
          <a:ext cx="843528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910">
                  <a:extLst>
                    <a:ext uri="{9D8B030D-6E8A-4147-A177-3AD203B41FA5}">
                      <a16:colId xmlns:a16="http://schemas.microsoft.com/office/drawing/2014/main" val="2871533181"/>
                    </a:ext>
                  </a:extLst>
                </a:gridCol>
                <a:gridCol w="5472370">
                  <a:extLst>
                    <a:ext uri="{9D8B030D-6E8A-4147-A177-3AD203B41FA5}">
                      <a16:colId xmlns:a16="http://schemas.microsoft.com/office/drawing/2014/main" val="1816449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ЦОВВ</a:t>
                      </a:r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Назва тематики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13224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uk-UA" sz="2400" b="1" dirty="0"/>
                        <a:t>Мінагрополітики</a:t>
                      </a:r>
                    </a:p>
                    <a:p>
                      <a:pPr algn="ctr"/>
                      <a:endParaRPr lang="ru-U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err="1"/>
                        <a:t>Агробіотехнологічні</a:t>
                      </a:r>
                      <a:r>
                        <a:rPr lang="uk-UA" sz="2400" dirty="0"/>
                        <a:t> підходи для відновлення родючості ґрунту на грубо рекультивованих угіддях, що зазнали впливу бойових дій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187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Техніко-технологічні рішення для отримання біопалива з метою енергонезалежності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4016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Моделювання енергоефективності та норм витрат палива та енергозберігаючі установки (мобільні дизельні генератори потужністю 3-5 МВт, </a:t>
                      </a:r>
                      <a:r>
                        <a:rPr lang="uk-UA" sz="2400" dirty="0" err="1"/>
                        <a:t>когенераційні</a:t>
                      </a:r>
                      <a:r>
                        <a:rPr lang="uk-UA" sz="2400" dirty="0"/>
                        <a:t> установки для </a:t>
                      </a:r>
                      <a:r>
                        <a:rPr lang="uk-UA" sz="2400" dirty="0" err="1"/>
                        <a:t>котелень</a:t>
                      </a:r>
                      <a:r>
                        <a:rPr lang="uk-UA" sz="2400" dirty="0"/>
                        <a:t> 300-1000 кВт)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72318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3B3DF7-47D1-4D73-883E-9B8622EE1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357437"/>
            <a:ext cx="2143125" cy="2143125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B13C49C9-AA36-4D0B-8049-AE66AC436AD0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94773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C5233-BACA-449E-BE32-48FBE656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13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uk-UA" dirty="0"/>
              <a:t>Пріоритетні тематики ЦОВВ</a:t>
            </a:r>
            <a:br>
              <a:rPr lang="uk-UA" dirty="0"/>
            </a:br>
            <a:r>
              <a:rPr lang="uk-UA" sz="2200" b="1" dirty="0"/>
              <a:t>(актуальність: постійно, терміново, під час та після воєнного стану)</a:t>
            </a:r>
            <a:endParaRPr lang="ru-UA" b="1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4A491CB-8FB2-4553-94D7-3A9EA8FA68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103902"/>
              </p:ext>
            </p:extLst>
          </p:nvPr>
        </p:nvGraphicFramePr>
        <p:xfrm>
          <a:off x="457200" y="1268760"/>
          <a:ext cx="8435280" cy="4968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2910">
                  <a:extLst>
                    <a:ext uri="{9D8B030D-6E8A-4147-A177-3AD203B41FA5}">
                      <a16:colId xmlns:a16="http://schemas.microsoft.com/office/drawing/2014/main" val="2871533181"/>
                    </a:ext>
                  </a:extLst>
                </a:gridCol>
                <a:gridCol w="5472370">
                  <a:extLst>
                    <a:ext uri="{9D8B030D-6E8A-4147-A177-3AD203B41FA5}">
                      <a16:colId xmlns:a16="http://schemas.microsoft.com/office/drawing/2014/main" val="1816449280"/>
                    </a:ext>
                  </a:extLst>
                </a:gridCol>
              </a:tblGrid>
              <a:tr h="69007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ЦОВВ</a:t>
                      </a:r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Назва тематики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132246"/>
                  </a:ext>
                </a:extLst>
              </a:tr>
              <a:tr h="2346261">
                <a:tc rowSpan="3">
                  <a:txBody>
                    <a:bodyPr/>
                    <a:lstStyle/>
                    <a:p>
                      <a:pPr algn="ctr"/>
                      <a:r>
                        <a:rPr lang="uk-UA" sz="2400" b="1" dirty="0" err="1"/>
                        <a:t>Мінцифри</a:t>
                      </a:r>
                      <a:endParaRPr lang="uk-UA" sz="2400" b="1" dirty="0"/>
                    </a:p>
                    <a:p>
                      <a:pPr algn="ctr"/>
                      <a:endParaRPr lang="ru-U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Використання штучного інтелекту в безпілотних системах вітчизняного виробництва, </a:t>
                      </a:r>
                    </a:p>
                    <a:p>
                      <a:r>
                        <a:rPr lang="uk-UA" sz="2400" dirty="0"/>
                        <a:t>в публічному управлінні, </a:t>
                      </a:r>
                    </a:p>
                    <a:p>
                      <a:r>
                        <a:rPr lang="uk-UA" sz="2400" dirty="0"/>
                        <a:t>для боротьби з дезінформацією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18706"/>
                  </a:ext>
                </a:extLst>
              </a:tr>
              <a:tr h="690077">
                <a:tc vMerge="1">
                  <a:txBody>
                    <a:bodyPr/>
                    <a:lstStyle/>
                    <a:p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Використання ШІ для розмінування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401651"/>
                  </a:ext>
                </a:extLst>
              </a:tr>
              <a:tr h="1242138">
                <a:tc vMerge="1">
                  <a:txBody>
                    <a:bodyPr/>
                    <a:lstStyle/>
                    <a:p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Використання ШІ для захисту інформаційної безпеки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72318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4D8D38-A1A2-453F-A3FF-1BDDA0832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060741"/>
            <a:ext cx="2088232" cy="138458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14DFD7A9-7475-4810-BE89-782FD24DE0DA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2</a:t>
            </a: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73409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2A3B4-7144-43EA-9118-F6F5637C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634082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uk-UA" sz="2000" b="1" dirty="0"/>
              <a:t>Перелік тематичних напрямів, за якими експерти будуть здійснювати експертизу проєктів </a:t>
            </a:r>
            <a:r>
              <a:rPr lang="uk-UA" sz="2000" b="1" dirty="0">
                <a:solidFill>
                  <a:srgbClr val="FF0000"/>
                </a:solidFill>
              </a:rPr>
              <a:t>(наказ № 914 від 13.10.2022 року) 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7982FA6-F751-424C-90FF-18CA084656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0858563"/>
              </p:ext>
            </p:extLst>
          </p:nvPr>
        </p:nvGraphicFramePr>
        <p:xfrm>
          <a:off x="323528" y="836712"/>
          <a:ext cx="8496944" cy="597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2584">
                  <a:extLst>
                    <a:ext uri="{9D8B030D-6E8A-4147-A177-3AD203B41FA5}">
                      <a16:colId xmlns:a16="http://schemas.microsoft.com/office/drawing/2014/main" val="357072035"/>
                    </a:ext>
                  </a:extLst>
                </a:gridCol>
                <a:gridCol w="2973889">
                  <a:extLst>
                    <a:ext uri="{9D8B030D-6E8A-4147-A177-3AD203B41FA5}">
                      <a16:colId xmlns:a16="http://schemas.microsoft.com/office/drawing/2014/main" val="3288825231"/>
                    </a:ext>
                  </a:extLst>
                </a:gridCol>
                <a:gridCol w="2400471">
                  <a:extLst>
                    <a:ext uri="{9D8B030D-6E8A-4147-A177-3AD203B41FA5}">
                      <a16:colId xmlns:a16="http://schemas.microsoft.com/office/drawing/2014/main" val="2692313407"/>
                    </a:ext>
                  </a:extLst>
                </a:gridCol>
              </a:tblGrid>
              <a:tr h="611744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</a:rPr>
                        <a:t>Математика</a:t>
                      </a:r>
                      <a:endParaRPr lang="ru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b="0" dirty="0">
                          <a:solidFill>
                            <a:schemeClr val="tx1"/>
                          </a:solidFill>
                        </a:rPr>
                        <a:t>9. Охорона навколишнього середовища</a:t>
                      </a:r>
                      <a:endParaRPr lang="ru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800" b="0" dirty="0">
                          <a:solidFill>
                            <a:schemeClr val="tx1"/>
                          </a:solidFill>
                        </a:rPr>
                        <a:t>17. Економіка</a:t>
                      </a:r>
                      <a:endParaRPr lang="ru-UA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825593"/>
                  </a:ext>
                </a:extLst>
              </a:tr>
              <a:tr h="644436"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2. Інформатика та кібернетика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10. Механіка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18. Право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463942"/>
                  </a:ext>
                </a:extLst>
              </a:tr>
              <a:tr h="873919"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3. Загальна фізика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11. Машинобудування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19. Педагогіка, психологія, проблеми молоді та спорту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100536"/>
                  </a:ext>
                </a:extLst>
              </a:tr>
              <a:tr h="644436"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4. Ядерна фізика, радіофізика та астрономія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12. Приладобудування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20. Соціальні та гуманітарні науки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354459"/>
                  </a:ext>
                </a:extLst>
              </a:tr>
              <a:tr h="644436"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5. Електроніка, радіотехніка та телекомунікації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13. Авіаційно-космічна техніка і транспорт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21. Науки про землю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808096"/>
                  </a:ext>
                </a:extLst>
              </a:tr>
              <a:tr h="644436"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6. Матеріалознавство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14. Технології будівництва, дизайн, архітектура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22. Аграрні науки та ветеринарія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31845"/>
                  </a:ext>
                </a:extLst>
              </a:tr>
              <a:tr h="920624"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7. Енергетика та енергоефективність 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15. Біологія, біотехнологія та актуальні проблеми медичних наук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23. Харчові технології та промислова біотехнологія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692763"/>
                  </a:ext>
                </a:extLst>
              </a:tr>
              <a:tr h="920624"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8. Технології видобутку та переробки корисних копалин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16. Хімія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UA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955762"/>
                  </a:ext>
                </a:extLst>
              </a:tr>
            </a:tbl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D31F2275-F2FB-4C1B-B8E1-8E262F6D26B8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21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50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7F73F-E591-416B-A6D7-8E05131509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uk-UA" sz="3600" dirty="0"/>
              <a:t>22. Аграрні науки та ветеринарія</a:t>
            </a:r>
            <a:br>
              <a:rPr lang="uk-UA" sz="3600" dirty="0"/>
            </a:br>
            <a:r>
              <a:rPr lang="uk-UA" sz="3600" dirty="0"/>
              <a:t>(піднапрями)</a:t>
            </a:r>
            <a:endParaRPr lang="ru-UA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6A1DC-204B-47C3-A8B1-C7D0A428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dirty="0"/>
              <a:t>Агрономія, захист і карантин рослин, агроінженерія, якість рослинних біоресурсів та забезпечення сталого сільського господарства, садівництво і виноградарство, технології виробництва і переробки продукції тваринництва, водні біоресурси та аквакультура, лісознавство, лісівництво, лісорозведення, лісовідтворення, лісовпорядкування та лісова таксація, садово-паркове господарство і будівництво, ландшафтна архітектура, декоративне садівництво, фітодизайн, теоретичні і практичні проблеми ветеринарної медицини</a:t>
            </a:r>
            <a:endParaRPr lang="ru-UA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D1E3651-6F68-45FD-8CFB-8EFD8C27DF8B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22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452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86439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Вимоги до проектів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890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uk-UA" sz="2400" b="1" dirty="0">
                <a:solidFill>
                  <a:srgbClr val="FF0000"/>
                </a:solidFill>
              </a:rPr>
              <a:t>Тривалість виконання:</a:t>
            </a:r>
            <a:endParaRPr lang="ru-UA" sz="2400" b="1" dirty="0">
              <a:solidFill>
                <a:srgbClr val="FF0000"/>
              </a:solidFill>
            </a:endParaRPr>
          </a:p>
          <a:p>
            <a:pPr lvl="0" fontAlgn="base"/>
            <a:r>
              <a:rPr lang="uk-UA" sz="2400" dirty="0"/>
              <a:t>для досліджень – </a:t>
            </a:r>
            <a:r>
              <a:rPr lang="uk-UA" sz="2400" b="1" dirty="0"/>
              <a:t>до 36 місяців</a:t>
            </a:r>
            <a:endParaRPr lang="ru-UA" sz="2400" b="1" dirty="0"/>
          </a:p>
          <a:p>
            <a:pPr lvl="0" fontAlgn="base"/>
            <a:r>
              <a:rPr lang="uk-UA" sz="2400" dirty="0"/>
              <a:t>для розробок – </a:t>
            </a:r>
            <a:r>
              <a:rPr lang="uk-UA" sz="2400" b="1" dirty="0"/>
              <a:t>до 24 місяців</a:t>
            </a:r>
            <a:endParaRPr lang="ru-UA" sz="2400" b="1" dirty="0"/>
          </a:p>
          <a:p>
            <a:pPr marL="0" indent="0" fontAlgn="base">
              <a:buNone/>
            </a:pPr>
            <a:r>
              <a:rPr lang="uk-UA" sz="2400" b="1" dirty="0">
                <a:solidFill>
                  <a:srgbClr val="FF0000"/>
                </a:solidFill>
              </a:rPr>
              <a:t>Максимальна вартість проєкту на рік: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uk-UA" sz="2400" b="1" dirty="0"/>
              <a:t>800 тис. грн – </a:t>
            </a:r>
            <a:r>
              <a:rPr lang="uk-UA" sz="2400" dirty="0"/>
              <a:t>для теоретичних робіт</a:t>
            </a:r>
          </a:p>
          <a:p>
            <a:pPr fontAlgn="base">
              <a:buFont typeface="Wingdings" panose="05000000000000000000" pitchFamily="2" charset="2"/>
              <a:buChar char="§"/>
            </a:pPr>
            <a:r>
              <a:rPr lang="uk-UA" sz="2400" b="1" dirty="0"/>
              <a:t>1200 тис. грн – </a:t>
            </a:r>
            <a:r>
              <a:rPr lang="uk-UA" sz="2400" dirty="0"/>
              <a:t>для експериментальних (не менше 20% на придбання матеріалів)</a:t>
            </a:r>
            <a:endParaRPr lang="ru-UA" sz="2400" b="1" dirty="0"/>
          </a:p>
          <a:p>
            <a:pPr marL="0" indent="0" fontAlgn="base">
              <a:buNone/>
            </a:pPr>
            <a:r>
              <a:rPr lang="uk-UA" sz="2400" dirty="0"/>
              <a:t>Проєкти досліджень або розробок подаються до участі у конкурсі </a:t>
            </a:r>
            <a:r>
              <a:rPr lang="uk-UA" sz="2400" b="1" dirty="0"/>
              <a:t>оформлені </a:t>
            </a:r>
            <a:r>
              <a:rPr lang="uk-UA" sz="2400" b="1" u="sng" dirty="0"/>
              <a:t>відповідно до форм 2023 року</a:t>
            </a:r>
            <a:r>
              <a:rPr lang="uk-UA" sz="2400" b="1" dirty="0"/>
              <a:t>, що додаються</a:t>
            </a:r>
            <a:r>
              <a:rPr lang="uk-UA" sz="2400" dirty="0"/>
              <a:t>.</a:t>
            </a:r>
            <a:endParaRPr lang="ru-UA" sz="2400" b="1" dirty="0"/>
          </a:p>
          <a:p>
            <a:pPr fontAlgn="base"/>
            <a:r>
              <a:rPr lang="uk-UA" sz="2400" dirty="0"/>
              <a:t>Проєкти, які оформлені в інформаційній системі, подаються для участі у конкурсі </a:t>
            </a:r>
            <a:r>
              <a:rPr lang="uk-UA" sz="2400" b="1" dirty="0"/>
              <a:t>в електронній формі та на паперовому носії</a:t>
            </a:r>
            <a:r>
              <a:rPr lang="uk-UA" sz="2400" dirty="0"/>
              <a:t>.</a:t>
            </a:r>
            <a:endParaRPr lang="ru-UA" sz="2400" b="1" dirty="0"/>
          </a:p>
          <a:p>
            <a:pPr fontAlgn="base"/>
            <a:r>
              <a:rPr lang="uk-UA" sz="2400" dirty="0"/>
              <a:t>До участі у конкурсі </a:t>
            </a:r>
            <a:r>
              <a:rPr lang="uk-UA" sz="2400" b="1" dirty="0"/>
              <a:t>не допускаються проєкти</a:t>
            </a:r>
            <a:r>
              <a:rPr lang="uk-UA" sz="2400" dirty="0"/>
              <a:t>, у яких зазначений тип наукової роботи не відповідає його змісту та результатам; мета і завдання проєкту мають суто </a:t>
            </a:r>
            <a:r>
              <a:rPr lang="uk-UA" sz="2400" u="sng" dirty="0"/>
              <a:t>методичну спрямованість</a:t>
            </a:r>
            <a:r>
              <a:rPr lang="uk-UA" sz="2400" dirty="0"/>
              <a:t>; відсутній або необґрунтований розрахунок вартості дослідження та/або розробки, </a:t>
            </a:r>
            <a:r>
              <a:rPr lang="uk-UA" sz="2400" u="sng" dirty="0"/>
              <a:t>тематика проєкту не відповідає поданому тематичному науковому напряму</a:t>
            </a:r>
            <a:r>
              <a:rPr lang="uk-UA" sz="2400" dirty="0"/>
              <a:t>.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23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01D93F-6B82-44D8-9BF7-BA667A61C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412776"/>
            <a:ext cx="1018830" cy="9361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62C6D-043C-4710-812F-F13AE6F1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714" y="2348880"/>
            <a:ext cx="1152244" cy="7437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86439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Вимоги до проектів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24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01D93F-6B82-44D8-9BF7-BA667A61C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340768"/>
            <a:ext cx="1018830" cy="93610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58A74CC-0976-47DB-B74E-B49BE1EB9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/>
              <a:t>Керівники та учасники проєктів</a:t>
            </a:r>
            <a:r>
              <a:rPr lang="uk-UA" dirty="0"/>
              <a:t>:</a:t>
            </a:r>
            <a:endParaRPr lang="ru-UA" dirty="0"/>
          </a:p>
          <a:p>
            <a:r>
              <a:rPr lang="uk-UA" dirty="0"/>
              <a:t>авторизуються самостійно в Національній електронній науково-інформаційній системі. Інструкції щодо роботи в системі для керівників та виконавців опубліковані в розділі «Модуль конкурсів» за покликанням</a:t>
            </a:r>
            <a:r>
              <a:rPr lang="ru-RU" dirty="0"/>
              <a:t>: </a:t>
            </a:r>
            <a:r>
              <a:rPr lang="en-US" u="sng" dirty="0">
                <a:hlinkClick r:id="rId3"/>
              </a:rPr>
              <a:t>https</a:t>
            </a:r>
            <a:r>
              <a:rPr lang="ru-RU" u="sng" dirty="0">
                <a:hlinkClick r:id="rId3"/>
              </a:rPr>
              <a:t>://</a:t>
            </a:r>
            <a:r>
              <a:rPr lang="ru-RU" u="sng" dirty="0" err="1">
                <a:hlinkClick r:id="rId3"/>
              </a:rPr>
              <a:t>nauka</a:t>
            </a:r>
            <a:r>
              <a:rPr lang="ru-RU" u="sng" dirty="0">
                <a:hlinkClick r:id="rId3"/>
              </a:rPr>
              <a:t>.</a:t>
            </a:r>
            <a:r>
              <a:rPr lang="en-US" u="sng" dirty="0">
                <a:hlinkClick r:id="rId3"/>
              </a:rPr>
              <a:t>gov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ua</a:t>
            </a:r>
            <a:r>
              <a:rPr lang="ru-RU" u="sng" dirty="0">
                <a:hlinkClick r:id="rId3"/>
              </a:rPr>
              <a:t>/</a:t>
            </a:r>
            <a:r>
              <a:rPr lang="ru-RU" u="sng" dirty="0" err="1">
                <a:hlinkClick r:id="rId3"/>
              </a:rPr>
              <a:t>information</a:t>
            </a:r>
            <a:r>
              <a:rPr lang="ru-RU" u="sng" dirty="0">
                <a:hlinkClick r:id="rId3"/>
              </a:rPr>
              <a:t>/</a:t>
            </a:r>
            <a:endParaRPr lang="ru-UA" dirty="0"/>
          </a:p>
        </p:txBody>
      </p:sp>
      <p:pic>
        <p:nvPicPr>
          <p:cNvPr id="8" name="Picture 4" descr="Создать мем &quot;иконка новинка png, new пнг, акция png&quot; - Картинки -  Meme-arsenal.com">
            <a:extLst>
              <a:ext uri="{FF2B5EF4-FFF2-40B4-BE49-F238E27FC236}">
                <a16:creationId xmlns:a16="http://schemas.microsoft.com/office/drawing/2014/main" id="{560B2FA8-DCF6-44A8-9EDF-DBFA13BE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90" y="1450113"/>
            <a:ext cx="1130227" cy="71741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084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7D914A-050E-47CC-894D-9B2039625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" t="5179" r="1176" b="6579"/>
          <a:stretch/>
        </p:blipFill>
        <p:spPr>
          <a:xfrm>
            <a:off x="143508" y="1160747"/>
            <a:ext cx="8856984" cy="45365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5EA9807-1ADE-4F02-82F8-B07B718482AE}"/>
              </a:ext>
            </a:extLst>
          </p:cNvPr>
          <p:cNvSpPr/>
          <p:nvPr/>
        </p:nvSpPr>
        <p:spPr>
          <a:xfrm>
            <a:off x="1691680" y="332656"/>
            <a:ext cx="6711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sz="2800" b="1" dirty="0"/>
              <a:t>https://nauka.gov.ua/information/pm-inst/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CDEAC74-9744-4719-B2FD-15E47D90BFF6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2</a:t>
            </a: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7314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838E1-C0A9-4D49-9E01-11F0179F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79" y="188640"/>
            <a:ext cx="8472441" cy="63408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3200" b="1" dirty="0"/>
              <a:t>Стан подання наукових проєктів на 2024 рік</a:t>
            </a:r>
            <a:endParaRPr lang="x-none" sz="3200" b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63A82C0-05EE-4306-A8F5-24A762049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425834"/>
              </p:ext>
            </p:extLst>
          </p:nvPr>
        </p:nvGraphicFramePr>
        <p:xfrm>
          <a:off x="335779" y="980728"/>
          <a:ext cx="8472441" cy="575274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394514">
                  <a:extLst>
                    <a:ext uri="{9D8B030D-6E8A-4147-A177-3AD203B41FA5}">
                      <a16:colId xmlns:a16="http://schemas.microsoft.com/office/drawing/2014/main" val="2346175758"/>
                    </a:ext>
                  </a:extLst>
                </a:gridCol>
                <a:gridCol w="1231550">
                  <a:extLst>
                    <a:ext uri="{9D8B030D-6E8A-4147-A177-3AD203B41FA5}">
                      <a16:colId xmlns:a16="http://schemas.microsoft.com/office/drawing/2014/main" val="2112990769"/>
                    </a:ext>
                  </a:extLst>
                </a:gridCol>
                <a:gridCol w="1177281">
                  <a:extLst>
                    <a:ext uri="{9D8B030D-6E8A-4147-A177-3AD203B41FA5}">
                      <a16:colId xmlns:a16="http://schemas.microsoft.com/office/drawing/2014/main" val="4182502646"/>
                    </a:ext>
                  </a:extLst>
                </a:gridCol>
                <a:gridCol w="1334548">
                  <a:extLst>
                    <a:ext uri="{9D8B030D-6E8A-4147-A177-3AD203B41FA5}">
                      <a16:colId xmlns:a16="http://schemas.microsoft.com/office/drawing/2014/main" val="2310106241"/>
                    </a:ext>
                  </a:extLst>
                </a:gridCol>
                <a:gridCol w="1334548">
                  <a:extLst>
                    <a:ext uri="{9D8B030D-6E8A-4147-A177-3AD203B41FA5}">
                      <a16:colId xmlns:a16="http://schemas.microsoft.com/office/drawing/2014/main" val="1809438168"/>
                    </a:ext>
                  </a:extLst>
                </a:gridCol>
              </a:tblGrid>
              <a:tr h="45551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</a:rPr>
                        <a:t>Підрозділ</a:t>
                      </a:r>
                      <a:endParaRPr lang="ru-UA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</a:rPr>
                        <a:t>Планується подати проєктів</a:t>
                      </a:r>
                      <a:endParaRPr lang="ru-UA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</a:rPr>
                        <a:t>Подано до НДЧ</a:t>
                      </a:r>
                      <a:endParaRPr lang="ru-UA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107627"/>
                  </a:ext>
                </a:extLst>
              </a:tr>
              <a:tr h="412728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</a:rPr>
                        <a:t>тем</a:t>
                      </a:r>
                      <a:endParaRPr lang="ru-UA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</a:rPr>
                        <a:t>тис. грн.</a:t>
                      </a:r>
                      <a:endParaRPr lang="ru-UA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</a:rPr>
                        <a:t>тем</a:t>
                      </a:r>
                      <a:endParaRPr lang="ru-UA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solidFill>
                            <a:schemeClr val="tx1"/>
                          </a:solidFill>
                          <a:effectLst/>
                        </a:rPr>
                        <a:t>тис. грн</a:t>
                      </a:r>
                      <a:endParaRPr lang="ru-UA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184991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ФАКУЛЬТЕТ ТВАРИННИЦТВА ТА ВОДН. БР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15400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</a:rPr>
                        <a:t>000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3465852826"/>
                  </a:ext>
                </a:extLst>
              </a:tr>
              <a:tr h="232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>
                          <a:solidFill>
                            <a:schemeClr val="tx1"/>
                          </a:solidFill>
                          <a:effectLst/>
                        </a:rPr>
                        <a:t>ФАКУЛЬТЕТ ВЕТЕРИНАРНОЇ МЕДИЦИНИ</a:t>
                      </a:r>
                      <a:endParaRPr lang="ru-UA" sz="1400" kern="100" cap="all" baseline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12150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</a:rPr>
                        <a:t>9400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2637565720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ГУМАНІТАРНО-ПЕДАГОГІЧНИЙ ФАКУЛЬТЕТ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6250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5650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2121335930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УКР НДІ С/Г РАДІОЛОГІЇ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6270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6290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3897027795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ННІ ЕНЕРГЕТИКИ, АВТОМАТ. І ЕНЕРГОЗБ.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3400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3350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1886684704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ФАКУЛЬТЕТ ЗАХИСТУ РОСЛИН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6200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5000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1918963734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АГРОБІОЛОГІЧНИЙ ФАКУЛЬТЕТ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5000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4000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1527982336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ННІ ЛІСОВОГО І САДОВО-ПАРК. ГОСП.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5550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1121415288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ФАКУЛЬТЕТ ЗЕМЛЕВПОРЯДКУВАННЯ 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4370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4370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154371798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ФАКУЛЬТЕТ ІНФОРМАЦІЙНИХ ТЕХНОЛОГІЙ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3100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2221387406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ННІ НЕПЕРЕРВНОЇ ОСВІТИ І ТУРИЗМУ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2900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2900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/>
                </a:tc>
                <a:extLst>
                  <a:ext uri="{0D108BD9-81ED-4DB2-BD59-A6C34878D82A}">
                    <a16:rowId xmlns:a16="http://schemas.microsoft.com/office/drawing/2014/main" val="1788961404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ЕКОНОМІЧНИЙ ФАКУЛЬТЕТ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2350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1150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49350776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МЕХАНІКО-ТЕХНОЛОГІЧНИЙ ФАКУЛЬТЕТ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3150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1600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4004480132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ФАКУЛЬТЕТ ХАРЧОВИХ ТЕХНОЛОГІЙ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2800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1800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1104880110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ЮРИДИЧНИЙ ФАКУЛЬТЕТ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4500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1500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1338362769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УЛЯБП АПК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2950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1500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1402128733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ФАКУЛЬТЕТ КОНСТРУЮВАННЯ ТА ДИЗАЙНУ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2295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1495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3364644123"/>
                  </a:ext>
                </a:extLst>
              </a:tr>
              <a:tr h="24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ФАКУЛЬТЕТ АГРАРНОГО МЕНЕДЖМЕНТУ </a:t>
                      </a:r>
                      <a:endParaRPr lang="ru-UA" sz="14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1600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2" marR="8232" marT="823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UA" sz="15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54" marR="20854" marT="603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500" kern="1200" dirty="0">
                          <a:solidFill>
                            <a:schemeClr val="tx1"/>
                          </a:solidFill>
                          <a:effectLst/>
                        </a:rPr>
                        <a:t>800</a:t>
                      </a:r>
                      <a:endParaRPr lang="ru-UA" sz="15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6037" marB="0" anchor="ctr"/>
                </a:tc>
                <a:extLst>
                  <a:ext uri="{0D108BD9-81ED-4DB2-BD59-A6C34878D82A}">
                    <a16:rowId xmlns:a16="http://schemas.microsoft.com/office/drawing/2014/main" val="3125127171"/>
                  </a:ext>
                </a:extLst>
              </a:tr>
              <a:tr h="264266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kern="1200" cap="all" baseline="0" dirty="0">
                          <a:solidFill>
                            <a:schemeClr val="tx1"/>
                          </a:solidFill>
                          <a:effectLst/>
                        </a:rPr>
                        <a:t>РАЗОМ</a:t>
                      </a:r>
                      <a:endParaRPr lang="ru-UA" sz="1800" kern="100" cap="all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C00000"/>
                          </a:solidFill>
                          <a:effectLst/>
                        </a:rPr>
                        <a:t>90</a:t>
                      </a:r>
                      <a:endParaRPr lang="ru-UA" sz="1400" b="1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C00000"/>
                          </a:solidFill>
                          <a:effectLst/>
                        </a:rPr>
                        <a:t>90235</a:t>
                      </a:r>
                      <a:endParaRPr lang="ru-UA" sz="1400" b="1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UA" sz="1400" b="1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70005</a:t>
                      </a:r>
                      <a:endParaRPr lang="ru-UA" sz="2000" b="1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477" marR="33477" marT="8232" marB="0"/>
                </a:tc>
                <a:extLst>
                  <a:ext uri="{0D108BD9-81ED-4DB2-BD59-A6C34878D82A}">
                    <a16:rowId xmlns:a16="http://schemas.microsoft.com/office/drawing/2014/main" val="425185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004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B70067-A24F-4365-97C1-9BF1B7035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9" r="1176" b="6579"/>
          <a:stretch/>
        </p:blipFill>
        <p:spPr>
          <a:xfrm>
            <a:off x="53752" y="908720"/>
            <a:ext cx="9036496" cy="45365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734311-EA26-40CA-B8E7-E609FDC94F3F}"/>
              </a:ext>
            </a:extLst>
          </p:cNvPr>
          <p:cNvSpPr/>
          <p:nvPr/>
        </p:nvSpPr>
        <p:spPr>
          <a:xfrm>
            <a:off x="2195736" y="260648"/>
            <a:ext cx="5138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UA" sz="2400" b="1" dirty="0"/>
              <a:t>https://nauka.gov.ua/information/pp/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C69DE4C-4C4E-4DCE-A9EA-C77F236564F2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2</a:t>
            </a: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8981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49A4C-EE27-4E6D-938C-32202C28A0E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uk-UA" dirty="0"/>
              <a:t>Відповіді на питання: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02D9B3-BBA2-454D-ACEE-952AF35E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983162"/>
          </a:xfrm>
        </p:spPr>
        <p:txBody>
          <a:bodyPr>
            <a:normAutofit fontScale="92500" lnSpcReduction="10000"/>
          </a:bodyPr>
          <a:lstStyle/>
          <a:p>
            <a:r>
              <a:rPr lang="uk-UA" sz="2400" dirty="0"/>
              <a:t>Керівник проєкту у 2023 році може створити лише одну чернетку та надіслати до відповідальної особи установи. У подальшому обмеження щодо кількості поданих проєктів будуть встановлюватись відповідно до вимог конкурсів.</a:t>
            </a:r>
          </a:p>
          <a:p>
            <a:r>
              <a:rPr lang="uk-UA" sz="2400" b="1" u="sng" dirty="0"/>
              <a:t>Щоб додати учасника проєкту необхідно вказати його ідентифікатор в Системі.</a:t>
            </a:r>
            <a:br>
              <a:rPr lang="uk-UA" sz="2400" b="1" u="sng" dirty="0"/>
            </a:br>
            <a:r>
              <a:rPr lang="uk-UA" sz="2400" b="1" dirty="0">
                <a:solidFill>
                  <a:srgbClr val="FF0000"/>
                </a:solidFill>
              </a:rPr>
              <a:t>Учасник проєкту може бути доданий лише до 2-х заявок.</a:t>
            </a:r>
          </a:p>
          <a:p>
            <a:r>
              <a:rPr lang="uk-UA" sz="2400" dirty="0"/>
              <a:t>Дані внесені в форму зберігаються автоматично (кнопок "Зберегти" натискати не треба).</a:t>
            </a:r>
            <a:br>
              <a:rPr lang="uk-UA" sz="2400" dirty="0"/>
            </a:br>
            <a:r>
              <a:rPr lang="uk-UA" sz="2400" dirty="0"/>
              <a:t>Проте, якщо довго не закривається сторінка то може розірватись </a:t>
            </a:r>
            <a:r>
              <a:rPr lang="uk-UA" sz="2400" dirty="0" err="1"/>
              <a:t>зʼєднання</a:t>
            </a:r>
            <a:r>
              <a:rPr lang="uk-UA" sz="2400" dirty="0"/>
              <a:t> із сервером, через що не буде відбуватись збереження даних.</a:t>
            </a:r>
            <a:br>
              <a:rPr lang="uk-UA" sz="2400" dirty="0"/>
            </a:br>
            <a:r>
              <a:rPr lang="uk-UA" sz="2400" dirty="0"/>
              <a:t>Через велику кількість файлів, які вносяться в Систему існує обмеження на розмір документів, які можна завантажити.</a:t>
            </a:r>
            <a:br>
              <a:rPr lang="uk-UA" sz="2400" dirty="0"/>
            </a:br>
            <a:r>
              <a:rPr lang="uk-UA" sz="2400" dirty="0"/>
              <a:t>Дані щодо обмеження вказуються відповідно для кожного поля.</a:t>
            </a:r>
          </a:p>
          <a:p>
            <a:endParaRPr lang="uk-UA" sz="240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7B42413-3D5E-40E4-9B76-47FBA5A40FDA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2</a:t>
            </a: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66848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6120680"/>
          </a:xfrm>
          <a:ln w="28575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just"/>
            <a:r>
              <a:rPr lang="uk-UA" sz="2200" dirty="0">
                <a:solidFill>
                  <a:srgbClr val="FF0000"/>
                </a:solidFill>
              </a:rPr>
              <a:t>Науковець може бути керівником тільки в одному дослідженні або розробці, враховуючи й ті, що розпочаті в минулі роки і продовжуватимуться у 202</a:t>
            </a:r>
            <a:r>
              <a:rPr lang="en-US" sz="2200" dirty="0">
                <a:solidFill>
                  <a:srgbClr val="FF0000"/>
                </a:solidFill>
              </a:rPr>
              <a:t>4</a:t>
            </a:r>
            <a:r>
              <a:rPr lang="uk-UA" sz="2200" dirty="0">
                <a:solidFill>
                  <a:srgbClr val="FF0000"/>
                </a:solidFill>
              </a:rPr>
              <a:t> році, а виконавець бере участь не більше, ніж у 2 дослідженнях</a:t>
            </a:r>
            <a:r>
              <a:rPr lang="uk-UA" sz="2200" dirty="0"/>
              <a:t>;</a:t>
            </a:r>
          </a:p>
          <a:p>
            <a:pPr algn="just"/>
            <a:r>
              <a:rPr lang="uk-UA" sz="2200" dirty="0"/>
              <a:t>Керівник та відповідальні виконавці мають бути працівниками організації, від якої подається запит (2 з інших установ);</a:t>
            </a:r>
          </a:p>
          <a:p>
            <a:pPr algn="just"/>
            <a:r>
              <a:rPr lang="uk-UA" sz="2200" dirty="0"/>
              <a:t>У разі, якщо у виконанні дослідження беруть участь більше, ніж 2 доктори наук, обов'язково надається обґрунтування;</a:t>
            </a:r>
          </a:p>
          <a:p>
            <a:pPr algn="just"/>
            <a:r>
              <a:rPr lang="uk-UA" sz="2200" dirty="0"/>
              <a:t>До кожного проекту оформлюється згода всіх основних виконавців на участь у дослідженні за формою;</a:t>
            </a:r>
          </a:p>
          <a:p>
            <a:pPr algn="just"/>
            <a:r>
              <a:rPr lang="uk-UA" sz="2200" dirty="0"/>
              <a:t>У разі виявлення під час експертизи проектів неправдивої інформації або невідповідності формам та тематичним науковим напрямам – розгляд проектів припиняється і до подальшої участі у конкурсі не допускаються;</a:t>
            </a:r>
          </a:p>
          <a:p>
            <a:pPr algn="just"/>
            <a:r>
              <a:rPr lang="uk-UA" sz="2200" b="1" u="sng" dirty="0"/>
              <a:t>Капітальні видатки (п. 8.6 ) не плануються</a:t>
            </a:r>
            <a:r>
              <a:rPr lang="uk-UA" sz="2200" dirty="0"/>
              <a:t>.</a:t>
            </a:r>
          </a:p>
        </p:txBody>
      </p:sp>
      <p:sp>
        <p:nvSpPr>
          <p:cNvPr id="4" name="Овал 3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28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4" descr="Создать мем &quot;иконка новинка png, new пнг, акция png&quot; - Картинки -  Meme-arsenal.com">
            <a:extLst>
              <a:ext uri="{FF2B5EF4-FFF2-40B4-BE49-F238E27FC236}">
                <a16:creationId xmlns:a16="http://schemas.microsoft.com/office/drawing/2014/main" id="{944EC71C-2E84-4C43-A271-B154D900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301208"/>
            <a:ext cx="1130227" cy="71741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71600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/>
                </a:solidFill>
              </a:rPr>
              <a:t>Перелік документів, які готують керівники проєктів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517632" cy="5040560"/>
          </a:xfrm>
        </p:spPr>
        <p:txBody>
          <a:bodyPr>
            <a:noAutofit/>
          </a:bodyPr>
          <a:lstStyle/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uk-UA" sz="2200" dirty="0"/>
              <a:t>Роздруковані у системі 2 примірники наукового проєкту (узгоджені НДЧ).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uk-UA" sz="2200" dirty="0"/>
              <a:t>Згоди на участь у виконанні дослідження всіх основних виконавців (до 5-ти осіб) проєкту з підписами – 2 прим. </a:t>
            </a:r>
            <a:r>
              <a:rPr lang="uk-UA" sz="2800" b="1" dirty="0">
                <a:solidFill>
                  <a:srgbClr val="FF0000"/>
                </a:solidFill>
              </a:rPr>
              <a:t>!</a:t>
            </a:r>
            <a:endParaRPr lang="uk-UA" sz="2200" b="1" dirty="0">
              <a:solidFill>
                <a:srgbClr val="FF0000"/>
              </a:solidFill>
            </a:endParaRP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uk-UA" sz="2200" dirty="0"/>
              <a:t>Інформація до проєкту досліджень або розробок (для подальшої публікації) – 2 прим.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uk-UA" sz="2200" dirty="0"/>
              <a:t>Листи підтримки до проєкту / розробки з боку потенційних замовників (наукові установи, потенційні інвестори, реальний сектор економіки, відомства, бізнес, крім системи освіти) – у разі наявності.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uk-UA" sz="2200" dirty="0"/>
              <a:t>Калькуляція кошторисної вартості наукового проєкту з підписами – 2 прим. (+ </a:t>
            </a:r>
            <a:r>
              <a:rPr lang="uk-UA" sz="2200" i="1" dirty="0"/>
              <a:t>штатний розпис, розрахунки витрат</a:t>
            </a:r>
            <a:r>
              <a:rPr lang="uk-UA" sz="2200" dirty="0"/>
              <a:t>)</a:t>
            </a:r>
          </a:p>
          <a:p>
            <a:pPr marL="457200" indent="-457200" algn="just">
              <a:spcBef>
                <a:spcPts val="0"/>
              </a:spcBef>
              <a:buFont typeface="+mj-lt"/>
              <a:buAutoNum type="arabicPeriod"/>
            </a:pPr>
            <a:r>
              <a:rPr lang="uk-UA" sz="2200" dirty="0"/>
              <a:t>Довідка від НУБіП щодо залучення коштів до спеціального фонду на виконання досліджень (гранти, наукові послуги) – за наявності (2 прим.)</a:t>
            </a:r>
          </a:p>
          <a:p>
            <a:pPr marL="742950" indent="-742950" algn="just">
              <a:spcBef>
                <a:spcPts val="0"/>
              </a:spcBef>
              <a:buFont typeface="+mj-lt"/>
              <a:buAutoNum type="arabicPeriod"/>
            </a:pPr>
            <a:endParaRPr lang="uk-UA" sz="2400" dirty="0"/>
          </a:p>
        </p:txBody>
      </p:sp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29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60648"/>
            <a:ext cx="720080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/>
              <a:t>4. Критерії оцінювання проєктів </a:t>
            </a:r>
            <a:endParaRPr lang="ru-RU" sz="3600" b="1" dirty="0"/>
          </a:p>
        </p:txBody>
      </p:sp>
      <p:pic>
        <p:nvPicPr>
          <p:cNvPr id="3" name="Рисунок 2" descr="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78684"/>
            <a:ext cx="2304256" cy="22040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1627" y="1847175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669900"/>
                </a:solidFill>
              </a:rPr>
              <a:t>Проекти високого рівня 75+ балів</a:t>
            </a:r>
          </a:p>
          <a:p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Проекти середнього рівня 41-75 балів</a:t>
            </a:r>
          </a:p>
          <a:p>
            <a:r>
              <a:rPr lang="uk-UA" sz="2400" b="1" dirty="0">
                <a:solidFill>
                  <a:srgbClr val="FF0000"/>
                </a:solidFill>
              </a:rPr>
              <a:t>Проекти низького рівня 40-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8376" y="1066390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7030A0"/>
                </a:solidFill>
              </a:rPr>
              <a:t>100 бальна система</a:t>
            </a:r>
            <a:endParaRPr lang="ru-RU" sz="4400" b="1" dirty="0">
              <a:solidFill>
                <a:srgbClr val="7030A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283845"/>
              </p:ext>
            </p:extLst>
          </p:nvPr>
        </p:nvGraphicFramePr>
        <p:xfrm>
          <a:off x="157212" y="3296391"/>
          <a:ext cx="8208913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573065374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906760414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/>
                        <a:t>Розділ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Фундаментальні дослідження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noProof="0" dirty="0"/>
                        <a:t>Прикладні</a:t>
                      </a:r>
                      <a:r>
                        <a:rPr lang="ru-RU" sz="2000" dirty="0"/>
                        <a:t> </a:t>
                      </a:r>
                      <a:r>
                        <a:rPr lang="uk-UA" sz="2000" noProof="0" dirty="0"/>
                        <a:t>дослідження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/>
                        <a:t>Розробки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uk-UA" dirty="0"/>
                        <a:t>І.</a:t>
                      </a:r>
                      <a:r>
                        <a:rPr lang="uk-UA" baseline="0" dirty="0"/>
                        <a:t> </a:t>
                      </a:r>
                      <a:r>
                        <a:rPr lang="uk-UA" sz="2000" b="1" baseline="0" dirty="0"/>
                        <a:t>Змістовні показники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Symbol" panose="05050102010706020507" pitchFamily="18" charset="2"/>
                        <a:buChar char="&lt;"/>
                      </a:pPr>
                      <a:r>
                        <a:rPr lang="ru-RU" sz="2800" b="1" dirty="0">
                          <a:sym typeface="Symbol"/>
                        </a:rPr>
                        <a:t>40 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ym typeface="Symbol"/>
                        </a:rPr>
                        <a:t> 40 б.</a:t>
                      </a:r>
                      <a:endParaRPr lang="ru-UA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ym typeface="Symbol"/>
                        </a:rPr>
                        <a:t> 40 б.</a:t>
                      </a:r>
                      <a:endParaRPr lang="ru-UA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rgbClr val="FF0000"/>
                          </a:solidFill>
                          <a:sym typeface="Symbol"/>
                        </a:rPr>
                        <a:t> </a:t>
                      </a:r>
                      <a:r>
                        <a:rPr lang="uk-UA" sz="2000" b="1" noProof="0" dirty="0">
                          <a:solidFill>
                            <a:srgbClr val="FF0000"/>
                          </a:solidFill>
                          <a:sym typeface="Symbol"/>
                        </a:rPr>
                        <a:t>15 б.</a:t>
                      </a:r>
                      <a:r>
                        <a:rPr lang="uk-UA" sz="1800" noProof="0" dirty="0">
                          <a:solidFill>
                            <a:srgbClr val="FF0000"/>
                          </a:solidFill>
                          <a:sym typeface="Symbol"/>
                        </a:rPr>
                        <a:t> – </a:t>
                      </a:r>
                      <a:r>
                        <a:rPr lang="uk-UA" sz="1800" noProof="0" dirty="0" err="1">
                          <a:solidFill>
                            <a:srgbClr val="FF0000"/>
                          </a:solidFill>
                          <a:sym typeface="Symbol"/>
                        </a:rPr>
                        <a:t>проєкт</a:t>
                      </a:r>
                      <a:r>
                        <a:rPr lang="uk-UA" sz="1800" noProof="0" dirty="0">
                          <a:solidFill>
                            <a:srgbClr val="FF0000"/>
                          </a:solidFill>
                          <a:sym typeface="Symbol"/>
                        </a:rPr>
                        <a:t> вважається незадовільним незалежно від оцінок інших розділів</a:t>
                      </a:r>
                      <a:endParaRPr lang="uk-UA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indent="-342900" algn="ctr">
                        <a:buFont typeface="Symbol" panose="05050102010706020507" pitchFamily="18" charset="2"/>
                        <a:buChar char="&lt;"/>
                      </a:pPr>
                      <a:endParaRPr lang="ru-RU" sz="2000" dirty="0">
                        <a:sym typeface="Symbo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UA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U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399967"/>
                  </a:ext>
                </a:extLst>
              </a:tr>
              <a:tr h="744797">
                <a:tc>
                  <a:txBody>
                    <a:bodyPr/>
                    <a:lstStyle/>
                    <a:p>
                      <a:r>
                        <a:rPr lang="uk-UA" sz="2000" b="1" dirty="0"/>
                        <a:t>ІІ. Науковий доробок та досвід авторів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ym typeface="Symbol"/>
                        </a:rPr>
                        <a:t> 50 б.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ym typeface="Symbol"/>
                        </a:rPr>
                        <a:t> 45 б.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ym typeface="Symbol"/>
                        </a:rPr>
                        <a:t> 40 б.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598">
                <a:tc>
                  <a:txBody>
                    <a:bodyPr/>
                    <a:lstStyle/>
                    <a:p>
                      <a:r>
                        <a:rPr lang="uk-UA" sz="2000" b="1" dirty="0"/>
                        <a:t>ІІІ. Очікувані результати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ym typeface="Symbol"/>
                        </a:rPr>
                        <a:t> 10 б.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ym typeface="Symbol"/>
                        </a:rPr>
                        <a:t> 15 б.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ym typeface="Symbol"/>
                        </a:rPr>
                        <a:t> 20 б.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Овал 7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30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CC61FC-75EC-4E10-8910-CDCED081D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870" b="63386"/>
          <a:stretch/>
        </p:blipFill>
        <p:spPr>
          <a:xfrm>
            <a:off x="8220466" y="4396894"/>
            <a:ext cx="944810" cy="903731"/>
          </a:xfrm>
          <a:prstGeom prst="rect">
            <a:avLst/>
          </a:prstGeom>
        </p:spPr>
      </p:pic>
      <p:pic>
        <p:nvPicPr>
          <p:cNvPr id="10" name="Picture 4" descr="Создать мем &quot;иконка новинка png, new пнг, акция png&quot; - Картинки -  Meme-arsenal.com">
            <a:extLst>
              <a:ext uri="{FF2B5EF4-FFF2-40B4-BE49-F238E27FC236}">
                <a16:creationId xmlns:a16="http://schemas.microsoft.com/office/drawing/2014/main" id="{4040A230-1DA3-4A24-AC3B-E17A85680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0" y="269271"/>
            <a:ext cx="1130227" cy="71741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388" y="361950"/>
            <a:ext cx="8641084" cy="57554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altLang="uk-UA" sz="2800" b="1" dirty="0">
                <a:solidFill>
                  <a:srgbClr val="250BC3"/>
                </a:solidFill>
                <a:latin typeface="Times New Roman" pitchFamily="18" charset="0"/>
                <a:cs typeface="Times New Roman" pitchFamily="18" charset="0"/>
              </a:rPr>
              <a:t>КРИТЕРІЇ ОЦІНЮВАННЯ ПРОЕКТІВ </a:t>
            </a:r>
            <a:r>
              <a:rPr lang="uk-UA" altLang="uk-UA" sz="2400" b="1" dirty="0">
                <a:solidFill>
                  <a:srgbClr val="250BC3"/>
                </a:solidFill>
                <a:latin typeface="Times New Roman" pitchFamily="18" charset="0"/>
                <a:cs typeface="Times New Roman" pitchFamily="18" charset="0"/>
              </a:rPr>
              <a:t>(дослідження)</a:t>
            </a:r>
            <a:endParaRPr lang="uk-UA" altLang="uk-UA" sz="2800" b="1" dirty="0">
              <a:solidFill>
                <a:srgbClr val="250BC3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І. Змістовні показники (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 4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0 балів)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спрямованість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(ЦОВВ, важливої проблеми, поточних питань, неактуальна), повнота використання світового досвіду, повнота визначення очікуваних пізнавальних результатів, наукова новизна, оцінювання методології, практична цінність).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ІІ. Науковий доробок та досвід авторів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(за попередні 5 років включно з роком подання)</a:t>
            </a: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 (до 45 балів)</a:t>
            </a:r>
            <a:endParaRPr lang="uk-UA" sz="3200" b="1" u="sng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buFontTx/>
              <a:buChar char="-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сумарний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-індекс та цитування керівника та </a:t>
            </a:r>
            <a:r>
              <a:rPr lang="uk-UA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 виконавців проєкту </a:t>
            </a:r>
            <a:r>
              <a:rPr lang="uk-UA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Scopus,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WoS</a:t>
            </a:r>
            <a:r>
              <a:rPr lang="uk-UA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або </a:t>
            </a:r>
            <a:r>
              <a:rPr lang="en-US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Google Scholar </a:t>
            </a:r>
            <a:r>
              <a:rPr lang="uk-UA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секції «Соціальні і гуманітарні науки</a:t>
            </a:r>
            <a:r>
              <a:rPr lang="uk-UA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опубліковані статті у журналах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(Sc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WoS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), статті у фахових журналах категорії Б та ін. міжнародних, монографії мовами ЄС у провідних міжнародних видавництвах, монографії інші, захищено дисертацій авторами або під керівництвом авторів, кількість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загальноуніверситетських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грантів та проєктів МОН, наукові тематики за кошти спецфонду, охоронні документи, ЗВО атестовано за науковим напрямом, що відповідає напряму досліджень. 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31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20387" y="260648"/>
            <a:ext cx="8569076" cy="12464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altLang="uk-UA" sz="2800" b="1" dirty="0">
                <a:solidFill>
                  <a:srgbClr val="250BC3"/>
                </a:solidFill>
                <a:latin typeface="Times New Roman" pitchFamily="18" charset="0"/>
                <a:cs typeface="Times New Roman" pitchFamily="18" charset="0"/>
              </a:rPr>
              <a:t>КРИТЕРІЇ ОЦІНЮВАННЯ ПРОЕКТІВ</a:t>
            </a:r>
          </a:p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ІІІ. Очікувані результати за темою проекту </a:t>
            </a:r>
            <a:br>
              <a:rPr lang="uk-UA" sz="2800" b="1" dirty="0">
                <a:latin typeface="Times New Roman" pitchFamily="18" charset="0"/>
                <a:cs typeface="Times New Roman" pitchFamily="18" charset="0"/>
              </a:rPr>
            </a:br>
            <a:endParaRPr lang="uk-UA" sz="1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32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9445C7E-B940-4F4B-9328-62A485C4F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668944"/>
              </p:ext>
            </p:extLst>
          </p:nvPr>
        </p:nvGraphicFramePr>
        <p:xfrm>
          <a:off x="154537" y="1339656"/>
          <a:ext cx="8774008" cy="4824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799">
                  <a:extLst>
                    <a:ext uri="{9D8B030D-6E8A-4147-A177-3AD203B41FA5}">
                      <a16:colId xmlns:a16="http://schemas.microsoft.com/office/drawing/2014/main" val="2716570030"/>
                    </a:ext>
                  </a:extLst>
                </a:gridCol>
                <a:gridCol w="2767540">
                  <a:extLst>
                    <a:ext uri="{9D8B030D-6E8A-4147-A177-3AD203B41FA5}">
                      <a16:colId xmlns:a16="http://schemas.microsoft.com/office/drawing/2014/main" val="1593099819"/>
                    </a:ext>
                  </a:extLst>
                </a:gridCol>
                <a:gridCol w="2924669">
                  <a:extLst>
                    <a:ext uri="{9D8B030D-6E8A-4147-A177-3AD203B41FA5}">
                      <a16:colId xmlns:a16="http://schemas.microsoft.com/office/drawing/2014/main" val="2892095415"/>
                    </a:ext>
                  </a:extLst>
                </a:gridCol>
              </a:tblGrid>
              <a:tr h="832023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Фундаментальні</a:t>
                      </a:r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Прикладні</a:t>
                      </a:r>
                      <a:endParaRPr lang="ru-U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Розробки</a:t>
                      </a:r>
                      <a:endParaRPr lang="ru-U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19963"/>
                  </a:ext>
                </a:extLst>
              </a:tr>
              <a:tr h="392161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uk-UA" sz="1600" dirty="0"/>
                        <a:t>Статті (</a:t>
                      </a:r>
                      <a:r>
                        <a:rPr lang="en-US" sz="1600" dirty="0"/>
                        <a:t>Sc, </a:t>
                      </a:r>
                      <a:r>
                        <a:rPr lang="en-US" sz="1600" dirty="0" err="1"/>
                        <a:t>WoS</a:t>
                      </a:r>
                      <a:r>
                        <a:rPr lang="en-US" sz="1600" dirty="0"/>
                        <a:t>) ≥ 7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uk-UA" sz="1600" dirty="0"/>
                        <a:t>Фахові статті </a:t>
                      </a:r>
                      <a:r>
                        <a:rPr lang="en-US" sz="1600" dirty="0"/>
                        <a:t>≥</a:t>
                      </a:r>
                      <a:r>
                        <a:rPr lang="uk-UA" sz="1600" dirty="0"/>
                        <a:t> 7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uk-UA" sz="1600" dirty="0"/>
                        <a:t>Охоронні док. На ОПІВ </a:t>
                      </a:r>
                      <a:r>
                        <a:rPr lang="en-US" sz="1600" dirty="0"/>
                        <a:t>≥</a:t>
                      </a:r>
                      <a:r>
                        <a:rPr lang="uk-UA" sz="1600" dirty="0"/>
                        <a:t> 1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uk-UA" sz="1600" dirty="0"/>
                        <a:t>Захист </a:t>
                      </a:r>
                      <a:r>
                        <a:rPr lang="uk-UA" sz="1600" dirty="0" err="1"/>
                        <a:t>дисерт</a:t>
                      </a:r>
                      <a:r>
                        <a:rPr lang="uk-UA" sz="1600" dirty="0"/>
                        <a:t>. </a:t>
                      </a:r>
                      <a:r>
                        <a:rPr lang="en-US" sz="1600" dirty="0"/>
                        <a:t>≥</a:t>
                      </a:r>
                      <a:r>
                        <a:rPr lang="uk-UA" sz="1600" dirty="0"/>
                        <a:t>1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uk-UA" sz="1600" dirty="0"/>
                        <a:t>Монографії за проєктом </a:t>
                      </a:r>
                      <a:r>
                        <a:rPr lang="en-US" sz="1600" dirty="0"/>
                        <a:t>≥</a:t>
                      </a:r>
                      <a:r>
                        <a:rPr lang="uk-UA" sz="1600" dirty="0"/>
                        <a:t> 3 д.а.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r>
                        <a:rPr lang="uk-UA" sz="1600" dirty="0"/>
                        <a:t>Гранти/договори </a:t>
                      </a:r>
                      <a:r>
                        <a:rPr lang="en-US" sz="1600" dirty="0"/>
                        <a:t>≥</a:t>
                      </a:r>
                      <a:r>
                        <a:rPr lang="uk-UA" sz="1600" dirty="0"/>
                        <a:t> 1</a:t>
                      </a:r>
                      <a:endParaRPr lang="ru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uk-UA" sz="1600" dirty="0"/>
                        <a:t>Нові знання, призначені для створення нових або вдосконалення існуючих матеріалів, пристроїв, систем, технологій або конкретні пропозиції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uk-UA" sz="1600" dirty="0"/>
                        <a:t>Госпдоговори, ліцензії, гранти (5-50% до суми проєкту)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uk-UA" sz="1600" dirty="0"/>
                        <a:t>ОПІВ (1-3)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uk-UA" sz="1600" dirty="0"/>
                        <a:t>Статті (</a:t>
                      </a:r>
                      <a:r>
                        <a:rPr lang="en-US" sz="1600" dirty="0"/>
                        <a:t>Sc, </a:t>
                      </a:r>
                      <a:r>
                        <a:rPr lang="en-US" sz="1600" dirty="0" err="1"/>
                        <a:t>WoS</a:t>
                      </a:r>
                      <a:r>
                        <a:rPr lang="en-US" sz="1600" dirty="0"/>
                        <a:t>) ≥ </a:t>
                      </a:r>
                      <a:r>
                        <a:rPr lang="uk-UA" sz="1600" dirty="0"/>
                        <a:t>6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uk-UA" sz="1600" dirty="0"/>
                        <a:t>Фахові статті </a:t>
                      </a:r>
                      <a:r>
                        <a:rPr lang="en-US" sz="1600" dirty="0"/>
                        <a:t>≥ </a:t>
                      </a:r>
                      <a:r>
                        <a:rPr lang="uk-UA" sz="1600" dirty="0"/>
                        <a:t>5</a:t>
                      </a:r>
                    </a:p>
                    <a:p>
                      <a:pPr marL="285750" indent="-285750">
                        <a:buFont typeface="Courier New" panose="02070309020205020404" pitchFamily="49" charset="0"/>
                        <a:buChar char="o"/>
                      </a:pPr>
                      <a:r>
                        <a:rPr lang="uk-UA" sz="1600" dirty="0"/>
                        <a:t>Представлення результатів на виставках, форумах </a:t>
                      </a:r>
                      <a:r>
                        <a:rPr lang="en-US" sz="1600" dirty="0"/>
                        <a:t> ≥ </a:t>
                      </a:r>
                      <a:r>
                        <a:rPr lang="uk-UA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sz="1600" dirty="0"/>
                        <a:t>Нові пристрої, матеріали, технології, процеси, регламенти, програми, ТУ, ДСТУ, послуги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sz="1600" dirty="0"/>
                        <a:t>Укладено госпдоговори, ліцензійні угоди, гранти </a:t>
                      </a:r>
                      <a:br>
                        <a:rPr lang="uk-UA" sz="1600" dirty="0"/>
                      </a:br>
                      <a:r>
                        <a:rPr lang="en-US" sz="1600" dirty="0"/>
                        <a:t>≥</a:t>
                      </a:r>
                      <a:r>
                        <a:rPr lang="uk-UA" sz="1600" dirty="0"/>
                        <a:t>  5-75% від вартості проєкту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sz="1600" dirty="0"/>
                        <a:t>ОПІВ (1-3)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sz="1600" dirty="0"/>
                        <a:t>Результати представлено на Форумах, Виставках </a:t>
                      </a:r>
                      <a:r>
                        <a:rPr lang="en-US" sz="1600" dirty="0"/>
                        <a:t>≥</a:t>
                      </a:r>
                      <a:r>
                        <a:rPr lang="uk-UA" sz="1600" dirty="0"/>
                        <a:t> 3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sz="1600" dirty="0"/>
                        <a:t>Публікації (</a:t>
                      </a:r>
                      <a:r>
                        <a:rPr lang="en-US" sz="1600" dirty="0"/>
                        <a:t>Sc, </a:t>
                      </a:r>
                      <a:r>
                        <a:rPr lang="en-US" sz="1600" dirty="0" err="1"/>
                        <a:t>WoS</a:t>
                      </a:r>
                      <a:r>
                        <a:rPr lang="en-US" sz="1600" dirty="0"/>
                        <a:t>) ≥ </a:t>
                      </a:r>
                      <a:r>
                        <a:rPr lang="uk-UA" sz="1600" dirty="0"/>
                        <a:t>2</a:t>
                      </a:r>
                      <a:endParaRPr lang="en-US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r>
                        <a:rPr lang="uk-UA" sz="1600" dirty="0"/>
                        <a:t>Результати представлено на Інноваційних фестивалях, стартапах, </a:t>
                      </a:r>
                      <a:r>
                        <a:rPr lang="uk-UA" sz="1600" dirty="0" err="1"/>
                        <a:t>хакатонах</a:t>
                      </a:r>
                      <a:r>
                        <a:rPr lang="uk-UA" sz="1600" dirty="0"/>
                        <a:t> </a:t>
                      </a:r>
                      <a:r>
                        <a:rPr lang="en-US" sz="1600" dirty="0"/>
                        <a:t>≥</a:t>
                      </a:r>
                      <a:r>
                        <a:rPr lang="uk-UA" sz="1600" dirty="0"/>
                        <a:t>2</a:t>
                      </a:r>
                      <a:endParaRPr lang="en-US" sz="16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endParaRPr lang="ru-U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6094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395536" y="4869160"/>
            <a:ext cx="2088704" cy="1008112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>
              <a:solidFill>
                <a:schemeClr val="lt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schemeClr val="lt1"/>
                </a:solidFill>
                <a:latin typeface="+mn-lt"/>
              </a:rPr>
              <a:t>                    </a:t>
            </a:r>
            <a:r>
              <a:rPr lang="uk-UA" b="1" dirty="0">
                <a:solidFill>
                  <a:schemeClr val="lt1"/>
                </a:solidFill>
                <a:latin typeface="+mn-lt"/>
              </a:rPr>
              <a:t>Укр НДІ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lt1"/>
                </a:solidFill>
                <a:latin typeface="+mn-lt"/>
              </a:rPr>
              <a:t>                   с.-г.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lt1"/>
                </a:solidFill>
                <a:latin typeface="+mn-lt"/>
              </a:rPr>
              <a:t>радіології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395536" y="2276475"/>
            <a:ext cx="2088902" cy="936501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800" dirty="0">
              <a:solidFill>
                <a:schemeClr val="lt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800" dirty="0">
              <a:solidFill>
                <a:schemeClr val="lt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800" dirty="0">
                <a:solidFill>
                  <a:schemeClr val="lt1"/>
                </a:solidFill>
                <a:latin typeface="+mn-lt"/>
              </a:rPr>
              <a:t>УЛЯБП АПК</a:t>
            </a: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34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8435280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3200" b="1" dirty="0">
                <a:solidFill>
                  <a:srgbClr val="254061"/>
                </a:solidFill>
              </a:rPr>
              <a:t>Дослідницька інфраструктура (важливо для п. 5.3)</a:t>
            </a:r>
            <a:endParaRPr lang="ru-RU" sz="3200" b="1" dirty="0">
              <a:solidFill>
                <a:srgbClr val="254061"/>
              </a:solidFill>
            </a:endParaRPr>
          </a:p>
        </p:txBody>
      </p:sp>
      <p:pic>
        <p:nvPicPr>
          <p:cNvPr id="14341" name="Picture 2" descr="http://www.quality.ua/images/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420938"/>
            <a:ext cx="6477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Скругленный прямоугольник 4"/>
          <p:cNvSpPr>
            <a:spLocks noChangeArrowheads="1"/>
          </p:cNvSpPr>
          <p:nvPr/>
        </p:nvSpPr>
        <p:spPr bwMode="auto">
          <a:xfrm>
            <a:off x="611188" y="908050"/>
            <a:ext cx="8064500" cy="1081088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uk-UA" sz="5400">
                <a:solidFill>
                  <a:srgbClr val="FFFFFF"/>
                </a:solidFill>
                <a:latin typeface="Calibri" pitchFamily="34" charset="0"/>
              </a:rPr>
              <a:t>НУБіП України</a:t>
            </a:r>
            <a:endParaRPr lang="ru-RU" sz="5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395536" y="3356992"/>
            <a:ext cx="2088902" cy="1368152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400" b="1" dirty="0">
              <a:solidFill>
                <a:schemeClr val="lt1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lt1"/>
                </a:solidFill>
                <a:latin typeface="+mn-lt"/>
              </a:rPr>
              <a:t>НДПІ стандартизації і технологій екобезпечної та органічної продукції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3" cstate="print"/>
          <a:srcRect l="16335" t="14844" r="78349" b="76578"/>
          <a:stretch>
            <a:fillRect/>
          </a:stretch>
        </p:blipFill>
        <p:spPr bwMode="auto">
          <a:xfrm>
            <a:off x="683568" y="4869160"/>
            <a:ext cx="647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2771775" y="2205038"/>
            <a:ext cx="3384550" cy="1079500"/>
          </a:xfrm>
          <a:prstGeom prst="roundRect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>
                <a:solidFill>
                  <a:srgbClr val="FFFFFF"/>
                </a:solidFill>
                <a:latin typeface="Calibri" pitchFamily="34" charset="0"/>
              </a:rPr>
              <a:t>Базовий заклад</a:t>
            </a:r>
          </a:p>
          <a:p>
            <a:pPr algn="ctr">
              <a:defRPr/>
            </a:pPr>
            <a:r>
              <a:rPr lang="uk-UA" sz="1800" b="1" dirty="0">
                <a:solidFill>
                  <a:srgbClr val="FFFFFF"/>
                </a:solidFill>
                <a:latin typeface="Calibri" pitchFamily="34" charset="0"/>
              </a:rPr>
              <a:t>ННІ (3), 13 факультетів, НДІ (8)</a:t>
            </a:r>
            <a:endParaRPr lang="ru-RU" sz="18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6" name="Скругленный прямоугольник 13"/>
          <p:cNvSpPr>
            <a:spLocks noChangeArrowheads="1"/>
          </p:cNvSpPr>
          <p:nvPr/>
        </p:nvSpPr>
        <p:spPr bwMode="auto">
          <a:xfrm>
            <a:off x="6443663" y="2205038"/>
            <a:ext cx="1944687" cy="1008062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uk-UA" sz="1800" b="1" dirty="0">
                <a:solidFill>
                  <a:srgbClr val="FFFFFF"/>
                </a:solidFill>
                <a:latin typeface="Calibri" pitchFamily="34" charset="0"/>
              </a:rPr>
              <a:t>Навчально-дослідні</a:t>
            </a:r>
          </a:p>
          <a:p>
            <a:pPr algn="ctr"/>
            <a:r>
              <a:rPr lang="uk-UA" sz="1800" b="1" dirty="0">
                <a:solidFill>
                  <a:srgbClr val="FFFFFF"/>
                </a:solidFill>
                <a:latin typeface="Calibri" pitchFamily="34" charset="0"/>
              </a:rPr>
              <a:t>господарства (2)</a:t>
            </a:r>
            <a:endParaRPr lang="ru-RU" sz="18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7" name="Скругленный прямоугольник 14"/>
          <p:cNvSpPr>
            <a:spLocks noChangeArrowheads="1"/>
          </p:cNvSpPr>
          <p:nvPr/>
        </p:nvSpPr>
        <p:spPr bwMode="auto">
          <a:xfrm>
            <a:off x="6443663" y="4868863"/>
            <a:ext cx="2232025" cy="1223962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uk-UA" sz="1800" b="1">
                <a:solidFill>
                  <a:srgbClr val="FFFFFF"/>
                </a:solidFill>
                <a:latin typeface="Calibri" pitchFamily="34" charset="0"/>
              </a:rPr>
              <a:t>Дослідні</a:t>
            </a:r>
          </a:p>
          <a:p>
            <a:pPr algn="ctr"/>
            <a:r>
              <a:rPr lang="uk-UA" sz="1800" b="1">
                <a:solidFill>
                  <a:srgbClr val="FFFFFF"/>
                </a:solidFill>
                <a:latin typeface="Calibri" pitchFamily="34" charset="0"/>
              </a:rPr>
              <a:t>станції (2):</a:t>
            </a:r>
          </a:p>
          <a:p>
            <a:pPr algn="ctr"/>
            <a:r>
              <a:rPr lang="uk-UA" sz="1800" b="1">
                <a:solidFill>
                  <a:srgbClr val="FFFFFF"/>
                </a:solidFill>
                <a:latin typeface="Calibri" pitchFamily="34" charset="0"/>
              </a:rPr>
              <a:t>Боярська лісова </a:t>
            </a:r>
          </a:p>
          <a:p>
            <a:pPr algn="ctr"/>
            <a:r>
              <a:rPr lang="uk-UA" sz="1800" b="1">
                <a:solidFill>
                  <a:srgbClr val="FFFFFF"/>
                </a:solidFill>
                <a:latin typeface="Calibri" pitchFamily="34" charset="0"/>
              </a:rPr>
              <a:t>Агрономічна </a:t>
            </a:r>
            <a:endParaRPr lang="ru-RU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43213" y="3716338"/>
            <a:ext cx="3313112" cy="8651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>
                <a:solidFill>
                  <a:srgbClr val="FFFFFF"/>
                </a:solidFill>
                <a:latin typeface="Calibri" pitchFamily="34" charset="0"/>
              </a:rPr>
              <a:t>Наукові лабораторії</a:t>
            </a:r>
          </a:p>
          <a:p>
            <a:pPr algn="ctr">
              <a:defRPr/>
            </a:pPr>
            <a:r>
              <a:rPr lang="uk-UA" sz="2400" b="1">
                <a:solidFill>
                  <a:srgbClr val="FFFFFF"/>
                </a:solidFill>
                <a:latin typeface="Calibri" pitchFamily="34" charset="0"/>
              </a:rPr>
              <a:t>(64)</a:t>
            </a:r>
            <a:endParaRPr lang="ru-RU" sz="24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43213" y="4868863"/>
            <a:ext cx="3313112" cy="936625"/>
          </a:xfrm>
          <a:prstGeom prst="round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>
                <a:solidFill>
                  <a:srgbClr val="FFFFFF"/>
                </a:solidFill>
                <a:latin typeface="Calibri" pitchFamily="34" charset="0"/>
              </a:rPr>
              <a:t>Навчально-науково-виробничі лабораторії (61)</a:t>
            </a:r>
            <a:endParaRPr lang="ru-RU" sz="2000" b="1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4350" name="Прямая соединительная линия 20"/>
          <p:cNvCxnSpPr>
            <a:cxnSpLocks noChangeShapeType="1"/>
            <a:stCxn id="13" idx="1"/>
            <a:endCxn id="9" idx="3"/>
          </p:cNvCxnSpPr>
          <p:nvPr/>
        </p:nvCxnSpPr>
        <p:spPr bwMode="auto">
          <a:xfrm flipH="1" flipV="1">
            <a:off x="2484438" y="2744726"/>
            <a:ext cx="287337" cy="62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</p:spPr>
      </p:cxnSp>
      <p:cxnSp>
        <p:nvCxnSpPr>
          <p:cNvPr id="14351" name="Прямая соединительная линия 22"/>
          <p:cNvCxnSpPr>
            <a:cxnSpLocks noChangeShapeType="1"/>
          </p:cNvCxnSpPr>
          <p:nvPr/>
        </p:nvCxnSpPr>
        <p:spPr bwMode="auto">
          <a:xfrm>
            <a:off x="6156325" y="2781300"/>
            <a:ext cx="287338" cy="0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</p:spPr>
      </p:cxnSp>
      <p:cxnSp>
        <p:nvCxnSpPr>
          <p:cNvPr id="26" name="Прямая соединительная линия 25"/>
          <p:cNvCxnSpPr>
            <a:stCxn id="13" idx="1"/>
            <a:endCxn id="13" idx="1"/>
          </p:cNvCxnSpPr>
          <p:nvPr/>
        </p:nvCxnSpPr>
        <p:spPr>
          <a:xfrm>
            <a:off x="2771775" y="274478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53" name="Прямая соединительная линия 27"/>
          <p:cNvCxnSpPr>
            <a:cxnSpLocks noChangeShapeType="1"/>
          </p:cNvCxnSpPr>
          <p:nvPr/>
        </p:nvCxnSpPr>
        <p:spPr bwMode="auto">
          <a:xfrm>
            <a:off x="4356100" y="1989138"/>
            <a:ext cx="0" cy="215900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</p:spPr>
      </p:cxnSp>
      <p:cxnSp>
        <p:nvCxnSpPr>
          <p:cNvPr id="14354" name="Прямая соединительная линия 32"/>
          <p:cNvCxnSpPr>
            <a:cxnSpLocks noChangeShapeType="1"/>
            <a:stCxn id="13" idx="1"/>
            <a:endCxn id="8" idx="3"/>
          </p:cNvCxnSpPr>
          <p:nvPr/>
        </p:nvCxnSpPr>
        <p:spPr bwMode="auto">
          <a:xfrm flipH="1">
            <a:off x="2484438" y="2744788"/>
            <a:ext cx="287337" cy="1296280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</p:spPr>
      </p:cxnSp>
      <p:cxnSp>
        <p:nvCxnSpPr>
          <p:cNvPr id="14355" name="Прямая соединительная линия 32"/>
          <p:cNvCxnSpPr>
            <a:cxnSpLocks noChangeShapeType="1"/>
          </p:cNvCxnSpPr>
          <p:nvPr/>
        </p:nvCxnSpPr>
        <p:spPr bwMode="auto">
          <a:xfrm flipH="1">
            <a:off x="2484438" y="2852738"/>
            <a:ext cx="287337" cy="2232025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</p:spPr>
      </p:cxnSp>
      <p:cxnSp>
        <p:nvCxnSpPr>
          <p:cNvPr id="14356" name="Прямая соединительная линия 32"/>
          <p:cNvCxnSpPr>
            <a:cxnSpLocks noChangeShapeType="1"/>
          </p:cNvCxnSpPr>
          <p:nvPr/>
        </p:nvCxnSpPr>
        <p:spPr bwMode="auto">
          <a:xfrm flipH="1">
            <a:off x="4427538" y="3284538"/>
            <a:ext cx="0" cy="431800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</p:spPr>
      </p:cxnSp>
      <p:cxnSp>
        <p:nvCxnSpPr>
          <p:cNvPr id="14357" name="Прямая соединительная линия 32"/>
          <p:cNvCxnSpPr>
            <a:cxnSpLocks noChangeShapeType="1"/>
          </p:cNvCxnSpPr>
          <p:nvPr/>
        </p:nvCxnSpPr>
        <p:spPr bwMode="auto">
          <a:xfrm flipH="1">
            <a:off x="4427538" y="4581525"/>
            <a:ext cx="0" cy="287338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</p:spPr>
      </p:cxnSp>
      <p:sp>
        <p:nvSpPr>
          <p:cNvPr id="14358" name="Line 24"/>
          <p:cNvSpPr>
            <a:spLocks noChangeShapeType="1"/>
          </p:cNvSpPr>
          <p:nvPr/>
        </p:nvSpPr>
        <p:spPr bwMode="auto">
          <a:xfrm>
            <a:off x="6156325" y="2781300"/>
            <a:ext cx="359891" cy="208786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59" name="Скругленный прямоугольник 7"/>
          <p:cNvSpPr>
            <a:spLocks noChangeArrowheads="1"/>
          </p:cNvSpPr>
          <p:nvPr/>
        </p:nvSpPr>
        <p:spPr bwMode="auto">
          <a:xfrm>
            <a:off x="6515100" y="3573463"/>
            <a:ext cx="1944688" cy="1008062"/>
          </a:xfrm>
          <a:prstGeom prst="roundRect">
            <a:avLst>
              <a:gd name="adj" fmla="val 16667"/>
            </a:avLst>
          </a:prstGeom>
          <a:solidFill>
            <a:srgbClr val="0099CC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buFontTx/>
              <a:buChar char="•"/>
            </a:pPr>
            <a:r>
              <a:rPr lang="uk-UA" sz="1600" b="1">
                <a:solidFill>
                  <a:srgbClr val="FFFFFF"/>
                </a:solidFill>
                <a:latin typeface="Calibri" pitchFamily="34" charset="0"/>
              </a:rPr>
              <a:t> Ботанічний сад</a:t>
            </a:r>
          </a:p>
          <a:p>
            <a:pPr algn="ctr">
              <a:buFontTx/>
              <a:buChar char="•"/>
            </a:pPr>
            <a:r>
              <a:rPr lang="uk-UA" sz="1600" b="1">
                <a:solidFill>
                  <a:srgbClr val="FFFFFF"/>
                </a:solidFill>
                <a:latin typeface="Calibri" pitchFamily="34" charset="0"/>
              </a:rPr>
              <a:t> Клінічний центр “Ветмедцентр”</a:t>
            </a:r>
          </a:p>
          <a:p>
            <a:pPr algn="ctr"/>
            <a:endParaRPr lang="ru-RU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60" name="AutoShape 26"/>
          <p:cNvSpPr>
            <a:spLocks noChangeArrowheads="1"/>
          </p:cNvSpPr>
          <p:nvPr/>
        </p:nvSpPr>
        <p:spPr bwMode="auto">
          <a:xfrm>
            <a:off x="2709863" y="6059488"/>
            <a:ext cx="3590925" cy="642937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1600" b="1" dirty="0"/>
              <a:t>Навчально-науково-виробничо-інноваційні центри (4)</a:t>
            </a:r>
            <a:endParaRPr lang="ru-RU" sz="1600" b="1" dirty="0"/>
          </a:p>
        </p:txBody>
      </p:sp>
      <p:sp>
        <p:nvSpPr>
          <p:cNvPr id="14361" name="Line 27"/>
          <p:cNvSpPr>
            <a:spLocks noChangeShapeType="1"/>
          </p:cNvSpPr>
          <p:nvPr/>
        </p:nvSpPr>
        <p:spPr bwMode="auto">
          <a:xfrm>
            <a:off x="4427538" y="5805488"/>
            <a:ext cx="0" cy="215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6156177" y="2780929"/>
            <a:ext cx="360039" cy="136815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" name="Овал 27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33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3528" y="188640"/>
            <a:ext cx="3480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https://nubip.edu.ua/node/81537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9296" t="10328" r="20471" b="10919"/>
          <a:stretch>
            <a:fillRect/>
          </a:stretch>
        </p:blipFill>
        <p:spPr bwMode="auto">
          <a:xfrm>
            <a:off x="251519" y="764704"/>
            <a:ext cx="626115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323528" y="4005064"/>
            <a:ext cx="1728192" cy="64807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9248" t="10925" r="32281" b="21946"/>
          <a:stretch>
            <a:fillRect/>
          </a:stretch>
        </p:blipFill>
        <p:spPr bwMode="auto">
          <a:xfrm>
            <a:off x="3491880" y="1628800"/>
            <a:ext cx="5366117" cy="492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3</a:t>
            </a: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10112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200" dirty="0"/>
              <a:t>Центри колективного користування науковим обладнанням</a:t>
            </a:r>
            <a:endParaRPr lang="ru-RU" sz="3200" dirty="0"/>
          </a:p>
        </p:txBody>
      </p:sp>
      <p:pic>
        <p:nvPicPr>
          <p:cNvPr id="4" name="Содержимое 3" descr="лого МОН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1833565" cy="964100"/>
          </a:xfrm>
        </p:spPr>
      </p:pic>
      <p:pic>
        <p:nvPicPr>
          <p:cNvPr id="5" name="Picture 24" descr="LogoN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928801"/>
            <a:ext cx="1857388" cy="237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 rot="20485193">
            <a:off x="1795033" y="3183641"/>
            <a:ext cx="2188441" cy="863601"/>
          </a:xfrm>
          <a:prstGeom prst="roundRect">
            <a:avLst>
              <a:gd name="adj" fmla="val 16667"/>
            </a:avLst>
          </a:prstGeom>
          <a:solidFill>
            <a:srgbClr val="CCFF99">
              <a:alpha val="0"/>
            </a:srgbClr>
          </a:solidFill>
          <a:ln w="9525" cap="rnd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83 центри</a:t>
            </a:r>
          </a:p>
          <a:p>
            <a:pPr algn="ctr"/>
            <a:r>
              <a:rPr lang="uk-UA" dirty="0">
                <a:solidFill>
                  <a:srgbClr val="FF0000"/>
                </a:solidFill>
              </a:rPr>
              <a:t>(2004-2010)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лого МО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1928802"/>
            <a:ext cx="2952750" cy="1552575"/>
          </a:xfrm>
          <a:prstGeom prst="rect">
            <a:avLst/>
          </a:prstGeom>
        </p:spPr>
      </p:pic>
      <p:sp>
        <p:nvSpPr>
          <p:cNvPr id="8" name="AutoShape 25"/>
          <p:cNvSpPr>
            <a:spLocks noChangeArrowheads="1"/>
          </p:cNvSpPr>
          <p:nvPr/>
        </p:nvSpPr>
        <p:spPr bwMode="auto">
          <a:xfrm rot="20461444">
            <a:off x="6081705" y="3547029"/>
            <a:ext cx="2188441" cy="863601"/>
          </a:xfrm>
          <a:prstGeom prst="roundRect">
            <a:avLst>
              <a:gd name="adj" fmla="val 16667"/>
            </a:avLst>
          </a:prstGeom>
          <a:solidFill>
            <a:srgbClr val="CCFF99">
              <a:alpha val="0"/>
            </a:srgbClr>
          </a:solidFill>
          <a:ln w="9525" cap="rnd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8 центрів</a:t>
            </a:r>
          </a:p>
          <a:p>
            <a:pPr algn="ctr"/>
            <a:r>
              <a:rPr lang="uk-UA" dirty="0">
                <a:solidFill>
                  <a:srgbClr val="FF0000"/>
                </a:solidFill>
              </a:rPr>
              <a:t>(2018) + 6 нові (2019)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Дніпровська політехні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5500702"/>
            <a:ext cx="1500198" cy="985690"/>
          </a:xfrm>
          <a:prstGeom prst="rect">
            <a:avLst/>
          </a:prstGeom>
        </p:spPr>
      </p:pic>
      <p:pic>
        <p:nvPicPr>
          <p:cNvPr id="10" name="Рисунок 9" descr="Ужгородський НУ.jpg"/>
          <p:cNvPicPr>
            <a:picLocks noChangeAspect="1"/>
          </p:cNvPicPr>
          <p:nvPr/>
        </p:nvPicPr>
        <p:blipFill>
          <a:blip r:embed="rId5" cstate="print"/>
          <a:srcRect l="12500" r="12500"/>
          <a:stretch>
            <a:fillRect/>
          </a:stretch>
        </p:blipFill>
        <p:spPr>
          <a:xfrm>
            <a:off x="2071670" y="5429264"/>
            <a:ext cx="1285884" cy="1126503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 cstate="print"/>
          <a:srcRect l="55908" t="15538" r="29329" b="61806"/>
          <a:stretch>
            <a:fillRect/>
          </a:stretch>
        </p:blipFill>
        <p:spPr bwMode="auto">
          <a:xfrm>
            <a:off x="3786182" y="5500702"/>
            <a:ext cx="86888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СумНАУ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504" y="5429264"/>
            <a:ext cx="857256" cy="857256"/>
          </a:xfrm>
          <a:prstGeom prst="rect">
            <a:avLst/>
          </a:prstGeom>
        </p:spPr>
      </p:pic>
      <p:pic>
        <p:nvPicPr>
          <p:cNvPr id="13" name="Рисунок 12" descr="Приазовський ДТУ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4071942"/>
            <a:ext cx="1428753" cy="1428753"/>
          </a:xfrm>
          <a:prstGeom prst="rect">
            <a:avLst/>
          </a:prstGeom>
        </p:spPr>
      </p:pic>
      <p:pic>
        <p:nvPicPr>
          <p:cNvPr id="14" name="Рисунок 13" descr="ЛЬвівський НУ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43636" y="4929198"/>
            <a:ext cx="1214446" cy="1214446"/>
          </a:xfrm>
          <a:prstGeom prst="rect">
            <a:avLst/>
          </a:prstGeom>
        </p:spPr>
      </p:pic>
      <p:pic>
        <p:nvPicPr>
          <p:cNvPr id="16" name="Picture 20" descr="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6710" y="4357694"/>
            <a:ext cx="1076144" cy="107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НУХ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43438" y="3786190"/>
            <a:ext cx="1071570" cy="954507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35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DAB1E-2C9E-4481-862F-D75E8ACC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08012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2400" b="1" dirty="0"/>
              <a:t>Графік </a:t>
            </a:r>
            <a:br>
              <a:rPr lang="ru-UA" sz="1800" b="1" dirty="0"/>
            </a:br>
            <a:r>
              <a:rPr lang="uk-UA" sz="1800" b="1" dirty="0"/>
              <a:t>засідань експертної групи з оцінювання та відбору наукових проєктів</a:t>
            </a:r>
            <a:br>
              <a:rPr lang="uk-UA" sz="1800" b="1" dirty="0"/>
            </a:br>
            <a:r>
              <a:rPr lang="uk-UA" sz="1800" b="1" dirty="0"/>
              <a:t>(</a:t>
            </a:r>
            <a:r>
              <a:rPr lang="uk-UA" sz="1800" b="1" u="sng" dirty="0"/>
              <a:t>обов'язкова присутність керівника проєкту або відповідального виконавця</a:t>
            </a:r>
            <a:r>
              <a:rPr lang="uk-UA" sz="1800" b="1" dirty="0"/>
              <a:t>)</a:t>
            </a:r>
            <a:endParaRPr lang="ru-UA" sz="1800" b="1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A0B3672-3DE8-4064-96EE-8E368EA8E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979909"/>
              </p:ext>
            </p:extLst>
          </p:nvPr>
        </p:nvGraphicFramePr>
        <p:xfrm>
          <a:off x="457200" y="1340768"/>
          <a:ext cx="8229599" cy="518680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530624">
                  <a:extLst>
                    <a:ext uri="{9D8B030D-6E8A-4147-A177-3AD203B41FA5}">
                      <a16:colId xmlns:a16="http://schemas.microsoft.com/office/drawing/2014/main" val="1552118832"/>
                    </a:ext>
                  </a:extLst>
                </a:gridCol>
                <a:gridCol w="3241617">
                  <a:extLst>
                    <a:ext uri="{9D8B030D-6E8A-4147-A177-3AD203B41FA5}">
                      <a16:colId xmlns:a16="http://schemas.microsoft.com/office/drawing/2014/main" val="570533051"/>
                    </a:ext>
                  </a:extLst>
                </a:gridCol>
                <a:gridCol w="2457358">
                  <a:extLst>
                    <a:ext uri="{9D8B030D-6E8A-4147-A177-3AD203B41FA5}">
                      <a16:colId xmlns:a16="http://schemas.microsoft.com/office/drawing/2014/main" val="2831822817"/>
                    </a:ext>
                  </a:extLst>
                </a:gridCol>
              </a:tblGrid>
              <a:tr h="110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effectLst/>
                        </a:rPr>
                        <a:t>20.09.2023</a:t>
                      </a:r>
                      <a:endParaRPr lang="ru-UA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</a:rPr>
                        <a:t>(ауд. 213, 16:00)</a:t>
                      </a:r>
                      <a:endParaRPr lang="ru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02" marR="15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effectLst/>
                        </a:rPr>
                        <a:t>21.09.2023</a:t>
                      </a:r>
                      <a:endParaRPr lang="ru-UA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</a:rPr>
                        <a:t>(ауд. 213, 16:00)</a:t>
                      </a:r>
                      <a:endParaRPr lang="ru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02" marR="157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chemeClr val="tx1"/>
                          </a:solidFill>
                          <a:effectLst/>
                        </a:rPr>
                        <a:t>22.09.2023</a:t>
                      </a:r>
                      <a:endParaRPr lang="ru-UA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</a:rPr>
                        <a:t>(ауд. 213, 16:00)</a:t>
                      </a:r>
                      <a:endParaRPr lang="ru-UA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02" marR="15702" marT="0" marB="0" anchor="ctr"/>
                </a:tc>
                <a:extLst>
                  <a:ext uri="{0D108BD9-81ED-4DB2-BD59-A6C34878D82A}">
                    <a16:rowId xmlns:a16="http://schemas.microsoft.com/office/drawing/2014/main" val="2332920013"/>
                  </a:ext>
                </a:extLst>
              </a:tr>
              <a:tr h="442334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Факультет ветеринарної медицини 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Факультет тваринництва та водних біоресурсів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Юридичний факультет 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Факультет землевпорядкування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23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02" marR="1570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Механіко-технологічний факультет 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Факультет конструювання та дизайну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ННІ енергетики автоматики і енергозбереження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НДІ лісівництва та декоративного садівництва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Укр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 НДІ  радіології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УЛЯБП АПК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Економічний ф-т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Факультет аграрного менеджменту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ННІ неперервної освіти і туризму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5702" marR="15702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Факультет харчових технологій та управління продукції АПК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Гуманітарно-педагогічний факультет 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Факультет інформаційних технологій 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Ф-т захисту рослин, біотехнологій та екології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Агробіологічний ф-т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7239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5590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UA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702" marR="15702" marT="0" marB="0"/>
                </a:tc>
                <a:extLst>
                  <a:ext uri="{0D108BD9-81ED-4DB2-BD59-A6C34878D82A}">
                    <a16:rowId xmlns:a16="http://schemas.microsoft.com/office/drawing/2014/main" val="2572969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907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10112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200" dirty="0"/>
              <a:t>Центри колективного користування науковим обладнанням (2018)</a:t>
            </a:r>
            <a:endParaRPr lang="ru-RU" sz="3200" dirty="0"/>
          </a:p>
        </p:txBody>
      </p:sp>
      <p:pic>
        <p:nvPicPr>
          <p:cNvPr id="5" name="Содержимое 3" descr="лого МОН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1833565" cy="964100"/>
          </a:xfr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1428737"/>
            <a:ext cx="8643998" cy="5078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Інноваційна </a:t>
            </a:r>
            <a:r>
              <a:rPr kumimoji="0" lang="uk-UA" sz="1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геоенергетика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 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НТУ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Дніпровська політехніка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lang="ru-RU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3"/>
              </a:rPr>
              <a:t>http://igee.nmu.org.ua/ua/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УНІВЕРСИТЕТСЬКИЙ КОНСОРЦІУМ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ДВНЗ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Приазовский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державний технічний університет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(осцилографи, вимірювання параметрів електричних мереж та електрообладнання,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тепловізори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вимірювання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товщин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і температури, аналіз якості води і газів)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4"/>
              </a:rPr>
              <a:t>http://events.pstu.edu/centreuc/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Лабораторія експериментальної та прикладної фізики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Ужгородский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національний університет: матеріалознавчі дослідження (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F3F7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комплексне вивчення структурних, електричних, механічних, акустичних та оптичних параметрів кристалічних та аморфних твердих тіл (напівпровідників,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F3F7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фероїків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F3F7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F3F7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суперіонних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F3F7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провідників тощо), рідких кристалів та рідин; дослідження композитів, керамік та тонких плівок на їх основі; вивчення взаємозв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F3F7A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F3F7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язку структурних, електричних та оптичних властивостей; дослідження процесів порядок-безпорядок та релаксаційних процесів в твердих тілах; вивчення впливу відхилення від стехіометрії, а також зовнішніх факторів таких, як температура, різні типи опромінення (лазерне, рентгенівське, електронне) на електричні, механічні, акустичні та оптичні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F3F7A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F3F7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параметри матеріалів різного агрегатного стану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5"/>
              </a:rPr>
              <a:t>https://www.uzhnu.edu.ua/uk/cat/deps-center_coll_use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“</a:t>
            </a:r>
            <a:r>
              <a:rPr kumimoji="0" lang="uk-UA" sz="1200" b="1" i="0" u="sng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Лабораторія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матеріалознавства </a:t>
            </a:r>
            <a:r>
              <a:rPr kumimoji="0" lang="uk-UA" sz="1200" b="1" i="0" u="sng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інтерметалічних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uk-UA" sz="1200" b="1" i="0" u="sng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сполук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”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Львівський національний університет імені Івана Франка: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кануючий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електронний мікроскоп (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Tescan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VEGA 3 LMU)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РФА спектрометр (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ElvaXPro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ікротвердометр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(NOVOTEST ТС-МКВ)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ш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ліфувально-полірувальний верстат (MECATECH 264)</a:t>
            </a:r>
            <a:r>
              <a:rPr lang="uk-UA" sz="1200" dirty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6"/>
              </a:rPr>
              <a:t>http://matersciimc.lnu.edu.ua/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 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Лабораторія матеріалознавства геліоенергетичних, сенсорних та </a:t>
            </a:r>
            <a:r>
              <a:rPr kumimoji="0" lang="uk-UA" sz="1200" b="1" i="0" u="sng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наноелектронних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систем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Сумський державний університет: виконання робіт, які пов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’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язані із проведенням матеріалознавчих досліджень методами 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просвічуючої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і растрової електронної мікроскопії, рентгенівського мікроаналізу, рентгенографії, спектрофотометрії, хроматографії та іншими аналітичними методами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  <a:hlinkClick r:id="rId7"/>
              </a:rPr>
              <a:t>https://www.sumdu.edu.ua/uk/science/science-info/scientific-infrastructure/research-centers/ccse.html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Лабораторія </a:t>
            </a:r>
            <a:r>
              <a:rPr kumimoji="0" lang="uk-UA" sz="12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біобезпеки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якості харчової продукції та безпеки харчування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Національний університет харчових технологій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Лабораторія екологічного землеробства та природокористування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Сумський національний аграрний університет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 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Лабораторія </a:t>
            </a:r>
            <a:r>
              <a:rPr kumimoji="0" lang="uk-UA" sz="12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мікро-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і </a:t>
            </a:r>
            <a:r>
              <a:rPr kumimoji="0" lang="uk-UA" sz="1200" b="1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наносистем</a:t>
            </a:r>
            <a:r>
              <a:rPr kumimoji="0" lang="uk-UA" sz="12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новітніх матеріалів і технологій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,Харківський національний університет ім. В.Н.</a:t>
            </a:r>
            <a:r>
              <a:rPr kumimoji="0" lang="uk-UA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Каразіна</a:t>
            </a:r>
            <a:endParaRPr kumimoji="0" lang="uk-UA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36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10112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200" dirty="0"/>
              <a:t>Центри колективного користування науковим обладнанням (2019)</a:t>
            </a:r>
            <a:endParaRPr lang="ru-RU" sz="3200" dirty="0"/>
          </a:p>
        </p:txBody>
      </p:sp>
      <p:pic>
        <p:nvPicPr>
          <p:cNvPr id="5" name="Содержимое 3" descr="лого МОН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1833565" cy="964100"/>
          </a:xfr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1428736"/>
            <a:ext cx="8643998" cy="26776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ЦККНО  </a:t>
            </a:r>
            <a:r>
              <a:rPr kumimoji="0" lang="uk-UA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“</a:t>
            </a:r>
            <a:r>
              <a:rPr kumimoji="0" lang="uk-UA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Морська</a:t>
            </a:r>
            <a:r>
              <a:rPr kumimoji="0" lang="uk-UA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біологія, екологія та </a:t>
            </a:r>
            <a:r>
              <a:rPr kumimoji="0" lang="uk-UA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біотехнологія”</a:t>
            </a:r>
            <a:r>
              <a:rPr kumimoji="0" lang="uk-UA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uk-UA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Одеський національний університет ім. І.І.Мечникова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lang="uk-UA" sz="14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ЦККНО </a:t>
            </a:r>
            <a:r>
              <a:rPr lang="uk-UA" sz="1400" b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uk-UA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Створення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та дослідження аерокосмічних </a:t>
            </a:r>
            <a:r>
              <a:rPr lang="uk-UA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обєктів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та </a:t>
            </a:r>
            <a:r>
              <a:rPr lang="uk-UA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систем”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НАКУ ім. М.Є.Жуковського </a:t>
            </a:r>
            <a:r>
              <a:rPr lang="uk-UA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“Харківський</a:t>
            </a:r>
            <a:r>
              <a:rPr lang="uk-U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авіаційний </a:t>
            </a:r>
            <a:r>
              <a:rPr lang="uk-UA" sz="1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інститут”</a:t>
            </a:r>
            <a:endParaRPr lang="uk-UA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ЦККНО </a:t>
            </a:r>
            <a:r>
              <a:rPr kumimoji="0" lang="uk-UA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“Інноваційні</a:t>
            </a:r>
            <a:r>
              <a:rPr kumimoji="0" lang="uk-UA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технології в ракетно-космічній </a:t>
            </a:r>
            <a:r>
              <a:rPr kumimoji="0" lang="uk-UA" sz="1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галузі”</a:t>
            </a:r>
            <a:r>
              <a:rPr kumimoji="0" lang="uk-UA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uk-UA" sz="1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Дніпровський національний університет ім. Олеся Гончара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lang="uk-U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ЦККНО </a:t>
            </a:r>
            <a:r>
              <a:rPr lang="uk-UA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“Дослідницький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центр лазерних та оптоелектронних </a:t>
            </a:r>
            <a:r>
              <a:rPr lang="uk-UA" sz="14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технологій”</a:t>
            </a:r>
            <a:r>
              <a:rPr lang="uk-UA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Харківський національний університет радіоелектроніки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kumimoji="0" lang="uk-UA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ЦККНО</a:t>
            </a:r>
            <a:r>
              <a:rPr kumimoji="0" 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uk-UA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“Агропромисловий</a:t>
            </a:r>
            <a:r>
              <a:rPr kumimoji="0" 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комплекс, лісове і садово-паркове господарство, ветеринарна </a:t>
            </a:r>
            <a:r>
              <a:rPr kumimoji="0" lang="uk-UA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медицина”</a:t>
            </a:r>
            <a:r>
              <a:rPr kumimoji="0" 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uk-UA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НУБіП</a:t>
            </a:r>
            <a:r>
              <a:rPr kumimoji="0" lang="uk-UA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України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</a:pPr>
            <a:r>
              <a:rPr lang="uk-UA" sz="1400" dirty="0">
                <a:latin typeface="Arial" pitchFamily="34" charset="0"/>
                <a:cs typeface="Arial" pitchFamily="34" charset="0"/>
              </a:rPr>
              <a:t>ЦККНО </a:t>
            </a:r>
            <a:r>
              <a:rPr lang="uk-UA" sz="1400" b="1" dirty="0" err="1">
                <a:latin typeface="Arial" pitchFamily="34" charset="0"/>
                <a:cs typeface="Arial" pitchFamily="34" charset="0"/>
              </a:rPr>
              <a:t>“Центр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 цифрових технологій в </a:t>
            </a:r>
            <a:r>
              <a:rPr lang="uk-UA" sz="1400" b="1" dirty="0" err="1">
                <a:latin typeface="Arial" pitchFamily="34" charset="0"/>
                <a:cs typeface="Arial" pitchFamily="34" charset="0"/>
              </a:rPr>
              <a:t>гуманітаристиці”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Національний </a:t>
            </a:r>
            <a:r>
              <a:rPr lang="uk-UA" sz="1400" dirty="0" err="1">
                <a:latin typeface="Arial" pitchFamily="34" charset="0"/>
                <a:cs typeface="Arial" pitchFamily="34" charset="0"/>
              </a:rPr>
              <a:t>педагогнічний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 університет ім. М.П. Драгоманова</a:t>
            </a:r>
            <a:endParaRPr kumimoji="0" lang="uk-UA" sz="1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Нау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643446"/>
            <a:ext cx="2628900" cy="1733550"/>
          </a:xfrm>
          <a:prstGeom prst="rect">
            <a:avLst/>
          </a:prstGeom>
        </p:spPr>
      </p:pic>
      <p:sp>
        <p:nvSpPr>
          <p:cNvPr id="95234" name="AutoShap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scy;&amp;kcy;&amp;ocy;&amp;pcy;&amp;ucy;&amp;scy;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Скопус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4500570"/>
            <a:ext cx="2552700" cy="1790700"/>
          </a:xfrm>
          <a:prstGeom prst="rect">
            <a:avLst/>
          </a:prstGeom>
        </p:spPr>
      </p:pic>
      <p:pic>
        <p:nvPicPr>
          <p:cNvPr id="8" name="Рисунок 7" descr="веб оф.png"/>
          <p:cNvPicPr>
            <a:picLocks noChangeAspect="1"/>
          </p:cNvPicPr>
          <p:nvPr/>
        </p:nvPicPr>
        <p:blipFill>
          <a:blip r:embed="rId5" cstate="print"/>
          <a:srcRect l="40000"/>
          <a:stretch>
            <a:fillRect/>
          </a:stretch>
        </p:blipFill>
        <p:spPr>
          <a:xfrm>
            <a:off x="6357950" y="4714884"/>
            <a:ext cx="2143127" cy="1285875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37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181CD5-318F-4269-93AF-6CA6A9FBD7BB}"/>
              </a:ext>
            </a:extLst>
          </p:cNvPr>
          <p:cNvSpPr txBox="1"/>
          <p:nvPr/>
        </p:nvSpPr>
        <p:spPr>
          <a:xfrm>
            <a:off x="3214678" y="4365104"/>
            <a:ext cx="280039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Доступ</a:t>
            </a:r>
            <a:endParaRPr lang="ru-UA" sz="24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285728"/>
            <a:ext cx="7704138" cy="8636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altLang="uk-UA" sz="3600" b="1" dirty="0">
                <a:solidFill>
                  <a:schemeClr val="bg1"/>
                </a:solidFill>
              </a:rPr>
              <a:t>5. Зміст та оформлення проєкту</a:t>
            </a:r>
            <a:endParaRPr lang="ru-RU" altLang="uk-UA" sz="3600" b="1" dirty="0">
              <a:solidFill>
                <a:schemeClr val="bg1"/>
              </a:solidFill>
            </a:endParaRPr>
          </a:p>
        </p:txBody>
      </p:sp>
      <p:sp>
        <p:nvSpPr>
          <p:cNvPr id="26627" name="Содержимое 3"/>
          <p:cNvSpPr>
            <a:spLocks noGrp="1"/>
          </p:cNvSpPr>
          <p:nvPr>
            <p:ph sz="half" idx="2"/>
          </p:nvPr>
        </p:nvSpPr>
        <p:spPr>
          <a:xfrm>
            <a:off x="395287" y="1412875"/>
            <a:ext cx="8624329" cy="5184775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altLang="uk-UA" sz="1900" b="1" dirty="0">
                <a:solidFill>
                  <a:srgbClr val="7030A0"/>
                </a:solidFill>
              </a:rPr>
              <a:t>Титульна сторінка </a:t>
            </a:r>
            <a:r>
              <a:rPr lang="uk-UA" altLang="uk-UA" sz="1900" b="1" dirty="0"/>
              <a:t>(секція, назва проєкту, пріоритетний напрям і піднапрям)</a:t>
            </a:r>
          </a:p>
          <a:p>
            <a:pPr marL="0" indent="0">
              <a:buNone/>
            </a:pPr>
            <a:r>
              <a:rPr lang="uk-UA" altLang="uk-UA" sz="1900" b="1" cap="small" dirty="0">
                <a:solidFill>
                  <a:schemeClr val="accent6">
                    <a:lumMod val="50000"/>
                  </a:schemeClr>
                </a:solidFill>
              </a:rPr>
              <a:t>Опис проєкту</a:t>
            </a:r>
          </a:p>
          <a:p>
            <a:pPr marL="0" indent="0">
              <a:buNone/>
            </a:pPr>
            <a:r>
              <a:rPr lang="uk-UA" altLang="uk-UA" sz="1900" b="1" dirty="0"/>
              <a:t>1. Анотація </a:t>
            </a:r>
            <a:r>
              <a:rPr lang="uk-UA" altLang="uk-UA" sz="1900" b="1" dirty="0">
                <a:solidFill>
                  <a:srgbClr val="C00000"/>
                </a:solidFill>
              </a:rPr>
              <a:t>(до 15 рядків)</a:t>
            </a:r>
          </a:p>
          <a:p>
            <a:pPr marL="0" indent="0">
              <a:buNone/>
            </a:pPr>
            <a:r>
              <a:rPr lang="uk-UA" altLang="uk-UA" sz="1900" b="1" dirty="0"/>
              <a:t>2. Проблематика досліджень </a:t>
            </a:r>
            <a:r>
              <a:rPr lang="uk-UA" altLang="uk-UA" sz="1900" b="1" dirty="0">
                <a:solidFill>
                  <a:srgbClr val="C00000"/>
                </a:solidFill>
              </a:rPr>
              <a:t>(до 15 рядків)</a:t>
            </a:r>
          </a:p>
          <a:p>
            <a:pPr marL="0" indent="0">
              <a:buNone/>
            </a:pPr>
            <a:r>
              <a:rPr lang="uk-UA" altLang="uk-UA" sz="1900" b="1" dirty="0"/>
              <a:t>3. Стан досліджень проблеми і напряму </a:t>
            </a:r>
            <a:r>
              <a:rPr lang="uk-UA" altLang="uk-UA" sz="1900" b="1" dirty="0">
                <a:solidFill>
                  <a:srgbClr val="C00000"/>
                </a:solidFill>
              </a:rPr>
              <a:t>(до 70 рядків)</a:t>
            </a:r>
          </a:p>
          <a:p>
            <a:pPr marL="0" indent="0">
              <a:buNone/>
            </a:pPr>
            <a:r>
              <a:rPr lang="uk-UA" altLang="uk-UA" sz="1900" b="1" dirty="0"/>
              <a:t>4. Мета, основні завдання та їх актуальність </a:t>
            </a:r>
            <a:r>
              <a:rPr lang="uk-UA" altLang="uk-UA" sz="1900" b="1" dirty="0">
                <a:solidFill>
                  <a:srgbClr val="C00000"/>
                </a:solidFill>
              </a:rPr>
              <a:t>(до 70 рядків)</a:t>
            </a:r>
          </a:p>
          <a:p>
            <a:pPr marL="0" indent="0">
              <a:buNone/>
            </a:pPr>
            <a:r>
              <a:rPr lang="uk-UA" altLang="uk-UA" sz="1900" b="1" dirty="0"/>
              <a:t>5. Підхід, методи, засоби та особливості досліджень за проєктом </a:t>
            </a:r>
            <a:r>
              <a:rPr lang="uk-UA" altLang="uk-UA" sz="1900" b="1" dirty="0">
                <a:solidFill>
                  <a:srgbClr val="C00000"/>
                </a:solidFill>
              </a:rPr>
              <a:t>(до 50 рядків)</a:t>
            </a:r>
          </a:p>
          <a:p>
            <a:pPr marL="0" indent="0">
              <a:buNone/>
            </a:pPr>
            <a:r>
              <a:rPr lang="uk-UA" altLang="uk-UA" sz="1900" b="1" dirty="0"/>
              <a:t>6. Очікувані результати виконання проєкту, їх наукова новизна </a:t>
            </a:r>
            <a:r>
              <a:rPr lang="uk-UA" altLang="uk-UA" sz="1900" b="1" dirty="0">
                <a:solidFill>
                  <a:srgbClr val="C00000"/>
                </a:solidFill>
              </a:rPr>
              <a:t>(до 60 рядків)</a:t>
            </a:r>
          </a:p>
          <a:p>
            <a:pPr marL="0" indent="0">
              <a:buNone/>
            </a:pPr>
            <a:r>
              <a:rPr lang="uk-UA" altLang="uk-UA" sz="1900" b="1" dirty="0"/>
              <a:t>7. Практична цінність для економіки та суспільства</a:t>
            </a:r>
          </a:p>
          <a:p>
            <a:pPr marL="0" indent="0">
              <a:buNone/>
            </a:pPr>
            <a:r>
              <a:rPr lang="uk-UA" altLang="uk-UA" sz="1900" b="1" dirty="0">
                <a:solidFill>
                  <a:srgbClr val="669900"/>
                </a:solidFill>
              </a:rPr>
              <a:t>8. Фінансове обґрунтування витрат для виконання проєкту</a:t>
            </a:r>
          </a:p>
          <a:p>
            <a:pPr marL="0" indent="0">
              <a:buNone/>
            </a:pPr>
            <a:r>
              <a:rPr lang="uk-UA" altLang="uk-UA" sz="1900" b="1" dirty="0">
                <a:solidFill>
                  <a:srgbClr val="FF0000"/>
                </a:solidFill>
              </a:rPr>
              <a:t>9.  </a:t>
            </a:r>
            <a:r>
              <a:rPr lang="uk-UA" altLang="uk-UA" sz="1900" b="1" cap="all" dirty="0">
                <a:solidFill>
                  <a:srgbClr val="FF0000"/>
                </a:solidFill>
              </a:rPr>
              <a:t>Наукометричні показники авторів проекту </a:t>
            </a:r>
          </a:p>
          <a:p>
            <a:pPr marL="0" indent="0">
              <a:buNone/>
            </a:pPr>
            <a:r>
              <a:rPr lang="uk-UA" altLang="uk-UA" sz="1900" b="1" cap="all" dirty="0">
                <a:solidFill>
                  <a:srgbClr val="FF0000"/>
                </a:solidFill>
              </a:rPr>
              <a:t>10.  Науковий доробок  та досвід авторів за напрямом проекту </a:t>
            </a:r>
          </a:p>
          <a:p>
            <a:pPr marL="0" indent="0">
              <a:buNone/>
            </a:pPr>
            <a:r>
              <a:rPr lang="uk-UA" altLang="uk-UA" sz="1900" b="1" dirty="0">
                <a:solidFill>
                  <a:schemeClr val="accent5">
                    <a:lumMod val="75000"/>
                  </a:schemeClr>
                </a:solidFill>
              </a:rPr>
              <a:t>11. ПОКАЗНИКИ </a:t>
            </a:r>
            <a:r>
              <a:rPr lang="uk-UA" altLang="uk-UA" sz="1900" b="1" cap="all" dirty="0">
                <a:solidFill>
                  <a:schemeClr val="accent5">
                    <a:lumMod val="75000"/>
                  </a:schemeClr>
                </a:solidFill>
              </a:rPr>
              <a:t>ОчікуванИХ результатІВ за тематикою проєкту </a:t>
            </a:r>
          </a:p>
          <a:p>
            <a:pPr marL="0" indent="0">
              <a:buNone/>
            </a:pPr>
            <a:r>
              <a:rPr lang="uk-UA" altLang="uk-UA" sz="1900" b="1" dirty="0"/>
              <a:t>12. Етапи виконання проекту</a:t>
            </a:r>
          </a:p>
          <a:p>
            <a:pPr marL="0" indent="0">
              <a:buNone/>
            </a:pPr>
            <a:r>
              <a:rPr lang="uk-UA" altLang="uk-UA" sz="1900" b="1" dirty="0"/>
              <a:t>13. Виконавці проекту (з оплатою в межах запиту)</a:t>
            </a:r>
          </a:p>
          <a:p>
            <a:pPr marL="0" indent="0">
              <a:buNone/>
            </a:pPr>
            <a:r>
              <a:rPr lang="uk-UA" altLang="uk-UA" sz="1900" b="1" dirty="0"/>
              <a:t>14. Основні виконавці проєкту (керівник та 5 виконавців, з оплатою в межах запиту)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C4A425B-6262-487B-B530-DDD1AB169139}"/>
              </a:ext>
            </a:extLst>
          </p:cNvPr>
          <p:cNvSpPr/>
          <p:nvPr/>
        </p:nvSpPr>
        <p:spPr>
          <a:xfrm>
            <a:off x="268151" y="1988840"/>
            <a:ext cx="8624329" cy="2144160"/>
          </a:xfrm>
          <a:prstGeom prst="round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38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338F1-6367-4724-A007-9F8A519E02F2}"/>
              </a:ext>
            </a:extLst>
          </p:cNvPr>
          <p:cNvSpPr txBox="1"/>
          <p:nvPr/>
        </p:nvSpPr>
        <p:spPr>
          <a:xfrm rot="20525943">
            <a:off x="6867816" y="2170214"/>
            <a:ext cx="1898746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i="1" dirty="0">
                <a:solidFill>
                  <a:srgbClr val="FF0000"/>
                </a:solidFill>
              </a:rPr>
              <a:t>І розділ експертної оцінки</a:t>
            </a:r>
            <a:endParaRPr lang="ru-UA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693133" y="340831"/>
            <a:ext cx="8229600" cy="1027113"/>
          </a:xfrm>
        </p:spPr>
        <p:txBody>
          <a:bodyPr/>
          <a:lstStyle/>
          <a:p>
            <a:r>
              <a:rPr lang="uk-UA" dirty="0"/>
              <a:t>Назва проекту – </a:t>
            </a:r>
            <a:r>
              <a:rPr lang="uk-UA" dirty="0">
                <a:solidFill>
                  <a:srgbClr val="C00000"/>
                </a:solidFill>
              </a:rPr>
              <a:t>до 15 слів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435975" cy="503989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uk-UA" sz="2000" b="1" u="sng" cap="all" dirty="0">
                <a:solidFill>
                  <a:srgbClr val="002060"/>
                </a:solidFill>
              </a:rPr>
              <a:t>Фундаментальні:</a:t>
            </a:r>
          </a:p>
          <a:p>
            <a:r>
              <a:rPr lang="uk-UA" sz="2000" dirty="0"/>
              <a:t>Методологія оцінювання …</a:t>
            </a:r>
          </a:p>
          <a:p>
            <a:r>
              <a:rPr lang="uk-UA" sz="2000" dirty="0"/>
              <a:t>Закономірності впливу (використання) …</a:t>
            </a:r>
          </a:p>
          <a:p>
            <a:r>
              <a:rPr lang="uk-UA" sz="2000" dirty="0"/>
              <a:t>Новітні теоретико-адаптивні системи …</a:t>
            </a:r>
          </a:p>
          <a:p>
            <a:r>
              <a:rPr lang="uk-UA" sz="2000" dirty="0"/>
              <a:t>Новітня концепція …</a:t>
            </a:r>
          </a:p>
          <a:p>
            <a:r>
              <a:rPr lang="uk-UA" sz="2000" dirty="0"/>
              <a:t>Теорія  структурно-параметричного синтезу …</a:t>
            </a:r>
          </a:p>
          <a:p>
            <a:r>
              <a:rPr lang="uk-UA" sz="2000" dirty="0"/>
              <a:t>Наукові основи формування вимог до …</a:t>
            </a:r>
          </a:p>
          <a:p>
            <a:r>
              <a:rPr lang="uk-UA" sz="2000" dirty="0"/>
              <a:t>Наукові основи …</a:t>
            </a:r>
          </a:p>
          <a:p>
            <a:r>
              <a:rPr lang="uk-UA" sz="2000" dirty="0"/>
              <a:t>Теоретичні основи моніторингу …</a:t>
            </a:r>
          </a:p>
          <a:p>
            <a:r>
              <a:rPr lang="uk-UA" sz="2000" dirty="0"/>
              <a:t>Вивчення поведінки (трансформації) та прогнозування …</a:t>
            </a:r>
          </a:p>
          <a:p>
            <a:r>
              <a:rPr lang="uk-UA" sz="2000" dirty="0"/>
              <a:t>Вивчення особливостей прояву…</a:t>
            </a:r>
          </a:p>
          <a:p>
            <a:r>
              <a:rPr lang="uk-UA" sz="2000" dirty="0"/>
              <a:t>Теоретичне обґрунтування закономірностей  …</a:t>
            </a:r>
          </a:p>
          <a:p>
            <a:r>
              <a:rPr lang="uk-UA" sz="2000" dirty="0"/>
              <a:t>Концепція …</a:t>
            </a:r>
          </a:p>
          <a:p>
            <a:r>
              <a:rPr lang="uk-UA" sz="2000" dirty="0"/>
              <a:t>Вивчення генетичних ознак …    Теоретичні основи …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D389FB-A36D-4005-A6B0-011DAFC5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60648"/>
            <a:ext cx="1018830" cy="93610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89B6A1A-7FB8-436F-B5F4-1BDFF18B66C6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202496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7113"/>
          </a:xfrm>
        </p:spPr>
        <p:txBody>
          <a:bodyPr/>
          <a:lstStyle/>
          <a:p>
            <a:r>
              <a:rPr lang="uk-UA"/>
              <a:t>Назва проекту – </a:t>
            </a:r>
            <a:r>
              <a:rPr lang="uk-UA">
                <a:solidFill>
                  <a:srgbClr val="C00000"/>
                </a:solidFill>
              </a:rPr>
              <a:t>до 15 слів</a:t>
            </a:r>
            <a:endParaRPr lang="ru-RU">
              <a:solidFill>
                <a:srgbClr val="C00000"/>
              </a:solidFill>
            </a:endParaRPr>
          </a:p>
        </p:txBody>
      </p:sp>
      <p:sp>
        <p:nvSpPr>
          <p:cNvPr id="28675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435975" cy="511175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uk-UA" sz="2000" b="1" u="sng" cap="all" dirty="0">
                <a:solidFill>
                  <a:srgbClr val="002060"/>
                </a:solidFill>
              </a:rPr>
              <a:t>Прикладні:</a:t>
            </a:r>
          </a:p>
          <a:p>
            <a:r>
              <a:rPr lang="uk-UA" sz="2000" dirty="0"/>
              <a:t>Прикладні рішення створення новітніх моделей …</a:t>
            </a:r>
          </a:p>
          <a:p>
            <a:r>
              <a:rPr lang="uk-UA" sz="2000" dirty="0"/>
              <a:t>Розробка методів застосування …</a:t>
            </a:r>
          </a:p>
          <a:p>
            <a:r>
              <a:rPr lang="uk-UA" sz="2000" dirty="0"/>
              <a:t>Прикладні рішення комплексного оцінювання …</a:t>
            </a:r>
          </a:p>
          <a:p>
            <a:r>
              <a:rPr lang="uk-UA" sz="2000" dirty="0"/>
              <a:t>Обґрунтування параметрів …</a:t>
            </a:r>
          </a:p>
          <a:p>
            <a:r>
              <a:rPr lang="uk-UA" sz="2000" dirty="0"/>
              <a:t>Розробка сучасних способів (технологічних рішень) …</a:t>
            </a:r>
          </a:p>
          <a:p>
            <a:r>
              <a:rPr lang="uk-UA" sz="2000" dirty="0"/>
              <a:t>Розробка нової технології (способу виробництва) …</a:t>
            </a:r>
          </a:p>
          <a:p>
            <a:r>
              <a:rPr lang="uk-UA" sz="2000" dirty="0"/>
              <a:t>Наукове обґрунтування та розробка нових заходів …</a:t>
            </a:r>
            <a:endParaRPr lang="ru-RU" sz="2000" dirty="0"/>
          </a:p>
          <a:p>
            <a:r>
              <a:rPr lang="uk-UA" sz="2000" dirty="0"/>
              <a:t>Науково-методичне забезпечення розвитку …</a:t>
            </a:r>
          </a:p>
          <a:p>
            <a:r>
              <a:rPr lang="uk-UA" sz="2000" dirty="0"/>
              <a:t>Розробити методи удосконалення …</a:t>
            </a:r>
          </a:p>
          <a:p>
            <a:r>
              <a:rPr lang="uk-UA" sz="2000" dirty="0"/>
              <a:t>Розробити новітні принципи організації …</a:t>
            </a:r>
          </a:p>
          <a:p>
            <a:r>
              <a:rPr lang="uk-UA" sz="2000" dirty="0"/>
              <a:t>Прикладна розробка методу …</a:t>
            </a:r>
          </a:p>
          <a:p>
            <a:r>
              <a:rPr lang="uk-UA" sz="2000" dirty="0"/>
              <a:t>Розробити технологічні вимоги …</a:t>
            </a:r>
          </a:p>
          <a:p>
            <a:r>
              <a:rPr lang="uk-UA" sz="2000" dirty="0"/>
              <a:t>Розробити фінансово-економічний механізм … у нових …</a:t>
            </a:r>
            <a:endParaRPr lang="ru-RU" sz="200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A306B57-8915-43B2-B32C-9C287EF8002B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40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ED6B43-9098-443F-9975-4DEFB4F17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60648"/>
            <a:ext cx="1018830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7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0034" y="1428736"/>
            <a:ext cx="82073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36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1. Анотація</a:t>
            </a:r>
            <a:r>
              <a:rPr lang="uk-UA" sz="24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 (до 15 рядків) – короткий зміст проекту</a:t>
            </a:r>
          </a:p>
        </p:txBody>
      </p:sp>
      <p:sp>
        <p:nvSpPr>
          <p:cNvPr id="29700" name="Содержимое 3"/>
          <p:cNvSpPr>
            <a:spLocks noGrp="1"/>
          </p:cNvSpPr>
          <p:nvPr>
            <p:ph sz="half" idx="2"/>
          </p:nvPr>
        </p:nvSpPr>
        <p:spPr>
          <a:xfrm>
            <a:off x="285720" y="2500306"/>
            <a:ext cx="8497887" cy="2665412"/>
          </a:xfrm>
        </p:spPr>
        <p:txBody>
          <a:bodyPr/>
          <a:lstStyle/>
          <a:p>
            <a:pPr algn="just"/>
            <a:r>
              <a:rPr lang="uk-UA" altLang="uk-UA" sz="1900" b="1" dirty="0"/>
              <a:t>Наводиться короткий зміст проекту з використанням таких ключових словосполучень: 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 b="1" dirty="0"/>
              <a:t> </a:t>
            </a:r>
            <a:r>
              <a:rPr lang="uk-UA" altLang="uk-UA" sz="1900" dirty="0"/>
              <a:t>Проект прикладного (фундаментального) дослідження спрямований на розробку … та прикладне (теоретичне) обґрунтування …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 dirty="0"/>
              <a:t> Акцентовано приділятиметься увага дослідженням…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 dirty="0"/>
              <a:t> Значна увага в прикладному (фундаментальному) проекті буде приділена…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 dirty="0"/>
              <a:t> Вагомого наукового значення набудуть…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CC852-53C7-4D55-901A-DF4175BC4E21}"/>
              </a:ext>
            </a:extLst>
          </p:cNvPr>
          <p:cNvSpPr txBox="1"/>
          <p:nvPr/>
        </p:nvSpPr>
        <p:spPr>
          <a:xfrm>
            <a:off x="751293" y="5207056"/>
            <a:ext cx="7704856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Основний зміст роботи, важливість та актуальність проблематики, рівень проєкту: світовий, національний, регіональний, галузевий, поточні питання </a:t>
            </a:r>
            <a:endParaRPr lang="ru-UA" sz="20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B6775C-1681-4128-8F09-0FDC34B48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8186"/>
            <a:ext cx="1018830" cy="936104"/>
          </a:xfrm>
          <a:prstGeom prst="rect">
            <a:avLst/>
          </a:prstGeom>
        </p:spPr>
      </p:pic>
      <p:pic>
        <p:nvPicPr>
          <p:cNvPr id="1026" name="Picture 2" descr="Як матеріалізувати свої думки - поради">
            <a:extLst>
              <a:ext uri="{FF2B5EF4-FFF2-40B4-BE49-F238E27FC236}">
                <a16:creationId xmlns:a16="http://schemas.microsoft.com/office/drawing/2014/main" id="{B2AD3B00-C061-4121-A7A5-96D4E803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142518"/>
            <a:ext cx="1944216" cy="13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ED23B2EE-5A58-473F-B630-1036F66BDC39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41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61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1560"/>
          </a:xfrm>
        </p:spPr>
        <p:txBody>
          <a:bodyPr/>
          <a:lstStyle/>
          <a:p>
            <a:pPr algn="r"/>
            <a:r>
              <a:rPr lang="ru-RU" sz="2400" i="1" dirty="0">
                <a:solidFill>
                  <a:srgbClr val="250BC3"/>
                </a:solidFill>
              </a:rPr>
              <a:t>Приклад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412776"/>
            <a:ext cx="8892480" cy="43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2396B666-D8BC-4A99-B0C5-BC1D95260FD2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42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37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00113" y="292271"/>
            <a:ext cx="77041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32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2. Проблематика досліджень</a:t>
            </a:r>
          </a:p>
        </p:txBody>
      </p:sp>
      <p:sp>
        <p:nvSpPr>
          <p:cNvPr id="30723" name="Содержимое 3"/>
          <p:cNvSpPr>
            <a:spLocks noGrp="1"/>
          </p:cNvSpPr>
          <p:nvPr>
            <p:ph sz="half" idx="2"/>
          </p:nvPr>
        </p:nvSpPr>
        <p:spPr>
          <a:xfrm>
            <a:off x="250825" y="836613"/>
            <a:ext cx="8675688" cy="194468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altLang="uk-UA" sz="1900" b="1" dirty="0">
                <a:solidFill>
                  <a:srgbClr val="C00000"/>
                </a:solidFill>
              </a:rPr>
              <a:t>2.1 Проблема з переліку нагальних проблем оборони, безпеки, економіки та суспільства України, які визначені ЦОВВ, державними відомствами тощо</a:t>
            </a:r>
          </a:p>
          <a:p>
            <a:pPr marL="0" indent="0" algn="just">
              <a:buNone/>
            </a:pPr>
            <a:r>
              <a:rPr lang="uk-UA" altLang="uk-UA" sz="1900" dirty="0"/>
              <a:t>Проблема … і створена(ний) нами … вирішить ….</a:t>
            </a:r>
          </a:p>
          <a:p>
            <a:pPr marL="0" indent="0" algn="just">
              <a:buNone/>
            </a:pPr>
            <a:r>
              <a:rPr lang="uk-UA" altLang="uk-UA" sz="1900" dirty="0"/>
              <a:t>Прикладне дослідження проводиться на стику таких наук як …</a:t>
            </a:r>
          </a:p>
          <a:p>
            <a:pPr marL="0" indent="0" algn="just">
              <a:buNone/>
            </a:pPr>
            <a:r>
              <a:rPr lang="uk-UA" altLang="uk-UA" sz="1900" dirty="0"/>
              <a:t>Практичні результати роботи дадуть поштовх розвитку для …..</a:t>
            </a:r>
          </a:p>
          <a:p>
            <a:pPr marL="0" indent="0" algn="just">
              <a:buNone/>
            </a:pPr>
            <a:r>
              <a:rPr lang="uk-UA" altLang="uk-UA" sz="1900" b="1" dirty="0"/>
              <a:t>2.2. Об</a:t>
            </a:r>
            <a:r>
              <a:rPr lang="el-GR" altLang="uk-UA" sz="1900" b="1" dirty="0"/>
              <a:t>᾽</a:t>
            </a:r>
            <a:r>
              <a:rPr lang="uk-UA" altLang="uk-UA" sz="1900" b="1" dirty="0" err="1"/>
              <a:t>єкт</a:t>
            </a:r>
            <a:r>
              <a:rPr lang="uk-UA" altLang="uk-UA" sz="1900" b="1" dirty="0"/>
              <a:t> дослідження…</a:t>
            </a:r>
          </a:p>
          <a:p>
            <a:pPr marL="0" indent="0" algn="just">
              <a:buNone/>
            </a:pPr>
            <a:r>
              <a:rPr lang="uk-UA" altLang="uk-UA" sz="1900" b="1" dirty="0"/>
              <a:t>2.3. Предмет дослідження…</a:t>
            </a:r>
          </a:p>
          <a:p>
            <a:pPr algn="just"/>
            <a:endParaRPr lang="uk-UA" altLang="uk-UA" sz="19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00113" y="2636837"/>
            <a:ext cx="77041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32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3. Стан досліджень проблеми і напряму</a:t>
            </a:r>
          </a:p>
        </p:txBody>
      </p:sp>
      <p:sp>
        <p:nvSpPr>
          <p:cNvPr id="30725" name="Содержимое 3"/>
          <p:cNvSpPr>
            <a:spLocks noGrp="1"/>
          </p:cNvSpPr>
          <p:nvPr>
            <p:ph sz="half" idx="2"/>
          </p:nvPr>
        </p:nvSpPr>
        <p:spPr>
          <a:xfrm>
            <a:off x="250825" y="3213100"/>
            <a:ext cx="8713788" cy="3384550"/>
          </a:xfrm>
        </p:spPr>
        <p:txBody>
          <a:bodyPr/>
          <a:lstStyle/>
          <a:p>
            <a:pPr marL="0" indent="0" algn="just">
              <a:buNone/>
            </a:pPr>
            <a:r>
              <a:rPr lang="uk-UA" altLang="uk-UA" sz="1900" b="1" u="sng" dirty="0"/>
              <a:t>3.1. Аналіз результатів, отриманих авторами проекту</a:t>
            </a:r>
            <a:r>
              <a:rPr lang="uk-UA" altLang="uk-UA" sz="1900" dirty="0"/>
              <a:t> за даною проблемою, тематикою, об</a:t>
            </a:r>
            <a:r>
              <a:rPr lang="el-GR" altLang="uk-UA" sz="1900" dirty="0"/>
              <a:t>᾽</a:t>
            </a:r>
            <a:r>
              <a:rPr lang="uk-UA" altLang="uk-UA" sz="1900" dirty="0" err="1"/>
              <a:t>єктом</a:t>
            </a:r>
            <a:r>
              <a:rPr lang="uk-UA" altLang="uk-UA" sz="1900" dirty="0"/>
              <a:t> та предметом дослідження, в чому саме полягає внесок згадуваних вчених і чому їх напрацювання потребують продовження, доповнення, вдосконалення (зазначити </a:t>
            </a:r>
            <a:r>
              <a:rPr lang="uk-UA" altLang="uk-UA" sz="1900" dirty="0" err="1"/>
              <a:t>ПІП</a:t>
            </a:r>
            <a:r>
              <a:rPr lang="uk-UA" altLang="uk-UA" sz="1900" dirty="0"/>
              <a:t>)</a:t>
            </a:r>
          </a:p>
          <a:p>
            <a:pPr marL="0" indent="0" algn="just">
              <a:buNone/>
            </a:pPr>
            <a:r>
              <a:rPr lang="uk-UA" altLang="uk-UA" sz="1900" b="1" u="sng" dirty="0"/>
              <a:t>3.2. Аналіз результатів отриманих іншими вітчизняними і закордонними в</a:t>
            </a:r>
            <a:r>
              <a:rPr lang="uk-UA" altLang="uk-UA" sz="1900" u="sng" dirty="0"/>
              <a:t>ченими </a:t>
            </a:r>
            <a:r>
              <a:rPr lang="uk-UA" altLang="uk-UA" sz="1900" dirty="0"/>
              <a:t>(проаналізувати напрацювання вчених </a:t>
            </a:r>
            <a:r>
              <a:rPr lang="uk-UA" altLang="uk-UA" sz="1900" b="1" u="sng" dirty="0">
                <a:solidFill>
                  <a:srgbClr val="FF0000"/>
                </a:solidFill>
              </a:rPr>
              <a:t>за останні 5 років </a:t>
            </a:r>
            <a:r>
              <a:rPr lang="uk-UA" altLang="uk-UA" sz="1900" dirty="0"/>
              <a:t>із посиланнями на конкретні публікації та докладними порівняннями)</a:t>
            </a:r>
          </a:p>
          <a:p>
            <a:pPr marL="0" indent="0" algn="just">
              <a:buNone/>
            </a:pPr>
            <a:r>
              <a:rPr lang="uk-UA" altLang="uk-UA" sz="1900" b="1" u="sng" dirty="0"/>
              <a:t>3.3. Перелік основних публікацій (не більше 10-ти) закордонних і вітчизняних вчених </a:t>
            </a:r>
            <a:r>
              <a:rPr lang="uk-UA" altLang="uk-UA" sz="1900" dirty="0"/>
              <a:t>(окрім публікацій у авторів, що наведені у доробку), що містять аналоги та прототипи, є основою для проекту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2128162-B9EB-4468-A570-19E2EF275F7E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43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4" descr="Создать мем &quot;иконка новинка png, new пнг, акция png&quot; - Картинки -  Meme-arsenal.com">
            <a:extLst>
              <a:ext uri="{FF2B5EF4-FFF2-40B4-BE49-F238E27FC236}">
                <a16:creationId xmlns:a16="http://schemas.microsoft.com/office/drawing/2014/main" id="{4DE27582-1E4E-44F8-9252-F24A6852A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959" y="1284200"/>
            <a:ext cx="1130227" cy="71741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78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676455" cy="55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695E2B1A-1CE1-489C-8784-F7CF50738EC6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44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29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3"/>
          <p:cNvSpPr>
            <a:spLocks noGrp="1"/>
          </p:cNvSpPr>
          <p:nvPr>
            <p:ph sz="half" idx="2"/>
          </p:nvPr>
        </p:nvSpPr>
        <p:spPr>
          <a:xfrm>
            <a:off x="179388" y="981075"/>
            <a:ext cx="8713787" cy="5184775"/>
          </a:xfrm>
        </p:spPr>
        <p:txBody>
          <a:bodyPr/>
          <a:lstStyle/>
          <a:p>
            <a:pPr algn="just"/>
            <a:r>
              <a:rPr lang="uk-UA" altLang="uk-UA" sz="1900" b="1"/>
              <a:t>В результатах власних досліджень вказати: 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/>
              <a:t>     Додати наукову школу, основні результати її діяльності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/>
              <a:t>     Набутий досвід проведення наукових досліджень матиме вагоме   значення для виконання завдань, зазначених даним проектом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/>
              <a:t>     </a:t>
            </a:r>
            <a:r>
              <a:rPr lang="uk-UA" altLang="uk-UA" sz="1900" b="1"/>
              <a:t>Висновок:</a:t>
            </a:r>
            <a:r>
              <a:rPr lang="uk-UA" altLang="uk-UA" sz="1900"/>
              <a:t> Аналізуючи результати попередніх досліджень, отриманих  вітчизняними та зарубіжними вченими слід зазначити, що заплановані прикладні результати, зокрема… не матимуть аналогів і світі (Україні). 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/>
              <a:t>     Отже, на думку авторів проекту, очікувані прикладні наукові рішення стануть новими в галузі природокористування та таких суміжних галузей наук, як…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6F4B735-786F-400C-8F7A-2C8BE45D0399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45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5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. 2"/>
          <p:cNvSpPr>
            <a:spLocks noGrp="1" noChangeArrowheads="1"/>
          </p:cNvSpPr>
          <p:nvPr>
            <p:ph type="ctrTitle"/>
          </p:nvPr>
        </p:nvSpPr>
        <p:spPr>
          <a:xfrm>
            <a:off x="642910" y="2428868"/>
            <a:ext cx="7893520" cy="223678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uk-UA" altLang="uk-UA" sz="3600" b="1" dirty="0">
                <a:solidFill>
                  <a:schemeClr val="bg1"/>
                </a:solidFill>
              </a:rPr>
              <a:t>Про особливості підготовки у 2023 році наукових проєктів для участі у конкурсному відборі МОН України</a:t>
            </a:r>
          </a:p>
        </p:txBody>
      </p:sp>
      <p:sp>
        <p:nvSpPr>
          <p:cNvPr id="3075" name="Прямоуг. 3"/>
          <p:cNvSpPr>
            <a:spLocks noGrp="1" noChangeArrowheads="1"/>
          </p:cNvSpPr>
          <p:nvPr>
            <p:ph type="subTitle" idx="1"/>
          </p:nvPr>
        </p:nvSpPr>
        <p:spPr>
          <a:xfrm>
            <a:off x="3428992" y="5643578"/>
            <a:ext cx="5439547" cy="714380"/>
          </a:xfrm>
        </p:spPr>
        <p:txBody>
          <a:bodyPr>
            <a:normAutofit fontScale="85000" lnSpcReduction="10000"/>
          </a:bodyPr>
          <a:lstStyle/>
          <a:p>
            <a:pPr algn="r">
              <a:lnSpc>
                <a:spcPct val="80000"/>
              </a:lnSpc>
            </a:pPr>
            <a:r>
              <a:rPr lang="uk-UA" altLang="uk-UA" sz="2800" b="1" i="1" dirty="0">
                <a:solidFill>
                  <a:srgbClr val="0070C0"/>
                </a:solidFill>
              </a:rPr>
              <a:t>Начальник науково-дослідної частини</a:t>
            </a:r>
          </a:p>
          <a:p>
            <a:pPr algn="r">
              <a:lnSpc>
                <a:spcPct val="80000"/>
              </a:lnSpc>
            </a:pPr>
            <a:r>
              <a:rPr lang="uk-UA" altLang="uk-UA" sz="2800" b="1" i="1" dirty="0">
                <a:solidFill>
                  <a:srgbClr val="0070C0"/>
                </a:solidFill>
              </a:rPr>
              <a:t>Володимир ОТЧЕНАШКО</a:t>
            </a: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5652120" y="142852"/>
            <a:ext cx="32958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rgbClr val="0070C0"/>
                </a:solidFill>
              </a:rPr>
              <a:t>НУБіП України,</a:t>
            </a:r>
            <a:br>
              <a:rPr lang="uk-UA" b="1" dirty="0">
                <a:solidFill>
                  <a:srgbClr val="0070C0"/>
                </a:solidFill>
              </a:rPr>
            </a:br>
            <a:r>
              <a:rPr lang="uk-UA" b="1" dirty="0">
                <a:solidFill>
                  <a:srgbClr val="0070C0"/>
                </a:solidFill>
              </a:rPr>
              <a:t>науково-методичний семінар</a:t>
            </a:r>
          </a:p>
          <a:p>
            <a:pPr algn="r"/>
            <a:r>
              <a:rPr lang="uk-UA" b="1" dirty="0">
                <a:solidFill>
                  <a:srgbClr val="0070C0"/>
                </a:solidFill>
              </a:rPr>
              <a:t>14.09.2023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NUBIP_LOGO_NEW_Poisk_20 copy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332656"/>
            <a:ext cx="1430309" cy="170080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27088" y="260350"/>
            <a:ext cx="81374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8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4. Мета, основні завдання та їх актуальність</a:t>
            </a:r>
          </a:p>
        </p:txBody>
      </p:sp>
      <p:sp>
        <p:nvSpPr>
          <p:cNvPr id="11267" name="Содержимое 3"/>
          <p:cNvSpPr>
            <a:spLocks noGrp="1"/>
          </p:cNvSpPr>
          <p:nvPr>
            <p:ph sz="half" idx="2"/>
          </p:nvPr>
        </p:nvSpPr>
        <p:spPr>
          <a:xfrm>
            <a:off x="250825" y="764704"/>
            <a:ext cx="8713788" cy="59766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r>
              <a:rPr lang="uk-UA" sz="1800" b="1" dirty="0"/>
              <a:t>4.1. Ідеї та робочі гіпотези проекту</a:t>
            </a:r>
          </a:p>
          <a:p>
            <a:pPr marL="0" indent="0" algn="just">
              <a:buNone/>
              <a:defRPr/>
            </a:pPr>
            <a:r>
              <a:rPr lang="uk-UA" sz="1800" b="1" dirty="0"/>
              <a:t>4.2. Мета і завдання проекту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     Мета повинна вказуватися конкретно, </a:t>
            </a:r>
            <a:r>
              <a:rPr lang="uk-UA" sz="1800" u="sng" dirty="0"/>
              <a:t>без </a:t>
            </a:r>
            <a:r>
              <a:rPr lang="uk-UA" sz="1800" u="sng" dirty="0" err="1"/>
              <a:t>“що</a:t>
            </a:r>
            <a:r>
              <a:rPr lang="uk-UA" sz="1800" u="sng" dirty="0"/>
              <a:t> </a:t>
            </a:r>
            <a:r>
              <a:rPr lang="uk-UA" sz="1800" u="sng" dirty="0" err="1"/>
              <a:t>дозволить”</a:t>
            </a:r>
            <a:r>
              <a:rPr lang="uk-UA" sz="1800" u="sng" dirty="0"/>
              <a:t> … (пояснення)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     Пояснення “що дозволить”  висвітлити в розділах № 5-7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     Мета корелюється з назвою та об’єктом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     Завдання вказати чітко по пунктах (</a:t>
            </a:r>
            <a:r>
              <a:rPr lang="uk-UA" sz="1800" i="1" dirty="0"/>
              <a:t>для прикладних НДР</a:t>
            </a:r>
            <a:r>
              <a:rPr lang="uk-UA" sz="1800" dirty="0"/>
              <a:t>):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uk-UA" sz="1800" dirty="0"/>
              <a:t>1. Всебічне вивчення </a:t>
            </a:r>
            <a:r>
              <a:rPr lang="uk-UA" sz="1800" dirty="0" err="1"/>
              <a:t>патентно-кон’юктурної</a:t>
            </a:r>
            <a:r>
              <a:rPr lang="uk-UA" sz="1800" dirty="0"/>
              <a:t> та прикладної бази закордонного та вітчизняного  досвіду… 2. Розробка методів … 3. Створення засобів…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4. Заключним завданням має бути  створення прикладної продукції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Уникати теоретичних та наукоємних описів.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Завдання вказати чітко по пунктах (</a:t>
            </a:r>
            <a:r>
              <a:rPr lang="uk-UA" sz="1800" i="1" dirty="0"/>
              <a:t>для фундаментальних НДР</a:t>
            </a:r>
            <a:r>
              <a:rPr lang="uk-UA" sz="1800" dirty="0"/>
              <a:t>):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uk-UA" sz="1800" dirty="0"/>
              <a:t>1. Комплексне дослідження… 2. Зарубіжний та вітчизняний  досвід… 3.Теоретично обґрунтувати та комплексно дослідити … провести  аналіз...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u="sng" dirty="0"/>
              <a:t>Останній пункт завдань – одержання конкретного наукового продукту</a:t>
            </a:r>
            <a:r>
              <a:rPr lang="uk-UA" sz="1800" dirty="0"/>
              <a:t>, обов’язково написати із мети: концепція …….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Розробити моделі, методи, підходи, створити методи оцінки…, критерії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dirty="0"/>
              <a:t>Уникати теоретичних та наукоємних описів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i="1" dirty="0"/>
              <a:t>Завдання мають відповідати (узгоджуватися) з  етапами роботи (П.12 Етапи виконання проекту)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1800" b="1" dirty="0"/>
              <a:t>4.3. Обґрунтування актуальності та/або доцільності виконання завдань проєкту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15D2743-A5B3-4DF9-A8C1-D92BC53077C3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46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81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425398" cy="624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1D156DAB-0706-4C61-932D-C342C1D1BB3F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0578584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3"/>
          <p:cNvSpPr>
            <a:spLocks noGrp="1"/>
          </p:cNvSpPr>
          <p:nvPr>
            <p:ph sz="half" idx="2"/>
          </p:nvPr>
        </p:nvSpPr>
        <p:spPr>
          <a:xfrm>
            <a:off x="179388" y="765175"/>
            <a:ext cx="8424862" cy="1584325"/>
          </a:xfrm>
        </p:spPr>
        <p:txBody>
          <a:bodyPr/>
          <a:lstStyle/>
          <a:p>
            <a:pPr algn="just"/>
            <a:r>
              <a:rPr lang="uk-UA" altLang="uk-UA" sz="1900" b="1"/>
              <a:t>Обґрунтування актуальності та\або доцільності виконання завдань</a:t>
            </a:r>
            <a:r>
              <a:rPr lang="uk-UA" altLang="uk-UA" sz="1900"/>
              <a:t>, виходячи із: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/>
              <a:t>      - стану досліджень проблематики і тематики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/>
              <a:t>      - ідей та робочих гіпотез проекту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5EB3055-4310-4058-A635-41A6365FF28D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48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027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55675"/>
          </a:xfrm>
        </p:spPr>
        <p:txBody>
          <a:bodyPr/>
          <a:lstStyle/>
          <a:p>
            <a:pPr algn="ctr"/>
            <a:r>
              <a:rPr lang="uk-UA" sz="2800" b="1">
                <a:solidFill>
                  <a:srgbClr val="250BC3"/>
                </a:solidFill>
              </a:rPr>
              <a:t>5. Підхід, методи, засоби та особливості досліджень за проектом</a:t>
            </a:r>
          </a:p>
        </p:txBody>
      </p:sp>
      <p:sp>
        <p:nvSpPr>
          <p:cNvPr id="34820" name="Содержимое 3"/>
          <p:cNvSpPr>
            <a:spLocks noGrp="1"/>
          </p:cNvSpPr>
          <p:nvPr>
            <p:ph sz="half" idx="2"/>
          </p:nvPr>
        </p:nvSpPr>
        <p:spPr>
          <a:xfrm>
            <a:off x="468313" y="1628775"/>
            <a:ext cx="8208962" cy="504031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altLang="uk-UA" sz="1900" b="1" dirty="0"/>
              <a:t>5.1. Визначення підходу щодо проведення досліджень, обґрунтування його новизни. Нові або оновлені методи та засоби, методика та методологія досліджень, що створюватимуться авторами у ході виконання проекту</a:t>
            </a:r>
          </a:p>
          <a:p>
            <a:pPr marL="0" indent="0" algn="just">
              <a:buNone/>
            </a:pPr>
            <a:r>
              <a:rPr lang="uk-UA" altLang="uk-UA" sz="1900" b="1" dirty="0"/>
              <a:t>5.2. Особливості структури та складових проведення досліджень</a:t>
            </a:r>
          </a:p>
          <a:p>
            <a:pPr marL="0" indent="0" algn="just">
              <a:buNone/>
            </a:pPr>
            <a:r>
              <a:rPr lang="uk-UA" altLang="uk-UA" sz="1900" b="1" dirty="0"/>
              <a:t>5.3. Обґрунтування наявності матеріально-технічної бази…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 dirty="0"/>
              <a:t>      </a:t>
            </a:r>
            <a:r>
              <a:rPr lang="uk-UA" altLang="uk-UA" sz="1900" i="1" dirty="0"/>
              <a:t>Автори проекту планують створити …, що дозволить …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 i="1" dirty="0"/>
              <a:t>Також в проекті необхідно зазначити, що під час виконання проекту автори використовують сучасну матеріально-технічну базу, обладнані лабораторії, …. Також результати дослідження отримуватимуться за використання бази центрів колективного користування науковим обладнанням, з використанням обладнання НАН України. Виконавці матимуть доступ до сучасних електронних баз даних ….</a:t>
            </a:r>
          </a:p>
          <a:p>
            <a:pPr algn="just">
              <a:buFont typeface="Wingdings" pitchFamily="2" charset="2"/>
              <a:buNone/>
            </a:pPr>
            <a:r>
              <a:rPr lang="uk-UA" altLang="uk-UA" sz="1900" b="1" dirty="0"/>
              <a:t>5.4. Наявність державної атестації  наукової діяльності  ЗВО/НУ за напрямом проєкту…</a:t>
            </a:r>
          </a:p>
          <a:p>
            <a:pPr algn="just">
              <a:buFont typeface="Wingdings" pitchFamily="2" charset="2"/>
              <a:buNone/>
            </a:pPr>
            <a:r>
              <a:rPr lang="ru-RU" sz="2000" dirty="0">
                <a:solidFill>
                  <a:srgbClr val="FF0000"/>
                </a:solidFill>
              </a:rPr>
              <a:t>Наказ </a:t>
            </a:r>
            <a:r>
              <a:rPr lang="ru-RU" sz="2000" dirty="0" err="1">
                <a:solidFill>
                  <a:srgbClr val="FF0000"/>
                </a:solidFill>
              </a:rPr>
              <a:t>Міністерства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освіти</a:t>
            </a:r>
            <a:r>
              <a:rPr lang="ru-RU" sz="2000" dirty="0">
                <a:solidFill>
                  <a:srgbClr val="FF0000"/>
                </a:solidFill>
              </a:rPr>
              <a:t> і науки України </a:t>
            </a:r>
            <a:r>
              <a:rPr lang="ru-RU" sz="2000" dirty="0" err="1">
                <a:solidFill>
                  <a:srgbClr val="FF0000"/>
                </a:solidFill>
              </a:rPr>
              <a:t>від</a:t>
            </a:r>
            <a:r>
              <a:rPr lang="ru-RU" sz="2000" dirty="0">
                <a:solidFill>
                  <a:srgbClr val="FF0000"/>
                </a:solidFill>
              </a:rPr>
              <a:t> 25 </a:t>
            </a:r>
            <a:r>
              <a:rPr lang="ru-RU" sz="2000" dirty="0" err="1">
                <a:solidFill>
                  <a:srgbClr val="FF0000"/>
                </a:solidFill>
              </a:rPr>
              <a:t>березня</a:t>
            </a:r>
            <a:r>
              <a:rPr lang="ru-RU" sz="2000" dirty="0">
                <a:solidFill>
                  <a:srgbClr val="FF0000"/>
                </a:solidFill>
              </a:rPr>
              <a:t> 2021 № 372</a:t>
            </a:r>
          </a:p>
          <a:p>
            <a:pPr algn="just">
              <a:buFont typeface="Wingdings" pitchFamily="2" charset="2"/>
              <a:buNone/>
            </a:pPr>
            <a:r>
              <a:rPr lang="ru-RU" altLang="uk-UA" sz="2000" dirty="0">
                <a:solidFill>
                  <a:srgbClr val="FF0000"/>
                </a:solidFill>
              </a:rPr>
              <a:t>2021 </a:t>
            </a:r>
            <a:r>
              <a:rPr lang="ru-RU" altLang="uk-UA" sz="2000" dirty="0" err="1">
                <a:solidFill>
                  <a:srgbClr val="FF0000"/>
                </a:solidFill>
              </a:rPr>
              <a:t>рік</a:t>
            </a:r>
            <a:r>
              <a:rPr lang="ru-RU" altLang="uk-UA" sz="2000" dirty="0">
                <a:solidFill>
                  <a:srgbClr val="FF0000"/>
                </a:solidFill>
              </a:rPr>
              <a:t>, </a:t>
            </a:r>
            <a:r>
              <a:rPr lang="ru-RU" altLang="uk-UA" sz="2000" dirty="0" err="1">
                <a:solidFill>
                  <a:srgbClr val="FF0000"/>
                </a:solidFill>
              </a:rPr>
              <a:t>НУБіП</a:t>
            </a:r>
            <a:r>
              <a:rPr lang="ru-RU" altLang="uk-UA" sz="2000" dirty="0">
                <a:solidFill>
                  <a:srgbClr val="FF0000"/>
                </a:solidFill>
              </a:rPr>
              <a:t> України: </a:t>
            </a:r>
            <a:r>
              <a:rPr lang="ru-RU" altLang="uk-UA" sz="2000" dirty="0" err="1">
                <a:solidFill>
                  <a:srgbClr val="FF0000"/>
                </a:solidFill>
              </a:rPr>
              <a:t>напрям</a:t>
            </a:r>
            <a:r>
              <a:rPr lang="ru-RU" altLang="uk-UA" sz="2000" dirty="0">
                <a:solidFill>
                  <a:srgbClr val="FF0000"/>
                </a:solidFill>
              </a:rPr>
              <a:t> «</a:t>
            </a:r>
            <a:r>
              <a:rPr lang="ru-RU" altLang="uk-UA" sz="2000" dirty="0" err="1">
                <a:solidFill>
                  <a:srgbClr val="FF0000"/>
                </a:solidFill>
              </a:rPr>
              <a:t>Аграрні</a:t>
            </a:r>
            <a:r>
              <a:rPr lang="ru-RU" altLang="uk-UA" sz="2000" dirty="0">
                <a:solidFill>
                  <a:srgbClr val="FF0000"/>
                </a:solidFill>
              </a:rPr>
              <a:t> науки та </a:t>
            </a:r>
            <a:r>
              <a:rPr lang="ru-RU" altLang="uk-UA" sz="2000" dirty="0" err="1">
                <a:solidFill>
                  <a:srgbClr val="FF0000"/>
                </a:solidFill>
              </a:rPr>
              <a:t>ветеринарія</a:t>
            </a:r>
            <a:r>
              <a:rPr lang="ru-RU" altLang="uk-UA" sz="2000" dirty="0">
                <a:solidFill>
                  <a:srgbClr val="FF0000"/>
                </a:solidFill>
              </a:rPr>
              <a:t>» – </a:t>
            </a:r>
            <a:r>
              <a:rPr lang="ru-RU" altLang="uk-UA" sz="2000" dirty="0" err="1">
                <a:solidFill>
                  <a:srgbClr val="FF0000"/>
                </a:solidFill>
              </a:rPr>
              <a:t>кваліфікаційна</a:t>
            </a:r>
            <a:r>
              <a:rPr lang="ru-RU" altLang="uk-UA" sz="2000" dirty="0">
                <a:solidFill>
                  <a:srgbClr val="FF0000"/>
                </a:solidFill>
              </a:rPr>
              <a:t> </a:t>
            </a:r>
            <a:r>
              <a:rPr lang="ru-RU" altLang="uk-UA" sz="2000" dirty="0" err="1">
                <a:solidFill>
                  <a:srgbClr val="FF0000"/>
                </a:solidFill>
              </a:rPr>
              <a:t>група</a:t>
            </a:r>
            <a:r>
              <a:rPr lang="ru-RU" altLang="uk-UA" sz="2000" dirty="0">
                <a:solidFill>
                  <a:srgbClr val="FF0000"/>
                </a:solidFill>
              </a:rPr>
              <a:t> «А», «</a:t>
            </a:r>
            <a:r>
              <a:rPr lang="ru-RU" altLang="uk-UA" sz="2000" dirty="0" err="1">
                <a:solidFill>
                  <a:srgbClr val="FF0000"/>
                </a:solidFill>
              </a:rPr>
              <a:t>Технічні</a:t>
            </a:r>
            <a:r>
              <a:rPr lang="ru-RU" altLang="uk-UA" sz="2000" dirty="0">
                <a:solidFill>
                  <a:srgbClr val="FF0000"/>
                </a:solidFill>
              </a:rPr>
              <a:t> науки» – А, «</a:t>
            </a:r>
            <a:r>
              <a:rPr lang="ru-RU" altLang="uk-UA" sz="2000" dirty="0" err="1">
                <a:solidFill>
                  <a:srgbClr val="FF0000"/>
                </a:solidFill>
              </a:rPr>
              <a:t>Суспільні</a:t>
            </a:r>
            <a:r>
              <a:rPr lang="ru-RU" altLang="uk-UA" sz="2000" dirty="0">
                <a:solidFill>
                  <a:srgbClr val="FF0000"/>
                </a:solidFill>
              </a:rPr>
              <a:t> науки» - Б, «</a:t>
            </a:r>
            <a:r>
              <a:rPr lang="ru-RU" altLang="uk-UA" sz="2000" dirty="0" err="1">
                <a:solidFill>
                  <a:srgbClr val="FF0000"/>
                </a:solidFill>
              </a:rPr>
              <a:t>Гуманітарні</a:t>
            </a:r>
            <a:r>
              <a:rPr lang="ru-RU" altLang="uk-UA" sz="2000" dirty="0">
                <a:solidFill>
                  <a:srgbClr val="FF0000"/>
                </a:solidFill>
              </a:rPr>
              <a:t> науки та </a:t>
            </a:r>
            <a:r>
              <a:rPr lang="ru-RU" altLang="uk-UA" sz="2000" dirty="0" err="1">
                <a:solidFill>
                  <a:srgbClr val="FF0000"/>
                </a:solidFill>
              </a:rPr>
              <a:t>мистецтво</a:t>
            </a:r>
            <a:r>
              <a:rPr lang="ru-RU" altLang="uk-UA" sz="2000" dirty="0">
                <a:solidFill>
                  <a:srgbClr val="FF0000"/>
                </a:solidFill>
              </a:rPr>
              <a:t>» – Б.</a:t>
            </a:r>
            <a:endParaRPr lang="uk-UA" altLang="uk-UA" sz="1900" dirty="0">
              <a:solidFill>
                <a:srgbClr val="FF0000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242DD7B2-BFF9-49E6-9ABE-7ECEE14C5A71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26593993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4762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8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6. Очікувані результати виконання проекту та їх наукова новизна </a:t>
            </a:r>
          </a:p>
        </p:txBody>
      </p:sp>
      <p:sp>
        <p:nvSpPr>
          <p:cNvPr id="35843" name="Содержимое 3"/>
          <p:cNvSpPr>
            <a:spLocks noGrp="1"/>
          </p:cNvSpPr>
          <p:nvPr>
            <p:ph sz="half" idx="2"/>
          </p:nvPr>
        </p:nvSpPr>
        <p:spPr>
          <a:xfrm>
            <a:off x="539750" y="1484313"/>
            <a:ext cx="8208963" cy="4608512"/>
          </a:xfrm>
        </p:spPr>
        <p:txBody>
          <a:bodyPr/>
          <a:lstStyle/>
          <a:p>
            <a:pPr marL="0" indent="0" algn="just">
              <a:buNone/>
            </a:pPr>
            <a:r>
              <a:rPr lang="uk-UA" altLang="uk-UA" sz="1900" b="1" dirty="0"/>
              <a:t>6.1. Докладно представити очікувані результати </a:t>
            </a:r>
            <a:r>
              <a:rPr lang="uk-UA" altLang="uk-UA" sz="1900" dirty="0"/>
              <a:t>– нові знання, призначені для створення нових </a:t>
            </a:r>
            <a:r>
              <a:rPr lang="uk-UA" altLang="uk-UA" sz="1900" dirty="0" err="1"/>
              <a:t>іабо</a:t>
            </a:r>
            <a:r>
              <a:rPr lang="uk-UA" altLang="uk-UA" sz="1900" dirty="0"/>
              <a:t> вдосконалення існуючих </a:t>
            </a:r>
            <a:r>
              <a:rPr lang="uk-UA" altLang="uk-UA" sz="1900" dirty="0" err="1"/>
              <a:t>метаріалів</a:t>
            </a:r>
            <a:r>
              <a:rPr lang="uk-UA" altLang="uk-UA" sz="1900" dirty="0"/>
              <a:t>, продуктів, пристроїв …. </a:t>
            </a:r>
            <a:r>
              <a:rPr lang="uk-UA" altLang="uk-UA" sz="1900" i="1" dirty="0"/>
              <a:t>(попередні описи  теорій, концепцій, закономірностей, моделей, інших положень, - що створюватимуться, змінюватимуться та\або доповнюватимуться авторами; Визначити, які з очікуваних результатів можуть бути науково </a:t>
            </a:r>
            <a:r>
              <a:rPr lang="uk-UA" altLang="uk-UA" sz="1900" i="1" dirty="0" err="1"/>
              <a:t>обгрунтованими</a:t>
            </a:r>
            <a:r>
              <a:rPr lang="uk-UA" altLang="uk-UA" sz="1900" i="1" dirty="0"/>
              <a:t> та доведеними, спиратимуться на закономірності (вказати які саме) природи, а які – корисними методичними і технічними напрацюваннями на основі практичного досвіду)</a:t>
            </a:r>
          </a:p>
          <a:p>
            <a:pPr marL="0" indent="0" algn="just">
              <a:buNone/>
            </a:pPr>
            <a:r>
              <a:rPr lang="uk-UA" altLang="uk-UA" sz="1900" b="1" dirty="0"/>
              <a:t>6.2. Довести наукову новизну наведених положень </a:t>
            </a:r>
            <a:r>
              <a:rPr lang="uk-UA" altLang="uk-UA" sz="1900" dirty="0"/>
              <a:t>на основі їх змістовного порівняння із існуючими аналогами у світовій науці на основі посилань на конкретні публікації (наведені у таблиці 1), довести переваги отримуваного над існуючим </a:t>
            </a:r>
          </a:p>
          <a:p>
            <a:pPr algn="just"/>
            <a:endParaRPr lang="uk-UA" altLang="uk-UA" sz="1900" dirty="0"/>
          </a:p>
          <a:p>
            <a:pPr algn="just">
              <a:buFont typeface="Wingdings" pitchFamily="2" charset="2"/>
              <a:buNone/>
            </a:pPr>
            <a:endParaRPr lang="uk-UA" altLang="uk-UA" sz="19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3A6965F-4841-4AA8-A866-9235F22654CE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9443670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144363"/>
            <a:ext cx="8496300" cy="69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4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7. Практична цінність для економіки та суспільства </a:t>
            </a:r>
          </a:p>
        </p:txBody>
      </p:sp>
      <p:sp>
        <p:nvSpPr>
          <p:cNvPr id="36867" name="Содержимое 3"/>
          <p:cNvSpPr>
            <a:spLocks noGrp="1"/>
          </p:cNvSpPr>
          <p:nvPr>
            <p:ph sz="half" idx="2"/>
          </p:nvPr>
        </p:nvSpPr>
        <p:spPr>
          <a:xfrm>
            <a:off x="179388" y="836712"/>
            <a:ext cx="8785099" cy="5876925"/>
          </a:xfrm>
        </p:spPr>
        <p:txBody>
          <a:bodyPr/>
          <a:lstStyle/>
          <a:p>
            <a:pPr marL="0" indent="0" algn="just">
              <a:buNone/>
            </a:pPr>
            <a:r>
              <a:rPr lang="uk-UA" altLang="uk-UA" sz="1800" b="1" dirty="0"/>
              <a:t>7.1. Обґрунтувати цінність очікуваних результатів для потреб розвитку країни та загальнолюдської спільноти.</a:t>
            </a:r>
            <a:r>
              <a:rPr lang="uk-UA" altLang="uk-UA" sz="1800" dirty="0"/>
              <a:t> Для прикладного дослідження визначити та обґрунтувати використання очікуваних результатів для конкретної галузі науки та суспільної практики, що досліджується, потреб розвитку соціально-економічної системи України (</a:t>
            </a:r>
            <a:r>
              <a:rPr lang="uk-UA" altLang="uk-UA" sz="1800" u="sng" dirty="0">
                <a:solidFill>
                  <a:srgbClr val="FF0000"/>
                </a:solidFill>
              </a:rPr>
              <a:t>з можливим підтвердження листами підтримки</a:t>
            </a:r>
            <a:r>
              <a:rPr lang="uk-UA" altLang="uk-UA" sz="1800" dirty="0"/>
              <a:t>).</a:t>
            </a:r>
          </a:p>
          <a:p>
            <a:pPr marL="0" indent="0" algn="just">
              <a:buNone/>
            </a:pPr>
            <a:r>
              <a:rPr lang="uk-UA" altLang="uk-UA" sz="1800" b="1" dirty="0"/>
              <a:t>7.2. Довести, що задля одержання наведених наукових результатів варто витрачати відповідні кошти державного бюджету</a:t>
            </a:r>
            <a:r>
              <a:rPr lang="uk-UA" altLang="uk-UA" sz="1800" dirty="0"/>
              <a:t>, тобто, що економічний, соціальний або інший ефект від використання результатів проекту перевищить витрати </a:t>
            </a:r>
            <a:r>
              <a:rPr lang="uk-UA" altLang="uk-UA" sz="1800" i="1" dirty="0">
                <a:solidFill>
                  <a:srgbClr val="7030A0"/>
                </a:solidFill>
              </a:rPr>
              <a:t>(цей пункт у фундаментальних відсутній).</a:t>
            </a:r>
            <a:endParaRPr lang="uk-UA" altLang="uk-UA" sz="1800" dirty="0"/>
          </a:p>
          <a:p>
            <a:pPr marL="0" indent="0" algn="just">
              <a:buNone/>
            </a:pPr>
            <a:r>
              <a:rPr lang="uk-UA" altLang="uk-UA" sz="1800" b="1" dirty="0"/>
              <a:t>7.3. Довести цінність результатів для підготовки фахівців у системі освіти</a:t>
            </a:r>
            <a:r>
              <a:rPr lang="uk-UA" altLang="uk-UA" sz="1800" dirty="0"/>
              <a:t>, зокрема вищої кваліфікації, навести тематику кваліфікаційних робіт бакалаврів, магістрантів, аспірантів і докторантів, що будуть брати участь у виконанні проекту з оплатою. При цьому, відокремити використання очікуваних результатів за проектом від науково-методичних завдань, що виконуються викладачами у межах їх основної педагогічної діяльності.</a:t>
            </a:r>
          </a:p>
          <a:p>
            <a:pPr marL="0" indent="0" algn="just">
              <a:buNone/>
            </a:pPr>
            <a:r>
              <a:rPr lang="uk-UA" altLang="uk-UA" sz="1800" b="1" dirty="0"/>
              <a:t>7.4. Навести запланований перелік інформаційно-аналітичних матеріалів, рекомендацій, пропозиції інших документів</a:t>
            </a:r>
            <a:r>
              <a:rPr lang="uk-UA" altLang="uk-UA" sz="1800" dirty="0"/>
              <a:t>, що можуть бути передані для використання поза межами організації-виконавця на підставі укладання договорів, зокрема господарчих і грантових угод, продажу ліцензій тощо </a:t>
            </a:r>
            <a:r>
              <a:rPr lang="uk-UA" altLang="uk-UA" sz="1800" i="1" dirty="0">
                <a:solidFill>
                  <a:srgbClr val="7030A0"/>
                </a:solidFill>
              </a:rPr>
              <a:t>(цей пункт у фундаментальних відсутній).</a:t>
            </a:r>
          </a:p>
          <a:p>
            <a:pPr algn="just">
              <a:buFont typeface="Wingdings" pitchFamily="2" charset="2"/>
              <a:buNone/>
            </a:pPr>
            <a:endParaRPr lang="uk-UA" altLang="uk-UA" sz="1900" dirty="0"/>
          </a:p>
          <a:p>
            <a:pPr algn="just"/>
            <a:endParaRPr lang="uk-UA" altLang="uk-UA" sz="1900" dirty="0"/>
          </a:p>
          <a:p>
            <a:pPr algn="just"/>
            <a:endParaRPr lang="uk-UA" altLang="uk-UA" sz="1900" dirty="0"/>
          </a:p>
          <a:p>
            <a:pPr algn="just">
              <a:buFont typeface="Wingdings" pitchFamily="2" charset="2"/>
              <a:buNone/>
            </a:pPr>
            <a:endParaRPr lang="uk-UA" altLang="uk-UA" sz="19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2CE81CE-7788-478D-91F9-E9E360A063F7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4024591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404813"/>
            <a:ext cx="8496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8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8. Фінансове обґрунтування витрат для виконання проєкту  </a:t>
            </a:r>
          </a:p>
          <a:p>
            <a:pPr algn="ctr" eaLnBrk="0" hangingPunct="0">
              <a:defRPr/>
            </a:pPr>
            <a:r>
              <a:rPr lang="uk-UA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uk-UA" sz="2400" b="1" u="sng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планово-фінансовий відділ НДЧ, </a:t>
            </a:r>
            <a:r>
              <a:rPr lang="uk-UA" sz="2400" b="1" u="sng" kern="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кімн</a:t>
            </a:r>
            <a:r>
              <a:rPr lang="uk-UA" sz="2400" b="1" u="sng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. 220, корп. 3</a:t>
            </a:r>
            <a:r>
              <a:rPr lang="uk-UA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37891" name="Содержимое 3"/>
          <p:cNvSpPr>
            <a:spLocks noGrp="1"/>
          </p:cNvSpPr>
          <p:nvPr>
            <p:ph sz="half" idx="2"/>
          </p:nvPr>
        </p:nvSpPr>
        <p:spPr>
          <a:xfrm>
            <a:off x="323528" y="1916832"/>
            <a:ext cx="8532813" cy="417646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2000" dirty="0"/>
              <a:t>8.1 Обсяг витрат на заробітну плату (розрахунок фонду оплати праці за кількістю працівників, залучених до виконання (загальний).</a:t>
            </a:r>
            <a:endParaRPr lang="ru-RU" sz="2000" dirty="0"/>
          </a:p>
          <a:p>
            <a:pPr algn="just">
              <a:buNone/>
            </a:pPr>
            <a:r>
              <a:rPr lang="uk-UA" sz="2000" dirty="0"/>
              <a:t>8.2 Обсяг витрат на матеріали, обладнання та інвентар, орієнтовний розрахунок (загальний).</a:t>
            </a:r>
          </a:p>
          <a:p>
            <a:pPr algn="just">
              <a:buNone/>
            </a:pPr>
            <a:r>
              <a:rPr lang="uk-UA" sz="2000" dirty="0">
                <a:solidFill>
                  <a:srgbClr val="C00000"/>
                </a:solidFill>
              </a:rPr>
              <a:t>       Обов'язково для експериментальних проєктів в обсязі не менше 20% від обсягу щорічного фінансування</a:t>
            </a:r>
          </a:p>
          <a:p>
            <a:pPr algn="just">
              <a:buNone/>
            </a:pPr>
            <a:r>
              <a:rPr lang="uk-UA" sz="2000" dirty="0"/>
              <a:t>8.3 Обсяг витрат на енергоносії, інші комунальні послуги (за видами, на підставі порівняльного розрахунку попередніх періодів, загальний).</a:t>
            </a:r>
            <a:endParaRPr lang="ru-RU" sz="2000" dirty="0"/>
          </a:p>
          <a:p>
            <a:pPr algn="just">
              <a:buNone/>
            </a:pPr>
            <a:r>
              <a:rPr lang="uk-UA" sz="2000" dirty="0"/>
              <a:t>8.4 Інші витрати (за видами, із обґрунтуванням  їх необхідності (загальний).</a:t>
            </a:r>
            <a:endParaRPr lang="ru-RU" sz="2000" dirty="0"/>
          </a:p>
          <a:p>
            <a:pPr algn="just">
              <a:buNone/>
            </a:pPr>
            <a:r>
              <a:rPr lang="uk-UA" sz="2000" dirty="0"/>
              <a:t>8.5 Зведений кошторис проекту (загальний).</a:t>
            </a:r>
          </a:p>
          <a:p>
            <a:pPr algn="just">
              <a:buNone/>
            </a:pPr>
            <a:r>
              <a:rPr lang="uk-UA" sz="2000" dirty="0"/>
              <a:t>8.6 </a:t>
            </a:r>
            <a:r>
              <a:rPr lang="uk-UA" sz="2000" u="sng" dirty="0"/>
              <a:t>Капітальні видатки </a:t>
            </a:r>
            <a:r>
              <a:rPr lang="uk-UA" sz="2000" dirty="0"/>
              <a:t>–  не плануються.</a:t>
            </a:r>
          </a:p>
          <a:p>
            <a:pPr algn="just">
              <a:buNone/>
            </a:pPr>
            <a:r>
              <a:rPr lang="uk-UA" sz="2000" dirty="0"/>
              <a:t>До калькуляції  кошторисної вартості капітальні видатки не вносяться.</a:t>
            </a:r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uk-UA" altLang="uk-UA" sz="1900" dirty="0"/>
          </a:p>
          <a:p>
            <a:pPr algn="just"/>
            <a:endParaRPr lang="uk-UA" altLang="uk-UA" sz="1900" dirty="0"/>
          </a:p>
          <a:p>
            <a:pPr algn="just"/>
            <a:endParaRPr lang="uk-UA" altLang="uk-UA" sz="1900" dirty="0"/>
          </a:p>
          <a:p>
            <a:pPr algn="just"/>
            <a:endParaRPr lang="uk-UA" altLang="uk-UA" sz="1900" dirty="0"/>
          </a:p>
          <a:p>
            <a:pPr algn="just">
              <a:buFont typeface="Wingdings" pitchFamily="2" charset="2"/>
              <a:buNone/>
            </a:pPr>
            <a:endParaRPr lang="uk-UA" altLang="uk-UA" sz="1900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52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98550"/>
          </a:xfrm>
        </p:spPr>
        <p:txBody>
          <a:bodyPr>
            <a:normAutofit fontScale="90000"/>
          </a:bodyPr>
          <a:lstStyle/>
          <a:p>
            <a:r>
              <a:rPr lang="uk-UA" sz="3200" b="1" dirty="0"/>
              <a:t>КАЛЬКУЛЯЦІЯ </a:t>
            </a:r>
            <a:br>
              <a:rPr lang="ru-RU" sz="3200" dirty="0"/>
            </a:br>
            <a:r>
              <a:rPr lang="uk-UA" sz="3200" dirty="0"/>
              <a:t>кошторисної вартості наукового проекту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5634" y="908720"/>
            <a:ext cx="849684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200" b="1" dirty="0">
                <a:solidFill>
                  <a:srgbClr val="250BC3"/>
                </a:solidFill>
              </a:rPr>
              <a:t>Рекомендований розподіл за статтями витрат.</a:t>
            </a:r>
          </a:p>
          <a:p>
            <a:pPr>
              <a:defRPr/>
            </a:pPr>
            <a:r>
              <a:rPr lang="uk-UA" sz="2200" b="1" dirty="0"/>
              <a:t>Загальна вартість робіт – </a:t>
            </a:r>
            <a:r>
              <a:rPr lang="uk-UA" sz="2200" b="1" dirty="0">
                <a:solidFill>
                  <a:srgbClr val="38965C"/>
                </a:solidFill>
              </a:rPr>
              <a:t>100 %.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uk-UA" sz="2200" b="1" dirty="0"/>
              <a:t>Витрати на заробітну плату – </a:t>
            </a:r>
            <a:r>
              <a:rPr lang="uk-UA" sz="2200" b="1" dirty="0">
                <a:solidFill>
                  <a:srgbClr val="C00000"/>
                </a:solidFill>
              </a:rPr>
              <a:t>40 % </a:t>
            </a:r>
            <a:r>
              <a:rPr lang="uk-UA" sz="2200" b="1" dirty="0"/>
              <a:t>від загальної кошторисної вартості проекту.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uk-UA" sz="2200" b="1" dirty="0"/>
              <a:t> Нарахування на оплату праці – </a:t>
            </a:r>
            <a:r>
              <a:rPr lang="uk-UA" sz="2200" b="1" dirty="0">
                <a:solidFill>
                  <a:srgbClr val="C00000"/>
                </a:solidFill>
              </a:rPr>
              <a:t>22 % </a:t>
            </a:r>
            <a:r>
              <a:rPr lang="uk-UA" sz="2200" b="1" dirty="0"/>
              <a:t>від фонду заробітної плати.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uk-UA" sz="2200" b="1" dirty="0"/>
              <a:t>Матеріали, предмети, малоцінне обладнання: </a:t>
            </a:r>
            <a:r>
              <a:rPr lang="uk-UA" sz="2200" b="1" dirty="0">
                <a:solidFill>
                  <a:srgbClr val="C00000"/>
                </a:solidFill>
                <a:sym typeface="Symbol" panose="05050102010706020507" pitchFamily="18" charset="2"/>
              </a:rPr>
              <a:t></a:t>
            </a:r>
            <a:r>
              <a:rPr lang="uk-UA" sz="2200" b="1" dirty="0">
                <a:solidFill>
                  <a:srgbClr val="C00000"/>
                </a:solidFill>
              </a:rPr>
              <a:t> 20% (Екс) </a:t>
            </a:r>
            <a:r>
              <a:rPr lang="uk-UA" sz="2200" b="1" dirty="0"/>
              <a:t>або </a:t>
            </a:r>
            <a:r>
              <a:rPr lang="uk-UA" sz="2200" b="1" dirty="0">
                <a:sym typeface="Symbol"/>
              </a:rPr>
              <a:t></a:t>
            </a:r>
            <a:r>
              <a:rPr lang="uk-UA" sz="2200" b="1" dirty="0"/>
              <a:t> </a:t>
            </a:r>
            <a:r>
              <a:rPr lang="uk-UA" sz="2200" b="1" dirty="0">
                <a:solidFill>
                  <a:srgbClr val="C00000"/>
                </a:solidFill>
              </a:rPr>
              <a:t>5-30 % (</a:t>
            </a:r>
            <a:r>
              <a:rPr lang="uk-UA" sz="2200" b="1" dirty="0" err="1">
                <a:solidFill>
                  <a:srgbClr val="C00000"/>
                </a:solidFill>
              </a:rPr>
              <a:t>Теор</a:t>
            </a:r>
            <a:r>
              <a:rPr lang="uk-UA" sz="2200" b="1" dirty="0">
                <a:solidFill>
                  <a:srgbClr val="C00000"/>
                </a:solidFill>
              </a:rPr>
              <a:t>).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uk-UA" sz="2200" b="1" dirty="0"/>
              <a:t>Оплата послуг (крім комунальних) – </a:t>
            </a:r>
            <a:r>
              <a:rPr lang="uk-UA" sz="2200" b="1" i="1" dirty="0"/>
              <a:t>за потреби (повірка приладів, друк монографій, </a:t>
            </a:r>
            <a:r>
              <a:rPr lang="uk-UA" sz="2200" b="1" i="1" dirty="0" err="1"/>
              <a:t>оргвнески</a:t>
            </a:r>
            <a:r>
              <a:rPr lang="uk-UA" sz="2200" b="1" i="1" dirty="0"/>
              <a:t> на участь в конференції, дослідницькі послуги)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uk-UA" sz="2200" b="1" dirty="0"/>
              <a:t>Оплата комунальних послуг та енергоносіїв  - </a:t>
            </a:r>
            <a:r>
              <a:rPr lang="uk-UA" sz="2200" b="1" dirty="0">
                <a:solidFill>
                  <a:srgbClr val="C00000"/>
                </a:solidFill>
              </a:rPr>
              <a:t>6,2 %</a:t>
            </a:r>
            <a:r>
              <a:rPr lang="uk-UA" sz="2200" b="1" dirty="0"/>
              <a:t> від загальної вартості.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uk-UA" sz="2200" b="1" dirty="0"/>
              <a:t>Відрядження </a:t>
            </a:r>
            <a:r>
              <a:rPr lang="uk-UA" sz="2200" b="1" dirty="0">
                <a:solidFill>
                  <a:srgbClr val="C00000"/>
                </a:solidFill>
              </a:rPr>
              <a:t>– до 20 </a:t>
            </a:r>
            <a:r>
              <a:rPr lang="uk-UA" sz="2200" b="1" dirty="0">
                <a:solidFill>
                  <a:srgbClr val="FF0000"/>
                </a:solidFill>
              </a:rPr>
              <a:t>%</a:t>
            </a:r>
            <a:r>
              <a:rPr lang="uk-UA" sz="2200" b="1" dirty="0"/>
              <a:t>.</a:t>
            </a:r>
            <a:endParaRPr lang="uk-UA" sz="2200" b="1" i="1" dirty="0"/>
          </a:p>
          <a:p>
            <a:pPr marL="457200" indent="-457200">
              <a:buFontTx/>
              <a:buAutoNum type="arabicPeriod"/>
              <a:defRPr/>
            </a:pPr>
            <a:r>
              <a:rPr lang="uk-UA" sz="2200" b="1" dirty="0"/>
              <a:t>Інші видатки</a:t>
            </a:r>
            <a:r>
              <a:rPr lang="uk-UA" sz="2200" b="1" i="1" dirty="0"/>
              <a:t> – оформлення ОПІВ (відповідно до потреби)</a:t>
            </a:r>
          </a:p>
          <a:p>
            <a:pPr marL="457200" indent="-457200">
              <a:buFontTx/>
              <a:buAutoNum type="arabicPeriod"/>
              <a:defRPr/>
            </a:pPr>
            <a:r>
              <a:rPr lang="uk-UA" sz="2200" b="1" dirty="0"/>
              <a:t>Накладні витрати – </a:t>
            </a:r>
            <a:r>
              <a:rPr lang="uk-UA" sz="2200" b="1" dirty="0">
                <a:solidFill>
                  <a:srgbClr val="C00000"/>
                </a:solidFill>
              </a:rPr>
              <a:t>20 %</a:t>
            </a:r>
            <a:r>
              <a:rPr lang="uk-UA" sz="2200" b="1" dirty="0"/>
              <a:t> від загальної вартості.</a:t>
            </a:r>
            <a:endParaRPr lang="ru-RU" sz="2200" b="1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53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7164287" y="-27384"/>
            <a:ext cx="1757969" cy="450850"/>
          </a:xfrm>
        </p:spPr>
        <p:txBody>
          <a:bodyPr>
            <a:noAutofit/>
          </a:bodyPr>
          <a:lstStyle/>
          <a:p>
            <a:pPr algn="r"/>
            <a:r>
              <a:rPr lang="uk-UA" sz="2800" i="1" dirty="0">
                <a:solidFill>
                  <a:schemeClr val="accent1">
                    <a:lumMod val="50000"/>
                  </a:schemeClr>
                </a:solidFill>
              </a:rPr>
              <a:t>Приклади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915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04665"/>
            <a:ext cx="8362950" cy="5544616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uk-UA" sz="4200" b="1" cap="small" dirty="0">
                <a:solidFill>
                  <a:srgbClr val="C00000"/>
                </a:solidFill>
              </a:rPr>
              <a:t>8. ФІНАНСОВЕ ОБГРУНТУВАННЯ ВИТРАТ ДЛЯ ВИКОНАННЯ ПРОЄКТУ </a:t>
            </a:r>
            <a:endParaRPr lang="ru-UA" sz="42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uk-UA" sz="3800" b="1" dirty="0">
                <a:solidFill>
                  <a:srgbClr val="002060"/>
                </a:solidFill>
              </a:rPr>
              <a:t>8.1. Обсяг витрат на заробітну плату (розрахунок за посадами та кількістю працівників, залучених до виконання (загальний).</a:t>
            </a:r>
            <a:endParaRPr lang="ru-UA" sz="3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900" b="1" dirty="0"/>
              <a:t>На період виконання проєкту обсяг витрат на оплату праці становить 960,000 тис. грн</a:t>
            </a:r>
            <a:r>
              <a:rPr lang="uk-UA" sz="2900" dirty="0"/>
              <a:t>. в </a:t>
            </a:r>
            <a:r>
              <a:rPr lang="uk-UA" sz="2900" dirty="0" err="1"/>
              <a:t>т.ч</a:t>
            </a:r>
            <a:r>
              <a:rPr lang="uk-UA" sz="2900" dirty="0"/>
              <a:t>. у 2024 р. – 320,0 тис. грн., у 2025 р. – 320,0 тис. грн, у 2026 р. – 320,0 тис. грн. Загальна кількість виконавців передбачає 5 осіб (4 сум., 1 шт.):</a:t>
            </a:r>
            <a:endParaRPr lang="ru-UA" sz="2900" dirty="0"/>
          </a:p>
          <a:p>
            <a:r>
              <a:rPr lang="uk-UA" sz="2900" u="sng" dirty="0"/>
              <a:t>Головний науковий співробітник</a:t>
            </a:r>
            <a:r>
              <a:rPr lang="uk-UA" sz="2900" dirty="0"/>
              <a:t> – сумісник (0,5 ст.,), заробітна плата – 5,266 тис. грн., доплата за науковий ступінь – 1,316 тис. грн., доплата за вчене звання – 1,738 тис. грн, середньомісячна заробітна плата – 8,319 тис. грн., кількість місяців – 36. Фонд заробітної плати  – 299,484 тис. грн.</a:t>
            </a:r>
            <a:endParaRPr lang="ru-UA" sz="2900" dirty="0"/>
          </a:p>
          <a:p>
            <a:r>
              <a:rPr lang="uk-UA" sz="2900" u="sng" dirty="0"/>
              <a:t>Старший науковий співробітник</a:t>
            </a:r>
            <a:r>
              <a:rPr lang="uk-UA" sz="2900" dirty="0"/>
              <a:t> – сумісник (0,5 ст.), заробітна плата – 4,644 тис. грн., доплата за науковий ступінь – 1,161 тис. грн., доплата за вчене звання – 1,161 тис. грн, середньомісячна заробітна плата – 6,966 тис. грн., кількість місяців – 36. Фонд заробітної плати  – </a:t>
            </a:r>
            <a:r>
              <a:rPr lang="en-US" sz="2900" dirty="0"/>
              <a:t>250</a:t>
            </a:r>
            <a:r>
              <a:rPr lang="uk-UA" sz="2900" dirty="0"/>
              <a:t>,</a:t>
            </a:r>
            <a:r>
              <a:rPr lang="en-US" sz="2900" dirty="0"/>
              <a:t>776 </a:t>
            </a:r>
            <a:r>
              <a:rPr lang="uk-UA" sz="2900" dirty="0"/>
              <a:t>тис. грн.</a:t>
            </a:r>
            <a:endParaRPr lang="ru-UA" sz="2900" dirty="0"/>
          </a:p>
          <a:p>
            <a:r>
              <a:rPr lang="uk-UA" sz="2900" u="sng" dirty="0"/>
              <a:t>Науковий співробітник </a:t>
            </a:r>
            <a:r>
              <a:rPr lang="uk-UA" sz="2900" dirty="0"/>
              <a:t>– штатний (0,5 ст.), посадовий оклад – 8,679 тис. грн, заробітна плата – 4,34 тис. грн., доплата за науковий ступінь – 0,651 тис. грн., середньомісячна заробітна плата – 4,991 тис. грн., кількість місяців – 36. Фонд заробітної плати – 179,676 тис. грн.</a:t>
            </a:r>
            <a:endParaRPr lang="ru-UA" sz="2900" dirty="0"/>
          </a:p>
          <a:p>
            <a:r>
              <a:rPr lang="uk-UA" sz="2900" u="sng" dirty="0"/>
              <a:t>Молодший науковий співробітник</a:t>
            </a:r>
            <a:r>
              <a:rPr lang="uk-UA" sz="2900" dirty="0"/>
              <a:t> - сумісник (0,5 ст.), заробітна плата –3,284, доплата до рівня мінімальної заробітної плати – 0,066 тис. грн., середньомісячна заробітна плата – 3,35 тис. грн., кількість місяців – 36. Фонд заробітної плати  – 120,600 тис. грн.</a:t>
            </a:r>
            <a:endParaRPr lang="ru-UA" sz="2900" dirty="0"/>
          </a:p>
          <a:p>
            <a:r>
              <a:rPr lang="uk-UA" sz="2900" u="sng" dirty="0"/>
              <a:t>Лаборант</a:t>
            </a:r>
            <a:r>
              <a:rPr lang="uk-UA" sz="2900" dirty="0"/>
              <a:t> – сумісник (0,5 ст.), заробітна плата – 1,967 тис. грн., доплата до рівня мінімальної заробітної плати – 1,383 тис. грн., середньомісячна заробітна плата – 3,35 тис. грн., кількість місяців – 32,6. Фонд заробітної плати – 109,464 тис. грн.</a:t>
            </a:r>
            <a:endParaRPr lang="ru-UA" sz="2900" dirty="0"/>
          </a:p>
          <a:p>
            <a:pPr marL="0" indent="0">
              <a:buNone/>
            </a:pPr>
            <a:r>
              <a:rPr lang="uk-UA" sz="2900" b="1" dirty="0"/>
              <a:t>Витрати за статтею «Нарахування на оплату праці» розраховані з урахуванням єдиного внеску в розмірі 22% відповідно до Закону України № 2464-VI і становлять </a:t>
            </a:r>
            <a:r>
              <a:rPr lang="uk-UA" sz="2900" dirty="0"/>
              <a:t>211,2 тис. грн. в </a:t>
            </a:r>
            <a:r>
              <a:rPr lang="uk-UA" sz="2900" dirty="0" err="1"/>
              <a:t>т.ч</a:t>
            </a:r>
            <a:r>
              <a:rPr lang="uk-UA" sz="2900" dirty="0"/>
              <a:t>. у 2024 р. – 70,4 тис. грн., у 2025 р. – 70,4 тис. грн, у 2026 – 70,4 тис. грн.</a:t>
            </a:r>
            <a:endParaRPr lang="ru-UA" sz="29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5FF1FF-76C4-4B64-9FAB-9347CB00546E}"/>
              </a:ext>
            </a:extLst>
          </p:cNvPr>
          <p:cNvSpPr txBox="1"/>
          <p:nvPr/>
        </p:nvSpPr>
        <p:spPr>
          <a:xfrm>
            <a:off x="457200" y="5205971"/>
            <a:ext cx="777686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uk-UA" dirty="0"/>
              <a:t>Розрахунок здійснюється за формою штатного розпису з урахуванням кваліфікаційних вимог на 2023 рік, посадових окладів, необхідних надбавок, кількості місяців роботи</a:t>
            </a:r>
            <a:endParaRPr lang="ru-UA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60649"/>
            <a:ext cx="8362950" cy="56893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8.2. Обсяг витрат на матеріали, обладнання та інвентар, орієнтовний розрахунок (загальний).</a:t>
            </a:r>
            <a:endParaRPr lang="ru-UA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/>
              <a:t>На </a:t>
            </a:r>
            <a:r>
              <a:rPr lang="ru-RU" dirty="0" err="1"/>
              <a:t>виконання</a:t>
            </a:r>
            <a:r>
              <a:rPr lang="ru-RU" dirty="0"/>
              <a:t> проекту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витрат</a:t>
            </a:r>
            <a:r>
              <a:rPr lang="ru-RU" dirty="0"/>
              <a:t> на 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передбачено</a:t>
            </a:r>
            <a:r>
              <a:rPr lang="ru-RU" dirty="0"/>
              <a:t> в </a:t>
            </a:r>
            <a:r>
              <a:rPr lang="ru-RU" dirty="0" err="1"/>
              <a:t>обсязі</a:t>
            </a:r>
            <a:r>
              <a:rPr lang="ru-RU" dirty="0"/>
              <a:t> </a:t>
            </a:r>
            <a:r>
              <a:rPr lang="uk-UA" b="1" dirty="0"/>
              <a:t>210</a:t>
            </a:r>
            <a:r>
              <a:rPr lang="ru-RU" b="1" dirty="0"/>
              <a:t>,0 тис. грн</a:t>
            </a:r>
            <a:r>
              <a:rPr lang="ru-RU" dirty="0"/>
              <a:t>., в т.ч. у 2024 р. –</a:t>
            </a:r>
            <a:r>
              <a:rPr lang="uk-UA" dirty="0"/>
              <a:t>70</a:t>
            </a:r>
            <a:r>
              <a:rPr lang="ru-RU" dirty="0"/>
              <a:t>,0 тис. грн., у 2025 р. – </a:t>
            </a:r>
            <a:r>
              <a:rPr lang="uk-UA" dirty="0"/>
              <a:t>70</a:t>
            </a:r>
            <a:r>
              <a:rPr lang="ru-RU" dirty="0"/>
              <a:t>,0 тис. грн., у 2026 р. – </a:t>
            </a:r>
            <a:r>
              <a:rPr lang="uk-UA" dirty="0"/>
              <a:t>70</a:t>
            </a:r>
            <a:r>
              <a:rPr lang="ru-RU" dirty="0"/>
              <a:t>,0 тис. грн., з них  </a:t>
            </a:r>
            <a:r>
              <a:rPr lang="uk-UA" dirty="0"/>
              <a:t>лабораторне обладнання та матеріали на суму__  тис. грн., в кількості __  одиниць, комплектуючі до комп’ютерної техніки на суму __ тис. грн., в кількості __ одиниць, хімічні реактиви на суму __ тис. грн., електротехнічні матеріали на ___ суму, в кількості ____одиниць, на папір для друку формат А4 (20 </a:t>
            </a:r>
            <a:r>
              <a:rPr lang="uk-UA" dirty="0" err="1"/>
              <a:t>пач</a:t>
            </a:r>
            <a:r>
              <a:rPr lang="uk-UA" dirty="0"/>
              <a:t>. на суму_ </a:t>
            </a:r>
            <a:r>
              <a:rPr lang="uk-UA" dirty="0" err="1"/>
              <a:t>тис.грн</a:t>
            </a:r>
            <a:r>
              <a:rPr lang="uk-UA" dirty="0"/>
              <a:t>.), канцелярське обладнання – на суму __ тис. грн. </a:t>
            </a:r>
            <a:endParaRPr lang="ru-UA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785794"/>
            <a:ext cx="728667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План доповіді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1785926"/>
            <a:ext cx="77153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800" dirty="0"/>
              <a:t> Нормативна документація</a:t>
            </a:r>
          </a:p>
          <a:p>
            <a:endParaRPr lang="uk-UA" sz="2800" dirty="0"/>
          </a:p>
          <a:p>
            <a:pPr>
              <a:buFont typeface="Wingdings" pitchFamily="2" charset="2"/>
              <a:buChar char="ü"/>
            </a:pPr>
            <a:r>
              <a:rPr lang="uk-UA" sz="2800" dirty="0"/>
              <a:t>Організація конкурсу</a:t>
            </a:r>
          </a:p>
          <a:p>
            <a:pPr>
              <a:buFont typeface="Wingdings" pitchFamily="2" charset="2"/>
              <a:buChar char="ü"/>
            </a:pPr>
            <a:endParaRPr lang="uk-UA" sz="2800" dirty="0"/>
          </a:p>
          <a:p>
            <a:pPr>
              <a:buFont typeface="Wingdings" pitchFamily="2" charset="2"/>
              <a:buChar char="ü"/>
            </a:pPr>
            <a:r>
              <a:rPr lang="uk-UA" sz="2800" dirty="0"/>
              <a:t>Вимоги до проєктів</a:t>
            </a:r>
          </a:p>
          <a:p>
            <a:endParaRPr lang="uk-UA" sz="2800" dirty="0"/>
          </a:p>
          <a:p>
            <a:pPr>
              <a:buFont typeface="Wingdings" pitchFamily="2" charset="2"/>
              <a:buChar char="ü"/>
            </a:pPr>
            <a:r>
              <a:rPr lang="uk-UA" sz="2800" dirty="0"/>
              <a:t>Критерії оцінювання проєктів та матеріально-технічна база</a:t>
            </a:r>
          </a:p>
          <a:p>
            <a:endParaRPr lang="uk-UA" sz="2800" dirty="0"/>
          </a:p>
          <a:p>
            <a:pPr>
              <a:buFont typeface="Wingdings" pitchFamily="2" charset="2"/>
              <a:buChar char="ü"/>
            </a:pPr>
            <a:r>
              <a:rPr lang="uk-UA" sz="2800" dirty="0"/>
              <a:t>Зміст та оформлення проєкту</a:t>
            </a:r>
            <a:endParaRPr lang="ru-RU" sz="2800" dirty="0"/>
          </a:p>
        </p:txBody>
      </p:sp>
      <p:sp>
        <p:nvSpPr>
          <p:cNvPr id="4" name="Овал 3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2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8362950" cy="604867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8.3. Обсяг витрат на енергоносії, інші комунальні послуги (за видами, на підставі порівняльного розрахунку попередніх періодів, загальний).</a:t>
            </a:r>
          </a:p>
          <a:p>
            <a:pPr marL="0" indent="0" algn="just">
              <a:buNone/>
            </a:pPr>
            <a:r>
              <a:rPr lang="uk-UA" dirty="0"/>
              <a:t>Розрахунок потреби в коштах на оплату комунальних послуг та енергоносіїв здійснено з урахуванням показників Прогнозу економічного і соціального розвитку України на весь період становить – </a:t>
            </a:r>
            <a:r>
              <a:rPr lang="uk-UA" b="1" dirty="0"/>
              <a:t>148,8 </a:t>
            </a:r>
            <a:r>
              <a:rPr lang="uk-UA" b="1" dirty="0" err="1"/>
              <a:t>тис.грн</a:t>
            </a:r>
            <a:r>
              <a:rPr lang="uk-UA" dirty="0"/>
              <a:t>., це </a:t>
            </a:r>
            <a:r>
              <a:rPr lang="uk-UA" b="1" dirty="0">
                <a:solidFill>
                  <a:srgbClr val="C00000"/>
                </a:solidFill>
              </a:rPr>
              <a:t>6,2% </a:t>
            </a:r>
            <a:r>
              <a:rPr lang="uk-UA" dirty="0"/>
              <a:t>від загального обсягу фінансування проєкту, в </a:t>
            </a:r>
            <a:r>
              <a:rPr lang="uk-UA" dirty="0" err="1"/>
              <a:t>т.ч</a:t>
            </a:r>
            <a:r>
              <a:rPr lang="uk-UA" dirty="0"/>
              <a:t>. 2024 – 49,6 тис. грн, 2025 – 49,6 тис. грн, 2026 – 49,6 тис. грн.</a:t>
            </a:r>
            <a:endParaRPr lang="ru-UA" dirty="0"/>
          </a:p>
          <a:p>
            <a:r>
              <a:rPr lang="uk-UA" dirty="0"/>
              <a:t>Оплата теплопостачання на весь період виконання проєкту становить </a:t>
            </a:r>
            <a:r>
              <a:rPr lang="uk-UA" b="1" dirty="0"/>
              <a:t>59,52 тис. грн</a:t>
            </a:r>
            <a:r>
              <a:rPr lang="uk-UA" dirty="0"/>
              <a:t>. (2,45002 тис. грн. х </a:t>
            </a:r>
            <a:r>
              <a:rPr lang="uk-UA" dirty="0">
                <a:highlight>
                  <a:srgbClr val="FFFF00"/>
                </a:highlight>
              </a:rPr>
              <a:t>24,294</a:t>
            </a:r>
            <a:r>
              <a:rPr lang="uk-UA" dirty="0"/>
              <a:t> </a:t>
            </a:r>
            <a:r>
              <a:rPr lang="uk-UA" dirty="0" err="1"/>
              <a:t>Гкал</a:t>
            </a:r>
            <a:r>
              <a:rPr lang="uk-UA" dirty="0"/>
              <a:t>).</a:t>
            </a:r>
            <a:endParaRPr lang="ru-UA" dirty="0"/>
          </a:p>
          <a:p>
            <a:r>
              <a:rPr lang="uk-UA" dirty="0"/>
              <a:t>Оплата водопостачання та водовідведення на весь період виконання проєкту становить </a:t>
            </a:r>
            <a:r>
              <a:rPr lang="uk-UA" b="1" dirty="0"/>
              <a:t>9,97 тис. грн</a:t>
            </a:r>
            <a:r>
              <a:rPr lang="uk-UA" dirty="0"/>
              <a:t>. (0,030384 тис. грн. х </a:t>
            </a:r>
            <a:r>
              <a:rPr lang="uk-UA" dirty="0">
                <a:highlight>
                  <a:srgbClr val="FFFF00"/>
                </a:highlight>
              </a:rPr>
              <a:t>328,13 м. куб</a:t>
            </a:r>
            <a:r>
              <a:rPr lang="uk-UA" dirty="0"/>
              <a:t>.).</a:t>
            </a:r>
            <a:endParaRPr lang="ru-UA" dirty="0"/>
          </a:p>
          <a:p>
            <a:r>
              <a:rPr lang="uk-UA" dirty="0"/>
              <a:t>Оплата електроенергії на весь період виконання проєкту становить </a:t>
            </a:r>
            <a:r>
              <a:rPr lang="uk-UA" b="1" dirty="0"/>
              <a:t>79,31 тис. грн</a:t>
            </a:r>
            <a:r>
              <a:rPr lang="uk-UA" dirty="0"/>
              <a:t>. (0,00666 тис. грн. х </a:t>
            </a:r>
            <a:r>
              <a:rPr lang="uk-UA" dirty="0">
                <a:highlight>
                  <a:srgbClr val="FFFF00"/>
                </a:highlight>
              </a:rPr>
              <a:t>11908,4</a:t>
            </a:r>
            <a:r>
              <a:rPr lang="uk-UA" dirty="0"/>
              <a:t> кВт</a:t>
            </a:r>
            <a:r>
              <a:rPr lang="ru-RU" dirty="0"/>
              <a:t>/</a:t>
            </a:r>
            <a:r>
              <a:rPr lang="uk-UA" dirty="0"/>
              <a:t>год).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682768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8362950" cy="63367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sz="3600" b="1" dirty="0">
                <a:solidFill>
                  <a:srgbClr val="002060"/>
                </a:solidFill>
              </a:rPr>
              <a:t>8.4. Інші витрати (за видами, із обґрунтуванням  їх необхідності, загальні).</a:t>
            </a:r>
            <a:endParaRPr lang="ru-UA" sz="36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uk-UA" sz="3200" dirty="0"/>
              <a:t>На виконання проекту обсяг </a:t>
            </a:r>
            <a:r>
              <a:rPr lang="uk-UA" sz="3200" u="sng" dirty="0"/>
              <a:t>витрат на оплату послуг (крім комунальних)  </a:t>
            </a:r>
            <a:r>
              <a:rPr lang="uk-UA" sz="3200" dirty="0"/>
              <a:t>передбачено в обсязі 100 тис грн., в </a:t>
            </a:r>
            <a:r>
              <a:rPr lang="uk-UA" sz="3200" dirty="0" err="1"/>
              <a:t>т.ч</a:t>
            </a:r>
            <a:r>
              <a:rPr lang="uk-UA" sz="3200" dirty="0"/>
              <a:t>. у 2024 р. – 50 тис. грн., у 2025 р. - 50 тис. грн,  а саме: на оплату послуг, друк монографій, наукових статей, повірку та </a:t>
            </a:r>
            <a:r>
              <a:rPr lang="uk-UA" sz="3200" dirty="0" err="1"/>
              <a:t>калібровку</a:t>
            </a:r>
            <a:r>
              <a:rPr lang="uk-UA" sz="3200" dirty="0"/>
              <a:t> засобів вимірювальної техніки. </a:t>
            </a:r>
            <a:endParaRPr lang="ru-UA" sz="3200" dirty="0"/>
          </a:p>
          <a:p>
            <a:pPr marL="0" indent="0">
              <a:buNone/>
            </a:pPr>
            <a:r>
              <a:rPr lang="uk-UA" sz="3200" u="sng" dirty="0"/>
              <a:t>Витрати на відрядження </a:t>
            </a:r>
            <a:r>
              <a:rPr lang="uk-UA" sz="3200" dirty="0"/>
              <a:t>по проекту становлять 12,0 тис. грн.,  в </a:t>
            </a:r>
            <a:r>
              <a:rPr lang="uk-UA" sz="3200" dirty="0" err="1"/>
              <a:t>т.ч</a:t>
            </a:r>
            <a:r>
              <a:rPr lang="uk-UA" sz="3200" dirty="0"/>
              <a:t>. у </a:t>
            </a:r>
            <a:br>
              <a:rPr lang="uk-UA" sz="3200" dirty="0"/>
            </a:br>
            <a:r>
              <a:rPr lang="uk-UA" sz="3200" dirty="0"/>
              <a:t>2024 р. – 6,0 тис. грн., у 2025 р. – 6,0 тис. грн. Відрядження заплановане до м. Харків (ДБУ), Одеса (Одеський Політехнічний університет), Тернопіль (Тернопільський технічний університет </a:t>
            </a:r>
            <a:r>
              <a:rPr lang="uk-UA" sz="3200" dirty="0" err="1"/>
              <a:t>ім.Івана</a:t>
            </a:r>
            <a:r>
              <a:rPr lang="uk-UA" sz="3200" dirty="0"/>
              <a:t> Пулюя з метою апробації наукових досліджень, шляхом участі в науково- практичних конференція та обмін досвідом).</a:t>
            </a:r>
            <a:endParaRPr lang="ru-UA" sz="3200" dirty="0"/>
          </a:p>
          <a:p>
            <a:pPr marL="0" indent="0">
              <a:buNone/>
            </a:pPr>
            <a:r>
              <a:rPr lang="uk-UA" sz="3200" dirty="0"/>
              <a:t>    Розрахунок витрат на службові відрядження</a:t>
            </a:r>
            <a:r>
              <a:rPr lang="uk-UA" sz="3200" b="1" dirty="0"/>
              <a:t> </a:t>
            </a:r>
            <a:r>
              <a:rPr lang="uk-UA" sz="3200" dirty="0"/>
              <a:t>в обсязі  12,0 тис.  грн.: 5 тис. – науково-практична конференція (м. Харків), 3 </a:t>
            </a:r>
            <a:r>
              <a:rPr lang="uk-UA" sz="3200" dirty="0" err="1"/>
              <a:t>чол</a:t>
            </a:r>
            <a:r>
              <a:rPr lang="uk-UA" sz="3200" dirty="0"/>
              <a:t>., 4 доби; 5 тис. – науково-практична конференція (м. Одеса), 3 </a:t>
            </a:r>
            <a:r>
              <a:rPr lang="uk-UA" sz="3200" dirty="0" err="1"/>
              <a:t>чол</a:t>
            </a:r>
            <a:r>
              <a:rPr lang="uk-UA" sz="3200" dirty="0"/>
              <a:t>., 4 доби; 2 тис. – науково-практична конференція (м. Тернопіль), 2 </a:t>
            </a:r>
            <a:r>
              <a:rPr lang="uk-UA" sz="3200" dirty="0" err="1"/>
              <a:t>чол</a:t>
            </a:r>
            <a:r>
              <a:rPr lang="uk-UA" sz="3200" dirty="0"/>
              <a:t>., 2 доби.</a:t>
            </a:r>
            <a:endParaRPr lang="ru-UA" sz="3200" dirty="0"/>
          </a:p>
          <a:p>
            <a:pPr marL="0" indent="0">
              <a:buNone/>
            </a:pPr>
            <a:r>
              <a:rPr lang="uk-UA" sz="3200" u="sng" dirty="0"/>
              <a:t>Витрати на інші поточні видатки </a:t>
            </a:r>
            <a:r>
              <a:rPr lang="uk-UA" sz="3200" dirty="0"/>
              <a:t>по проекту становлять 2,0 тис. грн, в </a:t>
            </a:r>
            <a:r>
              <a:rPr lang="uk-UA" sz="3200" dirty="0" err="1"/>
              <a:t>т.ч</a:t>
            </a:r>
            <a:r>
              <a:rPr lang="uk-UA" sz="3200" dirty="0"/>
              <a:t>. у 2024 р. – 1 тис. грн., у 2025 р. -1 тис. грн,   а саме на подання заявок, отримання патентів та свідоцтв.</a:t>
            </a:r>
            <a:endParaRPr lang="ru-UA" sz="3200" dirty="0"/>
          </a:p>
          <a:p>
            <a:pPr marL="0" indent="0">
              <a:buNone/>
            </a:pPr>
            <a:r>
              <a:rPr lang="uk-UA" sz="3200" dirty="0"/>
              <a:t>     </a:t>
            </a:r>
            <a:r>
              <a:rPr lang="uk-UA" sz="3200" u="sng" dirty="0"/>
              <a:t>Непрямі витрати</a:t>
            </a:r>
            <a:r>
              <a:rPr lang="uk-UA" sz="3200" dirty="0"/>
              <a:t>, передбачені на управління, становлять 20 % до загального обсягу проекту і дорівнюють 200,0  тис. грн., в </a:t>
            </a:r>
            <a:r>
              <a:rPr lang="uk-UA" sz="3200" dirty="0" err="1"/>
              <a:t>т.ч</a:t>
            </a:r>
            <a:r>
              <a:rPr lang="uk-UA" sz="3200" dirty="0"/>
              <a:t>. у 2024 р. – 100 тис. грн., у 2025 р. - 100 тис. грн. </a:t>
            </a:r>
            <a:endParaRPr lang="ru-UA" sz="32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1236417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60648"/>
            <a:ext cx="843528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002060"/>
                </a:solidFill>
              </a:rPr>
              <a:t>8.5. Зведений кошторис проєкту (загальний).</a:t>
            </a:r>
            <a:endParaRPr lang="ru-UA" sz="2400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uk-UA" sz="2600" i="1" dirty="0"/>
              <a:t>Загальний зведений кошторис проекту на період 01.01.2024 р. – 31.12.2026 р. становить 2400,0 тис. грн., в </a:t>
            </a:r>
            <a:r>
              <a:rPr lang="uk-UA" sz="2600" i="1" dirty="0" err="1"/>
              <a:t>т.ч</a:t>
            </a:r>
            <a:r>
              <a:rPr lang="uk-UA" sz="2600" i="1" dirty="0"/>
              <a:t>. у 2024 р. – 800,0 тис. грн., у 2025 р. – 800,0 тис. грн. та у 2026 р. – 800,0 тис. грн.</a:t>
            </a:r>
            <a:endParaRPr lang="ru-UA" sz="2600" i="1" dirty="0"/>
          </a:p>
          <a:p>
            <a:pPr marL="0" indent="0" algn="just">
              <a:buNone/>
            </a:pPr>
            <a:endParaRPr lang="uk-UA" sz="2400" i="1" dirty="0"/>
          </a:p>
          <a:p>
            <a:pPr marL="0" indent="0">
              <a:buNone/>
            </a:pPr>
            <a:r>
              <a:rPr lang="uk-UA" sz="2400" b="1" dirty="0">
                <a:solidFill>
                  <a:srgbClr val="002060"/>
                </a:solidFill>
              </a:rPr>
              <a:t>8.6. Капітальні видатки</a:t>
            </a:r>
            <a:r>
              <a:rPr lang="uk-UA" sz="2400" dirty="0"/>
              <a:t> – </a:t>
            </a:r>
            <a:r>
              <a:rPr lang="uk-UA" sz="2400" dirty="0">
                <a:solidFill>
                  <a:srgbClr val="C00000"/>
                </a:solidFill>
              </a:rPr>
              <a:t>не плануються</a:t>
            </a:r>
            <a:endParaRPr lang="ru-UA" sz="24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UA" sz="2400" dirty="0"/>
          </a:p>
          <a:p>
            <a:pPr marL="0" indent="0">
              <a:buNone/>
            </a:pPr>
            <a:r>
              <a:rPr lang="uk-UA" sz="2400" dirty="0"/>
              <a:t> </a:t>
            </a:r>
            <a:endParaRPr lang="ru-UA" sz="2400" dirty="0"/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58</a:t>
            </a:r>
          </a:p>
        </p:txBody>
      </p:sp>
      <p:pic>
        <p:nvPicPr>
          <p:cNvPr id="4" name="Picture 4" descr="Создать мем &quot;иконка новинка png, new пнг, акция png&quot; - Картинки -  Meme-arsenal.com">
            <a:extLst>
              <a:ext uri="{FF2B5EF4-FFF2-40B4-BE49-F238E27FC236}">
                <a16:creationId xmlns:a16="http://schemas.microsoft.com/office/drawing/2014/main" id="{72FFF29F-9687-4640-B83D-60F7D329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74249"/>
            <a:ext cx="1130227" cy="71741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894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692150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32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9. </a:t>
            </a:r>
            <a:r>
              <a:rPr lang="uk-UA" sz="3200" b="1" kern="0" dirty="0" err="1">
                <a:solidFill>
                  <a:srgbClr val="250BC3"/>
                </a:solidFill>
                <a:latin typeface="+mj-lt"/>
                <a:ea typeface="+mj-ea"/>
                <a:cs typeface="+mj-cs"/>
              </a:rPr>
              <a:t>Наукометричні</a:t>
            </a:r>
            <a:r>
              <a:rPr lang="uk-UA" sz="32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 показники авторів проекту </a:t>
            </a:r>
          </a:p>
        </p:txBody>
      </p:sp>
      <p:sp>
        <p:nvSpPr>
          <p:cNvPr id="41987" name="Содержимое 3"/>
          <p:cNvSpPr>
            <a:spLocks noGrp="1"/>
          </p:cNvSpPr>
          <p:nvPr>
            <p:ph sz="half" idx="2"/>
          </p:nvPr>
        </p:nvSpPr>
        <p:spPr>
          <a:xfrm>
            <a:off x="323528" y="1556792"/>
            <a:ext cx="8532813" cy="410445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dirty="0"/>
              <a:t>9.1. Зазначити </a:t>
            </a:r>
            <a:r>
              <a:rPr lang="uk-UA" dirty="0">
                <a:solidFill>
                  <a:srgbClr val="C00000"/>
                </a:solidFill>
              </a:rPr>
              <a:t>сумарний h-індекс керівника та 5 авторів </a:t>
            </a:r>
            <a:r>
              <a:rPr lang="uk-UA" dirty="0"/>
              <a:t>проєкту згідно БД </a:t>
            </a:r>
            <a:r>
              <a:rPr lang="uk-UA" dirty="0" err="1"/>
              <a:t>Scopus</a:t>
            </a:r>
            <a:r>
              <a:rPr lang="uk-UA" dirty="0"/>
              <a:t> або </a:t>
            </a:r>
            <a:r>
              <a:rPr lang="uk-UA" dirty="0" err="1"/>
              <a:t>WoS</a:t>
            </a:r>
            <a:r>
              <a:rPr lang="uk-UA" dirty="0"/>
              <a:t> та веб-адреси їх відповідних авторських профілів і </a:t>
            </a:r>
            <a:r>
              <a:rPr lang="uk-UA" dirty="0" err="1"/>
              <a:t>Authors</a:t>
            </a:r>
            <a:r>
              <a:rPr lang="uk-UA" dirty="0"/>
              <a:t> ID (</a:t>
            </a:r>
            <a:r>
              <a:rPr lang="en-US" dirty="0">
                <a:solidFill>
                  <a:srgbClr val="7030A0"/>
                </a:solidFill>
              </a:rPr>
              <a:t>Google Scholar </a:t>
            </a:r>
            <a:r>
              <a:rPr lang="uk-UA" dirty="0">
                <a:solidFill>
                  <a:srgbClr val="7030A0"/>
                </a:solidFill>
              </a:rPr>
              <a:t>для секції «Соціальні і гуманітарні науки»</a:t>
            </a:r>
            <a:r>
              <a:rPr lang="uk-UA" dirty="0"/>
              <a:t>)</a:t>
            </a:r>
          </a:p>
          <a:p>
            <a:pPr algn="just">
              <a:buNone/>
            </a:pPr>
            <a:r>
              <a:rPr lang="uk-UA" dirty="0"/>
              <a:t>9.2. Зазначити сумарну кількість цитувань керівника та 5 основних виконавців проєкту згідно БД </a:t>
            </a:r>
            <a:r>
              <a:rPr lang="uk-UA" dirty="0" err="1"/>
              <a:t>Scopus</a:t>
            </a:r>
            <a:r>
              <a:rPr lang="uk-UA" dirty="0"/>
              <a:t> або </a:t>
            </a:r>
            <a:r>
              <a:rPr lang="uk-UA" dirty="0" err="1"/>
              <a:t>WoS</a:t>
            </a:r>
            <a:r>
              <a:rPr lang="uk-UA" dirty="0"/>
              <a:t> (</a:t>
            </a:r>
            <a:r>
              <a:rPr lang="en-US" dirty="0">
                <a:solidFill>
                  <a:srgbClr val="7030A0"/>
                </a:solidFill>
              </a:rPr>
              <a:t>Google Scholar </a:t>
            </a:r>
            <a:r>
              <a:rPr lang="uk-UA" dirty="0">
                <a:solidFill>
                  <a:srgbClr val="7030A0"/>
                </a:solidFill>
              </a:rPr>
              <a:t>для секції «Соціальні і гуманітарні науки»</a:t>
            </a:r>
            <a:r>
              <a:rPr lang="uk-UA" dirty="0"/>
              <a:t>)</a:t>
            </a:r>
          </a:p>
          <a:p>
            <a:pPr algn="just">
              <a:buNone/>
            </a:pPr>
            <a:endParaRPr lang="ru-RU" dirty="0"/>
          </a:p>
          <a:p>
            <a:pPr algn="just">
              <a:buNone/>
            </a:pPr>
            <a:endParaRPr lang="uk-UA" altLang="uk-UA" dirty="0"/>
          </a:p>
          <a:p>
            <a:pPr algn="just"/>
            <a:endParaRPr lang="uk-UA" altLang="uk-UA" sz="2400" dirty="0"/>
          </a:p>
          <a:p>
            <a:pPr algn="just"/>
            <a:endParaRPr lang="uk-UA" altLang="uk-UA" sz="2400" dirty="0"/>
          </a:p>
          <a:p>
            <a:pPr algn="just">
              <a:buNone/>
            </a:pPr>
            <a:endParaRPr lang="uk-UA" altLang="uk-UA" sz="2400" dirty="0"/>
          </a:p>
          <a:p>
            <a:pPr algn="just">
              <a:buFont typeface="Wingdings" pitchFamily="2" charset="2"/>
              <a:buNone/>
            </a:pPr>
            <a:endParaRPr lang="uk-UA" altLang="uk-UA" sz="2400" dirty="0"/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59</a:t>
            </a:r>
          </a:p>
        </p:txBody>
      </p:sp>
      <p:pic>
        <p:nvPicPr>
          <p:cNvPr id="6" name="Picture 4" descr="Создать мем &quot;иконка новинка png, new пнг, акция png&quot; - Картинки -  Meme-arsenal.com">
            <a:extLst>
              <a:ext uri="{FF2B5EF4-FFF2-40B4-BE49-F238E27FC236}">
                <a16:creationId xmlns:a16="http://schemas.microsoft.com/office/drawing/2014/main" id="{789D2212-3460-40D2-8A7B-2F8DC324B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312561"/>
            <a:ext cx="864096" cy="54848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132369"/>
            <a:ext cx="84963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8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10. Науковий доробок та досвід авторів за напрямом проекту </a:t>
            </a:r>
            <a:r>
              <a:rPr lang="uk-UA" sz="2800" i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(відповідно до виду проєкту)</a:t>
            </a: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512" y="980728"/>
            <a:ext cx="8640960" cy="586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10.1. Перелік опублікованих статей у </a:t>
            </a:r>
            <a:r>
              <a:rPr lang="uk-UA" sz="15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ж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урналах, .що індексуються в наукометричних базах </a:t>
            </a:r>
            <a:r>
              <a:rPr kumimoji="0" lang="en-US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WoS</a:t>
            </a: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та/або </a:t>
            </a: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Scopus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 (обов'язково зазначити </a:t>
            </a:r>
            <a:r>
              <a:rPr kumimoji="0" lang="uk-UA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квартиль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 на момент опублікування). Для </a:t>
            </a:r>
            <a:r>
              <a:rPr kumimoji="0" lang="uk-UA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соціо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-гуманітарних наук допускаються відомості про статті в журналах категорії А.</a:t>
            </a:r>
            <a:endParaRPr kumimoji="0" 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10.2. 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Перелік опублікованих статей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 у наукових фахових журналах України (Б), статті у закордонних виданнях, а також англомовні тези доповідей у матеріалах міжнародних конференцій</a:t>
            </a:r>
            <a:r>
              <a:rPr lang="uk-UA" sz="15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, що індексуються науково-метричними базами </a:t>
            </a:r>
            <a:r>
              <a:rPr lang="uk-UA" sz="1500" dirty="0" err="1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WoS</a:t>
            </a:r>
            <a:r>
              <a:rPr lang="uk-UA" sz="15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 та/або </a:t>
            </a:r>
            <a:r>
              <a:rPr lang="uk-UA" sz="1500" dirty="0" err="1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Scopus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500" dirty="0"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10.3. Перелік патентів України або інших країн на винахід чи охоронних документів на промисловий зразок / корисну модель (для </a:t>
            </a:r>
            <a:r>
              <a:rPr lang="uk-UA" sz="1500" dirty="0" err="1"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соціо</a:t>
            </a:r>
            <a:r>
              <a:rPr lang="uk-UA" sz="1500" dirty="0"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-гуманітарних </a:t>
            </a:r>
            <a:r>
              <a:rPr lang="uk-UA" sz="1500" dirty="0" err="1"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неаук</a:t>
            </a:r>
            <a:r>
              <a:rPr lang="uk-UA" sz="1500" dirty="0"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 – свідоцтва про реєстрацію авторського права на твір) чи інші документи ОПІВ (сорти, породи, штами..)</a:t>
            </a:r>
            <a:endParaRPr kumimoji="0" lang="ru-RU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10.4. Перелік монографії (розділів монографії) за напрямом проєкту, виданих офіційними мовами Європейського Союзу або публікації у виданнях з </a:t>
            </a:r>
            <a:r>
              <a:rPr kumimoji="0" lang="uk-UA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квартилем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 </a:t>
            </a: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Q</a:t>
            </a:r>
            <a:r>
              <a:rPr kumimoji="0" lang="uk-UA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MS Mincho" pitchFamily="49" charset="-128"/>
                <a:cs typeface="Arial" pitchFamily="34" charset="0"/>
              </a:rPr>
              <a:t>1-2, або монографії, що становить державну таємницю.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10.5. Перелік монографії (розділів монографій) за напрямом проєкту, що опубліковані українською мовою в українських видавництвах (враховуються друковані аркуші тільки авторського внеску)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10.6. Захищені дисертації доктора філософії (кандидата наук) авторами проєкту або під керівництвом авторів проєкту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10.7. Захищені дисертації доктора наук авторами проєкту або під консультуванням авторів проєкту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10.8. Перелік </a:t>
            </a:r>
            <a:r>
              <a:rPr lang="uk-UA" sz="1500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загальноуніверситетських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 наукових грантів та проєктів, зокрема тих, що фінансуються з бюджету МОН, за якими працювали автори проєкту, що фінансувались закордонними та/чи вітчизняними організаціями. 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10.9. Авторами проекту виконано договорів з наукової тематики, що фінансуються із спеціального фонду на суму (тис. грн.) (з відповідним підтвердженням довідкою з бухгалтерії закладу/установи)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4C9DA38-AC08-4ECF-A0E4-57D76AC81DCC}"/>
              </a:ext>
            </a:extLst>
          </p:cNvPr>
          <p:cNvSpPr/>
          <p:nvPr/>
        </p:nvSpPr>
        <p:spPr bwMode="auto">
          <a:xfrm>
            <a:off x="8366125" y="6295252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60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115888"/>
            <a:ext cx="84963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4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11. Показники очікуваних результатів за тематикою проєкту </a:t>
            </a:r>
          </a:p>
        </p:txBody>
      </p:sp>
      <p:sp>
        <p:nvSpPr>
          <p:cNvPr id="47107" name="Содержимое 3"/>
          <p:cNvSpPr>
            <a:spLocks noGrp="1"/>
          </p:cNvSpPr>
          <p:nvPr>
            <p:ph sz="half" idx="2"/>
          </p:nvPr>
        </p:nvSpPr>
        <p:spPr>
          <a:xfrm>
            <a:off x="250825" y="692150"/>
            <a:ext cx="8642350" cy="5976938"/>
          </a:xfrm>
        </p:spPr>
        <p:txBody>
          <a:bodyPr>
            <a:normAutofit lnSpcReduction="10000"/>
          </a:bodyPr>
          <a:lstStyle/>
          <a:p>
            <a:endParaRPr lang="uk-UA" sz="1800" dirty="0"/>
          </a:p>
          <a:p>
            <a:r>
              <a:rPr lang="uk-UA" sz="1800" dirty="0"/>
              <a:t>Створення макету, експериментального/дослідного зразка, інженерної моделі (конструкції, технології, матеріалу)</a:t>
            </a:r>
            <a:endParaRPr lang="ru-RU" sz="1800" dirty="0"/>
          </a:p>
          <a:p>
            <a:r>
              <a:rPr lang="uk-UA" sz="1800" dirty="0"/>
              <a:t>Буде укладено господарчі договори, продані ліцензії, отримано грантові угоди поза межами організації-виконавця як впровадження наукових або науково-практичних результатів проєкту</a:t>
            </a:r>
            <a:endParaRPr lang="ru-RU" sz="1800" dirty="0"/>
          </a:p>
          <a:p>
            <a:r>
              <a:rPr lang="uk-UA" sz="1800" dirty="0"/>
              <a:t>Отримання охоронних документів на об’єкти права інтелектуальної власності (у тому числі свідоцтв на авторський твір)</a:t>
            </a:r>
            <a:endParaRPr lang="ru-RU" sz="1800" dirty="0"/>
          </a:p>
          <a:p>
            <a:r>
              <a:rPr lang="uk-UA" sz="1800" dirty="0"/>
              <a:t>Будуть опубліковані статті у наукових журналах, що входять до науково-метричних баз даних </a:t>
            </a:r>
            <a:r>
              <a:rPr lang="uk-UA" sz="1800" dirty="0" err="1"/>
              <a:t>WoS</a:t>
            </a:r>
            <a:r>
              <a:rPr lang="uk-UA" sz="1800" dirty="0"/>
              <a:t> та/або </a:t>
            </a:r>
            <a:r>
              <a:rPr lang="uk-UA" sz="1800" dirty="0" err="1"/>
              <a:t>Scopus</a:t>
            </a:r>
            <a:r>
              <a:rPr lang="uk-UA" sz="1800" dirty="0"/>
              <a:t> </a:t>
            </a:r>
          </a:p>
          <a:p>
            <a:r>
              <a:rPr lang="uk-UA" sz="1800" dirty="0"/>
              <a:t>Будуть опубліковані статті у наукових фахових журналах України, відносяться до категорії «Б», а також англомовні тези доповідей у матеріалах конференцій, що індексуються БД </a:t>
            </a:r>
            <a:r>
              <a:rPr lang="uk-UA" sz="1800" dirty="0" err="1"/>
              <a:t>WoS</a:t>
            </a:r>
            <a:r>
              <a:rPr lang="uk-UA" sz="1800" dirty="0"/>
              <a:t> та/або </a:t>
            </a:r>
            <a:r>
              <a:rPr lang="uk-UA" sz="1800" dirty="0" err="1"/>
              <a:t>Scopus</a:t>
            </a:r>
            <a:r>
              <a:rPr lang="uk-UA" sz="1800" dirty="0"/>
              <a:t> </a:t>
            </a:r>
          </a:p>
          <a:p>
            <a:r>
              <a:rPr lang="uk-UA" sz="1800" dirty="0"/>
              <a:t>Будуть представлені науково-практичні результати проекту на міжнародних комунікативних форумах, промислових виставках, заходах, інноваційних фестивалях, </a:t>
            </a:r>
            <a:r>
              <a:rPr lang="uk-UA" sz="1800" dirty="0" err="1"/>
              <a:t>хакатонах</a:t>
            </a:r>
            <a:r>
              <a:rPr lang="uk-UA" sz="1800" dirty="0"/>
              <a:t>, виставках стартапів, що підтверджується сертифікатом, покликанням, поданням заявки на отримання гранту тощо</a:t>
            </a:r>
            <a:endParaRPr lang="ru-RU" sz="1800" dirty="0"/>
          </a:p>
          <a:p>
            <a:pPr algn="ctr">
              <a:buFont typeface="Wingdings" pitchFamily="2" charset="2"/>
              <a:buNone/>
            </a:pPr>
            <a:endParaRPr lang="ru-RU" altLang="uk-UA" sz="1800" b="1" dirty="0">
              <a:solidFill>
                <a:srgbClr val="C0000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ru-RU" altLang="uk-UA" sz="1800" b="1" dirty="0" err="1">
                <a:solidFill>
                  <a:srgbClr val="C00000"/>
                </a:solidFill>
              </a:rPr>
              <a:t>Бажано</a:t>
            </a:r>
            <a:r>
              <a:rPr lang="ru-RU" altLang="uk-UA" sz="1800" b="1" dirty="0">
                <a:solidFill>
                  <a:srgbClr val="C00000"/>
                </a:solidFill>
              </a:rPr>
              <a:t> </a:t>
            </a:r>
            <a:r>
              <a:rPr lang="ru-RU" altLang="uk-UA" sz="1800" b="1" dirty="0" err="1">
                <a:solidFill>
                  <a:srgbClr val="C00000"/>
                </a:solidFill>
              </a:rPr>
              <a:t>заповнити</a:t>
            </a:r>
            <a:r>
              <a:rPr lang="ru-RU" altLang="uk-UA" sz="1800" b="1" dirty="0">
                <a:solidFill>
                  <a:srgbClr val="C00000"/>
                </a:solidFill>
              </a:rPr>
              <a:t> </a:t>
            </a:r>
            <a:r>
              <a:rPr lang="ru-RU" altLang="uk-UA" sz="1800" b="1" dirty="0" err="1">
                <a:solidFill>
                  <a:srgbClr val="C00000"/>
                </a:solidFill>
              </a:rPr>
              <a:t>всі</a:t>
            </a:r>
            <a:r>
              <a:rPr lang="ru-RU" altLang="uk-UA" sz="1800" b="1" dirty="0">
                <a:solidFill>
                  <a:srgbClr val="C00000"/>
                </a:solidFill>
              </a:rPr>
              <a:t> </a:t>
            </a:r>
            <a:r>
              <a:rPr lang="ru-RU" altLang="uk-UA" sz="1800" b="1" dirty="0" err="1">
                <a:solidFill>
                  <a:srgbClr val="C00000"/>
                </a:solidFill>
              </a:rPr>
              <a:t>показники</a:t>
            </a:r>
            <a:r>
              <a:rPr lang="ru-RU" altLang="uk-UA" sz="1800" b="1" dirty="0">
                <a:solidFill>
                  <a:srgbClr val="C00000"/>
                </a:solidFill>
              </a:rPr>
              <a:t>, не </a:t>
            </a:r>
            <a:r>
              <a:rPr lang="ru-RU" altLang="uk-UA" sz="1800" b="1" dirty="0" err="1">
                <a:solidFill>
                  <a:srgbClr val="C00000"/>
                </a:solidFill>
              </a:rPr>
              <a:t>залишати</a:t>
            </a:r>
            <a:r>
              <a:rPr lang="ru-RU" altLang="uk-UA" sz="1800" b="1" dirty="0">
                <a:solidFill>
                  <a:srgbClr val="C00000"/>
                </a:solidFill>
              </a:rPr>
              <a:t> 0.</a:t>
            </a:r>
            <a:r>
              <a:rPr lang="ru-RU" altLang="uk-UA" sz="1600" b="1" dirty="0"/>
              <a:t>  </a:t>
            </a:r>
          </a:p>
          <a:p>
            <a:pPr algn="ctr">
              <a:buFont typeface="Wingdings" pitchFamily="2" charset="2"/>
              <a:buNone/>
            </a:pPr>
            <a:r>
              <a:rPr lang="ru-RU" altLang="uk-UA" sz="1600" b="1" dirty="0" err="1">
                <a:solidFill>
                  <a:srgbClr val="C00000"/>
                </a:solidFill>
              </a:rPr>
              <a:t>Результати</a:t>
            </a:r>
            <a:r>
              <a:rPr lang="ru-RU" altLang="uk-UA" sz="1600" b="1" dirty="0">
                <a:solidFill>
                  <a:srgbClr val="C00000"/>
                </a:solidFill>
              </a:rPr>
              <a:t> </a:t>
            </a:r>
            <a:r>
              <a:rPr lang="ru-RU" altLang="uk-UA" sz="1600" b="1" dirty="0" err="1">
                <a:solidFill>
                  <a:srgbClr val="C00000"/>
                </a:solidFill>
              </a:rPr>
              <a:t>мають</a:t>
            </a:r>
            <a:r>
              <a:rPr lang="ru-RU" altLang="uk-UA" sz="1600" b="1" dirty="0">
                <a:solidFill>
                  <a:srgbClr val="C00000"/>
                </a:solidFill>
              </a:rPr>
              <a:t> </a:t>
            </a:r>
            <a:r>
              <a:rPr lang="ru-RU" altLang="uk-UA" sz="1600" b="1" dirty="0" err="1">
                <a:solidFill>
                  <a:srgbClr val="C00000"/>
                </a:solidFill>
              </a:rPr>
              <a:t>корелювати</a:t>
            </a:r>
            <a:r>
              <a:rPr lang="ru-RU" altLang="uk-UA" sz="1600" b="1" dirty="0">
                <a:solidFill>
                  <a:srgbClr val="C00000"/>
                </a:solidFill>
              </a:rPr>
              <a:t> </a:t>
            </a:r>
            <a:r>
              <a:rPr lang="ru-RU" altLang="uk-UA" sz="1600" b="1" dirty="0" err="1">
                <a:solidFill>
                  <a:srgbClr val="C00000"/>
                </a:solidFill>
              </a:rPr>
              <a:t>з</a:t>
            </a:r>
            <a:r>
              <a:rPr lang="ru-RU" altLang="uk-UA" sz="1600" b="1" dirty="0">
                <a:solidFill>
                  <a:srgbClr val="C00000"/>
                </a:solidFill>
              </a:rPr>
              <a:t> </a:t>
            </a:r>
            <a:r>
              <a:rPr lang="ru-RU" altLang="uk-UA" sz="1600" b="1" dirty="0" err="1">
                <a:solidFill>
                  <a:srgbClr val="C00000"/>
                </a:solidFill>
              </a:rPr>
              <a:t>існуючим</a:t>
            </a:r>
            <a:r>
              <a:rPr lang="ru-RU" altLang="uk-UA" sz="1600" b="1" dirty="0">
                <a:solidFill>
                  <a:srgbClr val="C00000"/>
                </a:solidFill>
              </a:rPr>
              <a:t> </a:t>
            </a:r>
            <a:r>
              <a:rPr lang="ru-RU" altLang="uk-UA" sz="1600" b="1" dirty="0" err="1">
                <a:solidFill>
                  <a:srgbClr val="C00000"/>
                </a:solidFill>
              </a:rPr>
              <a:t>доробком</a:t>
            </a:r>
            <a:r>
              <a:rPr lang="ru-RU" altLang="uk-UA" sz="1600" b="1" dirty="0">
                <a:solidFill>
                  <a:srgbClr val="C00000"/>
                </a:solidFill>
              </a:rPr>
              <a:t> </a:t>
            </a:r>
            <a:r>
              <a:rPr lang="ru-RU" altLang="uk-UA" sz="1600" b="1" dirty="0" err="1">
                <a:solidFill>
                  <a:srgbClr val="C00000"/>
                </a:solidFill>
              </a:rPr>
              <a:t>колективу</a:t>
            </a:r>
            <a:r>
              <a:rPr lang="ru-RU" altLang="uk-UA" sz="1600" b="1" dirty="0">
                <a:solidFill>
                  <a:srgbClr val="C00000"/>
                </a:solidFill>
              </a:rPr>
              <a:t>.</a:t>
            </a:r>
            <a:endParaRPr lang="uk-UA" altLang="uk-UA" sz="1600" b="1" dirty="0">
              <a:solidFill>
                <a:srgbClr val="C00000"/>
              </a:solidFill>
            </a:endParaRPr>
          </a:p>
          <a:p>
            <a:pPr algn="just"/>
            <a:endParaRPr lang="uk-UA" altLang="uk-UA" sz="1600" dirty="0"/>
          </a:p>
          <a:p>
            <a:pPr algn="just"/>
            <a:endParaRPr lang="uk-UA" altLang="uk-UA" sz="1600" dirty="0"/>
          </a:p>
          <a:p>
            <a:pPr algn="just"/>
            <a:endParaRPr lang="uk-UA" altLang="uk-UA" sz="1600" dirty="0"/>
          </a:p>
          <a:p>
            <a:pPr algn="just"/>
            <a:endParaRPr lang="uk-UA" altLang="uk-UA" sz="1600" dirty="0"/>
          </a:p>
          <a:p>
            <a:pPr algn="just">
              <a:buFont typeface="Wingdings" pitchFamily="2" charset="2"/>
              <a:buNone/>
            </a:pPr>
            <a:endParaRPr lang="uk-UA" altLang="uk-UA" sz="16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5E6D8A1-D235-4F29-BCD3-5DE48155B5F8}"/>
              </a:ext>
            </a:extLst>
          </p:cNvPr>
          <p:cNvSpPr/>
          <p:nvPr/>
        </p:nvSpPr>
        <p:spPr bwMode="auto">
          <a:xfrm>
            <a:off x="8366125" y="6295252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61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333375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8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12. Етапи виконання проекту </a:t>
            </a:r>
          </a:p>
        </p:txBody>
      </p:sp>
      <p:sp>
        <p:nvSpPr>
          <p:cNvPr id="48131" name="Содержимое 3"/>
          <p:cNvSpPr>
            <a:spLocks noGrp="1"/>
          </p:cNvSpPr>
          <p:nvPr>
            <p:ph sz="half" idx="2"/>
          </p:nvPr>
        </p:nvSpPr>
        <p:spPr>
          <a:xfrm>
            <a:off x="250825" y="1052513"/>
            <a:ext cx="8532813" cy="5184775"/>
          </a:xfrm>
        </p:spPr>
        <p:txBody>
          <a:bodyPr/>
          <a:lstStyle/>
          <a:p>
            <a:pPr algn="just"/>
            <a:r>
              <a:rPr lang="ru-RU" altLang="uk-UA" sz="2400" dirty="0" err="1"/>
              <a:t>Вказати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назву</a:t>
            </a:r>
            <a:r>
              <a:rPr lang="ru-RU" altLang="uk-UA" sz="2400" dirty="0"/>
              <a:t> та </a:t>
            </a:r>
            <a:r>
              <a:rPr lang="ru-RU" altLang="uk-UA" sz="2400" dirty="0" err="1"/>
              <a:t>зміст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етапу</a:t>
            </a:r>
            <a:endParaRPr lang="ru-RU" altLang="uk-UA" sz="2400" dirty="0"/>
          </a:p>
          <a:p>
            <a:pPr algn="just"/>
            <a:r>
              <a:rPr lang="ru-RU" altLang="uk-UA" sz="2400" dirty="0" err="1"/>
              <a:t>Очікувані</a:t>
            </a:r>
            <a:r>
              <a:rPr lang="ru-RU" altLang="uk-UA" sz="2400" dirty="0"/>
              <a:t> </a:t>
            </a:r>
            <a:r>
              <a:rPr lang="ru-RU" altLang="uk-UA" sz="2400" dirty="0" err="1"/>
              <a:t>результати</a:t>
            </a:r>
            <a:r>
              <a:rPr lang="ru-RU" altLang="uk-UA" sz="2400" dirty="0"/>
              <a:t> </a:t>
            </a:r>
            <a:r>
              <a:rPr lang="ru-RU" altLang="uk-UA" sz="2400" dirty="0" err="1"/>
              <a:t>етапу</a:t>
            </a:r>
            <a:r>
              <a:rPr lang="ru-RU" altLang="uk-UA" sz="2400" dirty="0"/>
              <a:t> </a:t>
            </a:r>
            <a:r>
              <a:rPr lang="ru-RU" altLang="uk-UA" sz="2400" i="1" dirty="0"/>
              <a:t>(</a:t>
            </a:r>
            <a:r>
              <a:rPr lang="ru-RU" altLang="uk-UA" sz="2400" i="1" dirty="0" err="1"/>
              <a:t>зазначити</a:t>
            </a:r>
            <a:r>
              <a:rPr lang="ru-RU" altLang="uk-UA" sz="2400" i="1" dirty="0"/>
              <a:t> </a:t>
            </a:r>
            <a:r>
              <a:rPr lang="ru-RU" altLang="uk-UA" sz="2400" i="1" dirty="0" err="1"/>
              <a:t>конкретні</a:t>
            </a:r>
            <a:r>
              <a:rPr lang="ru-RU" altLang="uk-UA" sz="2400" i="1" dirty="0"/>
              <a:t> </a:t>
            </a:r>
            <a:r>
              <a:rPr lang="ru-RU" altLang="uk-UA" sz="2400" i="1" dirty="0" err="1"/>
              <a:t>наукові</a:t>
            </a:r>
            <a:r>
              <a:rPr lang="ru-RU" altLang="uk-UA" sz="2400" i="1" dirty="0"/>
              <a:t> </a:t>
            </a:r>
            <a:r>
              <a:rPr lang="ru-RU" altLang="uk-UA" sz="2400" i="1" dirty="0" err="1"/>
              <a:t>результати</a:t>
            </a:r>
            <a:r>
              <a:rPr lang="ru-RU" altLang="uk-UA" sz="2400" i="1" dirty="0"/>
              <a:t>)</a:t>
            </a:r>
          </a:p>
          <a:p>
            <a:pPr algn="just"/>
            <a:r>
              <a:rPr lang="uk-UA" altLang="uk-UA" sz="2400" dirty="0"/>
              <a:t>Звітна документація </a:t>
            </a:r>
            <a:r>
              <a:rPr lang="uk-UA" altLang="uk-UA" sz="2400" i="1" dirty="0"/>
              <a:t>(значити кількість запланованих публікацій, захистів магістерських, кандидатських та докторських дисертацій, отримання охоронних документів на об’єкти права інтелектуальної власності).</a:t>
            </a:r>
          </a:p>
          <a:p>
            <a:pPr algn="just"/>
            <a:r>
              <a:rPr lang="uk-UA" altLang="uk-UA" sz="2400" b="1" dirty="0"/>
              <a:t>Зміст етапу та результати мають бути однаковими з пунктом 4.2, розділами 6 і 7.</a:t>
            </a:r>
          </a:p>
          <a:p>
            <a:pPr algn="just"/>
            <a:r>
              <a:rPr lang="uk-UA" altLang="uk-UA" sz="2400" dirty="0"/>
              <a:t>В кінці (останній етап) в звітній документації має бути те, що зазначили в меті (пункт 4.2) та відповідати назві розробки</a:t>
            </a:r>
          </a:p>
          <a:p>
            <a:pPr algn="just"/>
            <a:endParaRPr lang="uk-UA" altLang="uk-UA" sz="2400" dirty="0"/>
          </a:p>
          <a:p>
            <a:pPr algn="just"/>
            <a:endParaRPr lang="uk-UA" altLang="uk-UA" sz="2400" dirty="0"/>
          </a:p>
          <a:p>
            <a:pPr algn="just">
              <a:buFont typeface="Wingdings" pitchFamily="2" charset="2"/>
              <a:buNone/>
            </a:pPr>
            <a:endParaRPr lang="uk-UA" altLang="uk-UA" sz="2400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5A43505-9137-46AA-81EE-D75CBFD2319B}"/>
              </a:ext>
            </a:extLst>
          </p:cNvPr>
          <p:cNvSpPr/>
          <p:nvPr/>
        </p:nvSpPr>
        <p:spPr bwMode="auto">
          <a:xfrm>
            <a:off x="8366125" y="6295252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62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8313" y="173991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8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13. Виконавці проекту </a:t>
            </a:r>
          </a:p>
          <a:p>
            <a:pPr algn="ctr" eaLnBrk="0" hangingPunct="0">
              <a:defRPr/>
            </a:pPr>
            <a:r>
              <a:rPr lang="uk-UA" sz="28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(з оплатою в межах запиту) </a:t>
            </a:r>
          </a:p>
        </p:txBody>
      </p:sp>
      <p:sp>
        <p:nvSpPr>
          <p:cNvPr id="49155" name="Содержимое 3"/>
          <p:cNvSpPr>
            <a:spLocks noGrp="1"/>
          </p:cNvSpPr>
          <p:nvPr>
            <p:ph sz="half" idx="2"/>
          </p:nvPr>
        </p:nvSpPr>
        <p:spPr>
          <a:xfrm>
            <a:off x="323850" y="1058259"/>
            <a:ext cx="8532813" cy="1152476"/>
          </a:xfrm>
        </p:spPr>
        <p:txBody>
          <a:bodyPr>
            <a:normAutofit fontScale="92500"/>
          </a:bodyPr>
          <a:lstStyle/>
          <a:p>
            <a:pPr algn="just"/>
            <a:r>
              <a:rPr lang="uk-UA" altLang="uk-UA" sz="2400" dirty="0"/>
              <a:t>Вказати кількість докторів наук, кандидатів наук, молодих вчених до 35 років, наукових працівників без ступеня, інженерно-технічні працівники, </a:t>
            </a:r>
            <a:r>
              <a:rPr lang="uk-UA" altLang="uk-UA" sz="2000" dirty="0"/>
              <a:t>допоміжний</a:t>
            </a:r>
            <a:r>
              <a:rPr lang="uk-UA" altLang="uk-UA" sz="2400" dirty="0"/>
              <a:t> персонал, докторанти, аспіранти, студенти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69874" y="4422591"/>
            <a:ext cx="8640763" cy="224676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9263" algn="just" eaLnBrk="0" hangingPunct="0">
              <a:defRPr/>
            </a:pPr>
            <a:r>
              <a:rPr lang="uk-UA" sz="2000" dirty="0">
                <a:latin typeface="+mn-lt"/>
                <a:ea typeface="MS Mincho" pitchFamily="49" charset="-128"/>
                <a:cs typeface="Times New Roman" pitchFamily="18" charset="0"/>
              </a:rPr>
              <a:t>До складу основних виконавців (авторів) проекту може входити за необхідності не більше 30 % (2 особи) дослідників, що працюють за основним місцем роботи в інших організаціях (з відповідним обґрунтуванням необхідності їх залучення до виконання проекту або досвідом попередньої співпраці – спільні проекти, публікації).</a:t>
            </a:r>
            <a:endParaRPr lang="ru-RU" sz="2000" dirty="0">
              <a:latin typeface="+mn-lt"/>
            </a:endParaRPr>
          </a:p>
          <a:p>
            <a:pPr indent="449263" algn="just" eaLnBrk="0" hangingPunct="0">
              <a:defRPr/>
            </a:pPr>
            <a:r>
              <a:rPr lang="uk-UA" sz="2000" u="sng" dirty="0">
                <a:latin typeface="+mn-lt"/>
                <a:ea typeface="MS Mincho" pitchFamily="49" charset="-128"/>
                <a:cs typeface="Times New Roman" pitchFamily="18" charset="0"/>
              </a:rPr>
              <a:t>До запиту додається письмова </a:t>
            </a:r>
            <a:r>
              <a:rPr lang="uk-UA" sz="2000" b="1" u="sng" dirty="0">
                <a:latin typeface="+mn-lt"/>
                <a:ea typeface="MS Mincho" pitchFamily="49" charset="-128"/>
                <a:cs typeface="Times New Roman" pitchFamily="18" charset="0"/>
              </a:rPr>
              <a:t>Згода</a:t>
            </a:r>
            <a:r>
              <a:rPr lang="uk-UA" sz="2000" u="sng" dirty="0">
                <a:latin typeface="+mn-lt"/>
                <a:ea typeface="MS Mincho" pitchFamily="49" charset="-128"/>
                <a:cs typeface="Times New Roman" pitchFamily="18" charset="0"/>
              </a:rPr>
              <a:t> основних виконавців (авторів) проекту щодо участі в ньому</a:t>
            </a:r>
            <a:r>
              <a:rPr lang="uk-UA" sz="2000" dirty="0">
                <a:latin typeface="+mn-lt"/>
                <a:ea typeface="MS Mincho" pitchFamily="49" charset="-128"/>
                <a:cs typeface="Times New Roman" pitchFamily="18" charset="0"/>
              </a:rPr>
              <a:t>.</a:t>
            </a:r>
            <a:endParaRPr lang="uk-UA" sz="2000" dirty="0">
              <a:latin typeface="+mn-lt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63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0F7215A-FD02-4BF7-94C4-3E8397642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74" y="2237734"/>
            <a:ext cx="84963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28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14. Основні виконавці проекту </a:t>
            </a:r>
          </a:p>
          <a:p>
            <a:pPr algn="ctr" eaLnBrk="0" hangingPunct="0">
              <a:defRPr/>
            </a:pPr>
            <a:r>
              <a:rPr lang="uk-UA" sz="2000" b="1" kern="0" dirty="0">
                <a:solidFill>
                  <a:srgbClr val="250BC3"/>
                </a:solidFill>
                <a:latin typeface="+mj-lt"/>
                <a:ea typeface="+mj-ea"/>
                <a:cs typeface="+mj-cs"/>
              </a:rPr>
              <a:t>(керівник та 5 основних виконавців з оплатою в межах запиту) </a:t>
            </a:r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18D6191F-0AD1-41B2-82A4-BFD64128A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26978"/>
              </p:ext>
            </p:extLst>
          </p:nvPr>
        </p:nvGraphicFramePr>
        <p:xfrm>
          <a:off x="468313" y="2996952"/>
          <a:ext cx="8388348" cy="1370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327">
                  <a:extLst>
                    <a:ext uri="{9D8B030D-6E8A-4147-A177-3AD203B41FA5}">
                      <a16:colId xmlns:a16="http://schemas.microsoft.com/office/drawing/2014/main" val="167620573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21281789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07510796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881720186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730350792"/>
                    </a:ext>
                  </a:extLst>
                </a:gridCol>
                <a:gridCol w="1620365">
                  <a:extLst>
                    <a:ext uri="{9D8B030D-6E8A-4147-A177-3AD203B41FA5}">
                      <a16:colId xmlns:a16="http://schemas.microsoft.com/office/drawing/2014/main" val="1165735476"/>
                    </a:ext>
                  </a:extLst>
                </a:gridCol>
              </a:tblGrid>
              <a:tr h="456410">
                <a:tc>
                  <a:txBody>
                    <a:bodyPr/>
                    <a:lstStyle/>
                    <a:p>
                      <a:r>
                        <a:rPr lang="uk-UA" dirty="0"/>
                        <a:t>№ з/п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ПІБ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Науковий ступінь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Вчене звання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Посада і місце основної роботи (</a:t>
                      </a:r>
                      <a:r>
                        <a:rPr lang="uk-UA" dirty="0" err="1"/>
                        <a:t>тел</a:t>
                      </a:r>
                      <a:r>
                        <a:rPr lang="uk-UA" dirty="0"/>
                        <a:t>., </a:t>
                      </a:r>
                      <a:r>
                        <a:rPr lang="en-US" dirty="0"/>
                        <a:t>e-mail)</a:t>
                      </a:r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Вік та дата народження</a:t>
                      </a:r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395401"/>
                  </a:ext>
                </a:extLst>
              </a:tr>
              <a:tr h="456410"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4099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6EF7C4-C2C9-4A81-AA25-9BD835586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3388" r="33462" b="7980"/>
          <a:stretch/>
        </p:blipFill>
        <p:spPr>
          <a:xfrm>
            <a:off x="179511" y="476672"/>
            <a:ext cx="4355748" cy="547260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1844E2-D236-438B-921A-773F73964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5" t="31791" r="21651" b="13583"/>
          <a:stretch/>
        </p:blipFill>
        <p:spPr>
          <a:xfrm>
            <a:off x="3707904" y="1556792"/>
            <a:ext cx="5040560" cy="280831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48BC0407-5294-49AE-8A8D-88347B8CC619}"/>
              </a:ext>
            </a:extLst>
          </p:cNvPr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64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796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09652" y="345051"/>
            <a:ext cx="4690864" cy="1080715"/>
          </a:xfrm>
        </p:spPr>
        <p:txBody>
          <a:bodyPr/>
          <a:lstStyle/>
          <a:p>
            <a:pPr algn="ctr"/>
            <a:r>
              <a:rPr lang="uk-UA" altLang="uk-UA" b="1" dirty="0">
                <a:solidFill>
                  <a:srgbClr val="1818FF"/>
                </a:solidFill>
              </a:rPr>
              <a:t>Дякую за увагу!</a:t>
            </a:r>
            <a:endParaRPr lang="ru-RU" altLang="uk-UA" dirty="0">
              <a:solidFill>
                <a:srgbClr val="1818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772816"/>
            <a:ext cx="8640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Начальник НДЧ - корп. 3,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кімн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. 216, </a:t>
            </a:r>
            <a:r>
              <a:rPr lang="en-US" sz="2000" dirty="0">
                <a:latin typeface="Arial" pitchFamily="34" charset="0"/>
                <a:cs typeface="Arial" pitchFamily="34" charset="0"/>
                <a:hlinkClick r:id="rId2"/>
              </a:rPr>
              <a:t>otchenashko@nubip.edu.ua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, м. 067-934-99-33 Отченашко Володимир Віталійович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r">
              <a:buFont typeface="Wingdings" pitchFamily="2" charset="2"/>
              <a:buChar char="q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Науково-організаційний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відділ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НДЧ – корп. 3,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кімн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215, 527-81-54, </a:t>
            </a:r>
            <a:r>
              <a:rPr lang="en-US" sz="2000" dirty="0">
                <a:latin typeface="Arial" pitchFamily="34" charset="0"/>
                <a:cs typeface="Arial" pitchFamily="34" charset="0"/>
                <a:hlinkClick r:id="rId3"/>
              </a:rPr>
              <a:t>org_section@nubip.edu.ua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Планово-фінансовий відділ НДЧ – корп. 3,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кімн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. 220,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527-87-39, </a:t>
            </a:r>
            <a:endParaRPr lang="uk-UA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  <a:hlinkClick r:id="rId4"/>
              </a:rPr>
              <a:t>planoviyndh@nubip.edu.ua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uk-UA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Відділ науково-технічної інформації НДЧ – корп. 3,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кімн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. 221,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527-87-20, </a:t>
            </a:r>
            <a:r>
              <a:rPr lang="en-US" sz="2000" dirty="0">
                <a:latin typeface="Arial" pitchFamily="34" charset="0"/>
                <a:cs typeface="Arial" pitchFamily="34" charset="0"/>
                <a:hlinkClick r:id="rId5"/>
              </a:rPr>
              <a:t>nti_dep@nubip.edu.ua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uk-UA" sz="20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 Відділ патентно-ліцензійної, винахідницької та раціоналізаторської роботи НДЧ – корп. 3,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кімн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. 402,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527-81-59, </a:t>
            </a:r>
            <a:r>
              <a:rPr lang="en-US" sz="2000" dirty="0">
                <a:latin typeface="Arial" pitchFamily="34" charset="0"/>
                <a:cs typeface="Arial" pitchFamily="34" charset="0"/>
                <a:hlinkClick r:id="rId6"/>
              </a:rPr>
              <a:t>patent_section@nubip.edu.ua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 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AutoShape 2" descr="&amp;Rcy;&amp;iecy;&amp;zcy;&amp;ucy;&amp;lcy;&amp;softcy;&amp;tcy;&amp;acy;&amp;tcy; &amp;pcy;&amp;ocy;&amp;shcy;&amp;ucy;&amp;kcy;&amp;ucy; &amp;zcy;&amp;ocy;&amp;bcy;&amp;rcy;&amp;acy;&amp;zhcy;&amp;iecy;&amp;ncy;&amp;softcy; &amp;zcy;&amp;acy; &amp;zcy;&amp;acy;&amp;pcy;&amp;icy;&amp;tcy;&amp;ocy;&amp;mcy; &quot;&amp;ncy;&amp;acy;&amp;ucy;&amp;kcy;&amp;acy;&quot;"/>
          <p:cNvSpPr>
            <a:spLocks noChangeAspect="1" noChangeArrowheads="1"/>
          </p:cNvSpPr>
          <p:nvPr/>
        </p:nvSpPr>
        <p:spPr bwMode="auto">
          <a:xfrm>
            <a:off x="155575" y="-2620963"/>
            <a:ext cx="5467350" cy="5467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80580929-atom-science-element-icon-vector-illustration-graphic.jpg"/>
          <p:cNvPicPr>
            <a:picLocks noChangeAspect="1"/>
          </p:cNvPicPr>
          <p:nvPr/>
        </p:nvPicPr>
        <p:blipFill rotWithShape="1">
          <a:blip r:embed="rId7" cstate="print"/>
          <a:srcRect t="7902" b="7483"/>
          <a:stretch/>
        </p:blipFill>
        <p:spPr>
          <a:xfrm>
            <a:off x="395536" y="116632"/>
            <a:ext cx="1872208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457201"/>
            <a:ext cx="8229600" cy="9715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/>
              <a:t>1. Нормативна документація</a:t>
            </a:r>
            <a:endParaRPr lang="ru-RU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23528" y="1557338"/>
            <a:ext cx="8363272" cy="496800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sz="2400" b="1" dirty="0"/>
              <a:t>Закони України </a:t>
            </a:r>
            <a:r>
              <a:rPr lang="uk-UA" sz="2400" dirty="0"/>
              <a:t>“</a:t>
            </a:r>
            <a:r>
              <a:rPr lang="uk-UA" sz="2400" b="1" dirty="0">
                <a:solidFill>
                  <a:srgbClr val="7030A0"/>
                </a:solidFill>
              </a:rPr>
              <a:t>Про наукову і науково-технічну діяльність</a:t>
            </a:r>
            <a:r>
              <a:rPr lang="uk-UA" sz="2400" b="1" dirty="0"/>
              <a:t>”, “</a:t>
            </a:r>
            <a:r>
              <a:rPr lang="uk-UA" sz="2400" b="1" dirty="0">
                <a:solidFill>
                  <a:srgbClr val="7030A0"/>
                </a:solidFill>
              </a:rPr>
              <a:t>Про пріоритетні напрями розвитку науки і техніки</a:t>
            </a:r>
            <a:r>
              <a:rPr lang="uk-UA" sz="2400" dirty="0"/>
              <a:t>”</a:t>
            </a:r>
          </a:p>
          <a:p>
            <a:pPr algn="just"/>
            <a:r>
              <a:rPr lang="uk-UA" sz="2400" dirty="0"/>
              <a:t>Про затвердження </a:t>
            </a:r>
            <a:r>
              <a:rPr lang="uk-UA" sz="2400" b="1" dirty="0"/>
              <a:t>ПОРЯДКУ</a:t>
            </a:r>
            <a:r>
              <a:rPr lang="uk-UA" sz="2400" dirty="0"/>
              <a:t> формування тематики наукових досліджень і науково-технічних (експериментальних) розробок, що фінансуються за рахунок коштів  державного бюджету (</a:t>
            </a:r>
            <a:r>
              <a:rPr lang="uk-UA" sz="2400" b="1" dirty="0">
                <a:solidFill>
                  <a:srgbClr val="7030A0"/>
                </a:solidFill>
              </a:rPr>
              <a:t>Постанова КМ України № 13 від 11 січня 2018 р.</a:t>
            </a:r>
            <a:r>
              <a:rPr lang="uk-UA" sz="2400" b="1" dirty="0"/>
              <a:t>)</a:t>
            </a:r>
          </a:p>
          <a:p>
            <a:pPr algn="just"/>
            <a:r>
              <a:rPr lang="ru-RU" sz="2400" b="1" dirty="0"/>
              <a:t>ПОЛОЖЕННЯ</a:t>
            </a:r>
            <a:r>
              <a:rPr lang="ru-RU" sz="2400" dirty="0"/>
              <a:t> про проведення конкурсного </a:t>
            </a:r>
            <a:r>
              <a:rPr lang="ru-RU" sz="2400" dirty="0" err="1"/>
              <a:t>відбору</a:t>
            </a:r>
            <a:r>
              <a:rPr lang="ru-RU" sz="2400" dirty="0"/>
              <a:t> проєктів наукових </a:t>
            </a:r>
            <a:r>
              <a:rPr lang="ru-RU" sz="2400" dirty="0" err="1"/>
              <a:t>досліджень</a:t>
            </a:r>
            <a:r>
              <a:rPr lang="ru-RU" sz="2400" dirty="0"/>
              <a:t> і науково-технічних (експериментальних) розробок, виконавцями яких є ЗВО та НУ, що належать до сфери управління МОН України наукових проектів (</a:t>
            </a:r>
            <a:r>
              <a:rPr lang="ru-RU" sz="2400" b="1" dirty="0">
                <a:solidFill>
                  <a:srgbClr val="7030A0"/>
                </a:solidFill>
              </a:rPr>
              <a:t>Наказ МОН № 885 </a:t>
            </a:r>
            <a:r>
              <a:rPr lang="ru-RU" sz="2400" b="1" dirty="0" err="1">
                <a:solidFill>
                  <a:srgbClr val="7030A0"/>
                </a:solidFill>
              </a:rPr>
              <a:t>від</a:t>
            </a:r>
            <a:r>
              <a:rPr lang="ru-RU" sz="2400" b="1" dirty="0">
                <a:solidFill>
                  <a:srgbClr val="7030A0"/>
                </a:solidFill>
              </a:rPr>
              <a:t> 04.10.2022 р.</a:t>
            </a:r>
            <a:r>
              <a:rPr lang="ru-RU" sz="2400" dirty="0">
                <a:solidFill>
                  <a:srgbClr val="7030A0"/>
                </a:solidFill>
              </a:rPr>
              <a:t>) </a:t>
            </a:r>
            <a:endParaRPr lang="ru-RU" sz="2400" dirty="0"/>
          </a:p>
          <a:p>
            <a:pPr algn="just"/>
            <a:r>
              <a:rPr lang="uk-UA" sz="2400" b="1" dirty="0"/>
              <a:t>НАКАЗ МОН України </a:t>
            </a:r>
            <a:r>
              <a:rPr lang="uk-UA" sz="2400" dirty="0"/>
              <a:t>про проведення у 2023 році конкурсного відбору фундаментальних наукових досліджень, прикладних наукових досліджень, науково-технічних (експериментальних) розробок </a:t>
            </a:r>
            <a:r>
              <a:rPr lang="uk-UA" sz="2400" b="1" dirty="0">
                <a:solidFill>
                  <a:srgbClr val="7030A0"/>
                </a:solidFill>
              </a:rPr>
              <a:t>№ 1113 від 11.09.2023 р.</a:t>
            </a:r>
          </a:p>
          <a:p>
            <a:pPr algn="just"/>
            <a:endParaRPr lang="uk-UA" sz="2400" dirty="0"/>
          </a:p>
          <a:p>
            <a:pPr algn="just"/>
            <a:endParaRPr lang="uk-UA" sz="2400" dirty="0"/>
          </a:p>
        </p:txBody>
      </p:sp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pic>
        <p:nvPicPr>
          <p:cNvPr id="5" name="Picture 4" descr="Создать мем &quot;иконка новинка png, new пнг, акция png&quot; - Картинки -  Meme-arsenal.com">
            <a:extLst>
              <a:ext uri="{FF2B5EF4-FFF2-40B4-BE49-F238E27FC236}">
                <a16:creationId xmlns:a16="http://schemas.microsoft.com/office/drawing/2014/main" id="{2ACF2F4A-8C2B-4CAF-8C50-C50434F3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9" y="5517232"/>
            <a:ext cx="653493" cy="4148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171313"/>
            <a:ext cx="8229600" cy="97153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/>
              <a:t>Нормативна документація НУБіП</a:t>
            </a:r>
            <a:endParaRPr lang="ru-RU" dirty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628344" cy="150535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2200" b="1" dirty="0">
                <a:solidFill>
                  <a:srgbClr val="7030A0"/>
                </a:solidFill>
              </a:rPr>
              <a:t>Положення</a:t>
            </a:r>
            <a:r>
              <a:rPr lang="uk-UA" sz="2200" dirty="0"/>
              <a:t> про проведення конкурсного відбору проєктів науково-дослідних робіт у НУБіП України (затверджено 24.02.2020 р.)</a:t>
            </a:r>
          </a:p>
          <a:p>
            <a:pPr marL="0" indent="0" algn="just">
              <a:buNone/>
            </a:pPr>
            <a:r>
              <a:rPr lang="es-AR" sz="1600" dirty="0">
                <a:hlinkClick r:id="rId2"/>
              </a:rPr>
              <a:t>https://nubip.edu.ua/sites/default/files/u169/polozhennya_pro_provedennya_konkursnogo_vidboru.pdf</a:t>
            </a:r>
            <a:r>
              <a:rPr lang="uk-UA" sz="1600" dirty="0"/>
              <a:t> </a:t>
            </a:r>
          </a:p>
          <a:p>
            <a:pPr algn="just"/>
            <a:r>
              <a:rPr lang="uk-UA" sz="2200" b="1" dirty="0">
                <a:solidFill>
                  <a:srgbClr val="7030A0"/>
                </a:solidFill>
              </a:rPr>
              <a:t>Наказ</a:t>
            </a:r>
            <a:r>
              <a:rPr lang="uk-UA" sz="2200" dirty="0"/>
              <a:t> про проведення першого етапу конкурсного відбору проєктів у 2023 році </a:t>
            </a:r>
            <a:r>
              <a:rPr lang="uk-UA" sz="2600" b="1" dirty="0">
                <a:solidFill>
                  <a:srgbClr val="FF0000"/>
                </a:solidFill>
              </a:rPr>
              <a:t>№ 871 від 12.09.2023 р.</a:t>
            </a:r>
            <a:endParaRPr lang="uk-UA" sz="22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DF67C4-E5B7-45B0-961B-C885D2B05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01"/>
          <a:stretch/>
        </p:blipFill>
        <p:spPr>
          <a:xfrm>
            <a:off x="251520" y="2812835"/>
            <a:ext cx="2736304" cy="388112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Овал 5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4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A463CD-539B-4907-B317-B91BB2F5D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711" y="2803971"/>
            <a:ext cx="2609417" cy="385446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26362B-3CBA-49B8-98B4-E21F64C54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015" y="2784217"/>
            <a:ext cx="2527849" cy="385446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5881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1475656" y="404664"/>
            <a:ext cx="6480175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dirty="0"/>
              <a:t>Мета конкурсу</a:t>
            </a:r>
            <a:endParaRPr lang="ru-RU" sz="3200" dirty="0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87524" y="1568406"/>
            <a:ext cx="8568952" cy="45243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uk-UA" sz="3600" dirty="0"/>
              <a:t>відбір проєктів досліджень і розробок, що мають високий науковий та науково-технічний рівень та кращі показники наукових і науково-практичних результатів, забезпечують ефективне використання коштів для їх подальшого фінансування за рахунок коштів державного бюджету</a:t>
            </a:r>
            <a:endParaRPr lang="uk-UA" sz="3600" dirty="0">
              <a:solidFill>
                <a:srgbClr val="C00000"/>
              </a:solidFill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8366125" y="6309320"/>
            <a:ext cx="653492" cy="4320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600" b="1" dirty="0">
                <a:latin typeface="Arial" charset="0"/>
              </a:rPr>
              <a:t>5</a:t>
            </a:r>
            <a:endParaRPr kumimoji="0" lang="uk-UA" sz="1600" b="1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7518</Words>
  <Application>Microsoft Office PowerPoint</Application>
  <PresentationFormat>Экран (4:3)</PresentationFormat>
  <Paragraphs>784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6" baseType="lpstr">
      <vt:lpstr>Arial</vt:lpstr>
      <vt:lpstr>Calibri</vt:lpstr>
      <vt:lpstr>Courier New</vt:lpstr>
      <vt:lpstr>Symbol</vt:lpstr>
      <vt:lpstr>Times New Roman</vt:lpstr>
      <vt:lpstr>Wingdings</vt:lpstr>
      <vt:lpstr>Тема Office</vt:lpstr>
      <vt:lpstr>Про підготовку наукових проєктів для участі у конкурсному відборі МОН України у 2023 році</vt:lpstr>
      <vt:lpstr>Стан фінансування досліджень (тис. грн) у 2023 році</vt:lpstr>
      <vt:lpstr>Стан подання наукових проєктів на 2024 рік</vt:lpstr>
      <vt:lpstr>Графік  засідань експертної групи з оцінювання та відбору наукових проєктів (обов'язкова присутність керівника проєкту або відповідального виконавця)</vt:lpstr>
      <vt:lpstr>Про особливості підготовки у 2023 році наукових проєктів для участі у конкурсному відборі МОН України</vt:lpstr>
      <vt:lpstr>Презентация PowerPoint</vt:lpstr>
      <vt:lpstr>1. Нормативна документація</vt:lpstr>
      <vt:lpstr>Нормативна документація НУБіП</vt:lpstr>
      <vt:lpstr>Презентация PowerPoint</vt:lpstr>
      <vt:lpstr>Закон України “Про наукову і науково-технічну діяльність” (від 26.11.2015 № 848-VIII)</vt:lpstr>
      <vt:lpstr>Закон України “Про наукову і науково-технічну діяльність” (від 26.11.2015 № 848-VIII)</vt:lpstr>
      <vt:lpstr>Закон України “Про наукову і науково-технічну діяльність” (від 26.11.2015 № 848-VIII)</vt:lpstr>
      <vt:lpstr>Презентация PowerPoint</vt:lpstr>
      <vt:lpstr>Другий Етап – МОН (12.10-15.12.2023 р.)</vt:lpstr>
      <vt:lpstr>Презентация PowerPoint</vt:lpstr>
      <vt:lpstr>Презентация PowerPoint</vt:lpstr>
      <vt:lpstr>3. Вимоги до проєктів</vt:lpstr>
      <vt:lpstr>Пріоритетні напрями розвитку науки і техніки </vt:lpstr>
      <vt:lpstr>Тематика наукових досліджень і розробок МОН України на 2022-2026 роки (наказ № 109 від 03.02.2022 року) </vt:lpstr>
      <vt:lpstr>Перевага проєктам, тематика яких відповідає пріоритетній тематиці при проведенні конкурсів досліджень і розробок у 2023 році (проблеми з переліку нагальних проблем оборони, безпеки, економіки та суспільства України, який визначений ЦОВВ, державними відомствами тощо)</vt:lpstr>
      <vt:lpstr>Пріоритетні тематики ЦОВВ (актуальність: постійно, терміново, під час та після воєнного стану)</vt:lpstr>
      <vt:lpstr>Пріоритетні тематики ЦОВВ (актуальність: постійно, терміново, під час та після воєнного стану)</vt:lpstr>
      <vt:lpstr>Пріоритетні тематики ЦОВВ (актуальність: постійно, терміново, під час та після воєнного стану)</vt:lpstr>
      <vt:lpstr>Пріоритетні тематики ЦОВВ (актуальність: постійно, терміново, під час та після воєнного стану)</vt:lpstr>
      <vt:lpstr>Перелік тематичних напрямів, за якими експерти будуть здійснювати експертизу проєктів (наказ № 914 від 13.10.2022 року) </vt:lpstr>
      <vt:lpstr>22. Аграрні науки та ветеринарія (піднапрями)</vt:lpstr>
      <vt:lpstr>Вимоги до проектів</vt:lpstr>
      <vt:lpstr>Вимоги до проектів</vt:lpstr>
      <vt:lpstr>Презентация PowerPoint</vt:lpstr>
      <vt:lpstr>Презентация PowerPoint</vt:lpstr>
      <vt:lpstr>Відповіді на питання:</vt:lpstr>
      <vt:lpstr>Презентация PowerPoint</vt:lpstr>
      <vt:lpstr>Перелік документів, які готують керівники проєктів</vt:lpstr>
      <vt:lpstr>Презентация PowerPoint</vt:lpstr>
      <vt:lpstr>Презентация PowerPoint</vt:lpstr>
      <vt:lpstr>Презентация PowerPoint</vt:lpstr>
      <vt:lpstr>Дослідницька інфраструктура (важливо для п. 5.3)</vt:lpstr>
      <vt:lpstr>Презентация PowerPoint</vt:lpstr>
      <vt:lpstr>Центри колективного користування науковим обладнанням</vt:lpstr>
      <vt:lpstr>Центри колективного користування науковим обладнанням (2018)</vt:lpstr>
      <vt:lpstr>Центри колективного користування науковим обладнанням (2019)</vt:lpstr>
      <vt:lpstr>5. Зміст та оформлення проєкту</vt:lpstr>
      <vt:lpstr>Назва проекту – до 15 слів</vt:lpstr>
      <vt:lpstr>Назва проекту – до 15 слів</vt:lpstr>
      <vt:lpstr>Презентация PowerPoint</vt:lpstr>
      <vt:lpstr>Приклад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Підхід, методи, засоби та особливості досліджень за проектом</vt:lpstr>
      <vt:lpstr>Презентация PowerPoint</vt:lpstr>
      <vt:lpstr>Презентация PowerPoint</vt:lpstr>
      <vt:lpstr>Презентация PowerPoint</vt:lpstr>
      <vt:lpstr>КАЛЬКУЛЯЦІЯ  кошторисної вартості наукового проекту </vt:lpstr>
      <vt:lpstr>Приклади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RUSSIA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особливості підготовки наукових проектів для участі у конкурсному відборі МОН України, що розпочнуться у 2019 році</dc:title>
  <dc:creator>XP GAME 2009</dc:creator>
  <cp:lastModifiedBy>HP</cp:lastModifiedBy>
  <cp:revision>146</cp:revision>
  <cp:lastPrinted>2023-09-13T11:30:08Z</cp:lastPrinted>
  <dcterms:created xsi:type="dcterms:W3CDTF">2019-05-17T06:13:06Z</dcterms:created>
  <dcterms:modified xsi:type="dcterms:W3CDTF">2023-09-14T06:27:52Z</dcterms:modified>
</cp:coreProperties>
</file>