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63" r:id="rId2"/>
    <p:sldId id="524" r:id="rId3"/>
    <p:sldId id="733" r:id="rId4"/>
    <p:sldId id="734" r:id="rId5"/>
    <p:sldId id="587" r:id="rId6"/>
    <p:sldId id="735" r:id="rId7"/>
    <p:sldId id="736" r:id="rId8"/>
    <p:sldId id="737" r:id="rId9"/>
    <p:sldId id="664" r:id="rId10"/>
    <p:sldId id="666" r:id="rId11"/>
    <p:sldId id="584" r:id="rId12"/>
    <p:sldId id="565" r:id="rId13"/>
    <p:sldId id="566" r:id="rId14"/>
    <p:sldId id="586" r:id="rId15"/>
    <p:sldId id="605" r:id="rId16"/>
    <p:sldId id="585" r:id="rId17"/>
    <p:sldId id="620" r:id="rId18"/>
    <p:sldId id="738" r:id="rId19"/>
    <p:sldId id="626" r:id="rId20"/>
    <p:sldId id="567" r:id="rId21"/>
    <p:sldId id="569" r:id="rId22"/>
    <p:sldId id="624" r:id="rId23"/>
    <p:sldId id="625" r:id="rId24"/>
    <p:sldId id="572" r:id="rId25"/>
    <p:sldId id="573" r:id="rId26"/>
    <p:sldId id="667" r:id="rId27"/>
    <p:sldId id="668" r:id="rId28"/>
    <p:sldId id="669" r:id="rId29"/>
    <p:sldId id="670" r:id="rId30"/>
    <p:sldId id="671" r:id="rId31"/>
    <p:sldId id="672" r:id="rId32"/>
    <p:sldId id="673" r:id="rId33"/>
    <p:sldId id="674" r:id="rId34"/>
    <p:sldId id="675" r:id="rId35"/>
    <p:sldId id="676" r:id="rId36"/>
    <p:sldId id="677" r:id="rId37"/>
    <p:sldId id="678" r:id="rId38"/>
    <p:sldId id="679" r:id="rId39"/>
    <p:sldId id="680" r:id="rId40"/>
    <p:sldId id="681" r:id="rId41"/>
    <p:sldId id="682" r:id="rId42"/>
    <p:sldId id="683" r:id="rId43"/>
    <p:sldId id="574" r:id="rId44"/>
    <p:sldId id="685" r:id="rId45"/>
    <p:sldId id="686" r:id="rId46"/>
    <p:sldId id="731" r:id="rId47"/>
    <p:sldId id="575" r:id="rId48"/>
    <p:sldId id="732" r:id="rId49"/>
    <p:sldId id="600" r:id="rId50"/>
    <p:sldId id="577" r:id="rId51"/>
    <p:sldId id="578" r:id="rId52"/>
    <p:sldId id="604" r:id="rId53"/>
    <p:sldId id="579" r:id="rId54"/>
    <p:sldId id="694" r:id="rId55"/>
    <p:sldId id="697" r:id="rId56"/>
    <p:sldId id="723" r:id="rId57"/>
    <p:sldId id="698" r:id="rId58"/>
    <p:sldId id="699" r:id="rId59"/>
    <p:sldId id="700" r:id="rId60"/>
    <p:sldId id="724" r:id="rId61"/>
    <p:sldId id="701" r:id="rId62"/>
    <p:sldId id="725" r:id="rId63"/>
    <p:sldId id="702" r:id="rId64"/>
    <p:sldId id="726" r:id="rId65"/>
    <p:sldId id="703" r:id="rId66"/>
    <p:sldId id="704" r:id="rId67"/>
    <p:sldId id="705" r:id="rId68"/>
    <p:sldId id="706" r:id="rId69"/>
    <p:sldId id="707" r:id="rId70"/>
    <p:sldId id="727" r:id="rId71"/>
    <p:sldId id="708" r:id="rId72"/>
    <p:sldId id="709" r:id="rId73"/>
    <p:sldId id="710" r:id="rId74"/>
    <p:sldId id="728" r:id="rId75"/>
    <p:sldId id="711" r:id="rId76"/>
    <p:sldId id="729" r:id="rId77"/>
    <p:sldId id="712" r:id="rId78"/>
    <p:sldId id="581" r:id="rId79"/>
    <p:sldId id="582" r:id="rId80"/>
    <p:sldId id="601" r:id="rId81"/>
    <p:sldId id="292" r:id="rId8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99CC00"/>
    <a:srgbClr val="FF0000"/>
    <a:srgbClr val="F31B78"/>
    <a:srgbClr val="CCECFF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9472" autoAdjust="0"/>
    <p:restoredTop sz="93863" autoAdjust="0"/>
  </p:normalViewPr>
  <p:slideViewPr>
    <p:cSldViewPr>
      <p:cViewPr varScale="1">
        <p:scale>
          <a:sx n="97" d="100"/>
          <a:sy n="97" d="100"/>
        </p:scale>
        <p:origin x="-11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329908990474796"/>
          <c:y val="0.11099213777020871"/>
          <c:w val="0.87582288676009412"/>
          <c:h val="0.72896891221930649"/>
        </c:manualLayout>
      </c:layout>
      <c:barChart>
        <c:barDir val="col"/>
        <c:grouping val="clustered"/>
        <c:ser>
          <c:idx val="0"/>
          <c:order val="0"/>
          <c:tx>
            <c:v>Загальний фонд, тис. грн</c:v>
          </c:tx>
          <c:spPr>
            <a:solidFill>
              <a:schemeClr val="accent5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20475.2</c:v>
                </c:pt>
                <c:pt idx="1">
                  <c:v>19600.3</c:v>
                </c:pt>
                <c:pt idx="2">
                  <c:v>20869.7</c:v>
                </c:pt>
                <c:pt idx="3">
                  <c:v>31869.5</c:v>
                </c:pt>
                <c:pt idx="4">
                  <c:v>34420.699999999997</c:v>
                </c:pt>
              </c:numCache>
            </c:numRef>
          </c:val>
        </c:ser>
        <c:ser>
          <c:idx val="1"/>
          <c:order val="1"/>
          <c:tx>
            <c:v>Спеціальний фонд, тис. грн</c:v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3.5620008219592311E-2"/>
                  <c:y val="-2.5599491719068362E-3"/>
                </c:manualLayout>
              </c:layout>
              <c:showVal val="1"/>
            </c:dLbl>
            <c:dLbl>
              <c:idx val="1"/>
              <c:layout>
                <c:manualLayout>
                  <c:x val="3.8342170165738425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3.3490424791501126E-2"/>
                  <c:y val="-2.5599491719068362E-3"/>
                </c:manualLayout>
              </c:layout>
              <c:showVal val="1"/>
            </c:dLbl>
            <c:dLbl>
              <c:idx val="3"/>
              <c:layout>
                <c:manualLayout>
                  <c:x val="3.0371855981420875E-2"/>
                  <c:y val="-5.1198983438136732E-3"/>
                </c:manualLayout>
              </c:layout>
              <c:showVal val="1"/>
            </c:dLbl>
            <c:dLbl>
              <c:idx val="4"/>
              <c:layout>
                <c:manualLayout>
                  <c:x val="5.1839760827519302E-3"/>
                  <c:y val="-1.0239796687627298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5117.3</c:v>
                </c:pt>
                <c:pt idx="1">
                  <c:v>10798.4</c:v>
                </c:pt>
                <c:pt idx="2">
                  <c:v>16916.900000000001</c:v>
                </c:pt>
                <c:pt idx="3">
                  <c:v>16711.5</c:v>
                </c:pt>
                <c:pt idx="4">
                  <c:v>18110.3</c:v>
                </c:pt>
              </c:numCache>
            </c:numRef>
          </c:val>
        </c:ser>
        <c:axId val="75136384"/>
        <c:axId val="70165632"/>
      </c:barChart>
      <c:catAx>
        <c:axId val="75136384"/>
        <c:scaling>
          <c:orientation val="minMax"/>
        </c:scaling>
        <c:axPos val="b"/>
        <c:numFmt formatCode="General" sourceLinked="1"/>
        <c:tickLblPos val="nextTo"/>
        <c:crossAx val="70165632"/>
        <c:crosses val="autoZero"/>
        <c:auto val="1"/>
        <c:lblAlgn val="ctr"/>
        <c:lblOffset val="100"/>
      </c:catAx>
      <c:valAx>
        <c:axId val="70165632"/>
        <c:scaling>
          <c:orientation val="minMax"/>
        </c:scaling>
        <c:axPos val="l"/>
        <c:numFmt formatCode="General" sourceLinked="1"/>
        <c:tickLblPos val="nextTo"/>
        <c:crossAx val="75136384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4.8290664093878083E-2"/>
          <c:y val="0.92894810680672357"/>
          <c:w val="0.89999989232190603"/>
          <c:h val="7.105189319327658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dPt>
            <c:idx val="0"/>
            <c:explosion val="3"/>
          </c:dPt>
          <c:dPt>
            <c:idx val="1"/>
            <c:explosion val="5"/>
          </c:dPt>
          <c:dPt>
            <c:idx val="2"/>
            <c:explosion val="4"/>
          </c:dPt>
          <c:dLbls>
            <c:dLbl>
              <c:idx val="0"/>
              <c:layout>
                <c:manualLayout>
                  <c:x val="4.141047612164598E-2"/>
                  <c:y val="7.827097314728744E-2"/>
                </c:manualLayout>
              </c:layout>
              <c:tx>
                <c:rich>
                  <a:bodyPr/>
                  <a:lstStyle/>
                  <a:p>
                    <a:pPr>
                      <a:defRPr sz="1050" b="1"/>
                    </a:pPr>
                    <a:r>
                      <a:rPr lang="ru-RU" sz="1050" b="1"/>
                      <a:t>Захисту рослин, Б. Та Ек. 
</a:t>
                    </a:r>
                    <a:r>
                      <a:rPr lang="ru-RU" sz="1400" b="1"/>
                      <a:t>25%</a:t>
                    </a:r>
                    <a:endParaRPr lang="ru-RU" sz="1050" b="1"/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1.0853949962813006E-2"/>
                  <c:y val="-5.9526171933019817E-2"/>
                </c:manualLayout>
              </c:layout>
              <c:tx>
                <c:rich>
                  <a:bodyPr/>
                  <a:lstStyle/>
                  <a:p>
                    <a:pPr>
                      <a:defRPr sz="1050" b="1"/>
                    </a:pPr>
                    <a:r>
                      <a:rPr lang="ru-RU" sz="1050" b="1"/>
                      <a:t>Лісового і садово-паркового господарства
</a:t>
                    </a:r>
                    <a:r>
                      <a:rPr lang="ru-RU" sz="1400" b="1"/>
                      <a:t>12%</a:t>
                    </a:r>
                    <a:endParaRPr lang="ru-RU" sz="1050" b="1"/>
                  </a:p>
                </c:rich>
              </c:tx>
              <c:spPr/>
              <c:showCatName val="1"/>
              <c:showPercent val="1"/>
            </c:dLbl>
            <c:dLbl>
              <c:idx val="2"/>
              <c:layout>
                <c:manualLayout>
                  <c:x val="3.2677308470688241E-2"/>
                  <c:y val="-2.6515872143160923E-2"/>
                </c:manualLayout>
              </c:layout>
              <c:tx>
                <c:rich>
                  <a:bodyPr/>
                  <a:lstStyle/>
                  <a:p>
                    <a:pPr>
                      <a:defRPr sz="1050" b="1"/>
                    </a:pPr>
                    <a:r>
                      <a:rPr lang="ru-RU" sz="1050" b="1"/>
                      <a:t>Агробіологічний 
</a:t>
                    </a:r>
                    <a:r>
                      <a:rPr lang="ru-RU" sz="1400" b="1"/>
                      <a:t>17%</a:t>
                    </a:r>
                    <a:endParaRPr lang="ru-RU" sz="1050" b="1"/>
                  </a:p>
                </c:rich>
              </c:tx>
              <c:spPr/>
              <c:showCatName val="1"/>
              <c:showPercent val="1"/>
            </c:dLbl>
            <c:dLbl>
              <c:idx val="3"/>
              <c:layout>
                <c:manualLayout>
                  <c:x val="-9.3684610994864085E-3"/>
                  <c:y val="-1.9731010630605634E-2"/>
                </c:manualLayout>
              </c:layout>
              <c:tx>
                <c:rich>
                  <a:bodyPr/>
                  <a:lstStyle/>
                  <a:p>
                    <a:pPr>
                      <a:defRPr sz="1050" b="1"/>
                    </a:pPr>
                    <a:r>
                      <a:rPr lang="ru-RU" sz="1050" b="1"/>
                      <a:t>Ветеринарної медицини 
</a:t>
                    </a:r>
                    <a:r>
                      <a:rPr lang="ru-RU" sz="1400" b="1"/>
                      <a:t>9%</a:t>
                    </a:r>
                    <a:endParaRPr lang="ru-RU" sz="1050" b="1"/>
                  </a:p>
                </c:rich>
              </c:tx>
              <c:spPr/>
              <c:showCatName val="1"/>
              <c:showPercent val="1"/>
            </c:dLbl>
            <c:dLbl>
              <c:idx val="4"/>
              <c:layout>
                <c:manualLayout>
                  <c:x val="2.828355529492376E-3"/>
                  <c:y val="-1.0603844268806851E-2"/>
                </c:manualLayout>
              </c:layout>
              <c:spPr/>
              <c:txPr>
                <a:bodyPr/>
                <a:lstStyle/>
                <a:p>
                  <a:pPr>
                    <a:defRPr sz="1050" b="1"/>
                  </a:pPr>
                  <a:endParaRPr lang="ru-RU"/>
                </a:p>
              </c:txPr>
              <c:showCatName val="1"/>
              <c:showPercent val="1"/>
            </c:dLbl>
            <c:dLbl>
              <c:idx val="5"/>
              <c:layout>
                <c:manualLayout>
                  <c:x val="4.6599236805455486E-3"/>
                  <c:y val="1.457121531380864E-3"/>
                </c:manualLayout>
              </c:layout>
              <c:spPr/>
              <c:txPr>
                <a:bodyPr/>
                <a:lstStyle/>
                <a:p>
                  <a:pPr>
                    <a:defRPr sz="1050" b="1" i="0"/>
                  </a:pPr>
                  <a:endParaRPr lang="ru-RU"/>
                </a:p>
              </c:txPr>
              <c:showCatName val="1"/>
              <c:showPercent val="1"/>
            </c:dLbl>
            <c:dLbl>
              <c:idx val="6"/>
              <c:layout>
                <c:manualLayout>
                  <c:x val="4.4567100243997496E-3"/>
                  <c:y val="1.4030214727096112E-2"/>
                </c:manualLayout>
              </c:layout>
              <c:spPr/>
              <c:txPr>
                <a:bodyPr/>
                <a:lstStyle/>
                <a:p>
                  <a:pPr>
                    <a:defRPr sz="1050" b="1"/>
                  </a:pPr>
                  <a:endParaRPr lang="ru-RU"/>
                </a:p>
              </c:txPr>
              <c:showCatName val="1"/>
              <c:showPercent val="1"/>
            </c:dLbl>
            <c:dLbl>
              <c:idx val="7"/>
              <c:layout>
                <c:manualLayout>
                  <c:x val="-3.3593445245646926E-2"/>
                  <c:y val="3.4550271767210206E-2"/>
                </c:manualLayout>
              </c:layout>
              <c:spPr/>
              <c:txPr>
                <a:bodyPr/>
                <a:lstStyle/>
                <a:p>
                  <a:pPr>
                    <a:defRPr sz="1050" b="1"/>
                  </a:pPr>
                  <a:endParaRPr lang="ru-RU"/>
                </a:p>
              </c:txPr>
              <c:showCatName val="1"/>
              <c:showPercent val="1"/>
            </c:dLbl>
            <c:dLbl>
              <c:idx val="8"/>
              <c:layout>
                <c:manualLayout>
                  <c:x val="-4.1870242819451044E-2"/>
                  <c:y val="6.381003162006324E-2"/>
                </c:manualLayout>
              </c:layout>
              <c:spPr/>
              <c:txPr>
                <a:bodyPr/>
                <a:lstStyle/>
                <a:p>
                  <a:pPr>
                    <a:defRPr sz="1050" b="1"/>
                  </a:pPr>
                  <a:endParaRPr lang="ru-RU"/>
                </a:p>
              </c:txPr>
              <c:showCatName val="1"/>
              <c:showPercent val="1"/>
            </c:dLbl>
            <c:dLbl>
              <c:idx val="9"/>
              <c:layout>
                <c:manualLayout>
                  <c:x val="-6.1304216662790886E-2"/>
                  <c:y val="5.9983383966767931E-2"/>
                </c:manualLayout>
              </c:layout>
              <c:spPr/>
              <c:txPr>
                <a:bodyPr/>
                <a:lstStyle/>
                <a:p>
                  <a:pPr>
                    <a:defRPr sz="1050" b="1"/>
                  </a:pPr>
                  <a:endParaRPr lang="ru-RU"/>
                </a:p>
              </c:txPr>
              <c:showCatName val="1"/>
              <c:showPercent val="1"/>
            </c:dLbl>
            <c:dLbl>
              <c:idx val="10"/>
              <c:layout>
                <c:manualLayout>
                  <c:x val="-0.14095644561739232"/>
                  <c:y val="4.6402546138425635E-2"/>
                </c:manualLayout>
              </c:layout>
              <c:spPr/>
              <c:txPr>
                <a:bodyPr/>
                <a:lstStyle/>
                <a:p>
                  <a:pPr>
                    <a:defRPr sz="1050" b="1"/>
                  </a:pPr>
                  <a:endParaRPr lang="ru-RU"/>
                </a:p>
              </c:txPr>
              <c:showCatName val="1"/>
              <c:showPercent val="1"/>
            </c:dLbl>
            <c:dLbl>
              <c:idx val="11"/>
              <c:layout>
                <c:manualLayout>
                  <c:x val="-0.22633909981229353"/>
                  <c:y val="6.5639117944902578E-3"/>
                </c:manualLayout>
              </c:layout>
              <c:spPr/>
              <c:txPr>
                <a:bodyPr/>
                <a:lstStyle/>
                <a:p>
                  <a:pPr>
                    <a:defRPr sz="1050" b="1"/>
                  </a:pPr>
                  <a:endParaRPr lang="ru-RU"/>
                </a:p>
              </c:txPr>
              <c:showCatName val="1"/>
              <c:showPercent val="1"/>
            </c:dLbl>
            <c:dLbl>
              <c:idx val="12"/>
              <c:layout>
                <c:manualLayout>
                  <c:x val="-0.14544689722079907"/>
                  <c:y val="-1.1799367598735204E-2"/>
                </c:manualLayout>
              </c:layout>
              <c:spPr/>
              <c:txPr>
                <a:bodyPr/>
                <a:lstStyle/>
                <a:p>
                  <a:pPr>
                    <a:defRPr sz="1050" b="1"/>
                  </a:pPr>
                  <a:endParaRPr lang="ru-RU"/>
                </a:p>
              </c:txPr>
              <c:showCatName val="1"/>
              <c:showPercent val="1"/>
            </c:dLbl>
            <c:dLbl>
              <c:idx val="13"/>
              <c:spPr/>
              <c:txPr>
                <a:bodyPr/>
                <a:lstStyle/>
                <a:p>
                  <a:pPr>
                    <a:defRPr sz="1050" b="1"/>
                  </a:pPr>
                  <a:endParaRPr lang="ru-RU"/>
                </a:p>
              </c:txPr>
            </c:dLbl>
            <c:dLbl>
              <c:idx val="14"/>
              <c:spPr/>
              <c:txPr>
                <a:bodyPr/>
                <a:lstStyle/>
                <a:p>
                  <a:pPr>
                    <a:defRPr sz="1050" b="1"/>
                  </a:pPr>
                  <a:endParaRPr lang="ru-RU"/>
                </a:p>
              </c:txPr>
            </c:dLbl>
            <c:dLbl>
              <c:idx val="15"/>
              <c:layout>
                <c:manualLayout>
                  <c:x val="0.31989485794795269"/>
                  <c:y val="1.6354475375617437E-2"/>
                </c:manualLayout>
              </c:layout>
              <c:spPr/>
              <c:txPr>
                <a:bodyPr/>
                <a:lstStyle/>
                <a:p>
                  <a:pPr>
                    <a:defRPr sz="1050" b="1"/>
                  </a:pPr>
                  <a:endParaRPr lang="ru-RU"/>
                </a:p>
              </c:txPr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Лист2!$A$1:$A$16</c:f>
              <c:strCache>
                <c:ptCount val="16"/>
                <c:pt idx="0">
                  <c:v>Захисту рослин, Б. Та Ек. </c:v>
                </c:pt>
                <c:pt idx="1">
                  <c:v>Лісового і садово-паркового господарства</c:v>
                </c:pt>
                <c:pt idx="2">
                  <c:v>Агробіологічний </c:v>
                </c:pt>
                <c:pt idx="3">
                  <c:v>Ветеринарної медицини </c:v>
                </c:pt>
                <c:pt idx="4">
                  <c:v>Економічний </c:v>
                </c:pt>
                <c:pt idx="5">
                  <c:v>Землевпорядкування </c:v>
                </c:pt>
                <c:pt idx="6">
                  <c:v>Енергетики, авт. і енергоз. </c:v>
                </c:pt>
                <c:pt idx="7">
                  <c:v>Харчових технологій </c:v>
                </c:pt>
                <c:pt idx="8">
                  <c:v>Гуманітарно-педагогічний </c:v>
                </c:pt>
                <c:pt idx="9">
                  <c:v>Інформаційних технологій</c:v>
                </c:pt>
                <c:pt idx="10">
                  <c:v>Механіко-технологічний </c:v>
                </c:pt>
                <c:pt idx="11">
                  <c:v>Тваринництва та водних біоресурсів</c:v>
                </c:pt>
                <c:pt idx="12">
                  <c:v>Юридичний </c:v>
                </c:pt>
                <c:pt idx="13">
                  <c:v>Аграрного менеджменту </c:v>
                </c:pt>
                <c:pt idx="14">
                  <c:v>Післядипломної освіти </c:v>
                </c:pt>
                <c:pt idx="15">
                  <c:v>Конструювання та дизайну</c:v>
                </c:pt>
              </c:strCache>
            </c:strRef>
          </c:cat>
          <c:val>
            <c:numRef>
              <c:f>Лист2!$B$1:$B$16</c:f>
              <c:numCache>
                <c:formatCode>General</c:formatCode>
                <c:ptCount val="16"/>
                <c:pt idx="0">
                  <c:v>5613.9</c:v>
                </c:pt>
                <c:pt idx="1">
                  <c:v>2632.4</c:v>
                </c:pt>
                <c:pt idx="2">
                  <c:v>3857.5</c:v>
                </c:pt>
                <c:pt idx="3">
                  <c:v>1950.6</c:v>
                </c:pt>
                <c:pt idx="4">
                  <c:v>1154.5999999999999</c:v>
                </c:pt>
                <c:pt idx="5">
                  <c:v>1141.4000000000001</c:v>
                </c:pt>
                <c:pt idx="6">
                  <c:v>1081.3</c:v>
                </c:pt>
                <c:pt idx="7">
                  <c:v>1103.5</c:v>
                </c:pt>
                <c:pt idx="8">
                  <c:v>991.1</c:v>
                </c:pt>
                <c:pt idx="9">
                  <c:v>852.7</c:v>
                </c:pt>
                <c:pt idx="10">
                  <c:v>793.7</c:v>
                </c:pt>
                <c:pt idx="11">
                  <c:v>508</c:v>
                </c:pt>
                <c:pt idx="12">
                  <c:v>385</c:v>
                </c:pt>
                <c:pt idx="13">
                  <c:v>355</c:v>
                </c:pt>
                <c:pt idx="14">
                  <c:v>200</c:v>
                </c:pt>
                <c:pt idx="15">
                  <c:v>0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716703588768231E-2"/>
          <c:y val="0.10717166378751811"/>
          <c:w val="0.89106941742891188"/>
          <c:h val="0.73752735232437872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Кандидатські дисертації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uk-UA"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2016 р.</c:v>
                </c:pt>
                <c:pt idx="1">
                  <c:v>2017 р.</c:v>
                </c:pt>
                <c:pt idx="2">
                  <c:v>2018 р.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93</c:v>
                </c:pt>
                <c:pt idx="1">
                  <c:v>90</c:v>
                </c:pt>
                <c:pt idx="2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11-44F4-832F-3A709C95EEE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Докторські дисертації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uk-UA"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2016 р.</c:v>
                </c:pt>
                <c:pt idx="1">
                  <c:v>2017 р.</c:v>
                </c:pt>
                <c:pt idx="2">
                  <c:v>2018 р.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16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11-44F4-832F-3A709C95EEEF}"/>
            </c:ext>
          </c:extLst>
        </c:ser>
        <c:dLbls>
          <c:showVal val="1"/>
        </c:dLbls>
        <c:gapWidth val="75"/>
        <c:axId val="71051520"/>
        <c:axId val="71057408"/>
      </c:barChart>
      <c:catAx>
        <c:axId val="71051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uk-UA"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1057408"/>
        <c:crosses val="autoZero"/>
        <c:auto val="1"/>
        <c:lblAlgn val="ctr"/>
        <c:lblOffset val="100"/>
      </c:catAx>
      <c:valAx>
        <c:axId val="710574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uk-UA"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105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uk-UA"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7B0088-4117-4F66-8E0A-6D092BFCBADF}" type="datetimeFigureOut">
              <a:rPr lang="uk-UA"/>
              <a:pPr>
                <a:defRPr/>
              </a:pPr>
              <a:t>30.09.2019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8A384181-2036-4F0C-B574-F9FF3AB9EAE6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4271286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0F61D5-7CF4-490E-9A79-2FE32DB1E654}" type="datetimeFigureOut">
              <a:rPr lang="uk-UA"/>
              <a:pPr>
                <a:defRPr/>
              </a:pPr>
              <a:t>30.09.2019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3056B381-068F-4337-931C-40856DA76310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="" xmlns:p14="http://schemas.microsoft.com/office/powerpoint/2010/main" val="1606771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64CB96-0B69-4DDC-8C78-68A3E46A020D}" type="slidenum">
              <a:rPr lang="uk-UA" altLang="uk-UA" smtClean="0">
                <a:cs typeface="Arial" charset="0"/>
              </a:rPr>
              <a:pPr/>
              <a:t>1</a:t>
            </a:fld>
            <a:endParaRPr lang="uk-UA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16350" y="10234613"/>
            <a:ext cx="29194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2" tIns="45856" rIns="91712" bIns="45856" anchor="b"/>
          <a:lstStyle>
            <a:lvl1pPr defTabSz="9159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FF9FA2F5-097A-48CF-AC62-E26A9770F252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46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5120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808038"/>
            <a:ext cx="5392737" cy="4044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Номер слайда 3"/>
          <p:cNvSpPr txBox="1">
            <a:spLocks noGrp="1"/>
          </p:cNvSpPr>
          <p:nvPr/>
        </p:nvSpPr>
        <p:spPr bwMode="auto">
          <a:xfrm>
            <a:off x="3817938" y="10236200"/>
            <a:ext cx="29178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6" tIns="45618" rIns="91236" bIns="45618" anchor="b"/>
          <a:lstStyle>
            <a:lvl1pPr defTabSz="9112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F0942062-FBE6-4C7D-B45D-D6C7C781BB31}" type="slidenum">
              <a:rPr lang="ru-RU" altLang="uk-UA" sz="1200">
                <a:solidFill>
                  <a:srgbClr val="000000"/>
                </a:solidFill>
              </a:rPr>
              <a:pPr algn="r" eaLnBrk="1" hangingPunct="1"/>
              <a:t>46</a:t>
            </a:fld>
            <a:endParaRPr lang="ru-RU" altLang="uk-U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1423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C90025-26E2-4670-B868-B849A077157E}" type="slidenum">
              <a:rPr lang="uk-UA" altLang="uk-UA" smtClean="0">
                <a:cs typeface="Arial" charset="0"/>
              </a:rPr>
              <a:pPr/>
              <a:t>47</a:t>
            </a:fld>
            <a:endParaRPr lang="uk-UA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5637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587" tIns="45794" rIns="91587" bIns="4579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146435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87" tIns="45794" rIns="91587" bIns="45794" anchor="b"/>
          <a:lstStyle/>
          <a:p>
            <a:pPr algn="r" defTabSz="911225"/>
            <a:fld id="{DE20E389-A467-49B4-895C-84CFAE7DAA2D}" type="slidenum">
              <a:rPr lang="uk-UA" altLang="uk-UA" sz="1200"/>
              <a:pPr algn="r" defTabSz="911225"/>
              <a:t>50</a:t>
            </a:fld>
            <a:endParaRPr lang="uk-UA" altLang="uk-UA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162819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C80CD0-ABE9-4E11-885C-72FE623EE2CA}" type="slidenum">
              <a:rPr lang="uk-UA" smtClean="0">
                <a:cs typeface="Arial" charset="0"/>
              </a:rPr>
              <a:pPr/>
              <a:t>69</a:t>
            </a:fld>
            <a:endParaRPr 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180228" name="Місце для номера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BFF18E-479B-4698-8800-68E286056B80}" type="slidenum">
              <a:rPr lang="uk-UA" sz="1200"/>
              <a:pPr algn="r"/>
              <a:t>70</a:t>
            </a:fld>
            <a:endParaRPr lang="uk-UA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168963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187D56-37B3-415C-B78F-FE8C0B4CD798}" type="slidenum">
              <a:rPr lang="uk-UA" smtClean="0">
                <a:cs typeface="Arial" charset="0"/>
              </a:rPr>
              <a:pPr/>
              <a:t>77</a:t>
            </a:fld>
            <a:endParaRPr 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1034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00DBD5-133C-44DB-8F6B-429E754A008F}" type="slidenum">
              <a:rPr lang="uk-UA" altLang="uk-UA" smtClean="0">
                <a:cs typeface="Arial" charset="0"/>
              </a:rPr>
              <a:pPr/>
              <a:t>8</a:t>
            </a:fld>
            <a:endParaRPr lang="uk-UA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56475C-24D0-4673-9BC4-0E598F214937}" type="slidenum">
              <a:rPr lang="ru-RU" altLang="uk-UA" smtClean="0">
                <a:cs typeface="Arial" charset="0"/>
              </a:rPr>
              <a:pPr/>
              <a:t>11</a:t>
            </a:fld>
            <a:endParaRPr lang="ru-RU" altLang="uk-UA" smtClean="0">
              <a:cs typeface="Arial" charset="0"/>
            </a:endParaRPr>
          </a:p>
        </p:txBody>
      </p:sp>
      <p:sp>
        <p:nvSpPr>
          <p:cNvPr id="7475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74756" name="Місце для номера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12A08D-41C2-46DA-8CAC-52A3809FC033}" type="slidenum">
              <a:rPr lang="uk-UA" altLang="uk-UA" sz="1200"/>
              <a:pPr algn="r"/>
              <a:t>11</a:t>
            </a:fld>
            <a:endParaRPr lang="uk-UA" altLang="uk-UA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0878B2-8ADA-41E4-A526-4AD28FDDC8A6}" type="slidenum">
              <a:rPr lang="ru-RU" altLang="uk-UA" smtClean="0">
                <a:cs typeface="Arial" charset="0"/>
              </a:rPr>
              <a:pPr/>
              <a:t>12</a:t>
            </a:fld>
            <a:endParaRPr lang="ru-RU" altLang="uk-UA" smtClean="0">
              <a:cs typeface="Arial" charset="0"/>
            </a:endParaRPr>
          </a:p>
        </p:txBody>
      </p:sp>
      <p:sp>
        <p:nvSpPr>
          <p:cNvPr id="7680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76804" name="Місце для номера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5732C42-468D-4614-B5B0-6F6090153DF4}" type="slidenum">
              <a:rPr lang="uk-UA" altLang="uk-UA" sz="1200"/>
              <a:pPr algn="r"/>
              <a:t>12</a:t>
            </a:fld>
            <a:endParaRPr lang="uk-UA" altLang="uk-UA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uk-UA" smtClean="0"/>
              <a:t>Лидеры среди кафедр по количеству публикаций в университете практически не изменились. Приятно отметить, что в этот список в этом году попал факультет ветеринарной медицины и экономический и гуманитарно-педагогический факультеты.</a:t>
            </a:r>
          </a:p>
          <a:p>
            <a:r>
              <a:rPr lang="ru-RU" altLang="uk-UA" smtClean="0"/>
              <a:t>Уже традиционно привожу в пример кафедру механики, где практически все преподаватели имеют публикации и индекс Гирша. Это лидер по университету.</a:t>
            </a:r>
          </a:p>
          <a:p>
            <a:r>
              <a:rPr lang="ru-RU" altLang="uk-UA" smtClean="0"/>
              <a:t>Среди лидеров также кафедра автоматики и робототехнических систем, биохимии и физиологии животных, английской филологии и другие. Эти 10 кафедр формируют </a:t>
            </a:r>
            <a:r>
              <a:rPr lang="en-US" altLang="uk-UA" smtClean="0"/>
              <a:t>67</a:t>
            </a:r>
            <a:r>
              <a:rPr lang="ru-RU" altLang="uk-UA" smtClean="0"/>
              <a:t> % публикаций в индексированных журналах.</a:t>
            </a:r>
          </a:p>
          <a:p>
            <a:endParaRPr lang="ru-RU" altLang="uk-UA" smtClean="0"/>
          </a:p>
        </p:txBody>
      </p:sp>
      <p:sp>
        <p:nvSpPr>
          <p:cNvPr id="1095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1F264-B1EA-4A58-BF0F-916FA6C5B319}" type="slidenum">
              <a:rPr lang="uk-UA" altLang="uk-UA" smtClean="0">
                <a:cs typeface="Arial" charset="0"/>
              </a:rPr>
              <a:pPr/>
              <a:t>23</a:t>
            </a:fld>
            <a:endParaRPr lang="uk-UA" alt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117763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08FB03-1871-41AF-8AE0-84B238F87C3C}" type="slidenum">
              <a:rPr lang="uk-UA" smtClean="0">
                <a:cs typeface="Arial" charset="0"/>
              </a:rPr>
              <a:pPr/>
              <a:t>30</a:t>
            </a:fld>
            <a:endParaRPr 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119811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F2E9AF-5FE3-485E-A662-E247AF16FA19}" type="slidenum">
              <a:rPr lang="uk-UA" smtClean="0">
                <a:cs typeface="Arial" charset="0"/>
              </a:rPr>
              <a:pPr/>
              <a:t>31</a:t>
            </a:fld>
            <a:endParaRPr 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121859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540A0A-E953-4AC9-AD1B-EB515B063CC5}" type="slidenum">
              <a:rPr lang="uk-UA" smtClean="0">
                <a:cs typeface="Arial" charset="0"/>
              </a:rPr>
              <a:pPr/>
              <a:t>32</a:t>
            </a:fld>
            <a:endParaRPr 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128003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B001B2-3CFA-4DC4-BFD4-AA5CDA227F2B}" type="slidenum">
              <a:rPr lang="uk-UA" smtClean="0">
                <a:cs typeface="Arial" charset="0"/>
              </a:rPr>
              <a:pPr/>
              <a:t>37</a:t>
            </a:fld>
            <a:endParaRPr lang="uk-UA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89944-1972-4CB6-8AF4-A912299172DF}" type="datetime1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6921C-10C5-438C-839A-51F70C45282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AA01-2F75-4FD1-A1D2-75E68B492B4A}" type="datetime1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905F3-E575-4646-8259-30EDB3D90F2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793B5-B459-4CA9-AC6C-5E1ED18DAA28}" type="datetime1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9A47-4CC8-4BEA-B61F-9D9A7815F60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662A3-0CA6-425E-AA96-BFDB3E083D84}" type="datetime1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BCA89-5FEC-4E8A-801A-BE5DAC55D0C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C8476-C730-4E9F-9F2B-6C228DCDFAAC}" type="datetime1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18061-55A0-4345-8E43-06D18CD9C43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9B7C0-8C6A-472F-A765-254492CDE648}" type="datetime1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D6AEF-AFDD-4483-97DF-42582D7EB52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CE55F-9F02-4CA5-84B0-D0ADE1438237}" type="datetime1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FC781-1F5F-4758-9195-71CD130131F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62B34-509D-4752-B378-80303AB3D3A6}" type="datetime1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B85D-8B32-4C82-BB44-69FAEE57D5A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F66E6-7CE1-4CE0-8770-BC4F6D7BA5D7}" type="datetime1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146ED-2653-4C59-AB13-B175F1A9548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FE7C2-4460-426B-BE26-F9BEEF186BC7}" type="datetime1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FF35-5A39-426A-A65B-B82343F65F0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5441-350E-49AB-BBAB-8AE4FF51C882}" type="datetime1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2E23D-F2CC-42E3-B354-F9B07198F69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A4A8F4-C9FD-40FD-9FC5-9271001A0B1E}" type="datetime1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E6FBEC35-45FD-431A-B0A6-83A42D1B6A4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643182"/>
            <a:ext cx="8469172" cy="2036531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chemeClr val="bg1"/>
                </a:solidFill>
                <a:cs typeface="Arial" charset="0"/>
              </a:rPr>
              <a:t>Про стан і перспективи розвитку наукової діяльності кафедр університету</a:t>
            </a:r>
            <a:endParaRPr lang="ru-RU" sz="40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388" name="AutoShap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acy;&amp;bcy;&amp;ycy;&amp;ncy;&amp;iecy;&amp;tcy; &amp;mcy;&amp;ycy;&amp;ncy;&amp;ycy;&amp;scy;&amp;tcy;&amp;rcy;&amp;ycy;&amp;vcy; &amp;ucy;&amp;kcy;&amp;rcy;&amp;acy;&amp;hardcy;&amp;ncy;&amp;i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/>
          </a:p>
        </p:txBody>
      </p:sp>
      <p:sp>
        <p:nvSpPr>
          <p:cNvPr id="16389" name="AutoShape 4" descr="https://upload.wikimedia.org/wikipedia/commons/thumb/6/69/Cabinet_of_Ukraine.png/220px-Cabinet_of_Ukrain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/>
          </a:p>
        </p:txBody>
      </p:sp>
      <p:pic>
        <p:nvPicPr>
          <p:cNvPr id="16390" name="Picture 2" descr="Логотип НУБіП Украї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88913"/>
            <a:ext cx="1619250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3924300" y="5429264"/>
            <a:ext cx="4895850" cy="101267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uk-UA" altLang="uk-UA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Доповідає</a:t>
            </a:r>
            <a:r>
              <a:rPr lang="uk-UA" altLang="uk-UA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: </a:t>
            </a:r>
            <a:r>
              <a:rPr lang="uk-UA" altLang="uk-UA" sz="2000" b="1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перший проректор, академік НААН України І.І. </a:t>
            </a:r>
            <a:r>
              <a:rPr lang="uk-UA" altLang="uk-UA" sz="2000" b="1" i="1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Ібатуллін</a:t>
            </a:r>
            <a:r>
              <a:rPr lang="uk-UA" altLang="uk-UA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endParaRPr lang="uk-UA" altLang="uk-UA" sz="3200" dirty="0">
              <a:solidFill>
                <a:schemeClr val="accent1">
                  <a:lumMod val="75000"/>
                </a:schemeClr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922114"/>
          </a:xfr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/>
              <a:t>ТОП-10 кафедр </a:t>
            </a:r>
            <a:br>
              <a:rPr lang="uk-UA" sz="3200" dirty="0"/>
            </a:br>
            <a:r>
              <a:rPr lang="uk-UA" sz="2000" dirty="0"/>
              <a:t>за фінансуванням досліджень за спеціальним фондом у 201</a:t>
            </a:r>
            <a:r>
              <a:rPr lang="en-US" sz="2000" dirty="0"/>
              <a:t>8</a:t>
            </a:r>
            <a:r>
              <a:rPr lang="uk-UA" sz="2000" dirty="0"/>
              <a:t> році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1258888"/>
          <a:ext cx="8496300" cy="516572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4018">
                  <a:extLst>
                    <a:ext uri="{9D8B030D-6E8A-4147-A177-3AD203B41FA5}"/>
                  </a:extLst>
                </a:gridCol>
                <a:gridCol w="3456122">
                  <a:extLst>
                    <a:ext uri="{9D8B030D-6E8A-4147-A177-3AD203B41FA5}"/>
                  </a:extLst>
                </a:gridCol>
                <a:gridCol w="2880102">
                  <a:extLst>
                    <a:ext uri="{9D8B030D-6E8A-4147-A177-3AD203B41FA5}"/>
                  </a:extLst>
                </a:gridCol>
                <a:gridCol w="1656058">
                  <a:extLst>
                    <a:ext uri="{9D8B030D-6E8A-4147-A177-3AD203B41FA5}"/>
                  </a:extLst>
                </a:gridCol>
              </a:tblGrid>
              <a:tr h="48156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600" dirty="0"/>
                        <a:t>№ п/</a:t>
                      </a:r>
                      <a:r>
                        <a:rPr lang="uk-UA" sz="1600" dirty="0" err="1"/>
                        <a:t>п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600" dirty="0"/>
                        <a:t>Кафедра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600" dirty="0"/>
                        <a:t>Керівники НДР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600" dirty="0"/>
                        <a:t>Обсяг </a:t>
                      </a:r>
                      <a:r>
                        <a:rPr lang="uk-UA" sz="1600" dirty="0" err="1"/>
                        <a:t>фінансу-вання</a:t>
                      </a:r>
                      <a:r>
                        <a:rPr lang="uk-UA" sz="1600" dirty="0"/>
                        <a:t>,</a:t>
                      </a:r>
                      <a:r>
                        <a:rPr lang="uk-UA" sz="1600" baseline="0" dirty="0"/>
                        <a:t>  тис. грн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extLst>
                  <a:ext uri="{0D108BD9-81ED-4DB2-BD59-A6C34878D82A}"/>
                </a:extLst>
              </a:tr>
              <a:tr h="48156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800" dirty="0"/>
                        <a:t>1</a:t>
                      </a:r>
                      <a:endParaRPr lang="ru-RU" sz="1800" b="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600" dirty="0"/>
                        <a:t>Землеробства та гербології, </a:t>
                      </a:r>
                      <a:br>
                        <a:rPr lang="uk-UA" sz="1600" dirty="0"/>
                      </a:br>
                      <a:r>
                        <a:rPr lang="en-US" sz="1600" dirty="0"/>
                        <a:t>9</a:t>
                      </a:r>
                      <a:r>
                        <a:rPr lang="uk-UA" sz="1600" dirty="0"/>
                        <a:t> договорів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400" dirty="0"/>
                        <a:t>Танчик С.П.</a:t>
                      </a:r>
                      <a:endParaRPr lang="ru-RU" sz="14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600" dirty="0"/>
                        <a:t>1</a:t>
                      </a:r>
                      <a:r>
                        <a:rPr lang="en-US" sz="1600" dirty="0"/>
                        <a:t>411</a:t>
                      </a:r>
                      <a:r>
                        <a:rPr lang="uk-UA" sz="1600" dirty="0"/>
                        <a:t>,</a:t>
                      </a:r>
                      <a:r>
                        <a:rPr lang="en-US" sz="1600" dirty="0"/>
                        <a:t>47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extLst>
                  <a:ext uri="{0D108BD9-81ED-4DB2-BD59-A6C34878D82A}"/>
                </a:extLst>
              </a:tr>
              <a:tr h="56984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800" dirty="0"/>
                        <a:t>2</a:t>
                      </a:r>
                      <a:endParaRPr lang="ru-RU" sz="1800" b="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600" dirty="0" err="1"/>
                        <a:t>Екобіотехнології</a:t>
                      </a:r>
                      <a:r>
                        <a:rPr lang="uk-UA" sz="1600" dirty="0"/>
                        <a:t> та біорізноманіття, </a:t>
                      </a:r>
                      <a:r>
                        <a:rPr lang="en-US" sz="1600" dirty="0"/>
                        <a:t>1</a:t>
                      </a:r>
                      <a:r>
                        <a:rPr lang="uk-UA" sz="1600" dirty="0"/>
                        <a:t> договір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400" dirty="0"/>
                        <a:t>Патика М.В.</a:t>
                      </a:r>
                      <a:endParaRPr lang="ru-RU" sz="14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/>
                        <a:t>140</a:t>
                      </a:r>
                      <a:r>
                        <a:rPr lang="uk-UA" sz="1600" dirty="0"/>
                        <a:t>0,00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extLst>
                  <a:ext uri="{0D108BD9-81ED-4DB2-BD59-A6C34878D82A}"/>
                </a:extLst>
              </a:tr>
              <a:tr h="48156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800" dirty="0"/>
                        <a:t>3</a:t>
                      </a:r>
                      <a:endParaRPr lang="ru-RU" sz="1800" b="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600" dirty="0"/>
                        <a:t>Лісової таксації та лісовпорядкування, 3 договори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400" dirty="0"/>
                        <a:t>Білоус А.М.</a:t>
                      </a:r>
                      <a:endParaRPr lang="ru-RU" sz="14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600" dirty="0"/>
                        <a:t>469,00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extLst>
                  <a:ext uri="{0D108BD9-81ED-4DB2-BD59-A6C34878D82A}"/>
                </a:extLst>
              </a:tr>
              <a:tr h="40578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800" dirty="0"/>
                        <a:t>4</a:t>
                      </a:r>
                      <a:endParaRPr lang="ru-RU" sz="18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600" dirty="0"/>
                        <a:t>Лісового менеджменту, 1 договір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400" dirty="0"/>
                        <a:t>Лакида П.І.</a:t>
                      </a:r>
                      <a:endParaRPr lang="ru-RU" sz="14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600" dirty="0"/>
                        <a:t>120,00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extLst>
                  <a:ext uri="{0D108BD9-81ED-4DB2-BD59-A6C34878D82A}"/>
                </a:extLst>
              </a:tr>
              <a:tr h="48156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800" dirty="0"/>
                        <a:t>5</a:t>
                      </a:r>
                      <a:endParaRPr lang="ru-RU" sz="18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600" dirty="0"/>
                        <a:t>Стандартизації та сертифікації  </a:t>
                      </a:r>
                      <a:r>
                        <a:rPr lang="uk-UA" sz="1600" dirty="0" err="1"/>
                        <a:t>с.х</a:t>
                      </a:r>
                      <a:r>
                        <a:rPr lang="uk-UA" sz="1600" dirty="0"/>
                        <a:t>.</a:t>
                      </a:r>
                      <a:r>
                        <a:rPr lang="uk-UA" sz="1600" baseline="0" dirty="0"/>
                        <a:t> продукції</a:t>
                      </a:r>
                      <a:r>
                        <a:rPr lang="uk-UA" sz="1600" dirty="0"/>
                        <a:t>, 1 договір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400" dirty="0" err="1"/>
                        <a:t>Сухенко</a:t>
                      </a:r>
                      <a:r>
                        <a:rPr lang="uk-UA" sz="1400" dirty="0"/>
                        <a:t> В.Ю..</a:t>
                      </a:r>
                      <a:endParaRPr lang="ru-RU" sz="14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600" dirty="0"/>
                        <a:t>120,00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extLst>
                  <a:ext uri="{0D108BD9-81ED-4DB2-BD59-A6C34878D82A}"/>
                </a:extLst>
              </a:tr>
              <a:tr h="48156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800" dirty="0"/>
                        <a:t>6</a:t>
                      </a:r>
                      <a:endParaRPr lang="ru-RU" sz="18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600" dirty="0"/>
                        <a:t>Генетики, селекції і насінництва, 2 договори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400" dirty="0" err="1"/>
                        <a:t>Жемойда</a:t>
                      </a:r>
                      <a:r>
                        <a:rPr lang="uk-UA" sz="1400" dirty="0"/>
                        <a:t> В.Л.</a:t>
                      </a:r>
                      <a:endParaRPr lang="ru-RU" sz="14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600" dirty="0"/>
                        <a:t>106,80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extLst>
                  <a:ext uri="{0D108BD9-81ED-4DB2-BD59-A6C34878D82A}"/>
                </a:extLst>
              </a:tr>
              <a:tr h="48156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800" dirty="0"/>
                        <a:t>7</a:t>
                      </a:r>
                      <a:endParaRPr lang="ru-RU" sz="18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600" dirty="0"/>
                        <a:t>Екології агросфери</a:t>
                      </a:r>
                      <a:r>
                        <a:rPr lang="uk-UA" sz="1600" baseline="0" dirty="0"/>
                        <a:t> та екологічного контролю</a:t>
                      </a:r>
                      <a:r>
                        <a:rPr lang="uk-UA" sz="1600" dirty="0"/>
                        <a:t>, 1 договір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/>
                        <a:t>Чайка В.М.</a:t>
                      </a:r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600" dirty="0"/>
                        <a:t>100,00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extLst>
                  <a:ext uri="{0D108BD9-81ED-4DB2-BD59-A6C34878D82A}"/>
                </a:extLst>
              </a:tr>
              <a:tr h="40578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800" dirty="0"/>
                        <a:t>8</a:t>
                      </a:r>
                      <a:endParaRPr lang="ru-RU" sz="18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600" dirty="0"/>
                        <a:t>Фітопатології, 1 договір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400" dirty="0"/>
                        <a:t>Крючкова Л.О.</a:t>
                      </a:r>
                      <a:endParaRPr lang="ru-RU" sz="14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600" dirty="0"/>
                        <a:t>90,00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extLst>
                  <a:ext uri="{0D108BD9-81ED-4DB2-BD59-A6C34878D82A}"/>
                </a:extLst>
              </a:tr>
              <a:tr h="40578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800" dirty="0"/>
                        <a:t>9</a:t>
                      </a:r>
                      <a:endParaRPr lang="ru-RU" sz="18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600" dirty="0"/>
                        <a:t>Ентомології, 1 договір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/>
                        <a:t>Яковлев Р.В.</a:t>
                      </a:r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600" dirty="0"/>
                        <a:t>87,20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extLst>
                  <a:ext uri="{0D108BD9-81ED-4DB2-BD59-A6C34878D82A}"/>
                </a:extLst>
              </a:tr>
              <a:tr h="4891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800" dirty="0"/>
                        <a:t>10</a:t>
                      </a:r>
                      <a:endParaRPr lang="ru-RU" sz="18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600" dirty="0"/>
                        <a:t>Інтегрованого захисту та карантину рослин, 1 договір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1400" dirty="0"/>
                        <a:t>Доля</a:t>
                      </a:r>
                      <a:r>
                        <a:rPr lang="uk-UA" sz="1400" baseline="0" dirty="0"/>
                        <a:t> М.М.</a:t>
                      </a:r>
                      <a:endParaRPr lang="ru-RU" sz="1400" dirty="0"/>
                    </a:p>
                  </a:txBody>
                  <a:tcPr marL="91433" marR="91433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1600" dirty="0"/>
                        <a:t>60,00</a:t>
                      </a:r>
                      <a:endParaRPr lang="ru-RU" sz="1600" dirty="0"/>
                    </a:p>
                  </a:txBody>
                  <a:tcPr marL="91433" marR="91433" marT="45712" marB="45712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0002" name="TextBox 3"/>
          <p:cNvSpPr txBox="1">
            <a:spLocks noChangeArrowheads="1"/>
          </p:cNvSpPr>
          <p:nvPr/>
        </p:nvSpPr>
        <p:spPr bwMode="auto">
          <a:xfrm rot="-1834313">
            <a:off x="8210550" y="5764213"/>
            <a:ext cx="792163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>
                <a:solidFill>
                  <a:srgbClr val="FF0000"/>
                </a:solidFill>
              </a:rPr>
              <a:t>84 %</a:t>
            </a:r>
            <a:endParaRPr lang="ru-RU" altLang="uk-UA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853" name="Group 1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49856725"/>
              </p:ext>
            </p:extLst>
          </p:nvPr>
        </p:nvGraphicFramePr>
        <p:xfrm>
          <a:off x="291874" y="614380"/>
          <a:ext cx="8569325" cy="5910964"/>
        </p:xfrm>
        <a:graphic>
          <a:graphicData uri="http://schemas.openxmlformats.org/drawingml/2006/table">
            <a:tbl>
              <a:tblPr/>
              <a:tblGrid>
                <a:gridCol w="4633913"/>
                <a:gridCol w="1144587"/>
                <a:gridCol w="930275"/>
                <a:gridCol w="1860550"/>
              </a:tblGrid>
              <a:tr h="341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Подано нових проектів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Рекомендовані до  фінансування у 2019 р. 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І етап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ІІ етап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1C2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Разом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8</a:t>
                      </a: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4</a:t>
                      </a: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15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Захисту рослин, біотехнологій та екології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Ветеринарної медицини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8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4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ННІ енергетики, автоматики і енергозбереження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8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7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ННІ лісового і садово-паркового господарства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8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4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Агробіологічний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7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4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Механіко-технологічний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6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Гуманітарно-педагогічний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6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Конструювання та дизайну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Тваринництва та ВБ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Інформаційних технологій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Аграрного менеджменту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3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Економічний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3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3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Землевпорядкування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Харчових технол. та управл. якістю продукції АПК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Юридичний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Українська </a:t>
                      </a:r>
                      <a:r>
                        <a:rPr kumimoji="0" lang="uk-UA" alt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лабор</a:t>
                      </a: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. якості і безпеки продукції АПК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Український НДІ сільськогосподарської радіології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51439" marR="5143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ННІ післядипломної освіти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Боярська лісова дослідна станція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НДПІ </a:t>
                      </a:r>
                      <a:r>
                        <a:rPr kumimoji="0" lang="uk-UA" alt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станд</a:t>
                      </a: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. і технологій </a:t>
                      </a:r>
                      <a:r>
                        <a:rPr kumimoji="0" lang="uk-UA" alt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екобезпечної</a:t>
                      </a: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 та органічної продукції (м. Одеса)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51" marR="31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0465" y="65385"/>
            <a:ext cx="8598735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FFFFFF"/>
                </a:solidFill>
                <a:cs typeface="Arial" charset="0"/>
              </a:rPr>
              <a:t>Активність підрозділів у Конкурсі наукових проектів МОН, 201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8</a:t>
            </a:r>
            <a:endParaRPr lang="ru-RU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839" name="Text Box 167"/>
          <p:cNvSpPr txBox="1">
            <a:spLocks noChangeArrowheads="1"/>
          </p:cNvSpPr>
          <p:nvPr/>
        </p:nvSpPr>
        <p:spPr bwMode="auto">
          <a:xfrm>
            <a:off x="240465" y="6519863"/>
            <a:ext cx="8658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altLang="uk-UA" sz="1600" b="1" dirty="0">
                <a:solidFill>
                  <a:srgbClr val="F21C21"/>
                </a:solidFill>
              </a:rPr>
              <a:t>Прохідний бал згідно експертизи МОН України  </a:t>
            </a:r>
            <a:r>
              <a:rPr lang="uk-UA" altLang="uk-UA" sz="1600" b="1" dirty="0" smtClean="0">
                <a:solidFill>
                  <a:srgbClr val="F21C21"/>
                </a:solidFill>
              </a:rPr>
              <a:t>становить: </a:t>
            </a:r>
            <a:r>
              <a:rPr lang="uk-UA" altLang="uk-UA" sz="1600" b="1" dirty="0" err="1" smtClean="0">
                <a:solidFill>
                  <a:srgbClr val="F21C21"/>
                </a:solidFill>
              </a:rPr>
              <a:t>фунд</a:t>
            </a:r>
            <a:r>
              <a:rPr lang="uk-UA" altLang="uk-UA" sz="1600" b="1" dirty="0" smtClean="0">
                <a:solidFill>
                  <a:srgbClr val="F21C21"/>
                </a:solidFill>
              </a:rPr>
              <a:t>. – 75, </a:t>
            </a:r>
            <a:r>
              <a:rPr lang="uk-UA" altLang="uk-UA" sz="1600" b="1" dirty="0" err="1" smtClean="0">
                <a:solidFill>
                  <a:srgbClr val="F21C21"/>
                </a:solidFill>
              </a:rPr>
              <a:t>прикл</a:t>
            </a:r>
            <a:r>
              <a:rPr lang="uk-UA" altLang="uk-UA" sz="1600" b="1" dirty="0" smtClean="0">
                <a:solidFill>
                  <a:srgbClr val="F21C21"/>
                </a:solidFill>
              </a:rPr>
              <a:t>. – 73</a:t>
            </a:r>
            <a:endParaRPr lang="ru-RU" altLang="uk-UA" sz="1600" b="1" dirty="0">
              <a:solidFill>
                <a:srgbClr val="F21C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4624"/>
            <a:ext cx="856895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/>
              <a:t>Активність підрозділів у Конкурсі наукових проектів молодих вчених , 2018</a:t>
            </a:r>
            <a:endParaRPr lang="ru-RU" sz="2000" b="1" dirty="0"/>
          </a:p>
        </p:txBody>
      </p:sp>
      <p:sp>
        <p:nvSpPr>
          <p:cNvPr id="9326" name="Text Box 110"/>
          <p:cNvSpPr txBox="1">
            <a:spLocks noChangeArrowheads="1"/>
          </p:cNvSpPr>
          <p:nvPr/>
        </p:nvSpPr>
        <p:spPr bwMode="auto">
          <a:xfrm>
            <a:off x="250825" y="6127750"/>
            <a:ext cx="8713788" cy="730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uk-UA" altLang="uk-UA" sz="1400" b="1">
                <a:solidFill>
                  <a:srgbClr val="F21C21"/>
                </a:solidFill>
              </a:rPr>
              <a:t>Прохідний бал для фінансування становить  - 77,7</a:t>
            </a:r>
          </a:p>
          <a:p>
            <a:pPr>
              <a:defRPr/>
            </a:pPr>
            <a:r>
              <a:rPr lang="uk-UA" altLang="uk-UA" sz="1400" b="1"/>
              <a:t>За результатами конкурсного відбору рекомендовано  до фінансування у </a:t>
            </a:r>
            <a:r>
              <a:rPr lang="uk-UA" altLang="uk-UA" sz="1400" b="1">
                <a:solidFill>
                  <a:srgbClr val="C00000"/>
                </a:solidFill>
              </a:rPr>
              <a:t>2019 р</a:t>
            </a:r>
            <a:r>
              <a:rPr lang="uk-UA" altLang="uk-UA" sz="1400" b="1"/>
              <a:t>. проект проф. каф. конструювання машин та обладнання</a:t>
            </a:r>
            <a:r>
              <a:rPr lang="uk-UA" altLang="uk-UA" sz="1400" b="1">
                <a:solidFill>
                  <a:srgbClr val="F21C21"/>
                </a:solidFill>
              </a:rPr>
              <a:t>   </a:t>
            </a:r>
            <a:r>
              <a:rPr lang="uk-UA" altLang="uk-UA" sz="1400" b="1">
                <a:solidFill>
                  <a:srgbClr val="C00000"/>
                </a:solidFill>
              </a:rPr>
              <a:t>Ромасевича Ю.О.</a:t>
            </a:r>
            <a:endParaRPr lang="ru-RU" altLang="uk-UA" sz="1400" b="1">
              <a:solidFill>
                <a:srgbClr val="C00000"/>
              </a:solidFill>
            </a:endParaRPr>
          </a:p>
        </p:txBody>
      </p:sp>
      <p:graphicFrame>
        <p:nvGraphicFramePr>
          <p:cNvPr id="75891" name="Group 115"/>
          <p:cNvGraphicFramePr>
            <a:graphicFrameLocks noGrp="1"/>
          </p:cNvGraphicFramePr>
          <p:nvPr/>
        </p:nvGraphicFramePr>
        <p:xfrm>
          <a:off x="250825" y="620713"/>
          <a:ext cx="8569325" cy="5464112"/>
        </p:xfrm>
        <a:graphic>
          <a:graphicData uri="http://schemas.openxmlformats.org/drawingml/2006/table">
            <a:tbl>
              <a:tblPr/>
              <a:tblGrid>
                <a:gridCol w="4537075"/>
                <a:gridCol w="1079500"/>
                <a:gridCol w="1152525"/>
                <a:gridCol w="1800225"/>
              </a:tblGrid>
              <a:tr h="2746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Підрозділ 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Подано нових проектів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Рекомендовані до фінансування у 2019 р.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І етап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ІІ етап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1C2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Разом по НУБіП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1C2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20 </a:t>
                      </a: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1C2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r>
                        <a:rPr kumimoji="0" lang="ru-RU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1C2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21C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1C2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1C2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7 </a:t>
                      </a: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1C2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r>
                        <a:rPr kumimoji="0" lang="ru-RU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1C2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21C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1C2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ННІ лісового і садово-паркового господарства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4</a:t>
                      </a: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r>
                        <a:rPr kumimoji="0" lang="ru-RU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4</a:t>
                      </a: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r>
                        <a:rPr kumimoji="0" lang="ru-RU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УЛЯБП АПК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Ветеринарної медицини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Харчових технологій та управл. якістю прод. АПК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ННІ енергетики, автоматики і енергозбереження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Захисту рослин, біотехнологій та екології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Аграрного менеджменту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Конструювання та дизайну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Економічний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Тваринництва та водних біоресурсів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r>
                        <a:rPr kumimoji="0" lang="ru-RU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r>
                        <a:rPr kumimoji="0" lang="ru-RU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Агробіологічний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Механіко-технологічний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Землевпорядкування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Гуманітарно-педагогічний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ННІ післядипломної освіти 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Інформаційних технологій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Юридичний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Український НДІ сільськогосподарської радіології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31748" marR="317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0825" y="765175"/>
            <a:ext cx="8609013" cy="14366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uk-UA" sz="1600" b="1" dirty="0">
                <a:solidFill>
                  <a:srgbClr val="990000"/>
                </a:solidFill>
              </a:rPr>
              <a:t>Дослідницькі  угоди МАГАТЕ:</a:t>
            </a:r>
            <a:endParaRPr lang="uk-UA" altLang="zh-CN" sz="1600" b="1" dirty="0">
              <a:solidFill>
                <a:srgbClr val="000066"/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uk-UA" altLang="zh-CN" sz="800" b="1" dirty="0">
              <a:solidFill>
                <a:srgbClr val="000066"/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uk-UA" sz="1600" b="1" dirty="0"/>
              <a:t>Використання досвіду аварії на Чорнобильській АЕС для створення системи реагування на ядерні аварії, що зачіпають сектора продовольства і сільського господарства (201</a:t>
            </a:r>
            <a:r>
              <a:rPr lang="en-US" altLang="uk-UA" sz="1600" b="1" dirty="0"/>
              <a:t>7</a:t>
            </a:r>
            <a:r>
              <a:rPr lang="uk-UA" altLang="uk-UA" sz="1600" b="1" dirty="0"/>
              <a:t>-201</a:t>
            </a:r>
            <a:r>
              <a:rPr lang="en-US" altLang="uk-UA" sz="1600" b="1" dirty="0"/>
              <a:t>8</a:t>
            </a:r>
            <a:r>
              <a:rPr lang="uk-UA" altLang="uk-UA" sz="1600" b="1" dirty="0"/>
              <a:t> рр.), Обсяг фінансування на 2018 р. – 90933,64 грн.</a:t>
            </a:r>
            <a:endParaRPr lang="uk-UA" altLang="uk-UA" sz="1600" b="1" dirty="0">
              <a:solidFill>
                <a:schemeClr val="accent2"/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600" b="1" dirty="0">
                <a:solidFill>
                  <a:srgbClr val="000066"/>
                </a:solidFill>
              </a:rPr>
              <a:t>Координатор</a:t>
            </a:r>
            <a:r>
              <a:rPr lang="en-US" altLang="zh-CN" sz="1600" b="1" dirty="0">
                <a:solidFill>
                  <a:srgbClr val="000066"/>
                </a:solidFill>
              </a:rPr>
              <a:t> </a:t>
            </a:r>
            <a:r>
              <a:rPr lang="ru-RU" altLang="zh-CN" sz="1600" b="1" dirty="0">
                <a:solidFill>
                  <a:srgbClr val="000066"/>
                </a:solidFill>
              </a:rPr>
              <a:t>проекту</a:t>
            </a:r>
            <a:r>
              <a:rPr lang="en-US" altLang="zh-CN" sz="1600" b="1" dirty="0">
                <a:solidFill>
                  <a:srgbClr val="000066"/>
                </a:solidFill>
              </a:rPr>
              <a:t> – </a:t>
            </a:r>
            <a:r>
              <a:rPr lang="ru-RU" altLang="zh-CN" sz="1600" b="1" dirty="0">
                <a:solidFill>
                  <a:srgbClr val="000066"/>
                </a:solidFill>
              </a:rPr>
              <a:t>к.б.н. Левчук С.Є. </a:t>
            </a:r>
            <a:endParaRPr lang="ru-RU" altLang="uk-UA" sz="1600" b="1" dirty="0">
              <a:solidFill>
                <a:srgbClr val="000066"/>
              </a:solidFill>
              <a:ea typeface="宋体" pitchFamily="2" charset="-122"/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250825" y="2349500"/>
            <a:ext cx="8609013" cy="155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904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uk-UA" sz="1600" b="1" dirty="0" err="1">
                <a:solidFill>
                  <a:srgbClr val="990000"/>
                </a:solidFill>
              </a:rPr>
              <a:t>Науковий</a:t>
            </a:r>
            <a:r>
              <a:rPr lang="ru-RU" altLang="uk-UA" sz="1600" b="1" dirty="0">
                <a:solidFill>
                  <a:srgbClr val="990000"/>
                </a:solidFill>
              </a:rPr>
              <a:t> </a:t>
            </a:r>
            <a:r>
              <a:rPr lang="ru-RU" altLang="uk-UA" sz="1600" b="1" dirty="0" err="1">
                <a:solidFill>
                  <a:srgbClr val="990000"/>
                </a:solidFill>
              </a:rPr>
              <a:t>проек</a:t>
            </a:r>
            <a:r>
              <a:rPr lang="uk-UA" altLang="uk-UA" sz="1600" b="1" dirty="0">
                <a:solidFill>
                  <a:srgbClr val="990000"/>
                </a:solidFill>
              </a:rPr>
              <a:t>т</a:t>
            </a:r>
            <a:endParaRPr lang="ru-RU" altLang="uk-UA" sz="1600" b="1" dirty="0">
              <a:solidFill>
                <a:srgbClr val="990000"/>
              </a:solidFill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uk-UA" sz="1600" b="1" dirty="0"/>
              <a:t>Об</a:t>
            </a:r>
            <a:r>
              <a:rPr lang="en-US" altLang="uk-UA" sz="1600" b="1" dirty="0"/>
              <a:t>‘</a:t>
            </a:r>
            <a:r>
              <a:rPr lang="uk-UA" altLang="uk-UA" sz="1600" b="1" dirty="0" err="1"/>
              <a:t>єднана</a:t>
            </a:r>
            <a:r>
              <a:rPr lang="uk-UA" altLang="uk-UA" sz="1600" b="1" dirty="0"/>
              <a:t> українсько-норвезька програма освіти в галузі радіоактивності навколишнього середовища (Норвезький університет наук про життя (NMBU) та Центр радіоактивності навколишнього середовища (CERAD), 2017 р.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uk-UA" sz="1600" b="1" dirty="0"/>
              <a:t>Обсяг фінансування на 2018 р. – 1800268,1 грн.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600" b="1" dirty="0">
                <a:solidFill>
                  <a:srgbClr val="000066"/>
                </a:solidFill>
              </a:rPr>
              <a:t>Координатор</a:t>
            </a:r>
            <a:r>
              <a:rPr lang="en-US" altLang="zh-CN" sz="1600" b="1" dirty="0">
                <a:solidFill>
                  <a:srgbClr val="000066"/>
                </a:solidFill>
              </a:rPr>
              <a:t> </a:t>
            </a:r>
            <a:r>
              <a:rPr lang="ru-RU" altLang="zh-CN" sz="1600" b="1" dirty="0">
                <a:solidFill>
                  <a:srgbClr val="000066"/>
                </a:solidFill>
              </a:rPr>
              <a:t>проекту</a:t>
            </a:r>
            <a:r>
              <a:rPr lang="en-US" altLang="zh-CN" sz="1600" b="1" dirty="0">
                <a:solidFill>
                  <a:srgbClr val="000066"/>
                </a:solidFill>
              </a:rPr>
              <a:t> </a:t>
            </a:r>
            <a:r>
              <a:rPr lang="uk-UA" altLang="zh-CN" sz="1600" b="1" dirty="0">
                <a:solidFill>
                  <a:srgbClr val="000066"/>
                </a:solidFill>
              </a:rPr>
              <a:t> - </a:t>
            </a:r>
            <a:r>
              <a:rPr lang="uk-UA" altLang="zh-CN" sz="1600" b="1" dirty="0" err="1">
                <a:solidFill>
                  <a:srgbClr val="000066"/>
                </a:solidFill>
              </a:rPr>
              <a:t>д.б.н</a:t>
            </a:r>
            <a:r>
              <a:rPr lang="uk-UA" altLang="zh-CN" sz="1600" b="1" dirty="0">
                <a:solidFill>
                  <a:srgbClr val="000066"/>
                </a:solidFill>
              </a:rPr>
              <a:t>. </a:t>
            </a:r>
            <a:r>
              <a:rPr lang="uk-UA" altLang="zh-CN" sz="1600" b="1" dirty="0" err="1">
                <a:solidFill>
                  <a:srgbClr val="000066"/>
                </a:solidFill>
              </a:rPr>
              <a:t>Кашпаров</a:t>
            </a:r>
            <a:r>
              <a:rPr lang="uk-UA" altLang="zh-CN" sz="1600" b="1" dirty="0">
                <a:solidFill>
                  <a:srgbClr val="000066"/>
                </a:solidFill>
              </a:rPr>
              <a:t> В.О.</a:t>
            </a:r>
            <a:endParaRPr lang="ru-RU" altLang="uk-UA" sz="1600" b="1" dirty="0"/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250825" y="4005263"/>
            <a:ext cx="8609013" cy="155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904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uk-UA" sz="1600" b="1" dirty="0" err="1">
                <a:solidFill>
                  <a:srgbClr val="990000"/>
                </a:solidFill>
              </a:rPr>
              <a:t>Науковий</a:t>
            </a:r>
            <a:r>
              <a:rPr lang="ru-RU" altLang="uk-UA" sz="1600" b="1" dirty="0">
                <a:solidFill>
                  <a:srgbClr val="990000"/>
                </a:solidFill>
              </a:rPr>
              <a:t> </a:t>
            </a:r>
            <a:r>
              <a:rPr lang="ru-RU" altLang="uk-UA" sz="1600" b="1" dirty="0" err="1">
                <a:solidFill>
                  <a:srgbClr val="990000"/>
                </a:solidFill>
              </a:rPr>
              <a:t>проек</a:t>
            </a:r>
            <a:r>
              <a:rPr lang="uk-UA" altLang="uk-UA" sz="1600" b="1" dirty="0">
                <a:solidFill>
                  <a:srgbClr val="990000"/>
                </a:solidFill>
              </a:rPr>
              <a:t>т</a:t>
            </a:r>
            <a:endParaRPr lang="ru-RU" altLang="uk-UA" sz="1600" b="1" dirty="0">
              <a:solidFill>
                <a:srgbClr val="990000"/>
              </a:solidFill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uk-UA" sz="1600" b="1" dirty="0"/>
              <a:t>Оцінка екологічної ситуації на постраждалих внаслідок  аварії на ЧАЕС територіях з метою реабілітації та подальшого менеджменту цих територій (2018-2020 рр</a:t>
            </a:r>
            <a:r>
              <a:rPr lang="uk-UA" altLang="uk-UA" sz="1600" b="1" dirty="0" smtClean="0"/>
              <a:t>.</a:t>
            </a:r>
            <a:r>
              <a:rPr lang="en-US" altLang="uk-UA" sz="1600" b="1" dirty="0" smtClean="0"/>
              <a:t>)</a:t>
            </a:r>
            <a:endParaRPr lang="uk-UA" altLang="uk-UA" sz="1600" b="1" dirty="0"/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uk-UA" sz="1600" b="1" dirty="0"/>
              <a:t>Обсяг фінансування на 2018 р. – 72000,0 грн.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600" b="1" dirty="0">
                <a:solidFill>
                  <a:srgbClr val="000066"/>
                </a:solidFill>
              </a:rPr>
              <a:t>Координатор</a:t>
            </a:r>
            <a:r>
              <a:rPr lang="en-US" altLang="zh-CN" sz="1600" b="1" dirty="0">
                <a:solidFill>
                  <a:srgbClr val="000066"/>
                </a:solidFill>
              </a:rPr>
              <a:t> </a:t>
            </a:r>
            <a:r>
              <a:rPr lang="ru-RU" altLang="zh-CN" sz="1600" b="1" dirty="0">
                <a:solidFill>
                  <a:srgbClr val="000066"/>
                </a:solidFill>
              </a:rPr>
              <a:t>проекту</a:t>
            </a:r>
            <a:r>
              <a:rPr lang="en-US" altLang="zh-CN" sz="1600" b="1" dirty="0">
                <a:solidFill>
                  <a:srgbClr val="000066"/>
                </a:solidFill>
              </a:rPr>
              <a:t> </a:t>
            </a:r>
            <a:r>
              <a:rPr lang="uk-UA" altLang="zh-CN" sz="1600" b="1" dirty="0">
                <a:solidFill>
                  <a:srgbClr val="000066"/>
                </a:solidFill>
              </a:rPr>
              <a:t> - </a:t>
            </a:r>
            <a:r>
              <a:rPr lang="uk-UA" altLang="zh-CN" sz="1600" b="1" dirty="0" err="1">
                <a:solidFill>
                  <a:srgbClr val="000066"/>
                </a:solidFill>
              </a:rPr>
              <a:t>д.б.н</a:t>
            </a:r>
            <a:r>
              <a:rPr lang="uk-UA" altLang="zh-CN" sz="1600" b="1" dirty="0">
                <a:solidFill>
                  <a:srgbClr val="000066"/>
                </a:solidFill>
              </a:rPr>
              <a:t>. </a:t>
            </a:r>
            <a:r>
              <a:rPr lang="uk-UA" altLang="zh-CN" sz="1600" b="1" dirty="0" err="1">
                <a:solidFill>
                  <a:srgbClr val="000066"/>
                </a:solidFill>
              </a:rPr>
              <a:t>Кашпаров</a:t>
            </a:r>
            <a:r>
              <a:rPr lang="uk-UA" altLang="zh-CN" sz="1600" b="1" dirty="0">
                <a:solidFill>
                  <a:srgbClr val="000066"/>
                </a:solidFill>
              </a:rPr>
              <a:t> В.О.</a:t>
            </a:r>
            <a:endParaRPr lang="ru-RU" altLang="uk-UA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0195" y="116632"/>
            <a:ext cx="827626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/>
              <a:t>Основні наукові міжнародні проекти</a:t>
            </a:r>
            <a:endParaRPr lang="ru-RU" sz="2800" b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0825" y="5689600"/>
            <a:ext cx="8609013" cy="1030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uk-UA" altLang="uk-UA" sz="15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У рамках  Угоди між Національною корпорацією «Університет Фукусіма» (Японія) та НУБІП України у 2018 році </a:t>
            </a:r>
            <a:r>
              <a:rPr lang="uk-UA" altLang="uk-UA" sz="15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УкрНДІ</a:t>
            </a:r>
            <a:r>
              <a:rPr lang="uk-UA" altLang="uk-UA" sz="15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сільськогосподарської радіології  як  технічну допомогу </a:t>
            </a:r>
            <a:r>
              <a:rPr lang="uk-UA" altLang="uk-UA" sz="15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отримав наукове обладнання на суму  </a:t>
            </a:r>
            <a:r>
              <a:rPr lang="en-US" altLang="uk-UA" sz="15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430673</a:t>
            </a:r>
            <a:r>
              <a:rPr lang="uk-UA" altLang="uk-UA" sz="15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,0 грн. </a:t>
            </a:r>
            <a:r>
              <a:rPr lang="uk-UA" altLang="uk-UA" sz="15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для проведення спільних наукових досліджень в зоні відчуження ЧАЕС і Фукусіма</a:t>
            </a:r>
            <a:endParaRPr lang="ru-RU" sz="15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8312" name="Picture 5" descr="bags-of-mon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8113" y="-53975"/>
            <a:ext cx="14033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472113"/>
          </a:xfrm>
          <a:solidFill>
            <a:schemeClr val="tx2">
              <a:lumMod val="20000"/>
              <a:lumOff val="80000"/>
              <a:alpha val="61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altLang="uk-UA" sz="2800" b="1" dirty="0" smtClean="0">
                <a:solidFill>
                  <a:srgbClr val="CC0000"/>
                </a:solidFill>
              </a:rPr>
              <a:t>У 2018 р.</a:t>
            </a:r>
            <a:r>
              <a:rPr lang="uk-UA" altLang="uk-UA" sz="2800" dirty="0" smtClean="0"/>
              <a:t> </a:t>
            </a:r>
            <a:r>
              <a:rPr lang="uk-UA" altLang="uk-UA" sz="2800" b="1" dirty="0" smtClean="0"/>
              <a:t>подано </a:t>
            </a:r>
            <a:r>
              <a:rPr lang="uk-UA" altLang="uk-UA" sz="2800" b="1" dirty="0">
                <a:solidFill>
                  <a:srgbClr val="CC0000"/>
                </a:solidFill>
              </a:rPr>
              <a:t>9</a:t>
            </a:r>
            <a:r>
              <a:rPr lang="uk-UA" altLang="uk-UA" sz="2800" b="1" dirty="0" smtClean="0">
                <a:solidFill>
                  <a:srgbClr val="CC0000"/>
                </a:solidFill>
              </a:rPr>
              <a:t> </a:t>
            </a:r>
            <a:r>
              <a:rPr lang="uk-UA" altLang="uk-UA" sz="2800" b="1" dirty="0" smtClean="0"/>
              <a:t>спільних міжнародних проектів:</a:t>
            </a:r>
          </a:p>
          <a:p>
            <a:pPr marL="0" indent="2667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altLang="uk-UA" sz="2700" b="1" dirty="0" smtClean="0"/>
              <a:t>Українсько-австрійський</a:t>
            </a:r>
            <a:r>
              <a:rPr lang="uk-UA" altLang="uk-UA" sz="2700" dirty="0" smtClean="0"/>
              <a:t> – Білоус А.М. (</a:t>
            </a:r>
            <a:r>
              <a:rPr lang="uk-UA" altLang="uk-UA" sz="2700" u="sng" dirty="0" smtClean="0"/>
              <a:t>ННІ лісового і с.-п. </a:t>
            </a:r>
            <a:r>
              <a:rPr lang="uk-UA" altLang="uk-UA" sz="2700" u="sng" dirty="0" err="1" smtClean="0"/>
              <a:t>гос-ва</a:t>
            </a:r>
            <a:r>
              <a:rPr lang="uk-UA" altLang="uk-UA" sz="2700" dirty="0" smtClean="0"/>
              <a:t>); </a:t>
            </a:r>
          </a:p>
          <a:p>
            <a:pPr marL="0" indent="2667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altLang="uk-UA" sz="2700" b="1" dirty="0" smtClean="0"/>
              <a:t>Українсько-індійський</a:t>
            </a:r>
            <a:r>
              <a:rPr lang="uk-UA" altLang="uk-UA" sz="2700" dirty="0" smtClean="0"/>
              <a:t> – </a:t>
            </a:r>
            <a:r>
              <a:rPr lang="uk-UA" altLang="uk-UA" sz="2700" dirty="0" err="1" smtClean="0"/>
              <a:t>Заблодський</a:t>
            </a:r>
            <a:r>
              <a:rPr lang="uk-UA" altLang="uk-UA" sz="2700" dirty="0" smtClean="0"/>
              <a:t> М.М. (</a:t>
            </a:r>
            <a:r>
              <a:rPr lang="uk-UA" altLang="uk-UA" sz="2700" u="sng" dirty="0" smtClean="0"/>
              <a:t>ННІ енергетики</a:t>
            </a:r>
            <a:r>
              <a:rPr lang="uk-UA" altLang="uk-UA" sz="2700" dirty="0" smtClean="0"/>
              <a:t>); </a:t>
            </a:r>
          </a:p>
          <a:p>
            <a:pPr marL="0" indent="2667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altLang="uk-UA" sz="2700" b="1" dirty="0" smtClean="0"/>
              <a:t>Українсько-китайські</a:t>
            </a:r>
            <a:r>
              <a:rPr lang="uk-UA" altLang="uk-UA" sz="2700" dirty="0" smtClean="0"/>
              <a:t> – Мельник О.П. (</a:t>
            </a:r>
            <a:r>
              <a:rPr lang="uk-UA" altLang="uk-UA" sz="2700" u="sng" dirty="0" smtClean="0"/>
              <a:t>ветеринарний </a:t>
            </a:r>
            <a:r>
              <a:rPr lang="uk-UA" altLang="uk-UA" sz="2700" u="sng" dirty="0" err="1" smtClean="0"/>
              <a:t>ф-т</a:t>
            </a:r>
            <a:r>
              <a:rPr lang="uk-UA" altLang="uk-UA" sz="2700" dirty="0" smtClean="0"/>
              <a:t>), </a:t>
            </a:r>
            <a:r>
              <a:rPr lang="uk-UA" altLang="uk-UA" sz="2700" dirty="0" err="1" smtClean="0"/>
              <a:t>Баль-Прилипко</a:t>
            </a:r>
            <a:r>
              <a:rPr lang="uk-UA" altLang="uk-UA" sz="2700" dirty="0" smtClean="0"/>
              <a:t> Л.В. (</a:t>
            </a:r>
            <a:r>
              <a:rPr lang="uk-UA" altLang="uk-UA" sz="2700" u="sng" dirty="0" err="1" smtClean="0"/>
              <a:t>ф-т</a:t>
            </a:r>
            <a:r>
              <a:rPr lang="uk-UA" altLang="uk-UA" sz="2700" u="sng" dirty="0" smtClean="0"/>
              <a:t> харчових технологій</a:t>
            </a:r>
            <a:r>
              <a:rPr lang="uk-UA" altLang="uk-UA" sz="2700" dirty="0" smtClean="0"/>
              <a:t>);</a:t>
            </a:r>
          </a:p>
          <a:p>
            <a:pPr marL="0" indent="2667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altLang="uk-UA" sz="2700" dirty="0" smtClean="0"/>
              <a:t> </a:t>
            </a:r>
            <a:r>
              <a:rPr lang="uk-UA" altLang="uk-UA" sz="2700" b="1" dirty="0" smtClean="0"/>
              <a:t>Українсько-чеські</a:t>
            </a:r>
            <a:r>
              <a:rPr lang="uk-UA" altLang="uk-UA" sz="2700" dirty="0" smtClean="0"/>
              <a:t> – </a:t>
            </a:r>
            <a:r>
              <a:rPr lang="uk-UA" altLang="uk-UA" sz="2700" dirty="0" err="1" smtClean="0"/>
              <a:t>Каленська</a:t>
            </a:r>
            <a:r>
              <a:rPr lang="uk-UA" altLang="uk-UA" sz="2700" dirty="0" smtClean="0"/>
              <a:t> С.М. (</a:t>
            </a:r>
            <a:r>
              <a:rPr lang="uk-UA" altLang="uk-UA" sz="2700" u="sng" dirty="0" smtClean="0"/>
              <a:t>агробіологічний </a:t>
            </a:r>
            <a:r>
              <a:rPr lang="uk-UA" altLang="uk-UA" sz="2700" u="sng" dirty="0" err="1" smtClean="0"/>
              <a:t>ф-т</a:t>
            </a:r>
            <a:r>
              <a:rPr lang="uk-UA" altLang="uk-UA" sz="2700" dirty="0" smtClean="0"/>
              <a:t>), </a:t>
            </a:r>
            <a:r>
              <a:rPr lang="uk-UA" altLang="uk-UA" sz="2700" dirty="0" err="1" smtClean="0"/>
              <a:t>Стефановська</a:t>
            </a:r>
            <a:r>
              <a:rPr lang="uk-UA" altLang="uk-UA" sz="2700" dirty="0" smtClean="0"/>
              <a:t> Т.Р. (</a:t>
            </a:r>
            <a:r>
              <a:rPr lang="uk-UA" altLang="uk-UA" sz="2700" u="sng" dirty="0" err="1" smtClean="0"/>
              <a:t>ф-т</a:t>
            </a:r>
            <a:r>
              <a:rPr lang="uk-UA" altLang="uk-UA" sz="2700" u="sng" dirty="0" smtClean="0"/>
              <a:t> захисту рослин</a:t>
            </a:r>
            <a:r>
              <a:rPr lang="uk-UA" altLang="uk-UA" sz="2700" dirty="0" smtClean="0"/>
              <a:t>), </a:t>
            </a:r>
            <a:r>
              <a:rPr lang="uk-UA" altLang="uk-UA" sz="2700" dirty="0" err="1" smtClean="0"/>
              <a:t>Ладиченко</a:t>
            </a:r>
            <a:r>
              <a:rPr lang="uk-UA" altLang="uk-UA" sz="2700" dirty="0" smtClean="0"/>
              <a:t> В.В., Головко Л.О. (</a:t>
            </a:r>
            <a:r>
              <a:rPr lang="uk-UA" altLang="uk-UA" sz="2700" u="sng" dirty="0" smtClean="0"/>
              <a:t>юридичний </a:t>
            </a:r>
            <a:r>
              <a:rPr lang="uk-UA" altLang="uk-UA" sz="2700" u="sng" dirty="0" err="1" smtClean="0"/>
              <a:t>ф-т</a:t>
            </a:r>
            <a:r>
              <a:rPr lang="uk-UA" altLang="uk-UA" sz="2700" dirty="0" smtClean="0"/>
              <a:t>);</a:t>
            </a:r>
          </a:p>
          <a:p>
            <a:pPr marL="0" indent="2667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altLang="uk-UA" sz="2700" b="1" dirty="0" smtClean="0"/>
              <a:t>Українсько-білоруський </a:t>
            </a:r>
            <a:r>
              <a:rPr lang="uk-UA" altLang="uk-UA" sz="2700" dirty="0" smtClean="0"/>
              <a:t>– </a:t>
            </a:r>
            <a:r>
              <a:rPr lang="uk-UA" altLang="uk-UA" sz="2700" dirty="0" err="1" smtClean="0"/>
              <a:t>Трокоз</a:t>
            </a:r>
            <a:r>
              <a:rPr lang="uk-UA" altLang="uk-UA" sz="2700" dirty="0" smtClean="0"/>
              <a:t> В.О. (</a:t>
            </a:r>
            <a:r>
              <a:rPr lang="uk-UA" altLang="uk-UA" sz="2700" u="sng" dirty="0" smtClean="0"/>
              <a:t>ветеринарний </a:t>
            </a:r>
            <a:r>
              <a:rPr lang="uk-UA" altLang="uk-UA" sz="2700" u="sng" dirty="0" err="1" smtClean="0"/>
              <a:t>ф-т</a:t>
            </a:r>
            <a:r>
              <a:rPr lang="uk-UA" altLang="uk-UA" sz="2700" dirty="0" smtClean="0"/>
              <a:t>)</a:t>
            </a: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uk-UA" sz="2700" b="1" dirty="0" smtClean="0">
                <a:solidFill>
                  <a:srgbClr val="CC0000"/>
                </a:solidFill>
              </a:rPr>
              <a:t>три проекти  </a:t>
            </a:r>
            <a:r>
              <a:rPr lang="uk-UA" altLang="uk-UA" sz="2700" b="1" dirty="0">
                <a:solidFill>
                  <a:srgbClr val="CC0000"/>
                </a:solidFill>
              </a:rPr>
              <a:t>виграли </a:t>
            </a:r>
            <a:r>
              <a:rPr lang="uk-UA" altLang="uk-UA" sz="2700" b="1" dirty="0" smtClean="0">
                <a:solidFill>
                  <a:srgbClr val="CC0000"/>
                </a:solidFill>
              </a:rPr>
              <a:t>конкурс (Білоус А.П., </a:t>
            </a:r>
            <a:r>
              <a:rPr lang="uk-UA" altLang="uk-UA" sz="2700" b="1" dirty="0" err="1" smtClean="0">
                <a:solidFill>
                  <a:srgbClr val="CC0000"/>
                </a:solidFill>
              </a:rPr>
              <a:t>Заблодський</a:t>
            </a:r>
            <a:r>
              <a:rPr lang="uk-UA" altLang="uk-UA" sz="2700" b="1" dirty="0" smtClean="0">
                <a:solidFill>
                  <a:srgbClr val="CC0000"/>
                </a:solidFill>
              </a:rPr>
              <a:t> М.М. та </a:t>
            </a:r>
            <a:r>
              <a:rPr lang="uk-UA" altLang="uk-UA" sz="2700" b="1" dirty="0" err="1" smtClean="0">
                <a:solidFill>
                  <a:srgbClr val="CC0000"/>
                </a:solidFill>
              </a:rPr>
              <a:t>Ладиченко</a:t>
            </a:r>
            <a:r>
              <a:rPr lang="uk-UA" altLang="uk-UA" sz="2700" b="1" dirty="0" smtClean="0">
                <a:solidFill>
                  <a:srgbClr val="CC0000"/>
                </a:solidFill>
              </a:rPr>
              <a:t> В.В.) </a:t>
            </a:r>
            <a:endParaRPr lang="ru-RU" altLang="uk-UA" sz="2700" b="1" dirty="0" smtClean="0">
              <a:solidFill>
                <a:srgbClr val="CC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856895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/>
              <a:t>Участь у міжнародних конкурсах наукових робіт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3607" y="17066"/>
            <a:ext cx="738138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Підготовка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подачі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проектних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заявок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до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конкурсів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робочої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програми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Горизонт 2020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414" y="1122870"/>
            <a:ext cx="2449517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Талавиря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М.П.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01832" y="1122870"/>
            <a:ext cx="226446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Ушкалов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В.О.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532" y="5771108"/>
            <a:ext cx="229646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Братішко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В.В.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77457" y="5784826"/>
            <a:ext cx="206659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Хижняк С.В.</a:t>
            </a:r>
          </a:p>
        </p:txBody>
      </p:sp>
      <p:pic>
        <p:nvPicPr>
          <p:cNvPr id="1003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3" y="2060575"/>
            <a:ext cx="41370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7263" y="4521200"/>
            <a:ext cx="437197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111707" y="5756844"/>
            <a:ext cx="269932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якості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партнерів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03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055813"/>
            <a:ext cx="4110037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45013"/>
            <a:ext cx="4468813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937400" y="1104191"/>
            <a:ext cx="330750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якості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координатора</a:t>
            </a:r>
          </a:p>
        </p:txBody>
      </p:sp>
      <p:sp>
        <p:nvSpPr>
          <p:cNvPr id="100364" name="TextBox 12"/>
          <p:cNvSpPr txBox="1">
            <a:spLocks noChangeArrowheads="1"/>
          </p:cNvSpPr>
          <p:nvPr/>
        </p:nvSpPr>
        <p:spPr bwMode="auto">
          <a:xfrm>
            <a:off x="74613" y="1582738"/>
            <a:ext cx="41370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uk-UA" sz="1400"/>
              <a:t>НДІ економіки і менеджменту агропромислового виробництва, </a:t>
            </a:r>
            <a:r>
              <a:rPr lang="en-US" altLang="uk-UA" sz="1400"/>
              <a:t>talanik@ukr.net</a:t>
            </a:r>
            <a:endParaRPr lang="uk-UA" altLang="uk-UA" sz="1400"/>
          </a:p>
        </p:txBody>
      </p:sp>
      <p:sp>
        <p:nvSpPr>
          <p:cNvPr id="100365" name="TextBox 20"/>
          <p:cNvSpPr txBox="1">
            <a:spLocks noChangeArrowheads="1"/>
          </p:cNvSpPr>
          <p:nvPr/>
        </p:nvSpPr>
        <p:spPr bwMode="auto">
          <a:xfrm>
            <a:off x="5754688" y="1582738"/>
            <a:ext cx="3289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uk-UA" sz="1400"/>
              <a:t>Українська лабораторія якості і безпеки продукції АПК, </a:t>
            </a:r>
            <a:r>
              <a:rPr lang="en-US" altLang="uk-UA" sz="1400"/>
              <a:t>ushkalov63@gmail.com </a:t>
            </a:r>
            <a:endParaRPr lang="uk-UA" altLang="uk-UA" sz="1400"/>
          </a:p>
        </p:txBody>
      </p:sp>
      <p:sp>
        <p:nvSpPr>
          <p:cNvPr id="100366" name="TextBox 21"/>
          <p:cNvSpPr txBox="1">
            <a:spLocks noChangeArrowheads="1"/>
          </p:cNvSpPr>
          <p:nvPr/>
        </p:nvSpPr>
        <p:spPr bwMode="auto">
          <a:xfrm>
            <a:off x="26988" y="6275388"/>
            <a:ext cx="41370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uk-UA" sz="1400"/>
              <a:t>Механіко-технологічний факультет, кафедра механізації тваринництва, </a:t>
            </a:r>
            <a:r>
              <a:rPr lang="en-US" altLang="uk-UA" sz="1400"/>
              <a:t>vbratishko@gmail.com</a:t>
            </a:r>
            <a:endParaRPr lang="uk-UA" altLang="uk-UA" sz="1400"/>
          </a:p>
        </p:txBody>
      </p:sp>
      <p:sp>
        <p:nvSpPr>
          <p:cNvPr id="100367" name="TextBox 22"/>
          <p:cNvSpPr txBox="1">
            <a:spLocks noChangeArrowheads="1"/>
          </p:cNvSpPr>
          <p:nvPr/>
        </p:nvSpPr>
        <p:spPr bwMode="auto">
          <a:xfrm>
            <a:off x="5651500" y="6275388"/>
            <a:ext cx="34940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uk-UA" sz="1400"/>
              <a:t>Українська лабораторія якості і безпеки продукції АПК,  </a:t>
            </a:r>
            <a:r>
              <a:rPr lang="en-US" altLang="uk-UA" sz="1400"/>
              <a:t>khs2014@ukr.net</a:t>
            </a:r>
            <a:endParaRPr lang="uk-UA" altLang="uk-UA" sz="1400"/>
          </a:p>
        </p:txBody>
      </p:sp>
      <p:pic>
        <p:nvPicPr>
          <p:cNvPr id="100368" name="Picture 8" descr="https://nubip.edu.ua/sites/all/themes/nauu/images/redesign2/nubip-logo-ger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35200" y="3392488"/>
            <a:ext cx="52959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низ 13"/>
          <p:cNvSpPr/>
          <p:nvPr/>
        </p:nvSpPr>
        <p:spPr>
          <a:xfrm>
            <a:off x="4516438" y="4321175"/>
            <a:ext cx="169862" cy="1571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6" name="Стрелка вверх 15"/>
          <p:cNvSpPr/>
          <p:nvPr/>
        </p:nvSpPr>
        <p:spPr>
          <a:xfrm>
            <a:off x="4359275" y="1600200"/>
            <a:ext cx="484188" cy="16525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7" name="Стрелка влево 16"/>
          <p:cNvSpPr/>
          <p:nvPr/>
        </p:nvSpPr>
        <p:spPr>
          <a:xfrm rot="2290318">
            <a:off x="1112838" y="3478213"/>
            <a:ext cx="784225" cy="1635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8" name="Стрелка вправо 17"/>
          <p:cNvSpPr/>
          <p:nvPr/>
        </p:nvSpPr>
        <p:spPr>
          <a:xfrm rot="19642145">
            <a:off x="7721600" y="3465513"/>
            <a:ext cx="871538" cy="139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9" name="Стрелка влево 28"/>
          <p:cNvSpPr/>
          <p:nvPr/>
        </p:nvSpPr>
        <p:spPr>
          <a:xfrm rot="19632190">
            <a:off x="1057275" y="4187825"/>
            <a:ext cx="784225" cy="1635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0" name="Стрелка вправо 29"/>
          <p:cNvSpPr/>
          <p:nvPr/>
        </p:nvSpPr>
        <p:spPr>
          <a:xfrm rot="1976416">
            <a:off x="7712075" y="4179888"/>
            <a:ext cx="869950" cy="139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0" name="Прямоугольник 19"/>
          <p:cNvSpPr/>
          <p:nvPr/>
        </p:nvSpPr>
        <p:spPr>
          <a:xfrm>
            <a:off x="935516" y="302284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</a:t>
            </a:r>
            <a:endParaRPr lang="uk-UA" dirty="0">
              <a:latin typeface="+mn-lt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495526" y="309263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</a:t>
            </a:r>
            <a:endParaRPr lang="uk-UA" dirty="0">
              <a:latin typeface="+mn-lt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24926" y="436547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3</a:t>
            </a:r>
            <a:endParaRPr lang="uk-UA" dirty="0">
              <a:latin typeface="+mn-lt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411137" y="436547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4</a:t>
            </a:r>
            <a:endParaRPr lang="uk-UA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94122"/>
          </a:xfrm>
          <a:solidFill>
            <a:schemeClr val="accent1"/>
          </a:solidFill>
          <a:ln w="57150">
            <a:solidFill>
              <a:srgbClr val="FF0000"/>
            </a:solidFill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2400" dirty="0" smtClean="0">
                <a:solidFill>
                  <a:srgbClr val="FFFFFF"/>
                </a:solidFill>
                <a:latin typeface="Calibri" pitchFamily="34" charset="0"/>
              </a:rPr>
              <a:t>Кафедри </a:t>
            </a:r>
            <a:r>
              <a:rPr lang="uk-UA" altLang="uk-UA" sz="2400" dirty="0">
                <a:solidFill>
                  <a:srgbClr val="FFFFFF"/>
                </a:solidFill>
                <a:latin typeface="Calibri" pitchFamily="34" charset="0"/>
              </a:rPr>
              <a:t>без фінансування досліджень </a:t>
            </a:r>
            <a:br>
              <a:rPr lang="uk-UA" altLang="uk-UA" sz="2400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uk-UA" altLang="uk-UA" sz="2400" dirty="0">
                <a:solidFill>
                  <a:srgbClr val="FFFFFF"/>
                </a:solidFill>
                <a:latin typeface="Calibri" pitchFamily="34" charset="0"/>
              </a:rPr>
              <a:t>та наукових проектів </a:t>
            </a:r>
            <a:r>
              <a:rPr lang="uk-UA" altLang="uk-UA" sz="2400" dirty="0" smtClean="0">
                <a:solidFill>
                  <a:srgbClr val="FFFFFF"/>
                </a:solidFill>
                <a:latin typeface="Calibri" pitchFamily="34" charset="0"/>
              </a:rPr>
              <a:t>у 2018 р. (</a:t>
            </a:r>
            <a:r>
              <a:rPr lang="uk-UA" altLang="uk-UA" sz="2400" dirty="0" smtClean="0">
                <a:solidFill>
                  <a:srgbClr val="FF0000"/>
                </a:solidFill>
                <a:latin typeface="Calibri" pitchFamily="34" charset="0"/>
              </a:rPr>
              <a:t>25</a:t>
            </a:r>
            <a:r>
              <a:rPr lang="uk-UA" altLang="uk-UA" sz="2400" dirty="0" smtClean="0">
                <a:solidFill>
                  <a:srgbClr val="FFFFFF"/>
                </a:solidFill>
                <a:latin typeface="Calibri" pitchFamily="34" charset="0"/>
              </a:rPr>
              <a:t>)</a:t>
            </a:r>
            <a:endParaRPr lang="ru-RU" altLang="uk-UA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8001445"/>
              </p:ext>
            </p:extLst>
          </p:nvPr>
        </p:nvGraphicFramePr>
        <p:xfrm>
          <a:off x="251520" y="1484784"/>
          <a:ext cx="842493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- Цивільного та господарського права</a:t>
                      </a: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Мікробіології, вірусології та біотехнології</a:t>
                      </a:r>
                    </a:p>
                    <a:p>
                      <a:pPr algn="l"/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Ветеринарно-санітарної експертизи</a:t>
                      </a: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Акушерства, гінекології та біотехнології відтворення тварин</a:t>
                      </a:r>
                    </a:p>
                    <a:p>
                      <a:pPr algn="l"/>
                      <a:r>
                        <a:rPr lang="uk-UA" sz="1800" b="0" baseline="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Агрохімії та якості продукції рослинництва </a:t>
                      </a:r>
                    </a:p>
                    <a:p>
                      <a:pPr algn="l"/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uk-UA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Овочівництва і закритого ґрунту</a:t>
                      </a:r>
                      <a:r>
                        <a:rPr lang="uk-UA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uk-UA" sz="1800" b="0" baseline="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Земельного кадастру</a:t>
                      </a: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Вищої та прикладної математики</a:t>
                      </a:r>
                    </a:p>
                    <a:p>
                      <a:pPr algn="l"/>
                      <a:r>
                        <a:rPr lang="uk-UA" sz="1800" b="0" baseline="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Сільськогосподарських машин та системотехніки</a:t>
                      </a: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Будівництва</a:t>
                      </a:r>
                    </a:p>
                    <a:p>
                      <a:pPr algn="l"/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Культурології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Іноземної філології і перекладу</a:t>
                      </a:r>
                      <a:endParaRPr lang="uk-UA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- Міжнародних відносин і суспільних наук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 - </a:t>
                      </a:r>
                      <a:r>
                        <a:rPr lang="uk-UA" sz="1800" b="0" dirty="0" err="1" smtClean="0">
                          <a:solidFill>
                            <a:schemeClr val="tx1"/>
                          </a:solidFill>
                        </a:rPr>
                        <a:t>Романо-германських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 мов та перекладу</a:t>
                      </a: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 -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Фізичного виховання</a:t>
                      </a: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 -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Публічного управління та менеджменту інноваційної діяльності</a:t>
                      </a: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 -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Адміністративного менеджменту та ЗЕД</a:t>
                      </a: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 -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Підприємництва та організації агробізнесу</a:t>
                      </a: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 -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Банківської справи та страхування</a:t>
                      </a: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 -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Вищої математики</a:t>
                      </a: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 -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Статистики та економ. аналізу</a:t>
                      </a: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 -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Економіки підприємства</a:t>
                      </a: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 -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Технологій у птахівництві, свинарстві та вівчарстві</a:t>
                      </a: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 -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Аквакультури</a:t>
                      </a:r>
                    </a:p>
                    <a:p>
                      <a:pPr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</a:rPr>
                        <a:t>- Інформаційних і дистанційних  технологій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-142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3059113" y="836613"/>
            <a:ext cx="2520950" cy="1606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фінансування наукової тематики університетів 2019</a:t>
            </a:r>
          </a:p>
        </p:txBody>
      </p:sp>
      <p:sp>
        <p:nvSpPr>
          <p:cNvPr id="3" name="Овал 2"/>
          <p:cNvSpPr/>
          <p:nvPr/>
        </p:nvSpPr>
        <p:spPr>
          <a:xfrm>
            <a:off x="8101013" y="6308725"/>
            <a:ext cx="574675" cy="3603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357166"/>
            <a:ext cx="742955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Завдання із збільшення обсягів фінансування </a:t>
            </a:r>
            <a:endParaRPr lang="ru-RU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/>
          <p:cNvSpPr>
            <a:spLocks noGrp="1"/>
          </p:cNvSpPr>
          <p:nvPr>
            <p:ph type="body" idx="1"/>
          </p:nvPr>
        </p:nvSpPr>
        <p:spPr>
          <a:xfrm>
            <a:off x="101600" y="1341438"/>
            <a:ext cx="8858250" cy="5214937"/>
          </a:xfrm>
        </p:spPr>
        <p:txBody>
          <a:bodyPr/>
          <a:lstStyle/>
          <a:p>
            <a:pPr eaLnBrk="1" hangingPunct="1"/>
            <a:r>
              <a:rPr lang="uk-UA" sz="2200" smtClean="0"/>
              <a:t>Наказ МОН від 14.01.2016 р. № 13 “</a:t>
            </a:r>
            <a:r>
              <a:rPr lang="uk-UA" sz="2200" b="1" smtClean="0"/>
              <a:t>Про затвердження Порядку присвоєння вчених звань науковим і науково-педагогічним працівникам</a:t>
            </a:r>
            <a:r>
              <a:rPr lang="uk-UA" sz="2200" smtClean="0"/>
              <a:t>” (професор - 2…4-10; доцент 1+);</a:t>
            </a:r>
          </a:p>
          <a:p>
            <a:pPr eaLnBrk="1" hangingPunct="1"/>
            <a:r>
              <a:rPr lang="uk-UA" sz="2200" smtClean="0"/>
              <a:t>Наказ МОН від 15.01.2018 р. № 32 “</a:t>
            </a:r>
            <a:r>
              <a:rPr lang="uk-UA" sz="2200" b="1" smtClean="0"/>
              <a:t>Про затвердження Порядку формування Переліку наукових фахових видань України</a:t>
            </a:r>
            <a:r>
              <a:rPr lang="uk-UA" sz="2200" smtClean="0"/>
              <a:t>” (у складі редколегій 7 вчених, які мають не менше 1 публікації за останні 3 роки, 3 публікацій за останні 5 років, 7 публікацій за останні 15 років);</a:t>
            </a:r>
          </a:p>
          <a:p>
            <a:pPr algn="just" eaLnBrk="1" hangingPunct="1"/>
            <a:r>
              <a:rPr lang="uk-UA" sz="2200" smtClean="0"/>
              <a:t>Наказ МОН від 03.05.2018 р. № 445 “</a:t>
            </a:r>
            <a:r>
              <a:rPr lang="uk-UA" sz="2200" b="1" smtClean="0"/>
              <a:t>Про затвердження Критеріїв конкурсного відбору виконавців державного замовлення на підготовку магістрів у ЗВО</a:t>
            </a:r>
            <a:r>
              <a:rPr lang="uk-UA" sz="2200" smtClean="0"/>
              <a:t>” (К1 – критерій якості наукової роботи у ЗВО, частка НПП, які мають понад 5 публікацій)</a:t>
            </a:r>
          </a:p>
          <a:p>
            <a:pPr algn="just" eaLnBrk="1" hangingPunct="1"/>
            <a:r>
              <a:rPr lang="uk-UA" sz="2200" smtClean="0"/>
              <a:t>Проект Постанови КМ України “</a:t>
            </a:r>
            <a:r>
              <a:rPr lang="uk-UA" sz="2200" b="1" smtClean="0"/>
              <a:t>Про затвердження формули розподілу обсягу видатків загагального фонду .. між ЗВО</a:t>
            </a:r>
            <a:r>
              <a:rPr lang="uk-UA" sz="2200" smtClean="0"/>
              <a:t>” (частка НПП, які мають понад 5 публікацій)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361703" y="127793"/>
            <a:ext cx="8435975" cy="996951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bg1"/>
                </a:solidFill>
              </a:rPr>
              <a:t>Роль публікацій у міжнародних індексованих </a:t>
            </a:r>
            <a:r>
              <a:rPr lang="uk-UA" sz="2800" b="1" dirty="0" smtClean="0">
                <a:solidFill>
                  <a:schemeClr val="bg1"/>
                </a:solidFill>
              </a:rPr>
              <a:t>виданнях</a:t>
            </a:r>
            <a:endParaRPr lang="uk-UA" sz="32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492375"/>
            <a:ext cx="8569325" cy="936625"/>
          </a:xfr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000" b="1" dirty="0">
                <a:solidFill>
                  <a:schemeClr val="tx2"/>
                </a:solidFill>
              </a:rPr>
              <a:t>П</a:t>
            </a:r>
            <a:r>
              <a:rPr lang="uk-UA" sz="3000" b="1" dirty="0" smtClean="0">
                <a:solidFill>
                  <a:schemeClr val="tx2"/>
                </a:solidFill>
              </a:rPr>
              <a:t>ідтвердження статусу </a:t>
            </a:r>
            <a:r>
              <a:rPr lang="uk-UA" sz="3000" b="1" dirty="0" smtClean="0">
                <a:solidFill>
                  <a:srgbClr val="FF0000"/>
                </a:solidFill>
              </a:rPr>
              <a:t>національного</a:t>
            </a:r>
            <a:r>
              <a:rPr lang="uk-UA" sz="3000" b="1" dirty="0" smtClean="0">
                <a:solidFill>
                  <a:srgbClr val="C00000"/>
                </a:solidFill>
              </a:rPr>
              <a:t>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600" b="1" dirty="0" smtClean="0">
                <a:solidFill>
                  <a:schemeClr val="tx2"/>
                </a:solidFill>
              </a:rPr>
              <a:t>(23 критерії: обов'язкові – 5, порівняльні – 13, преміальні – 5)</a:t>
            </a:r>
          </a:p>
        </p:txBody>
      </p:sp>
      <p:sp>
        <p:nvSpPr>
          <p:cNvPr id="18434" name="AutoShap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acy;&amp;bcy;&amp;ycy;&amp;ncy;&amp;iecy;&amp;tcy; &amp;mcy;&amp;ycy;&amp;ncy;&amp;ycy;&amp;scy;&amp;tcy;&amp;rcy;&amp;ycy;&amp;vcy; &amp;ucy;&amp;kcy;&amp;rcy;&amp;acy;&amp;hardcy;&amp;ncy;&amp;i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/>
          </a:p>
        </p:txBody>
      </p:sp>
      <p:sp>
        <p:nvSpPr>
          <p:cNvPr id="18435" name="AutoShape 4" descr="https://upload.wikimedia.org/wikipedia/commons/thumb/6/69/Cabinet_of_Ukraine.png/220px-Cabinet_of_Ukrain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/>
          </a:p>
        </p:txBody>
      </p:sp>
      <p:sp>
        <p:nvSpPr>
          <p:cNvPr id="18436" name="AutoShape 2" descr="Результат пошуку зображень за запитом &quot;КМУ&quot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/>
          </a:p>
        </p:txBody>
      </p:sp>
      <p:sp>
        <p:nvSpPr>
          <p:cNvPr id="18437" name="AutoShape 4" descr="Результат пошуку зображень за запитом &quot;КМУ&quot;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14282" y="3779845"/>
            <a:ext cx="8626475" cy="792163"/>
          </a:xfrm>
          <a:prstGeom prst="rect">
            <a:avLst/>
          </a:prstGeom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3000" b="1" dirty="0" smtClean="0">
                <a:solidFill>
                  <a:schemeClr val="tx2"/>
                </a:solidFill>
              </a:rPr>
              <a:t>Отримання статусу </a:t>
            </a:r>
            <a:r>
              <a:rPr lang="uk-UA" sz="3000" b="1" dirty="0" smtClean="0">
                <a:solidFill>
                  <a:srgbClr val="FF0000"/>
                </a:solidFill>
              </a:rPr>
              <a:t>дослідницького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tx2"/>
                </a:solidFill>
              </a:rPr>
              <a:t>(15 критеріїв: обов'язкові – 4, порівняльні – 9, преміальні – 2) 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14282" y="4857760"/>
            <a:ext cx="8626475" cy="1295400"/>
          </a:xfrm>
          <a:prstGeom prst="rect">
            <a:avLst/>
          </a:prstGeom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tx2"/>
                </a:solidFill>
              </a:rPr>
              <a:t>Проходження </a:t>
            </a:r>
            <a:r>
              <a:rPr lang="uk-UA" sz="2800" b="1" dirty="0" smtClean="0">
                <a:solidFill>
                  <a:srgbClr val="FF0000"/>
                </a:solidFill>
              </a:rPr>
              <a:t>державної атестації наукової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smtClean="0">
                <a:solidFill>
                  <a:schemeClr val="tx2"/>
                </a:solidFill>
              </a:rPr>
              <a:t>діяльності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2"/>
                </a:solidFill>
              </a:rPr>
              <a:t>(</a:t>
            </a:r>
            <a:r>
              <a:rPr lang="uk-UA" sz="2400" b="1" dirty="0" smtClean="0">
                <a:solidFill>
                  <a:schemeClr val="tx2"/>
                </a:solidFill>
              </a:rPr>
              <a:t>показники оцінки потенціалу – 9,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tx2"/>
                </a:solidFill>
              </a:rPr>
              <a:t>показники оцінки результативності – 13 критеріїв)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28596" y="142852"/>
            <a:ext cx="8429684" cy="8338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Умови розвитку </a:t>
            </a:r>
            <a:r>
              <a:rPr lang="uk-UA" sz="2800" b="1" dirty="0">
                <a:solidFill>
                  <a:schemeClr val="bg1"/>
                </a:solidFill>
              </a:rPr>
              <a:t>наукової </a:t>
            </a:r>
            <a:r>
              <a:rPr lang="uk-UA" sz="2800" b="1" dirty="0" smtClean="0">
                <a:solidFill>
                  <a:schemeClr val="bg1"/>
                </a:solidFill>
              </a:rPr>
              <a:t>діяльності університету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 bwMode="auto">
          <a:xfrm>
            <a:off x="285720" y="1142984"/>
            <a:ext cx="8569325" cy="1071570"/>
          </a:xfrm>
          <a:prstGeom prst="rect">
            <a:avLst/>
          </a:prstGeom>
          <a:ln w="25400" cap="flat" cmpd="sng" algn="ctr">
            <a:solidFill>
              <a:schemeClr val="tx2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Імплементація положень Законів України </a:t>
            </a:r>
            <a:r>
              <a:rPr kumimoji="0" lang="uk-UA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uk-UA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</a:t>
            </a: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освіту</a:t>
            </a:r>
            <a:r>
              <a:rPr kumimoji="0" lang="uk-UA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uk-UA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uk-UA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</a:t>
            </a: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вищу </a:t>
            </a:r>
            <a:r>
              <a:rPr kumimoji="0" lang="uk-UA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освіту</a:t>
            </a:r>
            <a:r>
              <a:rPr kumimoji="0" lang="uk-UA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uk-UA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uk-UA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</a:t>
            </a: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наукову і науково-технічну </a:t>
            </a:r>
            <a:r>
              <a:rPr kumimoji="0" lang="uk-UA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діяльність</a:t>
            </a:r>
            <a:r>
              <a:rPr kumimoji="0" lang="uk-UA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uk-UA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Box 2"/>
          <p:cNvSpPr txBox="1">
            <a:spLocks noChangeArrowheads="1"/>
          </p:cNvSpPr>
          <p:nvPr/>
        </p:nvSpPr>
        <p:spPr bwMode="auto">
          <a:xfrm>
            <a:off x="395288" y="404813"/>
            <a:ext cx="7848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3200" b="1">
                <a:solidFill>
                  <a:schemeClr val="tx2"/>
                </a:solidFill>
              </a:rPr>
              <a:t>Динаміка публікацій в журналах, що включені до</a:t>
            </a:r>
            <a:r>
              <a:rPr lang="en-US" altLang="uk-UA" sz="3200" b="1">
                <a:solidFill>
                  <a:schemeClr val="tx2"/>
                </a:solidFill>
              </a:rPr>
              <a:t> </a:t>
            </a:r>
            <a:r>
              <a:rPr lang="uk-UA" altLang="uk-UA" sz="3200" b="1">
                <a:solidFill>
                  <a:schemeClr val="tx2"/>
                </a:solidFill>
              </a:rPr>
              <a:t>бази </a:t>
            </a:r>
            <a:r>
              <a:rPr lang="en-US" altLang="uk-UA" sz="3200" b="1">
                <a:solidFill>
                  <a:schemeClr val="tx2"/>
                </a:solidFill>
              </a:rPr>
              <a:t>Scopus</a:t>
            </a:r>
            <a:endParaRPr lang="uk-UA" altLang="uk-UA" sz="3200" b="1">
              <a:solidFill>
                <a:schemeClr val="tx2"/>
              </a:solidFill>
            </a:endParaRPr>
          </a:p>
          <a:p>
            <a:pPr algn="ctr"/>
            <a:endParaRPr lang="uk-UA" altLang="uk-UA" sz="3200" b="1">
              <a:solidFill>
                <a:schemeClr val="tx2"/>
              </a:solidFill>
            </a:endParaRPr>
          </a:p>
          <a:p>
            <a:pPr algn="ctr"/>
            <a:endParaRPr lang="uk-UA" altLang="uk-UA" sz="3200" b="1">
              <a:solidFill>
                <a:schemeClr val="tx2"/>
              </a:solidFill>
            </a:endParaRPr>
          </a:p>
          <a:p>
            <a:pPr algn="ctr"/>
            <a:endParaRPr lang="uk-UA" altLang="uk-UA" sz="3200" b="1">
              <a:solidFill>
                <a:schemeClr val="tx2"/>
              </a:solidFill>
            </a:endParaRPr>
          </a:p>
          <a:p>
            <a:pPr algn="ctr"/>
            <a:endParaRPr lang="uk-UA" altLang="uk-UA" sz="3200" b="1">
              <a:solidFill>
                <a:schemeClr val="tx2"/>
              </a:solidFill>
            </a:endParaRPr>
          </a:p>
          <a:p>
            <a:pPr algn="ctr"/>
            <a:endParaRPr lang="uk-UA" altLang="uk-UA" sz="3200" b="1">
              <a:solidFill>
                <a:schemeClr val="tx2"/>
              </a:solidFill>
            </a:endParaRPr>
          </a:p>
          <a:p>
            <a:pPr algn="ctr"/>
            <a:endParaRPr lang="uk-UA" altLang="uk-UA" sz="3200" b="1">
              <a:solidFill>
                <a:schemeClr val="tx2"/>
              </a:solidFill>
            </a:endParaRPr>
          </a:p>
          <a:p>
            <a:pPr algn="ctr"/>
            <a:endParaRPr lang="ru-RU" altLang="uk-UA" sz="3200" b="1">
              <a:solidFill>
                <a:schemeClr val="tx2"/>
              </a:solidFill>
            </a:endParaRPr>
          </a:p>
        </p:txBody>
      </p:sp>
      <p:pic>
        <p:nvPicPr>
          <p:cNvPr id="105474" name="Диаграмма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25" y="1481138"/>
            <a:ext cx="8285163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ECC590-B061-4AB7-85A1-BDF24FE04D80}" type="slidenum">
              <a:rPr lang="ru-RU" altLang="uk-UA" smtClean="0">
                <a:cs typeface="Arial" charset="0"/>
              </a:rPr>
              <a:pPr/>
              <a:t>21</a:t>
            </a:fld>
            <a:endParaRPr lang="ru-RU" altLang="uk-UA" smtClean="0">
              <a:cs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536" y="116632"/>
            <a:ext cx="8435975" cy="922337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Наукові, науково-педагогічні працівники, які мають не менше п’яти наукових публікацій у періодичних виданнях, які на час публікації було включено до </a:t>
            </a:r>
            <a:r>
              <a:rPr lang="uk-UA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наукометричних</a:t>
            </a:r>
            <a:r>
              <a:rPr lang="uk-UA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 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 </a:t>
            </a:r>
            <a:r>
              <a:rPr lang="uk-UA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та/або 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</a:t>
            </a:r>
            <a:endParaRPr lang="uk-UA" sz="20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8663" name="Group 71"/>
          <p:cNvGraphicFramePr>
            <a:graphicFrameLocks noGrp="1"/>
          </p:cNvGraphicFramePr>
          <p:nvPr/>
        </p:nvGraphicFramePr>
        <p:xfrm>
          <a:off x="395288" y="1079500"/>
          <a:ext cx="8435975" cy="5745187"/>
        </p:xfrm>
        <a:graphic>
          <a:graphicData uri="http://schemas.openxmlformats.org/drawingml/2006/table">
            <a:tbl>
              <a:tblPr/>
              <a:tblGrid>
                <a:gridCol w="720328">
                  <a:extLst>
                    <a:ext uri="{9D8B030D-6E8A-4147-A177-3AD203B41FA5}"/>
                  </a:extLst>
                </a:gridCol>
                <a:gridCol w="5544616">
                  <a:extLst>
                    <a:ext uri="{9D8B030D-6E8A-4147-A177-3AD203B41FA5}"/>
                  </a:extLst>
                </a:gridCol>
                <a:gridCol w="2171031">
                  <a:extLst>
                    <a:ext uri="{9D8B030D-6E8A-4147-A177-3AD203B41FA5}"/>
                  </a:extLst>
                </a:gridCol>
              </a:tblGrid>
              <a:tr h="3352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</a:t>
                      </a:r>
                      <a:r>
                        <a:rPr kumimoji="0" 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(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Інститут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НПП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ННІ </a:t>
                      </a: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енергетики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автоматики і </a:t>
                      </a: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енергозбереження</a:t>
                      </a: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extLst>
                  <a:ext uri="{0D108BD9-81ED-4DB2-BD59-A6C34878D82A}"/>
                </a:extLst>
              </a:tr>
              <a:tr h="3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</a:t>
                      </a: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захисту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5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рослин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біотехнологій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екології</a:t>
                      </a: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Агробіологічний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факультет</a:t>
                      </a: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extLst>
                  <a:ext uri="{0D108BD9-81ED-4DB2-BD59-A6C34878D82A}"/>
                </a:extLst>
              </a:tr>
              <a:tr h="3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</a:t>
                      </a: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конструювання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дизайну</a:t>
                      </a:r>
                      <a:endParaRPr kumimoji="0" 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56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Український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НДІ </a:t>
                      </a: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сільськогосподарської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радіології</a:t>
                      </a:r>
                      <a:endParaRPr kumimoji="0" 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extLst>
                  <a:ext uri="{0D108BD9-81ED-4DB2-BD59-A6C34878D82A}"/>
                </a:extLst>
              </a:tr>
              <a:tr h="3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</a:t>
                      </a: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ветеринарної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5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медицини</a:t>
                      </a:r>
                      <a:endParaRPr kumimoji="0" lang="ru-RU" sz="15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</a:t>
                      </a: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тваринництва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водних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біоресурсів</a:t>
                      </a: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extLst>
                  <a:ext uri="{0D108BD9-81ED-4DB2-BD59-A6C34878D82A}"/>
                </a:extLst>
              </a:tr>
              <a:tr h="365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ННІ </a:t>
                      </a: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лісового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і садово-паркового </a:t>
                      </a: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господарства</a:t>
                      </a: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Гуманітарно</a:t>
                      </a:r>
                      <a:r>
                        <a:rPr kumimoji="0" 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-педагогічний факультет</a:t>
                      </a: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extLst>
                  <a:ext uri="{0D108BD9-81ED-4DB2-BD59-A6C34878D82A}"/>
                </a:extLst>
              </a:tr>
              <a:tr h="3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</a:t>
                      </a: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інформаційних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технологій</a:t>
                      </a: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Економічний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факультет </a:t>
                      </a: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extLst>
                  <a:ext uri="{0D108BD9-81ED-4DB2-BD59-A6C34878D82A}"/>
                </a:extLst>
              </a:tr>
              <a:tr h="3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Механіко-технологічний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факультет</a:t>
                      </a: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13</a:t>
                      </a:r>
                      <a:endParaRPr kumimoji="0" lang="ru-RU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</a:t>
                      </a: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харчових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технологій та </a:t>
                      </a: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якістю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5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АПК</a:t>
                      </a: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extLst>
                  <a:ext uri="{0D108BD9-81ED-4DB2-BD59-A6C34878D82A}"/>
                </a:extLst>
              </a:tr>
              <a:tr h="320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14</a:t>
                      </a:r>
                      <a:endParaRPr kumimoji="0" lang="ru-RU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аграрного менеджменту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15</a:t>
                      </a:r>
                      <a:endParaRPr kumimoji="0" lang="ru-RU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землевпорядкування</a:t>
                      </a: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Разом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08" name="Group 104"/>
          <p:cNvGraphicFramePr>
            <a:graphicFrameLocks noGrp="1"/>
          </p:cNvGraphicFramePr>
          <p:nvPr/>
        </p:nvGraphicFramePr>
        <p:xfrm>
          <a:off x="323850" y="693738"/>
          <a:ext cx="8410575" cy="5967410"/>
        </p:xfrm>
        <a:graphic>
          <a:graphicData uri="http://schemas.openxmlformats.org/drawingml/2006/table">
            <a:tbl>
              <a:tblPr/>
              <a:tblGrid>
                <a:gridCol w="5256446">
                  <a:extLst>
                    <a:ext uri="{9D8B030D-6E8A-4147-A177-3AD203B41FA5}"/>
                  </a:extLst>
                </a:gridCol>
                <a:gridCol w="648398">
                  <a:extLst>
                    <a:ext uri="{9D8B030D-6E8A-4147-A177-3AD203B41FA5}"/>
                  </a:extLst>
                </a:gridCol>
                <a:gridCol w="792020">
                  <a:extLst>
                    <a:ext uri="{9D8B030D-6E8A-4147-A177-3AD203B41FA5}"/>
                  </a:extLst>
                </a:gridCol>
                <a:gridCol w="921889">
                  <a:extLst>
                    <a:ext uri="{9D8B030D-6E8A-4147-A177-3AD203B41FA5}"/>
                  </a:extLst>
                </a:gridCol>
                <a:gridCol w="791822">
                  <a:extLst>
                    <a:ext uri="{9D8B030D-6E8A-4147-A177-3AD203B41FA5}"/>
                  </a:extLst>
                </a:gridCol>
              </a:tblGrid>
              <a:tr h="39583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Факультети, навчально-наукові інститути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2016</a:t>
                      </a:r>
                      <a:endParaRPr kumimoji="0" lang="uk-UA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2017</a:t>
                      </a: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n-US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2018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uk-UA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583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Times New Roman" pitchFamily="18" charset="0"/>
                        </a:rPr>
                        <a:t>Задекларо-</a:t>
                      </a:r>
                      <a:endParaRPr kumimoji="0" lang="uk-UA" altLang="uk-UA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Times New Roman" pitchFamily="18" charset="0"/>
                        </a:rPr>
                        <a:t>вано</a:t>
                      </a:r>
                      <a:endParaRPr kumimoji="0" lang="en-US" altLang="uk-UA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  <a:endParaRPr kumimoji="0" lang="en-US" altLang="uk-UA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ННІ енергетики, автоматики і енергозбереження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9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Факультет конструювання та дизайну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Гуманітарно-педагогічний факультет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 Факультет інформаційних технологій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 Факультет ветеринарної медицини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Механіко-технологічний факультет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 Факультет захисту рослин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8. Факультет тваринництва та водних біоресурсів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 Агробіологічний факультет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590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altLang="uk-UA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Укра</a:t>
                      </a:r>
                      <a:r>
                        <a:rPr kumimoji="0" lang="uk-UA" altLang="uk-UA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їнський</a:t>
                      </a: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НДІ с.-г. радіології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590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11. Факультет харчових технологій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590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12. Факультет аграрного менеджменту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Економічний факультет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14. Факультет аграрного менеджменту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15. ННІ лісового і садово-паркового господарства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5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УЛЯБП АПК</a:t>
                      </a: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16. Факультет землевпорядкування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5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18. Юридичний факультет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228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19. ННІ післядипломної освіти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uk-UA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/>
                </a:extLst>
              </a:tr>
              <a:tr h="685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Разом по Університету, </a:t>
                      </a: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разом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 т.ч. </a:t>
                      </a: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Scopus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WoS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159</a:t>
                      </a:r>
                      <a:endParaRPr kumimoji="0" lang="en-US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83</a:t>
                      </a:r>
                      <a:endParaRPr kumimoji="0" lang="ru-RU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</a:t>
                      </a:r>
                      <a:r>
                        <a:rPr kumimoji="0" lang="en-US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104</a:t>
                      </a:r>
                      <a:endParaRPr kumimoji="0" lang="en-US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336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267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161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27426" name="Rectangle 2"/>
          <p:cNvSpPr txBox="1">
            <a:spLocks noChangeArrowheads="1"/>
          </p:cNvSpPr>
          <p:nvPr/>
        </p:nvSpPr>
        <p:spPr bwMode="auto">
          <a:xfrm>
            <a:off x="323850" y="20638"/>
            <a:ext cx="8280400" cy="704850"/>
          </a:xfrm>
          <a:prstGeom prst="rect">
            <a:avLst/>
          </a:prstGeom>
          <a:noFill/>
          <a:ln>
            <a:noFill/>
          </a:ln>
          <a:extLst/>
        </p:spPr>
        <p:txBody>
          <a:bodyPr lIns="91434" tIns="45717" rIns="91434" bIns="45717"/>
          <a:lstStyle>
            <a:lvl1pPr defTabSz="863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3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uk-UA" sz="2116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Публікації</a:t>
            </a:r>
            <a:r>
              <a:rPr lang="ru-RU" altLang="uk-UA" sz="2116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altLang="uk-UA" sz="2116" b="1" dirty="0" err="1">
                <a:solidFill>
                  <a:schemeClr val="tx2"/>
                </a:solidFill>
                <a:cs typeface="Arial" panose="020B0604020202020204" pitchFamily="34" charset="0"/>
              </a:rPr>
              <a:t>вчених</a:t>
            </a:r>
            <a:r>
              <a:rPr lang="ru-RU" altLang="uk-UA" sz="2116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altLang="uk-UA" sz="2116" b="1" dirty="0" err="1">
                <a:solidFill>
                  <a:schemeClr val="tx2"/>
                </a:solidFill>
                <a:cs typeface="Arial" panose="020B0604020202020204" pitchFamily="34" charset="0"/>
              </a:rPr>
              <a:t>Університету</a:t>
            </a:r>
            <a:r>
              <a:rPr lang="ru-RU" altLang="uk-UA" sz="2116" b="1" dirty="0">
                <a:solidFill>
                  <a:schemeClr val="tx2"/>
                </a:solidFill>
                <a:cs typeface="Arial" panose="020B0604020202020204" pitchFamily="34" charset="0"/>
              </a:rPr>
              <a:t> в </a:t>
            </a:r>
            <a:r>
              <a:rPr lang="ru-RU" altLang="uk-UA" sz="2116" b="1" dirty="0" err="1">
                <a:solidFill>
                  <a:schemeClr val="tx2"/>
                </a:solidFill>
                <a:cs typeface="Arial" panose="020B0604020202020204" pitchFamily="34" charset="0"/>
              </a:rPr>
              <a:t>наукових</a:t>
            </a:r>
            <a:r>
              <a:rPr lang="ru-RU" altLang="uk-UA" sz="2116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altLang="uk-UA" sz="2116" b="1" dirty="0" err="1">
                <a:solidFill>
                  <a:schemeClr val="tx2"/>
                </a:solidFill>
                <a:cs typeface="Arial" panose="020B0604020202020204" pitchFamily="34" charset="0"/>
              </a:rPr>
              <a:t>виданнях</a:t>
            </a:r>
            <a:r>
              <a:rPr lang="ru-RU" altLang="uk-UA" sz="2116" b="1" dirty="0">
                <a:solidFill>
                  <a:schemeClr val="tx2"/>
                </a:solidFill>
                <a:cs typeface="Arial" panose="020B0604020202020204" pitchFamily="34" charset="0"/>
              </a:rPr>
              <a:t>, </a:t>
            </a:r>
            <a:r>
              <a:rPr lang="ru-RU" altLang="uk-UA" sz="2116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що</a:t>
            </a:r>
            <a:r>
              <a:rPr lang="ru-RU" altLang="uk-UA" sz="2116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altLang="uk-UA" sz="2116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включені</a:t>
            </a:r>
            <a:r>
              <a:rPr lang="ru-RU" altLang="uk-UA" sz="2116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altLang="uk-UA" sz="2116" b="1" dirty="0">
                <a:solidFill>
                  <a:schemeClr val="tx2"/>
                </a:solidFill>
                <a:cs typeface="Arial" panose="020B0604020202020204" pitchFamily="34" charset="0"/>
              </a:rPr>
              <a:t>до </a:t>
            </a:r>
            <a:r>
              <a:rPr lang="ru-RU" altLang="uk-UA" sz="2116" b="1" dirty="0" smtClean="0">
                <a:solidFill>
                  <a:schemeClr val="tx2"/>
                </a:solidFill>
                <a:cs typeface="Arial" panose="020B0604020202020204" pitchFamily="34" charset="0"/>
              </a:rPr>
              <a:t>наукометричних баз </a:t>
            </a:r>
            <a:r>
              <a:rPr lang="en-US" altLang="uk-UA" sz="2116" b="1" dirty="0" smtClean="0">
                <a:solidFill>
                  <a:schemeClr val="tx2"/>
                </a:solidFill>
                <a:cs typeface="Arial" panose="020B0604020202020204" pitchFamily="34" charset="0"/>
              </a:rPr>
              <a:t>Scopus, </a:t>
            </a:r>
            <a:r>
              <a:rPr lang="en-US" altLang="uk-UA" sz="2116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WoS</a:t>
            </a:r>
            <a:r>
              <a:rPr lang="en-US" altLang="uk-UA" sz="2116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altLang="uk-UA" sz="2116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12489" y="115888"/>
            <a:ext cx="8435975" cy="922337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uk-UA" sz="3200" dirty="0" smtClean="0">
                <a:solidFill>
                  <a:srgbClr val="FFFFFF"/>
                </a:solidFill>
              </a:rPr>
              <a:t>ТОП-10 кафедр </a:t>
            </a:r>
            <a:br>
              <a:rPr lang="uk-UA" sz="3200" dirty="0" smtClean="0">
                <a:solidFill>
                  <a:srgbClr val="FFFFFF"/>
                </a:solidFill>
              </a:rPr>
            </a:br>
            <a:r>
              <a:rPr lang="uk-UA" sz="2000" dirty="0" smtClean="0">
                <a:solidFill>
                  <a:srgbClr val="FFFFFF"/>
                </a:solidFill>
              </a:rPr>
              <a:t>за кількістю публікацій у виданнях, що індексуються </a:t>
            </a:r>
            <a:r>
              <a:rPr lang="en-US" sz="2000" dirty="0" smtClean="0">
                <a:solidFill>
                  <a:srgbClr val="FFFFFF"/>
                </a:solidFill>
              </a:rPr>
              <a:t>Scopus, WoS</a:t>
            </a:r>
            <a:r>
              <a:rPr lang="uk-UA" sz="2000" dirty="0" smtClean="0">
                <a:solidFill>
                  <a:srgbClr val="FFFFFF"/>
                </a:solidFill>
              </a:rPr>
              <a:t> </a:t>
            </a:r>
            <a:endParaRPr lang="uk-UA" sz="3200" dirty="0" smtClean="0">
              <a:solidFill>
                <a:srgbClr val="FFFFFF"/>
              </a:solidFill>
            </a:endParaRPr>
          </a:p>
        </p:txBody>
      </p:sp>
      <p:graphicFrame>
        <p:nvGraphicFramePr>
          <p:cNvPr id="238663" name="Group 71"/>
          <p:cNvGraphicFramePr>
            <a:graphicFrameLocks noGrp="1"/>
          </p:cNvGraphicFramePr>
          <p:nvPr/>
        </p:nvGraphicFramePr>
        <p:xfrm>
          <a:off x="323850" y="1220788"/>
          <a:ext cx="8424863" cy="5232397"/>
        </p:xfrm>
        <a:graphic>
          <a:graphicData uri="http://schemas.openxmlformats.org/drawingml/2006/table">
            <a:tbl>
              <a:tblPr/>
              <a:tblGrid>
                <a:gridCol w="757237">
                  <a:extLst>
                    <a:ext uri="{9D8B030D-6E8A-4147-A177-3AD203B41FA5}"/>
                  </a:extLst>
                </a:gridCol>
                <a:gridCol w="5184776">
                  <a:extLst>
                    <a:ext uri="{9D8B030D-6E8A-4147-A177-3AD203B41FA5}"/>
                  </a:extLst>
                </a:gridCol>
                <a:gridCol w="2482850">
                  <a:extLst>
                    <a:ext uri="{9D8B030D-6E8A-4147-A177-3AD203B41FA5}"/>
                  </a:extLst>
                </a:gridCol>
              </a:tblGrid>
              <a:tr h="467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№ п/п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Кафедра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Кількість публікацій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467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Механіки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467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Автоматики та робототехнічних систем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537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Біохімії і фізіології тварин ім. акад. М.Ф. Гулого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467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Тракторів, автомобілів та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біоенергосистем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467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Англійської філології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448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Загальної, органічної та фізичної хімії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467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Молекулярної біології, мікробіології та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біобезпеки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467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Філософії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448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Інформаційних і дистанційних технологій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523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Фінансів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8598" name="Text Box 72"/>
          <p:cNvSpPr txBox="1">
            <a:spLocks noChangeArrowheads="1"/>
          </p:cNvSpPr>
          <p:nvPr/>
        </p:nvSpPr>
        <p:spPr bwMode="auto">
          <a:xfrm rot="-2254880">
            <a:off x="7702550" y="5538788"/>
            <a:ext cx="1008063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uk-UA" sz="2400" b="1">
                <a:solidFill>
                  <a:srgbClr val="FF0000"/>
                </a:solidFill>
              </a:rPr>
              <a:t>67</a:t>
            </a:r>
            <a:r>
              <a:rPr lang="uk-UA" altLang="uk-UA" sz="2400" b="1">
                <a:solidFill>
                  <a:srgbClr val="FF0000"/>
                </a:solidFill>
              </a:rPr>
              <a:t> %</a:t>
            </a:r>
            <a:endParaRPr lang="ru-RU" altLang="uk-UA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433387"/>
          </a:xfrm>
        </p:spPr>
        <p:txBody>
          <a:bodyPr/>
          <a:lstStyle/>
          <a:p>
            <a:pPr eaLnBrk="1" hangingPunct="1"/>
            <a:r>
              <a:rPr lang="uk-UA" altLang="uk-UA" sz="2500" b="1" smtClean="0">
                <a:solidFill>
                  <a:schemeClr val="tx2"/>
                </a:solidFill>
              </a:rPr>
              <a:t>Реорганізація </a:t>
            </a:r>
            <a:r>
              <a:rPr lang="uk-UA" altLang="uk-UA" sz="2500" b="1" smtClean="0">
                <a:solidFill>
                  <a:srgbClr val="44546A"/>
                </a:solidFill>
              </a:rPr>
              <a:t>Наукового вісника </a:t>
            </a:r>
            <a:r>
              <a:rPr lang="uk-UA" altLang="uk-UA" sz="2500" b="1" smtClean="0">
                <a:solidFill>
                  <a:schemeClr val="tx2"/>
                </a:solidFill>
              </a:rPr>
              <a:t>НУБіП України у 2018 р. </a:t>
            </a:r>
            <a:endParaRPr lang="ru-RU" altLang="uk-UA" sz="2500" b="1" smtClean="0">
              <a:solidFill>
                <a:schemeClr val="tx2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</p:nvPr>
        </p:nvGraphicFramePr>
        <p:xfrm>
          <a:off x="57150" y="476250"/>
          <a:ext cx="9020175" cy="6275389"/>
        </p:xfrm>
        <a:graphic>
          <a:graphicData uri="http://schemas.openxmlformats.org/drawingml/2006/table">
            <a:tbl>
              <a:tblPr/>
              <a:tblGrid>
                <a:gridCol w="1590675"/>
                <a:gridCol w="2965450"/>
                <a:gridCol w="4464050"/>
              </a:tblGrid>
              <a:tr h="3000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наукового збірника</a:t>
                      </a: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журналу</a:t>
                      </a: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1500">
                <a:tc row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Науковий вісник НУБіП України. Серія:</a:t>
                      </a:r>
                      <a:endParaRPr kumimoji="0" lang="uk-UA" alt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Лісівництво та декоративне садівництво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Scientific journal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«Ukrainian Journal of Forest and Wood Science»</a:t>
                      </a: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(</a:t>
                      </a: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Calibri" pitchFamily="34" charset="0"/>
                        </a:rPr>
                        <a:t>Науковий журнал «Український журнал лісівництва та деревинознавства»)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60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Технологія виробництва і переробки продукції тваринництва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Scientific journal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«Animal Science and food technology» </a:t>
                      </a: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(</a:t>
                      </a: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Calibri" pitchFamily="34" charset="0"/>
                        </a:rPr>
                        <a:t>Науковий журнал «</a:t>
                      </a: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Тваринництво та технології харчових продуктів»)</a:t>
                      </a: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Техніка та енергетика АПК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Scientific journal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Calibri" pitchFamily="34" charset="0"/>
                        </a:rPr>
                        <a:t>«Machinery and Energetics»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Calibri" pitchFamily="34" charset="0"/>
                        </a:rPr>
                        <a:t>(</a:t>
                      </a: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Calibri" pitchFamily="34" charset="0"/>
                        </a:rPr>
                        <a:t>Науковий журнал «Техніка та енергетика»</a:t>
                      </a: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/>
                          <a:cs typeface="Calibri" pitchFamily="34" charset="0"/>
                        </a:rPr>
                        <a:t> )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Scientific and practical journal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«Law. Human. Environment»</a:t>
                      </a:r>
                      <a:r>
                        <a:rPr kumimoji="0" lang="en-US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(Науково-практичний журнал «Право. Людина. Довкілля») </a:t>
                      </a:r>
                      <a:endParaRPr kumimoji="0" lang="uk-UA" alt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Педагогіка, психологія, філософія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Scientific journal «Humanitarian Studios: Pedagogics, Psychology, Philosophy»</a:t>
                      </a:r>
                      <a:r>
                        <a:rPr kumimoji="0" lang="en-US" altLang="uk-UA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(Науковий журнал «Гуманітарні студії: педагогіка, психологія, філософія») </a:t>
                      </a:r>
                      <a:endParaRPr kumimoji="0" lang="uk-UA" alt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84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Гуманітарні студії 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Філологічні науки 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Scientific journal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«International Journal of Philology»</a:t>
                      </a:r>
                      <a:r>
                        <a:rPr kumimoji="0" lang="en-US" altLang="uk-UA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(Науковий журнал «Міжнародний філологічний часопис»)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76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Ветеринарна медицина, якість і безпека продукції тваринництва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Scientific journal «Ukrainian Journal of Veterinary Sciences»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(Науковий журнал «Український часопис ветеринарних наук»)</a:t>
                      </a: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</a:tr>
              <a:tr h="57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Біологія, біотехнологія, екологія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Scientific journal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«Biological Systems: Theory and Innovation»</a:t>
                      </a:r>
                      <a:r>
                        <a:rPr kumimoji="0" lang="en-US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(Науковий журнал «Біологічні системи: теорія та інновації»)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Агрономія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Scientific journal «Plant and soil sciences»</a:t>
                      </a:r>
                      <a:r>
                        <a:rPr kumimoji="0" lang="en-US" alt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(Науковий журнал «Рослинництво та ґрунтознавство»)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Економіка, аграрний менеджмент, бізнес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Scientific journal «Bioeconomy and agrarian business»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(Науковий журнал «Біоекономіка і аграрний бізнес»)</a:t>
                      </a: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40558" marR="405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2289175"/>
            <a:ext cx="7704138" cy="4248150"/>
          </a:xfrm>
          <a:ln w="38100">
            <a:solidFill>
              <a:srgbClr val="008000"/>
            </a:solidFill>
            <a:prstDash val="sysDash"/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 smtClean="0">
                <a:solidFill>
                  <a:schemeClr val="tx1"/>
                </a:solidFill>
              </a:rPr>
              <a:t>Подані та проходять експертне оцінювання у наукометричних базах </a:t>
            </a:r>
            <a:r>
              <a:rPr lang="en-US" sz="2800" b="1" dirty="0" smtClean="0">
                <a:solidFill>
                  <a:schemeClr val="tx2"/>
                </a:solidFill>
              </a:rPr>
              <a:t>Scopus</a:t>
            </a:r>
            <a:r>
              <a:rPr lang="uk-UA" sz="2800" dirty="0" smtClean="0">
                <a:solidFill>
                  <a:schemeClr val="tx1"/>
                </a:solidFill>
              </a:rPr>
              <a:t> та </a:t>
            </a:r>
            <a:r>
              <a:rPr lang="en-US" sz="2800" b="1" dirty="0" smtClean="0">
                <a:solidFill>
                  <a:schemeClr val="tx2"/>
                </a:solidFill>
              </a:rPr>
              <a:t>WoS </a:t>
            </a:r>
            <a:r>
              <a:rPr lang="uk-UA" sz="2800" dirty="0" smtClean="0">
                <a:solidFill>
                  <a:schemeClr val="tx1"/>
                </a:solidFill>
              </a:rPr>
              <a:t>такі наукові журнали університету: 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800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800" dirty="0" smtClean="0">
                <a:solidFill>
                  <a:schemeClr val="hlink"/>
                </a:solidFill>
              </a:rPr>
              <a:t> Наукові доповіді НУБіП України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b="1" dirty="0" smtClean="0">
                <a:solidFill>
                  <a:schemeClr val="tx1"/>
                </a:solidFill>
              </a:rPr>
              <a:t>WoS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r>
              <a:rPr lang="uk-UA" sz="2800" dirty="0" smtClean="0">
                <a:solidFill>
                  <a:schemeClr val="tx1"/>
                </a:solidFill>
              </a:rPr>
              <a:t>;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800" dirty="0" smtClean="0">
                <a:solidFill>
                  <a:schemeClr val="folHlink"/>
                </a:solidFill>
              </a:rPr>
              <a:t> Біоресурси і природокористування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b="1" dirty="0" smtClean="0">
                <a:solidFill>
                  <a:schemeClr val="tx1"/>
                </a:solidFill>
              </a:rPr>
              <a:t>Scopus</a:t>
            </a:r>
            <a:r>
              <a:rPr lang="uk-UA" sz="2800" dirty="0" smtClean="0">
                <a:solidFill>
                  <a:schemeClr val="tx1"/>
                </a:solidFill>
              </a:rPr>
              <a:t> та </a:t>
            </a:r>
            <a:r>
              <a:rPr lang="en-US" sz="2800" b="1" dirty="0" smtClean="0">
                <a:solidFill>
                  <a:schemeClr val="tx1"/>
                </a:solidFill>
              </a:rPr>
              <a:t>WoS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r>
              <a:rPr lang="uk-UA" sz="2800" dirty="0" smtClean="0">
                <a:solidFill>
                  <a:schemeClr val="tx1"/>
                </a:solidFill>
              </a:rPr>
              <a:t>;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800" dirty="0" smtClean="0">
                <a:solidFill>
                  <a:srgbClr val="FF6600"/>
                </a:solidFill>
              </a:rPr>
              <a:t> Землеустрій, кадастр і моніторинг земель</a:t>
            </a:r>
            <a:r>
              <a:rPr lang="uk-UA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b="1" dirty="0"/>
              <a:t>Scopus</a:t>
            </a:r>
            <a:r>
              <a:rPr lang="uk-UA" sz="2800" dirty="0"/>
              <a:t> та </a:t>
            </a:r>
            <a:r>
              <a:rPr lang="en-US" sz="2800" b="1" dirty="0" smtClean="0">
                <a:solidFill>
                  <a:schemeClr val="tx1"/>
                </a:solidFill>
              </a:rPr>
              <a:t>WoS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r>
              <a:rPr lang="uk-UA" sz="2800" dirty="0" smtClean="0">
                <a:solidFill>
                  <a:schemeClr val="tx1"/>
                </a:solidFill>
              </a:rPr>
              <a:t>.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dirty="0" smtClean="0">
              <a:solidFill>
                <a:srgbClr val="898989"/>
              </a:solidFill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15888"/>
            <a:ext cx="3095625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4" descr="C:\Users\Ольга\Desktop\51675-web_of_scie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88913"/>
            <a:ext cx="20875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8963"/>
            <a:ext cx="8229600" cy="200183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uk-UA" sz="4000" b="1" dirty="0" smtClean="0">
                <a:solidFill>
                  <a:schemeClr val="tx2"/>
                </a:solidFill>
              </a:rPr>
              <a:t>Публікаційна активність</a:t>
            </a:r>
            <a:br>
              <a:rPr lang="uk-UA" sz="4000" b="1" dirty="0" smtClean="0">
                <a:solidFill>
                  <a:schemeClr val="tx2"/>
                </a:solidFill>
              </a:rPr>
            </a:br>
            <a:r>
              <a:rPr lang="uk-UA" sz="4000" b="1" dirty="0" smtClean="0">
                <a:solidFill>
                  <a:schemeClr val="tx2"/>
                </a:solidFill>
              </a:rPr>
              <a:t>факультетів та кафедр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FC90D5-ED4E-47EF-A5D2-3F350868E771}" type="slidenum">
              <a:rPr lang="ru-RU" smtClean="0">
                <a:cs typeface="Arial" charset="0"/>
              </a:rPr>
              <a:pPr/>
              <a:t>26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649" name="Group 225"/>
          <p:cNvGraphicFramePr>
            <a:graphicFrameLocks noGrp="1"/>
          </p:cNvGraphicFramePr>
          <p:nvPr/>
        </p:nvGraphicFramePr>
        <p:xfrm>
          <a:off x="323850" y="476250"/>
          <a:ext cx="8424863" cy="5421314"/>
        </p:xfrm>
        <a:graphic>
          <a:graphicData uri="http://schemas.openxmlformats.org/drawingml/2006/table">
            <a:tbl>
              <a:tblPr/>
              <a:tblGrid>
                <a:gridCol w="3687763"/>
                <a:gridCol w="968375"/>
                <a:gridCol w="1311275"/>
                <a:gridCol w="1362075"/>
                <a:gridCol w="1095375"/>
              </a:tblGrid>
              <a:tr h="3302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ЮРИДИЧНИЙ ФАКУЛЬТЕТ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8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Публікації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Монографії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Статті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Ут.ч. в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WoS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2728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2314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</a:tabLst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Аграрного, земельного та екологічного права ім. акад. В.З. Янчука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</a:tabLst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Адміністративного та фінансового права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</a:tabLst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Цивільного та господарського права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</a:tabLst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Міжнародного права та порівняльного правознавства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</a:tabLst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Теорії та історії держави і права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851" name="Group 163"/>
          <p:cNvGraphicFramePr>
            <a:graphicFrameLocks noGrp="1"/>
          </p:cNvGraphicFramePr>
          <p:nvPr/>
        </p:nvGraphicFramePr>
        <p:xfrm>
          <a:off x="79375" y="125413"/>
          <a:ext cx="8985250" cy="6722428"/>
        </p:xfrm>
        <a:graphic>
          <a:graphicData uri="http://schemas.openxmlformats.org/drawingml/2006/table">
            <a:tbl>
              <a:tblPr/>
              <a:tblGrid>
                <a:gridCol w="4694238"/>
                <a:gridCol w="895350"/>
                <a:gridCol w="1227137"/>
                <a:gridCol w="942975"/>
                <a:gridCol w="1225550"/>
              </a:tblGrid>
              <a:tr h="51593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 ВЕТЕРИНАРНОЇ МЕДИЦИНИ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9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Публікації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Монографії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Статті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Ут.ч. в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WoS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268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2728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206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2314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276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361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329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Анатомії тварин, гістології і патоморфології тварин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Фармакології та токсикології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Біохімії і фізіології тварин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34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Мікробіології, вірусології та біотехнології 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Ветеринарно-санітарної експертизи 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34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Гігієни тварин та санітарії 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Епізоотології та організації ветеринарної справи 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Паразитології та тропічної ветеринарії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Терапії і клінічної діагностики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Хірургії і патофізіології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Акушерства, гінекології та біотехнології відтворення тварин 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749" marR="24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88" name="Group 76"/>
          <p:cNvGraphicFramePr>
            <a:graphicFrameLocks noGrp="1"/>
          </p:cNvGraphicFramePr>
          <p:nvPr/>
        </p:nvGraphicFramePr>
        <p:xfrm>
          <a:off x="468313" y="409575"/>
          <a:ext cx="8280400" cy="5035556"/>
        </p:xfrm>
        <a:graphic>
          <a:graphicData uri="http://schemas.openxmlformats.org/drawingml/2006/table">
            <a:tbl>
              <a:tblPr/>
              <a:tblGrid>
                <a:gridCol w="3884612"/>
                <a:gridCol w="931863"/>
                <a:gridCol w="1298575"/>
                <a:gridCol w="1062037"/>
                <a:gridCol w="1103313"/>
              </a:tblGrid>
              <a:tr h="86201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 ХАРЧОВИХ ТЕХНОЛОГІЙ ТА УПРАВЛІННЯ ЯКІСТЮ ПРОДУКЦІЇ АПК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Публікації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Монографії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Статті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Ут.ч. в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WoS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2728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139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2314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276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99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Технології м’ясних, рибних та морепродуктів 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Процесів і обладнання переробки продукції АПК 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Стандартизації та сертифікації с.-г. продукції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uk-UA" dirty="0" smtClean="0"/>
              <a:t>Загальні показники оцінювання наукової діяльності</a:t>
            </a:r>
            <a:endParaRPr lang="ru-RU" dirty="0"/>
          </a:p>
        </p:txBody>
      </p:sp>
      <p:graphicFrame>
        <p:nvGraphicFramePr>
          <p:cNvPr id="5" name="Group 26"/>
          <p:cNvGraphicFramePr>
            <a:graphicFrameLocks noGrp="1"/>
          </p:cNvGraphicFramePr>
          <p:nvPr/>
        </p:nvGraphicFramePr>
        <p:xfrm>
          <a:off x="357158" y="1643050"/>
          <a:ext cx="8553450" cy="4815840"/>
        </p:xfrm>
        <a:graphic>
          <a:graphicData uri="http://schemas.openxmlformats.org/drawingml/2006/table">
            <a:tbl>
              <a:tblPr/>
              <a:tblGrid>
                <a:gridCol w="8553450"/>
              </a:tblGrid>
              <a:tr h="451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Фінансові показники за останні 5 років (загальний і спеціальний фонд)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51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Кадровий потенціал (в т.ч. молоді вчені)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1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Кількість статей у журналах, які індексуються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Scopus,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WoS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1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Кількість журналів ЗВО, які входять до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Scopus,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WoS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1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Обсяг коштів, спрямованих на придбання обладнання за останні 5 років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1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Міжнародні наукові проекти, стажування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845" name="Group 109"/>
          <p:cNvGraphicFramePr>
            <a:graphicFrameLocks noGrp="1"/>
          </p:cNvGraphicFramePr>
          <p:nvPr/>
        </p:nvGraphicFramePr>
        <p:xfrm>
          <a:off x="323850" y="158750"/>
          <a:ext cx="8351838" cy="5556568"/>
        </p:xfrm>
        <a:graphic>
          <a:graphicData uri="http://schemas.openxmlformats.org/drawingml/2006/table">
            <a:tbl>
              <a:tblPr/>
              <a:tblGrid>
                <a:gridCol w="3549650"/>
                <a:gridCol w="1331913"/>
                <a:gridCol w="1333500"/>
                <a:gridCol w="1090612"/>
                <a:gridCol w="1046163"/>
              </a:tblGrid>
              <a:tr h="3841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ННІ ЛІСОВОГО І САДОВО-ПАРКОВОГО ГОСПОДАРСТВА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1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Публікації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Монографії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Статті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Ут.ч. в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WoS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268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2728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2314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168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Технології та дизайну виробів з деревини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Ботаніки, дендрології та лісової селекції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аксації 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лісу та лісового менеджменту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Лісівництва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Відтворення лісів та лісових меліорацій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Ландшафтної архітектури та фітодизайну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2019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8465" marR="384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686" name="Group 142"/>
          <p:cNvGraphicFramePr>
            <a:graphicFrameLocks noGrp="1"/>
          </p:cNvGraphicFramePr>
          <p:nvPr/>
        </p:nvGraphicFramePr>
        <p:xfrm>
          <a:off x="96838" y="107950"/>
          <a:ext cx="8943975" cy="6583363"/>
        </p:xfrm>
        <a:graphic>
          <a:graphicData uri="http://schemas.openxmlformats.org/drawingml/2006/table">
            <a:tbl>
              <a:tblPr/>
              <a:tblGrid>
                <a:gridCol w="4760912"/>
                <a:gridCol w="963613"/>
                <a:gridCol w="1001712"/>
                <a:gridCol w="1120775"/>
                <a:gridCol w="1096963"/>
              </a:tblGrid>
              <a:tr h="40322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 ЗАХИСТУ РОСЛИН, БІОТЕХНОЛОГІЙ ТА ЕКОЛОГІЇ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31" marR="409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Публікації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Монографії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Статті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Ут.ч. в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WoS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268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2728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2314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151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Фітопатології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Молекул. біології, мікробіології та біобезпеки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Ентомології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Екобіотех. та біорізноманіття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Загальної екології та безпеки життєдіяльності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Екології агросфери та екологічного контролю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Інтегрованого захисту та карантину рослин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Радіобіології та радіоекології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Фізіології, біохімії рослин та біоенергетики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0931" marR="409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995" name="Group 163"/>
          <p:cNvGraphicFramePr>
            <a:graphicFrameLocks noGrp="1"/>
          </p:cNvGraphicFramePr>
          <p:nvPr/>
        </p:nvGraphicFramePr>
        <p:xfrm>
          <a:off x="147638" y="188913"/>
          <a:ext cx="8859837" cy="6533579"/>
        </p:xfrm>
        <a:graphic>
          <a:graphicData uri="http://schemas.openxmlformats.org/drawingml/2006/table">
            <a:tbl>
              <a:tblPr/>
              <a:tblGrid>
                <a:gridCol w="4630737"/>
                <a:gridCol w="985838"/>
                <a:gridCol w="1047750"/>
                <a:gridCol w="1039812"/>
                <a:gridCol w="1155700"/>
              </a:tblGrid>
              <a:tr h="31432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АГРОБІОЛОГІЧНИЙ ФАКУЛЬТЕТ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256" marR="332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Публікації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Монографії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Статті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Ут.ч. в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WoS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268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2728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2314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230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Землеробства та гербології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Кормовиробництва, меліорації і метеорології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Генетики, селекції і насінництва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Садівництва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Аналітичної і біонеорг. хімії та якості води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Технології зберігання, переробки та стандарт. продукції рослин.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Грунтознав. та охорони грунтів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Загальної, о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рганічної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фізичної  хімії 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Рослинництва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Агрохімії та якості продукції рослинництва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Овочівництва і закритого грунту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3256" marR="332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77" name="Group 97"/>
          <p:cNvGraphicFramePr>
            <a:graphicFrameLocks noGrp="1"/>
          </p:cNvGraphicFramePr>
          <p:nvPr/>
        </p:nvGraphicFramePr>
        <p:xfrm>
          <a:off x="539750" y="549275"/>
          <a:ext cx="8280400" cy="4899660"/>
        </p:xfrm>
        <a:graphic>
          <a:graphicData uri="http://schemas.openxmlformats.org/drawingml/2006/table">
            <a:tbl>
              <a:tblPr/>
              <a:tblGrid>
                <a:gridCol w="4468813"/>
                <a:gridCol w="798512"/>
                <a:gridCol w="1006475"/>
                <a:gridCol w="898525"/>
                <a:gridCol w="1108075"/>
              </a:tblGrid>
              <a:tr h="3429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 ЗЕМЛЕВПОРЯДКУВАННЯ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6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Публікації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Монографії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Статті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Ут.ч. в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WoS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2728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Геодезії та картографії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Геоінформатики і аерокосмічних досліджень Землі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Земельного кадастру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Землевпорядного проектування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Управління земельними ресурсами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783" name="Group 119"/>
          <p:cNvGraphicFramePr>
            <a:graphicFrameLocks noGrp="1"/>
          </p:cNvGraphicFramePr>
          <p:nvPr/>
        </p:nvGraphicFramePr>
        <p:xfrm>
          <a:off x="127000" y="365125"/>
          <a:ext cx="8867775" cy="5708659"/>
        </p:xfrm>
        <a:graphic>
          <a:graphicData uri="http://schemas.openxmlformats.org/drawingml/2006/table">
            <a:tbl>
              <a:tblPr/>
              <a:tblGrid>
                <a:gridCol w="4319588"/>
                <a:gridCol w="969962"/>
                <a:gridCol w="1363663"/>
                <a:gridCol w="969962"/>
                <a:gridCol w="1244600"/>
              </a:tblGrid>
              <a:tr h="28733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ННІ ЕНЕРГЕТИКИ, АВТОМАТИКИ І ЕНЕРГОЗБЕРЕЖЕННЯ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Публікації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Монографії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Статті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Ут.ч. в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WoS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268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2728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2314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219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Електропостачання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Електротехніки, електромеханіки та електротехнологій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Автоматики та робототехнічних систем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Теплоенергетики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Фізики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Вищої та прикладної математики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796" name="Group 108"/>
          <p:cNvGraphicFramePr>
            <a:graphicFrameLocks noGrp="1"/>
          </p:cNvGraphicFramePr>
          <p:nvPr/>
        </p:nvGraphicFramePr>
        <p:xfrm>
          <a:off x="114300" y="509588"/>
          <a:ext cx="8915400" cy="6041462"/>
        </p:xfrm>
        <a:graphic>
          <a:graphicData uri="http://schemas.openxmlformats.org/drawingml/2006/table">
            <a:tbl>
              <a:tblPr/>
              <a:tblGrid>
                <a:gridCol w="4468813"/>
                <a:gridCol w="952500"/>
                <a:gridCol w="1116012"/>
                <a:gridCol w="1212850"/>
                <a:gridCol w="1165225"/>
              </a:tblGrid>
              <a:tr h="30321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МЕХАНІКО-ТЕХНОЛОГІЧНИЙ ФАКУЛЬТЕТ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2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Публікації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Монографії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Статті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Ут.ч. в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WoS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2728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Сільськогосподарських машин та системотехн.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Механізації тваринництва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Технічного сервісу та інженерного менеджменту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Тракторів, автомобілів та біоенергосист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Охорони праці та інженерії середовища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Транспортних технологій та засобів АПК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064" name="Group 112"/>
          <p:cNvGraphicFramePr>
            <a:graphicFrameLocks noGrp="1"/>
          </p:cNvGraphicFramePr>
          <p:nvPr/>
        </p:nvGraphicFramePr>
        <p:xfrm>
          <a:off x="179388" y="260350"/>
          <a:ext cx="8701087" cy="6278504"/>
        </p:xfrm>
        <a:graphic>
          <a:graphicData uri="http://schemas.openxmlformats.org/drawingml/2006/table">
            <a:tbl>
              <a:tblPr/>
              <a:tblGrid>
                <a:gridCol w="4367212"/>
                <a:gridCol w="796925"/>
                <a:gridCol w="1195388"/>
                <a:gridCol w="1231900"/>
                <a:gridCol w="1109662"/>
              </a:tblGrid>
              <a:tr h="48895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 КОНСТРУЮВАННЯ ТА ДИЗАЙНУ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2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Публікації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Монографії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Статті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Ут.ч. в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WoS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2728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Конструювання машин і обладнання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Механіки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Технології констр. матеріалів і матеріалозн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Будівництва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Надійності техніки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Нарисної геометрії, комп. графіки та дизайну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172" name="Group 196"/>
          <p:cNvGraphicFramePr>
            <a:graphicFrameLocks noGrp="1"/>
          </p:cNvGraphicFramePr>
          <p:nvPr/>
        </p:nvGraphicFramePr>
        <p:xfrm>
          <a:off x="133350" y="198438"/>
          <a:ext cx="8931275" cy="6572631"/>
        </p:xfrm>
        <a:graphic>
          <a:graphicData uri="http://schemas.openxmlformats.org/drawingml/2006/table">
            <a:tbl>
              <a:tblPr/>
              <a:tblGrid>
                <a:gridCol w="4438650"/>
                <a:gridCol w="1068388"/>
                <a:gridCol w="1135062"/>
                <a:gridCol w="1063625"/>
                <a:gridCol w="1225550"/>
              </a:tblGrid>
              <a:tr h="3333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ГУМАНІТАРНО-ПЕДАГОГІЧНИЙ ФАКУЛЬТЕТ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61" marR="29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Публікації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Монографії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Статті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Ут.ч. в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WoS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268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2728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2314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Журналістики та мовної комунікації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Культурології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Філософії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Соціальної роботи та інформаційних технологій в освіті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Іноземної філології і перекладу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Міжнародних відносин і суспільних наук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Англійської мови для технічних та агробіол. спец.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Англійської філології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Методики навчання та управління навчальними закладами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Педагогіки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Романо-германських мов і перекладу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ихології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Духовного відродження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Фізичного виховання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561" marR="295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93" name="Group 69"/>
          <p:cNvGraphicFramePr>
            <a:graphicFrameLocks noGrp="1"/>
          </p:cNvGraphicFramePr>
          <p:nvPr/>
        </p:nvGraphicFramePr>
        <p:xfrm>
          <a:off x="539750" y="476250"/>
          <a:ext cx="7993063" cy="4608323"/>
        </p:xfrm>
        <a:graphic>
          <a:graphicData uri="http://schemas.openxmlformats.org/drawingml/2006/table">
            <a:tbl>
              <a:tblPr/>
              <a:tblGrid>
                <a:gridCol w="3852863"/>
                <a:gridCol w="914400"/>
                <a:gridCol w="1125537"/>
                <a:gridCol w="1033463"/>
                <a:gridCol w="1066800"/>
              </a:tblGrid>
              <a:tr h="10953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ННІ ПІСЛЯДИПЛОМНОЇ ОСВІТИ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9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Публікації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Монографії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Статті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Ут.ч. в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WoS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2728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ННІ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Аграрного консалтингу і туризму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Публічного управління та менеджменту інноваційної діяльності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145" name="Group 97"/>
          <p:cNvGraphicFramePr>
            <a:graphicFrameLocks noGrp="1"/>
          </p:cNvGraphicFramePr>
          <p:nvPr/>
        </p:nvGraphicFramePr>
        <p:xfrm>
          <a:off x="395288" y="333375"/>
          <a:ext cx="8424862" cy="5832481"/>
        </p:xfrm>
        <a:graphic>
          <a:graphicData uri="http://schemas.openxmlformats.org/drawingml/2006/table">
            <a:tbl>
              <a:tblPr/>
              <a:tblGrid>
                <a:gridCol w="3844925"/>
                <a:gridCol w="958850"/>
                <a:gridCol w="1255712"/>
                <a:gridCol w="1252538"/>
                <a:gridCol w="1112837"/>
              </a:tblGrid>
              <a:tr h="75565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 АГРАРНОГО МЕНЕДЖМЕНТУ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5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Публікації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Монографії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Статті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Ут.ч. в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WoS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2728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Економічної теорії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Менеджменту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Адміністративного менеджменту та ЗЕД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Маркетингу та міжнародної торгівлі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Виробничого та інвестиційного менеджменту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/>
              <a:t>Фінансування досліджень та проектна активність</a:t>
            </a:r>
            <a:endParaRPr lang="ru-RU" b="1" dirty="0"/>
          </a:p>
        </p:txBody>
      </p:sp>
      <p:pic>
        <p:nvPicPr>
          <p:cNvPr id="36866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Fcy;&amp;iukcy;&amp;ncy;&amp;acy;&amp;ncy;&amp;scy;&amp;ucy;&amp;vcy;&amp;acy;&amp;ncy;&amp;ncy;&amp;yacy; &amp;dcy;&amp;ocy;&amp;scy;&amp;lcy;&amp;iukcy;&amp;dcy;&amp;zhcy;&amp;iecy;&amp;ncy;&amp;soft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214818"/>
            <a:ext cx="2628900" cy="1733551"/>
          </a:xfrm>
          <a:prstGeom prst="rect">
            <a:avLst/>
          </a:prstGeom>
          <a:noFill/>
        </p:spPr>
      </p:pic>
      <p:sp>
        <p:nvSpPr>
          <p:cNvPr id="36868" name="AutoShap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Fcy;&amp;iukcy;&amp;ncy;&amp;acy;&amp;ncy;&amp;scy;&amp;ucy;&amp;vcy;&amp;acy;&amp;ncy;&amp;ncy;&amp;yacy; &amp;dcy;&amp;ocy;&amp;scy;&amp;lcy;&amp;iukcy;&amp;dcy;&amp;zhcy;&amp;iecy;&amp;ncy;&amp;soft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Нау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57166"/>
            <a:ext cx="262890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224" name="Group 152"/>
          <p:cNvGraphicFramePr>
            <a:graphicFrameLocks noGrp="1"/>
          </p:cNvGraphicFramePr>
          <p:nvPr/>
        </p:nvGraphicFramePr>
        <p:xfrm>
          <a:off x="92075" y="149225"/>
          <a:ext cx="8948738" cy="6447029"/>
        </p:xfrm>
        <a:graphic>
          <a:graphicData uri="http://schemas.openxmlformats.org/drawingml/2006/table">
            <a:tbl>
              <a:tblPr/>
              <a:tblGrid>
                <a:gridCol w="3927475"/>
                <a:gridCol w="996950"/>
                <a:gridCol w="1281113"/>
                <a:gridCol w="1428750"/>
                <a:gridCol w="1314450"/>
              </a:tblGrid>
              <a:tr h="21431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ЕКОНОМІЧНИЙ ФАКУЛЬТЕТ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73" marR="354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Публікації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Монографії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Статті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Ут.ч. в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WoS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268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2728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2314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116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Підприємництва та організації агробізнесу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Глобальної економіки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Банківської справи та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страхування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Економіки праці та соціального розвитку 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Фінансів 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Біржової діяльності і торгівлі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Обліку та оподаткування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Вищої математики 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Економіки підприємства 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Статистики та економ. аналізу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5473" marR="354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226" name="Group 130"/>
          <p:cNvGraphicFramePr>
            <a:graphicFrameLocks noGrp="1"/>
          </p:cNvGraphicFramePr>
          <p:nvPr/>
        </p:nvGraphicFramePr>
        <p:xfrm>
          <a:off x="114300" y="260350"/>
          <a:ext cx="8880475" cy="6471865"/>
        </p:xfrm>
        <a:graphic>
          <a:graphicData uri="http://schemas.openxmlformats.org/drawingml/2006/table">
            <a:tbl>
              <a:tblPr/>
              <a:tblGrid>
                <a:gridCol w="3143250"/>
                <a:gridCol w="1071563"/>
                <a:gridCol w="1643062"/>
                <a:gridCol w="1446213"/>
                <a:gridCol w="1576387"/>
              </a:tblGrid>
              <a:tr h="26828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 ТВАРИННИЦТВА ТА ВОДНИХ БІОРЕСУРСІВ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2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9" marR="462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Публікації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Монографії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Статті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Ут.ч. в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WoS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268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2728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2314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127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Генетики, розвед. та біотехн. твар.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Годівлі твар. та технол. кормів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Гідробіології та іхтіології 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Технологій виробництва молока та м’яса 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Технологій у птахівництві, свин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арстві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та вівчарстві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Аквакультури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Біології тварин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Конярства і бджільництва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6269" marR="46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218" name="Group 98"/>
          <p:cNvGraphicFramePr>
            <a:graphicFrameLocks noGrp="1"/>
          </p:cNvGraphicFramePr>
          <p:nvPr/>
        </p:nvGraphicFramePr>
        <p:xfrm>
          <a:off x="250825" y="252413"/>
          <a:ext cx="8569325" cy="5905505"/>
        </p:xfrm>
        <a:graphic>
          <a:graphicData uri="http://schemas.openxmlformats.org/drawingml/2006/table">
            <a:tbl>
              <a:tblPr/>
              <a:tblGrid>
                <a:gridCol w="4271963"/>
                <a:gridCol w="865187"/>
                <a:gridCol w="1155700"/>
                <a:gridCol w="1168400"/>
                <a:gridCol w="1108075"/>
              </a:tblGrid>
              <a:tr h="7286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 ІНФОРМАЦІЙНИХ ТЕХНОЛОГІЙ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6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Публікації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Монографії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Статті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Ут.ч. в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WoS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2728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Комп’ютерних наук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Інформаційних систем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Економічної кібернетики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Інформаційних і дистанційних технологій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 rowSpan="2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Комп’ютерних систем і мереж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017" name="Group 89"/>
          <p:cNvGraphicFramePr>
            <a:graphicFrameLocks noGrp="1"/>
          </p:cNvGraphicFramePr>
          <p:nvPr/>
        </p:nvGraphicFramePr>
        <p:xfrm>
          <a:off x="1763713" y="763588"/>
          <a:ext cx="7380287" cy="6095039"/>
        </p:xfrm>
        <a:graphic>
          <a:graphicData uri="http://schemas.openxmlformats.org/drawingml/2006/table">
            <a:tbl>
              <a:tblPr/>
              <a:tblGrid>
                <a:gridCol w="5346700"/>
                <a:gridCol w="722312"/>
                <a:gridCol w="700088"/>
                <a:gridCol w="611187"/>
              </a:tblGrid>
              <a:tr h="4143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Основні показники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Рік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</a:t>
                      </a: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Отримано  патентів  та свідоцтв на об’єкти  права інтелектуальної власності 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358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422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Укладено ліцензійних договорів на об’єкти інтелектуальної власності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Створено сортів, гібридів </a:t>
                      </a:r>
                      <a:r>
                        <a:rPr kumimoji="0" lang="en-US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і ліній с.-г. культур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Передано сортів у Держсортовипробування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Розроблено: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нових та удосконалено елементи технологічних процесів та  технологій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174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116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184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нових видів устаткування (вузлів машин, приладів, робочих органів тощо)</a:t>
                      </a:r>
                    </a:p>
                  </a:txBody>
                  <a:tcPr marL="94132" marR="9413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95</a:t>
                      </a: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85</a:t>
                      </a: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Створено речовин хімічним шляхом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Розроблено вакцин, сироваток, лікарських препаратів, штамів мікроорганізмів</a:t>
                      </a:r>
                    </a:p>
                  </a:txBody>
                  <a:tcPr marL="94132" marR="9413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Розроблено складових: живильних середовищ,  консервів харчового напряму</a:t>
                      </a:r>
                      <a:r>
                        <a:rPr kumimoji="0" lang="ru-RU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94132" marR="9413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Впроваджено НТП за завершеними НДР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95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58</a:t>
                      </a:r>
                      <a:endParaRPr kumimoji="0" lang="ru-RU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132" marR="9413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134221" name="Oval 67"/>
          <p:cNvSpPr>
            <a:spLocks noChangeArrowheads="1"/>
          </p:cNvSpPr>
          <p:nvPr/>
        </p:nvSpPr>
        <p:spPr bwMode="auto">
          <a:xfrm>
            <a:off x="8459788" y="5949950"/>
            <a:ext cx="68421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altLang="uk-UA"/>
          </a:p>
        </p:txBody>
      </p:sp>
      <p:sp>
        <p:nvSpPr>
          <p:cNvPr id="134222" name="Text Box 106"/>
          <p:cNvSpPr txBox="1">
            <a:spLocks noChangeArrowheads="1"/>
          </p:cNvSpPr>
          <p:nvPr/>
        </p:nvSpPr>
        <p:spPr bwMode="auto">
          <a:xfrm>
            <a:off x="1403350" y="322263"/>
            <a:ext cx="6481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altLang="uk-UA"/>
          </a:p>
        </p:txBody>
      </p:sp>
      <p:sp>
        <p:nvSpPr>
          <p:cNvPr id="134223" name="Rectangle 107"/>
          <p:cNvSpPr>
            <a:spLocks noChangeArrowheads="1"/>
          </p:cNvSpPr>
          <p:nvPr/>
        </p:nvSpPr>
        <p:spPr bwMode="auto">
          <a:xfrm>
            <a:off x="1835150" y="0"/>
            <a:ext cx="73088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uk-UA" sz="2400" b="1">
                <a:solidFill>
                  <a:schemeClr val="hlink"/>
                </a:solidFill>
                <a:latin typeface="Arial" charset="0"/>
              </a:rPr>
              <a:t>Основні результати наукової  діяльності                                   за 2016-2018 рр.</a:t>
            </a:r>
            <a:endParaRPr lang="es-ES" altLang="uk-UA" sz="24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34224" name="Oval 67"/>
          <p:cNvSpPr>
            <a:spLocks noChangeArrowheads="1"/>
          </p:cNvSpPr>
          <p:nvPr/>
        </p:nvSpPr>
        <p:spPr bwMode="auto">
          <a:xfrm>
            <a:off x="8540750" y="1844675"/>
            <a:ext cx="603250" cy="3603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altLang="uk-UA"/>
          </a:p>
        </p:txBody>
      </p:sp>
      <p:pic>
        <p:nvPicPr>
          <p:cNvPr id="134225" name="Picture 8" descr="Копия Василь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1196975"/>
            <a:ext cx="1754188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26" name="Picture 9" descr="дідорів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3852863"/>
            <a:ext cx="177641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2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6988"/>
            <a:ext cx="1720850" cy="136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28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08275"/>
            <a:ext cx="17399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29" name="Picture 11" descr="img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2700" y="5021263"/>
            <a:ext cx="1776413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230" name="Oval 67"/>
          <p:cNvSpPr>
            <a:spLocks noChangeArrowheads="1"/>
          </p:cNvSpPr>
          <p:nvPr/>
        </p:nvSpPr>
        <p:spPr bwMode="auto">
          <a:xfrm>
            <a:off x="8532813" y="5013325"/>
            <a:ext cx="611187" cy="2873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altLang="uk-UA"/>
          </a:p>
        </p:txBody>
      </p:sp>
      <p:sp>
        <p:nvSpPr>
          <p:cNvPr id="134231" name="Oval 67"/>
          <p:cNvSpPr>
            <a:spLocks noChangeArrowheads="1"/>
          </p:cNvSpPr>
          <p:nvPr/>
        </p:nvSpPr>
        <p:spPr bwMode="auto">
          <a:xfrm>
            <a:off x="8532813" y="3933825"/>
            <a:ext cx="611187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alt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336" name="Group 1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1113742"/>
              </p:ext>
            </p:extLst>
          </p:nvPr>
        </p:nvGraphicFramePr>
        <p:xfrm>
          <a:off x="323850" y="44450"/>
          <a:ext cx="8401050" cy="6742240"/>
        </p:xfrm>
        <a:graphic>
          <a:graphicData uri="http://schemas.openxmlformats.org/drawingml/2006/table">
            <a:tbl>
              <a:tblPr/>
              <a:tblGrid>
                <a:gridCol w="4332288"/>
                <a:gridCol w="1255712"/>
                <a:gridCol w="1171575"/>
                <a:gridCol w="1641475"/>
              </a:tblGrid>
              <a:tr h="3603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ПАТЕНТНА АКТИВНІСТЬ ПІДРОЗДІЛІВ У 2017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-2018 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рр.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Всього патентів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Комерціалізовано патентів, шт. 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rowSpan="2">
                  <a:txBody>
                    <a:bodyPr/>
                    <a:lstStyle/>
                    <a:p>
                      <a:pPr marL="0" marR="0" lvl="0" indent="-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</a:t>
                      </a:r>
                      <a:r>
                        <a:rPr kumimoji="0" 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НУБіП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299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28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14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Юридичний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Ветеринарної медицини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Харчових технологій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ННІ лісового і садово-паркового господарства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Захисту рослин, біотехнологій та екології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5*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Агробіологічний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34*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Землевпорядкування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ННІ енергетики, автоматики і енергозбереження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Механіко-технологічний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Конструювання та дизайну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72*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Гуманітарно-педагогічний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ННІ післядипломної освіти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Аграрного менеджменту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100" name="Group 100"/>
          <p:cNvGraphicFramePr>
            <a:graphicFrameLocks noGrp="1"/>
          </p:cNvGraphicFramePr>
          <p:nvPr/>
        </p:nvGraphicFramePr>
        <p:xfrm>
          <a:off x="395288" y="476250"/>
          <a:ext cx="8353425" cy="5783584"/>
        </p:xfrm>
        <a:graphic>
          <a:graphicData uri="http://schemas.openxmlformats.org/drawingml/2006/table">
            <a:tbl>
              <a:tblPr/>
              <a:tblGrid>
                <a:gridCol w="4024312"/>
                <a:gridCol w="1531938"/>
                <a:gridCol w="1398587"/>
                <a:gridCol w="1398588"/>
              </a:tblGrid>
              <a:tr h="5048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ПАТЕНТНА АКТИВНІСТЬ ПІДРОЗДІЛІВ У 2017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-2018 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рр.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Всього патентів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Комерціалізовано патентів, шт. 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rowSpan="2"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299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</a:t>
                      </a:r>
                    </a:p>
                  </a:txBody>
                  <a:tcPr marL="31973" marR="31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973" marR="31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43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Економічний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13*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Тваринництва та ВБ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24*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Інформаційних технологій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1*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Науково-дослідний та проектний інститут стандартизації і технологій екобезпечної та органічної продукції, м. Одеса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Українська лабораторія якості і безпеки продукції АПК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27*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Український науково-дослідний інститут сільськогосподарської радіології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3375" y="1074738"/>
            <a:ext cx="8496300" cy="3227387"/>
          </a:xfrm>
          <a:ln>
            <a:solidFill>
              <a:schemeClr val="accent1"/>
            </a:solidFill>
          </a:ln>
        </p:spPr>
        <p:txBody>
          <a:bodyPr rtlCol="0">
            <a:normAutofit fontScale="77500" lnSpcReduction="20000"/>
          </a:bodyPr>
          <a:lstStyle/>
          <a:p>
            <a:pPr marL="0" indent="0" algn="ctr" fontAlgn="auto">
              <a:lnSpc>
                <a:spcPct val="9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uk-UA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сорти ягідних культур: </a:t>
            </a: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uk-UA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Малини:</a:t>
            </a:r>
            <a:r>
              <a:rPr lang="uk-UA" altLang="uk-UA" sz="2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«Космічна»,</a:t>
            </a:r>
            <a:r>
              <a:rPr lang="uk-UA" altLang="uk-UA" sz="2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800" dirty="0">
                <a:latin typeface="Times New Roman" pitchFamily="18" charset="0"/>
                <a:cs typeface="Times New Roman" pitchFamily="18" charset="0"/>
              </a:rPr>
              <a:t>(автори: Шеренговий П.З., Шеренговий В.П., Андрусик Ю.Ю.);</a:t>
            </a:r>
            <a:r>
              <a:rPr lang="ru-RU" altLang="uk-UA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uk-UA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uk-UA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Суниці садової: </a:t>
            </a:r>
            <a:r>
              <a:rPr lang="uk-UA" altLang="uk-UA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«Факел», «Берегиня»,</a:t>
            </a:r>
            <a:r>
              <a:rPr lang="uk-UA" altLang="uk-UA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(автор: Шеренговий П.З.).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ru-RU" sz="1800" b="1" dirty="0">
              <a:solidFill>
                <a:srgbClr val="002060"/>
              </a:solidFill>
            </a:endParaRP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uk-UA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Діючі ліцензійні договори на сорти ягідних культур : </a:t>
            </a: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uk-UA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Ожини: </a:t>
            </a:r>
            <a:r>
              <a:rPr lang="uk-UA" altLang="uk-UA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«Насолода»,</a:t>
            </a:r>
            <a:r>
              <a:rPr lang="uk-UA" altLang="uk-UA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altLang="uk-UA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автори</a:t>
            </a:r>
            <a:r>
              <a:rPr lang="uk-UA" altLang="uk-UA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Шеренговий П.З., Сердюк О.В.);</a:t>
            </a:r>
            <a:endParaRPr lang="en-US" altLang="uk-UA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uk-UA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«Садове чудо»,</a:t>
            </a:r>
            <a:r>
              <a:rPr lang="uk-UA" altLang="uk-UA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altLang="uk-UA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uk-UA" altLang="uk-UA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и: Шеренговий П.З., Шеренговий В.П.,  </a:t>
            </a:r>
            <a:r>
              <a:rPr lang="uk-UA" altLang="uk-UA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Сіленко</a:t>
            </a:r>
            <a:r>
              <a:rPr lang="uk-UA" altLang="uk-UA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В.О., Гав</a:t>
            </a:r>
            <a:r>
              <a:rPr lang="en-US" altLang="uk-UA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altLang="uk-UA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юк</a:t>
            </a:r>
            <a:r>
              <a:rPr lang="uk-UA" altLang="uk-UA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П.М.);</a:t>
            </a:r>
            <a:endParaRPr lang="uk-UA" altLang="uk-UA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uk-UA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Малини:</a:t>
            </a:r>
            <a:r>
              <a:rPr lang="uk-UA" altLang="uk-UA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«Осіння»,</a:t>
            </a:r>
            <a:r>
              <a:rPr lang="uk-UA" altLang="uk-UA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(автор: Шеренговий П.З.);</a:t>
            </a:r>
            <a:endParaRPr lang="uk-UA" altLang="uk-UA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uk-UA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«Космічна»,</a:t>
            </a:r>
            <a:r>
              <a:rPr lang="uk-UA" altLang="uk-UA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(автори: Шеренговий П.З., Шеренговий В.П., Андрусик Ю.Ю.);</a:t>
            </a:r>
            <a:r>
              <a:rPr lang="ru-RU" alt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uk-UA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uk-UA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«Козачка»,</a:t>
            </a:r>
            <a:r>
              <a:rPr lang="uk-UA" altLang="uk-UA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(автори: Шеренговий П.З., Шеренговий В.П., Кондратенко Т.Є., Андрусик Ю.Ю,</a:t>
            </a:r>
            <a:r>
              <a:rPr lang="en-US" alt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alt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alt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uk-UA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uk-UA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«Благородна»,</a:t>
            </a:r>
            <a:r>
              <a:rPr lang="uk-UA" altLang="uk-UA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(автори: Шеренговий П.З., Шеренговий В.П.,  Андрусик Ю.Ю.);</a:t>
            </a:r>
            <a:r>
              <a:rPr lang="ru-RU" alt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uk-UA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uk-UA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Суниці садової: </a:t>
            </a:r>
            <a:r>
              <a:rPr lang="uk-UA" altLang="uk-UA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«Факел», «Берегиня»,</a:t>
            </a:r>
            <a:r>
              <a:rPr lang="uk-UA" altLang="uk-UA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(автор: Шеренговий П.З.).</a:t>
            </a:r>
            <a:endParaRPr lang="en-US" altLang="uk-UA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sz="2100" b="1" dirty="0">
                <a:solidFill>
                  <a:srgbClr val="002060"/>
                </a:solidFill>
              </a:rPr>
              <a:t> За Ліцензійними договорами попередніх років отримано</a:t>
            </a:r>
            <a:r>
              <a:rPr lang="uk-UA" altLang="ru-RU" sz="2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en-US" altLang="ru-RU" sz="21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sz="2100" b="1" dirty="0">
                <a:solidFill>
                  <a:srgbClr val="FF0000"/>
                </a:solidFill>
              </a:rPr>
              <a:t>роялті у сумі</a:t>
            </a:r>
            <a:r>
              <a:rPr lang="en-US" altLang="ru-RU" sz="2100" b="1" dirty="0">
                <a:solidFill>
                  <a:srgbClr val="FF0000"/>
                </a:solidFill>
              </a:rPr>
              <a:t> </a:t>
            </a:r>
            <a:r>
              <a:rPr lang="uk-UA" altLang="ru-RU" sz="2100" b="1" dirty="0">
                <a:solidFill>
                  <a:srgbClr val="FF0000"/>
                </a:solidFill>
              </a:rPr>
              <a:t>37 100 грн.</a:t>
            </a:r>
            <a:endParaRPr lang="en-US" altLang="ru-RU" sz="21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uk-UA" altLang="uk-UA" sz="1800" b="1" dirty="0">
              <a:solidFill>
                <a:srgbClr val="FF0000"/>
              </a:solidFill>
            </a:endParaRP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uk-UA" altLang="uk-UA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uk-UA" sz="12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333375" y="635000"/>
            <a:ext cx="8496300" cy="3397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</a:pPr>
            <a:r>
              <a:rPr lang="uk-UA" altLang="uk-UA" sz="1600" b="1">
                <a:solidFill>
                  <a:srgbClr val="FFFFFF"/>
                </a:solidFill>
              </a:rPr>
              <a:t>оформлено </a:t>
            </a:r>
            <a:r>
              <a:rPr lang="ru-RU" altLang="uk-UA" sz="1600" b="1">
                <a:solidFill>
                  <a:srgbClr val="FFFFFF"/>
                </a:solidFill>
              </a:rPr>
              <a:t>3</a:t>
            </a:r>
            <a:r>
              <a:rPr lang="uk-UA" altLang="uk-UA" sz="1600" b="1">
                <a:solidFill>
                  <a:srgbClr val="FFFFFF"/>
                </a:solidFill>
              </a:rPr>
              <a:t> ліцензійні договори на 3 сорти рослин</a:t>
            </a:r>
            <a:endParaRPr lang="ru-RU" altLang="uk-UA" sz="1600" b="1">
              <a:solidFill>
                <a:srgbClr val="FFFFFF"/>
              </a:solidFill>
            </a:endParaRPr>
          </a:p>
        </p:txBody>
      </p:sp>
      <p:graphicFrame>
        <p:nvGraphicFramePr>
          <p:cNvPr id="4145" name="Group 49"/>
          <p:cNvGraphicFramePr>
            <a:graphicFrameLocks noGrp="1"/>
          </p:cNvGraphicFramePr>
          <p:nvPr/>
        </p:nvGraphicFramePr>
        <p:xfrm>
          <a:off x="363538" y="5534025"/>
          <a:ext cx="6172200" cy="1141416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07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4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04842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uk-UA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Отримано ліцензійних    договорів</a:t>
                      </a:r>
                      <a:endParaRPr kumimoji="0" lang="ru-RU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alt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2016 рік</a:t>
                      </a:r>
                      <a:endParaRPr kumimoji="0" lang="ru-RU" altLang="uk-U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2017 рік</a:t>
                      </a:r>
                      <a:endParaRPr kumimoji="0" lang="ru-RU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2018 рік</a:t>
                      </a:r>
                      <a:endParaRPr kumimoji="0" lang="ru-RU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56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к-ть</a:t>
                      </a:r>
                      <a:endParaRPr kumimoji="0" lang="ru-RU" alt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грн.</a:t>
                      </a:r>
                      <a:endParaRPr kumimoji="0" lang="ru-RU" alt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к-ть</a:t>
                      </a:r>
                      <a:endParaRPr kumimoji="0" lang="ru-RU" alt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грн.</a:t>
                      </a:r>
                      <a:endParaRPr kumimoji="0" lang="ru-RU" alt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к-ть</a:t>
                      </a:r>
                      <a:endParaRPr kumimoji="0" lang="ru-RU" alt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грн.</a:t>
                      </a:r>
                      <a:endParaRPr kumimoji="0" lang="ru-RU" alt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4011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20266</a:t>
                      </a:r>
                      <a:endParaRPr kumimoji="0" lang="ru-RU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ru-RU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60954</a:t>
                      </a:r>
                      <a:endParaRPr kumimoji="0" lang="ru-RU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44600</a:t>
                      </a:r>
                      <a:endParaRPr kumimoji="0" lang="ru-RU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210" name="Rectangle 2"/>
          <p:cNvSpPr txBox="1">
            <a:spLocks noChangeArrowheads="1"/>
          </p:cNvSpPr>
          <p:nvPr/>
        </p:nvSpPr>
        <p:spPr bwMode="auto">
          <a:xfrm>
            <a:off x="1758950" y="84138"/>
            <a:ext cx="564356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uk-UA" altLang="uk-UA" sz="2600" b="1">
                <a:solidFill>
                  <a:srgbClr val="1F497D"/>
                </a:solidFill>
              </a:rPr>
              <a:t>Ліцензійні договори</a:t>
            </a:r>
            <a:endParaRPr lang="ru-RU" altLang="uk-UA" sz="2600" b="1">
              <a:solidFill>
                <a:srgbClr val="1F497D"/>
              </a:solidFill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689725" y="5527675"/>
            <a:ext cx="2035175" cy="1152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95000"/>
              </a:lnSpc>
              <a:spcAft>
                <a:spcPts val="0"/>
              </a:spcAft>
              <a:buFontTx/>
              <a:buNone/>
              <a:defRPr/>
            </a:pPr>
            <a:r>
              <a:rPr lang="uk-UA" alt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сорти ягідних отримано паушальні платежі </a:t>
            </a:r>
            <a:endParaRPr lang="en-US" altLang="uk-UA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lnSpc>
                <a:spcPct val="95000"/>
              </a:lnSpc>
              <a:spcAft>
                <a:spcPts val="0"/>
              </a:spcAft>
              <a:buFontTx/>
              <a:buNone/>
              <a:defRPr/>
            </a:pPr>
            <a:r>
              <a:rPr lang="uk-UA" altLang="uk-UA" sz="1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 суму 7 500 грн.</a:t>
            </a:r>
          </a:p>
        </p:txBody>
      </p:sp>
      <p:pic>
        <p:nvPicPr>
          <p:cNvPr id="50212" name="Picture 61" descr="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2973388"/>
            <a:ext cx="12795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13" name="Picture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1633538"/>
            <a:ext cx="13033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14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8A8344A-38B5-4224-88C0-A5D0EB7A4E62}" type="slidenum">
              <a:rPr lang="ru-RU" altLang="uk-UA">
                <a:solidFill>
                  <a:srgbClr val="898989"/>
                </a:solidFill>
              </a:rPr>
              <a:pPr/>
              <a:t>46</a:t>
            </a:fld>
            <a:endParaRPr lang="ru-RU" altLang="uk-UA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38" y="4473575"/>
            <a:ext cx="8361362" cy="738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rgbClr val="0101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заключення ліцензійних договорів у 2019 році </a:t>
            </a:r>
            <a:r>
              <a:rPr lang="uk-UA" sz="1400" b="1" dirty="0">
                <a:solidFill>
                  <a:srgbClr val="0101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 6 сертифікатів на сортові якості та </a:t>
            </a:r>
            <a:endParaRPr lang="en-US" sz="1400" b="1" dirty="0">
              <a:solidFill>
                <a:srgbClr val="0101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0101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сертифікатів</a:t>
            </a:r>
            <a:r>
              <a:rPr lang="en-US" sz="1400" b="1" dirty="0">
                <a:solidFill>
                  <a:srgbClr val="0101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rgbClr val="0101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товарні якості на сорти рослин: </a:t>
            </a:r>
            <a:r>
              <a:rPr lang="uk-UA" sz="1400" dirty="0">
                <a:solidFill>
                  <a:srgbClr val="0101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малини «Благородна», «Осіння», «Космічна»; </a:t>
            </a:r>
            <a:endParaRPr lang="en-US" sz="1400" dirty="0">
              <a:solidFill>
                <a:srgbClr val="0101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rgbClr val="0101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ожини «Насолода»; суниці «Берегиня», «Факел» </a:t>
            </a:r>
            <a:endParaRPr lang="en-US" sz="1400" dirty="0">
              <a:solidFill>
                <a:srgbClr val="0101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1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ru-RU" sz="3000" b="1" dirty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uk-UA" altLang="ru-RU" sz="3000" b="1" dirty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uk-UA" altLang="ru-RU" sz="3000" b="1" dirty="0">
                <a:solidFill>
                  <a:schemeClr val="accent2"/>
                </a:solidFill>
                <a:latin typeface="Bookman Old Style" pitchFamily="18" charset="0"/>
              </a:rPr>
              <a:t>Студентська наука в </a:t>
            </a:r>
            <a:r>
              <a:rPr lang="uk-UA" altLang="ru-RU" sz="3000" b="1" dirty="0" err="1">
                <a:solidFill>
                  <a:schemeClr val="accent2"/>
                </a:solidFill>
                <a:latin typeface="Bookman Old Style" pitchFamily="18" charset="0"/>
              </a:rPr>
              <a:t>НУБіП</a:t>
            </a:r>
            <a:r>
              <a:rPr lang="uk-UA" altLang="ru-RU" sz="3000" b="1" dirty="0">
                <a:solidFill>
                  <a:schemeClr val="accent2"/>
                </a:solidFill>
                <a:latin typeface="Bookman Old Style" pitchFamily="18" charset="0"/>
              </a:rPr>
              <a:t> України</a:t>
            </a:r>
            <a:endParaRPr lang="ru-RU" altLang="ru-RU" sz="3000" b="1" dirty="0">
              <a:solidFill>
                <a:schemeClr val="accent2"/>
              </a:solidFill>
              <a:latin typeface="Bodoni MT" pitchFamily="18" charset="0"/>
            </a:endParaRPr>
          </a:p>
        </p:txBody>
      </p:sp>
      <p:sp>
        <p:nvSpPr>
          <p:cNvPr id="141314" name="Rectangle 4"/>
          <p:cNvSpPr>
            <a:spLocks noChangeArrowheads="1"/>
          </p:cNvSpPr>
          <p:nvPr/>
        </p:nvSpPr>
        <p:spPr bwMode="auto">
          <a:xfrm>
            <a:off x="3505200" y="2590800"/>
            <a:ext cx="594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b="1">
                <a:solidFill>
                  <a:srgbClr val="12096B"/>
                </a:solidFill>
                <a:latin typeface="Arial" charset="0"/>
              </a:rPr>
              <a:t> </a:t>
            </a:r>
            <a:endParaRPr lang="ru-RU" altLang="ru-RU" sz="1600" b="1" i="1">
              <a:solidFill>
                <a:srgbClr val="006600"/>
              </a:solidFill>
              <a:latin typeface="Arial" charset="0"/>
            </a:endParaRPr>
          </a:p>
        </p:txBody>
      </p:sp>
      <p:graphicFrame>
        <p:nvGraphicFramePr>
          <p:cNvPr id="123965" name="Group 61"/>
          <p:cNvGraphicFramePr>
            <a:graphicFrameLocks noGrp="1"/>
          </p:cNvGraphicFramePr>
          <p:nvPr/>
        </p:nvGraphicFramePr>
        <p:xfrm>
          <a:off x="3895725" y="6046788"/>
          <a:ext cx="5041900" cy="819150"/>
        </p:xfrm>
        <a:graphic>
          <a:graphicData uri="http://schemas.openxmlformats.org/drawingml/2006/table">
            <a:tbl>
              <a:tblPr/>
              <a:tblGrid>
                <a:gridCol w="1688621">
                  <a:extLst>
                    <a:ext uri="{9D8B030D-6E8A-4147-A177-3AD203B41FA5}"/>
                  </a:extLst>
                </a:gridCol>
                <a:gridCol w="1600429">
                  <a:extLst>
                    <a:ext uri="{9D8B030D-6E8A-4147-A177-3AD203B41FA5}"/>
                  </a:extLst>
                </a:gridCol>
                <a:gridCol w="1752850">
                  <a:extLst>
                    <a:ext uri="{9D8B030D-6E8A-4147-A177-3AD203B41FA5}"/>
                  </a:extLst>
                </a:gridCol>
              </a:tblGrid>
              <a:tr h="380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9" marR="91479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9" marR="91479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9" marR="91479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381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9" marR="91479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9" marR="91479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2638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9" marR="91479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4" name="Таблиця 3"/>
          <p:cNvGraphicFramePr>
            <a:graphicFrameLocks noGrp="1"/>
          </p:cNvGraphicFramePr>
          <p:nvPr/>
        </p:nvGraphicFramePr>
        <p:xfrm>
          <a:off x="76200" y="3992563"/>
          <a:ext cx="6678613" cy="1708149"/>
        </p:xfrm>
        <a:graphic>
          <a:graphicData uri="http://schemas.openxmlformats.org/drawingml/2006/table">
            <a:tbl>
              <a:tblPr/>
              <a:tblGrid>
                <a:gridCol w="1722355">
                  <a:extLst>
                    <a:ext uri="{9D8B030D-6E8A-4147-A177-3AD203B41FA5}"/>
                  </a:extLst>
                </a:gridCol>
                <a:gridCol w="1466531">
                  <a:extLst>
                    <a:ext uri="{9D8B030D-6E8A-4147-A177-3AD203B41FA5}"/>
                  </a:extLst>
                </a:gridCol>
                <a:gridCol w="1757349">
                  <a:extLst>
                    <a:ext uri="{9D8B030D-6E8A-4147-A177-3AD203B41FA5}"/>
                  </a:extLst>
                </a:gridCol>
                <a:gridCol w="1732378">
                  <a:extLst>
                    <a:ext uri="{9D8B030D-6E8A-4147-A177-3AD203B41FA5}"/>
                  </a:extLst>
                </a:gridCol>
              </a:tblGrid>
              <a:tr h="683259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kumimoji="0" lang="uk-UA" altLang="uk-U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</a:t>
                      </a: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поданих робіт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Переможці </a:t>
                      </a: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конкурсу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переможців </a:t>
                      </a:r>
                      <a:r>
                        <a:rPr kumimoji="0" lang="uk-UA" altLang="uk-UA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пропорційно</a:t>
                      </a: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поданих робіт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4163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2015/2016 </a:t>
                      </a:r>
                      <a:r>
                        <a:rPr kumimoji="0" lang="uk-UA" altLang="uk-UA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4163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2016/2017 </a:t>
                      </a:r>
                      <a:r>
                        <a:rPr kumimoji="0" lang="uk-UA" altLang="uk-UA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4163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2017/2018 </a:t>
                      </a:r>
                      <a:r>
                        <a:rPr kumimoji="0" lang="uk-UA" altLang="uk-UA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uk-UA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uk-UA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uk-UA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" name="Скругленный прямоугольник 2"/>
          <p:cNvSpPr/>
          <p:nvPr/>
        </p:nvSpPr>
        <p:spPr>
          <a:xfrm>
            <a:off x="457200" y="708025"/>
            <a:ext cx="8305800" cy="3587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Студентські наукові гуртки</a:t>
            </a:r>
          </a:p>
        </p:txBody>
      </p:sp>
      <p:pic>
        <p:nvPicPr>
          <p:cNvPr id="14135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5750" y="3981450"/>
            <a:ext cx="23876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58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6863" y="1873250"/>
            <a:ext cx="2112962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59" name="Picture 52" descr="https://nubip.edu.ua/sites/default/files/u18/dsc_1161_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1638" y="1885950"/>
            <a:ext cx="238125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4"/>
          <p:cNvSpPr/>
          <p:nvPr/>
        </p:nvSpPr>
        <p:spPr>
          <a:xfrm>
            <a:off x="76200" y="3463925"/>
            <a:ext cx="6650038" cy="5254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Динаміка участі та результативність студентів у Всеукраїнському конкурсі студентських наукових робіт МОН України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24"/>
          <p:cNvSpPr/>
          <p:nvPr/>
        </p:nvSpPr>
        <p:spPr>
          <a:xfrm>
            <a:off x="3924300" y="5688013"/>
            <a:ext cx="4979988" cy="381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Наукові публікації студентів</a:t>
            </a:r>
          </a:p>
        </p:txBody>
      </p:sp>
      <p:pic>
        <p:nvPicPr>
          <p:cNvPr id="141362" name="Picture 14" descr="C:\Documents and Settings\user\Рабочий стол\Научный вестни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4150" y="5683250"/>
            <a:ext cx="8382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63" name="Picture 2" descr="http://nubip.edu.ua/sites/default/files/u39/%D0%91%D0%B8%D0%BE%D1%80%D0%B5%D1%81%D1%83%D1%80%D1%81%D1%8B%20%D0%B8%20%D0%BF%D1%80%D0%B8%D1%80%D0%BE%D0%B4%D0%BE%D0%BF%D0%BE%D0%BB%D1%8C%D0%B7%D0%BE%D0%B2%D0%B0%D0%BD%D0%B8%D0%B5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2350" y="5680075"/>
            <a:ext cx="9302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64" name="Picture 54" descr="http://nubip.edu.ua/sites/default/files/u39/2_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47863" y="5692775"/>
            <a:ext cx="860425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65" name="Picture 56" descr="http://nubip.edu.ua/sites/default/files/u39/C%D1%83%D1%87%D0%B0%D1%81%D0%BD%D0%B5%20%D0%BF%D1%82%D0%B0%D1%85%D1%96%D0%B2%D0%BD%D0%B8%D1%86%D1%82%D0%B2%D0%B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08288" y="5688013"/>
            <a:ext cx="87471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66" name="Рисунок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42213" y="1773238"/>
            <a:ext cx="151923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67" name="Picture 62" descr="https://nubip.edu.ua/sites/default/files/u18/dsc_189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4975" y="1885950"/>
            <a:ext cx="250666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Group 28"/>
          <p:cNvGraphicFramePr>
            <a:graphicFrameLocks noGrp="1"/>
          </p:cNvGraphicFramePr>
          <p:nvPr/>
        </p:nvGraphicFramePr>
        <p:xfrm>
          <a:off x="457200" y="1096963"/>
          <a:ext cx="8343900" cy="792162"/>
        </p:xfrm>
        <a:graphic>
          <a:graphicData uri="http://schemas.openxmlformats.org/drawingml/2006/table">
            <a:tbl>
              <a:tblPr/>
              <a:tblGrid>
                <a:gridCol w="2806585">
                  <a:extLst>
                    <a:ext uri="{9D8B030D-6E8A-4147-A177-3AD203B41FA5}"/>
                  </a:extLst>
                </a:gridCol>
                <a:gridCol w="2503170">
                  <a:extLst>
                    <a:ext uri="{9D8B030D-6E8A-4147-A177-3AD203B41FA5}"/>
                  </a:extLst>
                </a:gridCol>
                <a:gridCol w="3034145">
                  <a:extLst>
                    <a:ext uri="{9D8B030D-6E8A-4147-A177-3AD203B41FA5}"/>
                  </a:extLst>
                </a:gridCol>
              </a:tblGrid>
              <a:tr h="396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28" marB="456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28" marB="456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28" marB="456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28" marB="456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28" marB="456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28" marB="456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0953435"/>
              </p:ext>
            </p:extLst>
          </p:nvPr>
        </p:nvGraphicFramePr>
        <p:xfrm>
          <a:off x="304800" y="850900"/>
          <a:ext cx="8534399" cy="5869895"/>
        </p:xfrm>
        <a:graphic>
          <a:graphicData uri="http://schemas.openxmlformats.org/drawingml/2006/table">
            <a:tbl>
              <a:tblPr/>
              <a:tblGrid>
                <a:gridCol w="2558588">
                  <a:extLst>
                    <a:ext uri="{9D8B030D-6E8A-4147-A177-3AD203B41FA5}"/>
                  </a:extLst>
                </a:gridCol>
                <a:gridCol w="1132548">
                  <a:extLst>
                    <a:ext uri="{9D8B030D-6E8A-4147-A177-3AD203B41FA5}"/>
                  </a:extLst>
                </a:gridCol>
                <a:gridCol w="864096">
                  <a:extLst>
                    <a:ext uri="{9D8B030D-6E8A-4147-A177-3AD203B41FA5}"/>
                  </a:extLst>
                </a:gridCol>
                <a:gridCol w="1512168">
                  <a:extLst>
                    <a:ext uri="{9D8B030D-6E8A-4147-A177-3AD203B41FA5}"/>
                  </a:extLst>
                </a:gridCol>
                <a:gridCol w="1224136">
                  <a:extLst>
                    <a:ext uri="{9D8B030D-6E8A-4147-A177-3AD203B41FA5}"/>
                  </a:extLst>
                </a:gridCol>
                <a:gridCol w="1242863"/>
              </a:tblGrid>
              <a:tr h="849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Факультети, навчально-наукові інститути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поданих робіт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2017-2018 </a:t>
                      </a:r>
                      <a:r>
                        <a:rPr kumimoji="0" lang="uk-UA" alt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н.р</a:t>
                      </a: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Переможці Конкурсу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2017-2018 </a:t>
                      </a:r>
                      <a:r>
                        <a:rPr kumimoji="0" lang="uk-UA" alt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н.р</a:t>
                      </a: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Потенціал університету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ІІ турі Конкурсу </a:t>
                      </a:r>
                      <a:b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2018-2019 </a:t>
                      </a:r>
                      <a:r>
                        <a:rPr kumimoji="0" lang="uk-UA" alt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н.р</a:t>
                      </a: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Запланована кількість робіт на ІІ тур Конкурсу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Фактично подано робіт станом на 17.01.2019 р.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7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Конструювання і дизайну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619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Ветеринарної медицини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619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Гуманітарно-педагогічний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7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Економічний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528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Енергетики, автоматики і енергозбереження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7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Лісового і садово-паркового господарства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746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Механіко-технологічний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7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Післядипломної освіти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7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Землевпорядкування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746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</a:t>
                      </a: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Тварин. </a:t>
                      </a: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 водних біоресурсів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7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Агробіологічний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7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Інформаційних технологій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528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 Харчових технологій та управління якістю продукції 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7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 Юридичний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7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 Захисту </a:t>
                      </a:r>
                      <a:r>
                        <a:rPr kumimoji="0" lang="uk-UA" alt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росл</a:t>
                      </a: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</a:t>
                      </a:r>
                      <a:r>
                        <a:rPr kumimoji="0" lang="uk-UA" alt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біотехн</a:t>
                      </a: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та </a:t>
                      </a:r>
                      <a:r>
                        <a:rPr kumimoji="0" lang="uk-UA" alt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екол</a:t>
                      </a: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7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 Аграрного менеджменту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746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61342" marR="61342" marT="30674" marB="306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56818"/>
            <a:ext cx="871296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 підрозділів у Всеукраїнському конкурсі студентських наукових робіт у 2018-2019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(термін завершення І етапу: 18.01.2019 р.)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99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2"/>
          <p:cNvPicPr>
            <a:picLocks noChangeAspect="1" noChangeArrowheads="1"/>
          </p:cNvPicPr>
          <p:nvPr/>
        </p:nvPicPr>
        <p:blipFill>
          <a:blip r:embed="rId2"/>
          <a:srcRect l="320" t="20880" r="2745" b="41132"/>
          <a:stretch>
            <a:fillRect/>
          </a:stretch>
        </p:blipFill>
        <p:spPr bwMode="auto">
          <a:xfrm>
            <a:off x="190500" y="71438"/>
            <a:ext cx="86391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6" name="AutoShape 6" descr="https://static.wixstatic.com/media/faaa5b_4aa1df151ecb4b93a082cb51ddce4940~mv2_d_2560_1440_s_2.jpg/v1/fill/w_537,h_280,al_c,q_80,usm_0.66_1.00_0.01/faaa5b_4aa1df151ecb4b93a082cb51ddce4940~mv2_d_2560_1440_s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/>
          </a:p>
        </p:txBody>
      </p:sp>
      <p:sp>
        <p:nvSpPr>
          <p:cNvPr id="144387" name="AutoShape 8" descr="https://static.wixstatic.com/media/faaa5b_4aa1df151ecb4b93a082cb51ddce4940~mv2_d_2560_1440_s_2.jpg/v1/fill/w_537,h_280,al_c,q_80,usm_0.66_1.00_0.01/faaa5b_4aa1df151ecb4b93a082cb51ddce4940~mv2_d_2560_1440_s_2.webp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/>
          </a:p>
        </p:txBody>
      </p:sp>
      <p:sp>
        <p:nvSpPr>
          <p:cNvPr id="144388" name="Прямоугольник 8"/>
          <p:cNvSpPr>
            <a:spLocks noChangeArrowheads="1"/>
          </p:cNvSpPr>
          <p:nvPr/>
        </p:nvSpPr>
        <p:spPr bwMode="auto">
          <a:xfrm>
            <a:off x="179388" y="1042988"/>
            <a:ext cx="8632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b="1">
                <a:solidFill>
                  <a:schemeClr val="tx2"/>
                </a:solidFill>
              </a:rPr>
              <a:t>ВІД СТАРТАП ПРОЕКТУ ДО УСПІШНОГО ІННОВАЦІЙНОГО БІЗНЕСУ</a:t>
            </a:r>
            <a:endParaRPr lang="uk-UA" altLang="uk-UA" b="1"/>
          </a:p>
        </p:txBody>
      </p:sp>
      <p:sp>
        <p:nvSpPr>
          <p:cNvPr id="144389" name="AutoShape 11" descr="https://static.wixstatic.com/media/faaa5b_9276a9a3ff334ca8b6c51912fc88abe3~mv2.jpg/v1/fill/w_402,h_320,al_c,q_80,usm_0.66_1.00_0.01/faaa5b_9276a9a3ff334ca8b6c51912fc88abe3~mv2.webp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/>
          </a:p>
        </p:txBody>
      </p:sp>
      <p:sp>
        <p:nvSpPr>
          <p:cNvPr id="144390" name="AutoShape 13" descr="https://static.wixstatic.com/media/faaa5b_9276a9a3ff334ca8b6c51912fc88abe3~mv2.jpg/v1/fill/w_402,h_320,al_c,q_80,usm_0.66_1.00_0.01/faaa5b_9276a9a3ff334ca8b6c51912fc88abe3~mv2.webp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/>
          </a:p>
        </p:txBody>
      </p:sp>
      <p:sp>
        <p:nvSpPr>
          <p:cNvPr id="144391" name="AutoShape 18" descr="https://static.wixstatic.com/media/faaa5b_4aa1df151ecb4b93a082cb51ddce4940~mv2_d_2560_1440_s_2.jpg/v1/fill/w_537,h_280,al_c,q_80,usm_0.66_1.00_0.01/faaa5b_4aa1df151ecb4b93a082cb51ddce4940~mv2_d_2560_1440_s_2.webp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/>
          </a:p>
        </p:txBody>
      </p:sp>
      <p:sp>
        <p:nvSpPr>
          <p:cNvPr id="144392" name="AutoShape 21" descr="https://static.wixstatic.com/media/faaa5b_302e66ce21fb4ab38c7c6e31b4d3909a~mv2_d_2560_1440_s_2.jpg/v1/fill/w_537,h_280,al_c,q_80,usm_0.66_1.00_0.01/faaa5b_302e66ce21fb4ab38c7c6e31b4d3909a~mv2_d_2560_1440_s_2.webp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73050" y="1423988"/>
          <a:ext cx="4370388" cy="4735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342">
                  <a:extLst>
                    <a:ext uri="{9D8B030D-6E8A-4147-A177-3AD203B41FA5}"/>
                  </a:extLst>
                </a:gridCol>
                <a:gridCol w="936046">
                  <a:extLst>
                    <a:ext uri="{9D8B030D-6E8A-4147-A177-3AD203B41FA5}"/>
                  </a:extLst>
                </a:gridCol>
              </a:tblGrid>
              <a:tr h="640063"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Перший випуск</a:t>
                      </a:r>
                    </a:p>
                    <a:p>
                      <a:pPr algn="ctr"/>
                      <a:r>
                        <a:rPr lang="uk-UA" sz="1800" dirty="0" smtClean="0"/>
                        <a:t>47 слухачів,</a:t>
                      </a:r>
                      <a:r>
                        <a:rPr lang="uk-UA" sz="1800" baseline="0" dirty="0" smtClean="0"/>
                        <a:t> 14 проектів</a:t>
                      </a:r>
                      <a:endParaRPr lang="uk-UA" sz="1800" dirty="0"/>
                    </a:p>
                  </a:txBody>
                  <a:tcPr marL="91434" marR="91434" marT="45712" marB="45712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800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Структурний підрозділ</a:t>
                      </a: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0" lang="uk-UA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проектів</a:t>
                      </a:r>
                      <a:endParaRPr kumimoji="0" lang="uk-UA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/>
                </a:tc>
                <a:extLst>
                  <a:ext uri="{0D108BD9-81ED-4DB2-BD59-A6C34878D82A}"/>
                </a:extLst>
              </a:tr>
              <a:tr h="3245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Ф-т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захисту </a:t>
                      </a:r>
                      <a:r>
                        <a:rPr kumimoji="0" lang="uk-UA" sz="16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росл</a:t>
                      </a:r>
                      <a:r>
                        <a:rPr kumimoji="0" lang="uk-UA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uk-UA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біотехн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та </a:t>
                      </a:r>
                      <a:r>
                        <a:rPr kumimoji="0" lang="uk-UA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екол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uk-UA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uk-UA" sz="1800" dirty="0" smtClean="0"/>
                        <a:t>3</a:t>
                      </a:r>
                      <a:endParaRPr lang="uk-UA" sz="1800" dirty="0"/>
                    </a:p>
                  </a:txBody>
                  <a:tcPr marL="91434" marR="91434" marT="45712" marB="45712"/>
                </a:tc>
                <a:extLst>
                  <a:ext uri="{0D108BD9-81ED-4DB2-BD59-A6C34878D82A}"/>
                </a:extLst>
              </a:tr>
              <a:tr h="3245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ННІ енергетики, </a:t>
                      </a:r>
                      <a:r>
                        <a:rPr kumimoji="0" lang="uk-UA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автом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і </a:t>
                      </a:r>
                      <a:r>
                        <a:rPr kumimoji="0" lang="uk-UA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енергозб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uk-UA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uk-UA" sz="1800" dirty="0" smtClean="0"/>
                        <a:t>2</a:t>
                      </a:r>
                      <a:endParaRPr lang="uk-UA" sz="1800" dirty="0"/>
                    </a:p>
                  </a:txBody>
                  <a:tcPr marL="91434" marR="91434" marT="45712" marB="45712"/>
                </a:tc>
                <a:extLst>
                  <a:ext uri="{0D108BD9-81ED-4DB2-BD59-A6C34878D82A}"/>
                </a:extLst>
              </a:tr>
              <a:tr h="370777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ННІ післядипломної освіти</a:t>
                      </a:r>
                      <a:endParaRPr kumimoji="0" lang="uk-U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uk-UA" sz="1800" dirty="0" smtClean="0"/>
                        <a:t>2</a:t>
                      </a:r>
                      <a:endParaRPr lang="uk-UA" sz="1800" dirty="0"/>
                    </a:p>
                  </a:txBody>
                  <a:tcPr marL="91434" marR="91434" marT="45712" marB="45712"/>
                </a:tc>
                <a:extLst>
                  <a:ext uri="{0D108BD9-81ED-4DB2-BD59-A6C34878D82A}"/>
                </a:extLst>
              </a:tr>
              <a:tr h="3707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Механіко-техн. факультет</a:t>
                      </a:r>
                      <a:endParaRPr kumimoji="0" lang="uk-UA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uk-UA" sz="1800" dirty="0" smtClean="0"/>
                        <a:t>1</a:t>
                      </a:r>
                      <a:endParaRPr lang="uk-UA" sz="1800" dirty="0"/>
                    </a:p>
                  </a:txBody>
                  <a:tcPr marL="91434" marR="91434" marT="45712" marB="45712"/>
                </a:tc>
                <a:extLst>
                  <a:ext uri="{0D108BD9-81ED-4DB2-BD59-A6C34878D82A}"/>
                </a:extLst>
              </a:tr>
              <a:tr h="3707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Ф-т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інформ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технологій</a:t>
                      </a:r>
                      <a:endParaRPr kumimoji="0" lang="uk-UA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uk-UA" sz="1800" dirty="0" smtClean="0"/>
                        <a:t>1</a:t>
                      </a:r>
                      <a:endParaRPr lang="uk-UA" sz="1800" dirty="0"/>
                    </a:p>
                  </a:txBody>
                  <a:tcPr marL="91434" marR="91434" marT="45712" marB="45712"/>
                </a:tc>
                <a:extLst>
                  <a:ext uri="{0D108BD9-81ED-4DB2-BD59-A6C34878D82A}"/>
                </a:extLst>
              </a:tr>
              <a:tr h="370777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УЛЯБП АПК</a:t>
                      </a:r>
                      <a:endParaRPr kumimoji="0" lang="uk-U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uk-UA" sz="1800" dirty="0" smtClean="0"/>
                        <a:t>1</a:t>
                      </a:r>
                      <a:endParaRPr lang="uk-UA" sz="1800" dirty="0"/>
                    </a:p>
                  </a:txBody>
                  <a:tcPr marL="91434" marR="91434" marT="45712" marB="45712"/>
                </a:tc>
                <a:extLst>
                  <a:ext uri="{0D108BD9-81ED-4DB2-BD59-A6C34878D82A}"/>
                </a:extLst>
              </a:tr>
              <a:tr h="3707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Ф-т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констр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та дизайну</a:t>
                      </a:r>
                      <a:endParaRPr kumimoji="0" lang="uk-UA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uk-UA" sz="1800" dirty="0" smtClean="0"/>
                        <a:t>1</a:t>
                      </a:r>
                      <a:endParaRPr lang="uk-UA" sz="1800" dirty="0"/>
                    </a:p>
                  </a:txBody>
                  <a:tcPr marL="91434" marR="91434" marT="45712" marB="45712"/>
                </a:tc>
                <a:extLst>
                  <a:ext uri="{0D108BD9-81ED-4DB2-BD59-A6C34878D82A}"/>
                </a:extLst>
              </a:tr>
              <a:tr h="370777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Агробіологічний факультет</a:t>
                      </a:r>
                      <a:endParaRPr kumimoji="0" lang="uk-U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uk-UA" sz="1800" dirty="0" smtClean="0"/>
                        <a:t>1</a:t>
                      </a:r>
                      <a:endParaRPr lang="uk-UA" sz="1800" dirty="0"/>
                    </a:p>
                  </a:txBody>
                  <a:tcPr marL="91434" marR="91434" marT="45712" marB="45712"/>
                </a:tc>
                <a:extLst>
                  <a:ext uri="{0D108BD9-81ED-4DB2-BD59-A6C34878D82A}"/>
                </a:extLst>
              </a:tr>
              <a:tr h="370777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0" lang="uk-UA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Ф-т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агр. менеджменту</a:t>
                      </a:r>
                      <a:endParaRPr kumimoji="0" lang="uk-U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uk-UA" sz="1800" dirty="0" smtClean="0"/>
                        <a:t>1</a:t>
                      </a:r>
                      <a:endParaRPr lang="uk-UA" sz="1800" dirty="0"/>
                    </a:p>
                  </a:txBody>
                  <a:tcPr marL="91434" marR="91434" marT="45712" marB="45712"/>
                </a:tc>
                <a:extLst>
                  <a:ext uri="{0D108BD9-81ED-4DB2-BD59-A6C34878D82A}"/>
                </a:extLst>
              </a:tr>
              <a:tr h="370777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Ніжинський </a:t>
                      </a:r>
                      <a:r>
                        <a:rPr kumimoji="0" lang="uk-UA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агротехн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інститут</a:t>
                      </a:r>
                      <a:endParaRPr kumimoji="0" lang="uk-U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uk-UA" sz="1800" dirty="0" smtClean="0"/>
                        <a:t>1</a:t>
                      </a:r>
                      <a:endParaRPr lang="uk-UA" sz="1800" dirty="0"/>
                    </a:p>
                  </a:txBody>
                  <a:tcPr marL="91434" marR="91434" marT="45712" marB="45712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787900" y="1412875"/>
          <a:ext cx="4138613" cy="479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742">
                  <a:extLst>
                    <a:ext uri="{9D8B030D-6E8A-4147-A177-3AD203B41FA5}"/>
                  </a:extLst>
                </a:gridCol>
                <a:gridCol w="1054871">
                  <a:extLst>
                    <a:ext uri="{9D8B030D-6E8A-4147-A177-3AD203B41FA5}"/>
                  </a:extLst>
                </a:gridCol>
              </a:tblGrid>
              <a:tr h="640165"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Другий набір</a:t>
                      </a:r>
                    </a:p>
                    <a:p>
                      <a:pPr algn="ctr"/>
                      <a:r>
                        <a:rPr lang="uk-UA" sz="1800" dirty="0" smtClean="0"/>
                        <a:t>28 слухачів, 12 проектів</a:t>
                      </a:r>
                      <a:endParaRPr lang="uk-UA" sz="1800" dirty="0"/>
                    </a:p>
                  </a:txBody>
                  <a:tcPr marL="91446" marR="91446" marT="45726" marB="45726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791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Структурний підрозділ</a:t>
                      </a: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проектів</a:t>
                      </a:r>
                      <a:endParaRPr kumimoji="0" lang="uk-UA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/>
                </a:extLst>
              </a:tr>
              <a:tr h="640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ветеринарної </a:t>
                      </a:r>
                      <a:r>
                        <a:rPr kumimoji="0" lang="uk-UA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медицини</a:t>
                      </a: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/>
                </a:extLst>
              </a:tr>
              <a:tr h="640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захисту </a:t>
                      </a:r>
                      <a:r>
                        <a:rPr kumimoji="0" lang="uk-UA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рослин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біотехнологій та екології</a:t>
                      </a:r>
                      <a:endParaRPr kumimoji="0" lang="uk-UA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/>
                </a:extLst>
              </a:tr>
              <a:tr h="370889">
                <a:tc>
                  <a:txBody>
                    <a:bodyPr/>
                    <a:lstStyle/>
                    <a:p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ННІ післядипломної освіти</a:t>
                      </a:r>
                      <a:endParaRPr kumimoji="0" lang="uk-UA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/>
                </a:extLst>
              </a:tr>
              <a:tr h="640165">
                <a:tc>
                  <a:txBody>
                    <a:bodyPr/>
                    <a:lstStyle/>
                    <a:p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Кафедра військової підготовки</a:t>
                      </a:r>
                      <a:endParaRPr kumimoji="0" lang="uk-UA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/>
                </a:extLst>
              </a:tr>
              <a:tr h="640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конструювання та дизайну</a:t>
                      </a:r>
                      <a:endParaRPr kumimoji="0" lang="uk-UA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/>
                </a:extLst>
              </a:tr>
              <a:tr h="640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ННІ лісового і садово-паркового господарства</a:t>
                      </a:r>
                      <a:endParaRPr kumimoji="0" lang="uk-UA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44461" name="Прямоугольник 12"/>
          <p:cNvSpPr>
            <a:spLocks noChangeArrowheads="1"/>
          </p:cNvSpPr>
          <p:nvPr/>
        </p:nvSpPr>
        <p:spPr bwMode="auto">
          <a:xfrm>
            <a:off x="307975" y="6308725"/>
            <a:ext cx="8632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b="1">
                <a:solidFill>
                  <a:srgbClr val="C00000"/>
                </a:solidFill>
              </a:rPr>
              <a:t>ПЛАНУЄТЬСЯ СТВОРЕННЯ У 2019 р. ПЕРШОЇ СТАРТАП КОМПАНІЇ </a:t>
            </a:r>
            <a:r>
              <a:rPr lang="en-US" altLang="uk-UA" b="1">
                <a:solidFill>
                  <a:srgbClr val="C00000"/>
                </a:solidFill>
              </a:rPr>
              <a:t>B.SENS.LAB</a:t>
            </a:r>
            <a:endParaRPr lang="uk-UA" altLang="uk-UA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142852"/>
            <a:ext cx="7386044" cy="977900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uk-UA" alt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Динаміка фінансування </a:t>
            </a:r>
            <a:r>
              <a:rPr lang="uk-UA" altLang="uk-UA" sz="2800" b="1" dirty="0">
                <a:solidFill>
                  <a:schemeClr val="bg1"/>
                </a:solidFill>
                <a:cs typeface="Arial" panose="020B0604020202020204" pitchFamily="34" charset="0"/>
              </a:rPr>
              <a:t>наукових досліджень </a:t>
            </a:r>
            <a:br>
              <a:rPr lang="uk-UA" altLang="uk-UA" sz="28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uk-UA" altLang="uk-UA" sz="2800" b="1" dirty="0">
                <a:solidFill>
                  <a:schemeClr val="bg1"/>
                </a:solidFill>
                <a:cs typeface="Arial" panose="020B0604020202020204" pitchFamily="34" charset="0"/>
              </a:rPr>
              <a:t>у 2016-2018 рр.</a:t>
            </a:r>
            <a:endParaRPr lang="ru-RU" altLang="uk-UA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42910" y="1285860"/>
          <a:ext cx="742955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14480" y="2571744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25,5 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uk-UA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грн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2330" y="128586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52,5 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uk-UA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грн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>
            <a:endCxn id="7" idx="1"/>
          </p:cNvCxnSpPr>
          <p:nvPr/>
        </p:nvCxnSpPr>
        <p:spPr>
          <a:xfrm flipV="1">
            <a:off x="2857488" y="1609026"/>
            <a:ext cx="4214842" cy="10341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54" name="Group 134"/>
          <p:cNvGraphicFramePr>
            <a:graphicFrameLocks noGrp="1"/>
          </p:cNvGraphicFramePr>
          <p:nvPr/>
        </p:nvGraphicFramePr>
        <p:xfrm>
          <a:off x="395288" y="593725"/>
          <a:ext cx="8353425" cy="4683119"/>
        </p:xfrm>
        <a:graphic>
          <a:graphicData uri="http://schemas.openxmlformats.org/drawingml/2006/table">
            <a:tbl>
              <a:tblPr/>
              <a:tblGrid>
                <a:gridCol w="495853">
                  <a:extLst>
                    <a:ext uri="{9D8B030D-6E8A-4147-A177-3AD203B41FA5}"/>
                  </a:extLst>
                </a:gridCol>
                <a:gridCol w="5714913">
                  <a:extLst>
                    <a:ext uri="{9D8B030D-6E8A-4147-A177-3AD203B41FA5}"/>
                  </a:extLst>
                </a:gridCol>
                <a:gridCol w="906384">
                  <a:extLst>
                    <a:ext uri="{9D8B030D-6E8A-4147-A177-3AD203B41FA5}"/>
                  </a:extLst>
                </a:gridCol>
                <a:gridCol w="1236275">
                  <a:extLst>
                    <a:ext uri="{9D8B030D-6E8A-4147-A177-3AD203B41FA5}"/>
                  </a:extLst>
                </a:gridCol>
              </a:tblGrid>
              <a:tr h="361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78" marR="72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(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Інститут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2578" marR="72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Кількість заходів</a:t>
                      </a:r>
                      <a:endParaRPr kumimoji="0" lang="ru-RU" alt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Кількість учасників</a:t>
                      </a:r>
                      <a:endParaRPr kumimoji="0" lang="ru-RU" alt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2708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2578" marR="72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ННІ </a:t>
                      </a:r>
                      <a:r>
                        <a:rPr kumimoji="0" lang="ru-RU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лісового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і садово-паркового </a:t>
                      </a:r>
                      <a:r>
                        <a:rPr kumimoji="0" lang="ru-RU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господарства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928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7"/>
                    </a:solidFill>
                  </a:tcPr>
                </a:tc>
                <a:extLst>
                  <a:ext uri="{0D108BD9-81ED-4DB2-BD59-A6C34878D82A}"/>
                </a:extLst>
              </a:tr>
              <a:tr h="270854">
                <a:tc>
                  <a:txBody>
                    <a:bodyPr/>
                    <a:lstStyle/>
                    <a:p>
                      <a:pPr marL="2667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2578" marR="72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Гуманітарно</a:t>
                      </a:r>
                      <a:r>
                        <a:rPr kumimoji="0" lang="uk-UA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-педагогічний факультет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1151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extLst>
                  <a:ext uri="{0D108BD9-81ED-4DB2-BD59-A6C34878D82A}"/>
                </a:extLst>
              </a:tr>
              <a:tr h="2708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2578" marR="72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Економічний факультет 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438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708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2578" marR="72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землевпорядкування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375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extLst>
                  <a:ext uri="{0D108BD9-81ED-4DB2-BD59-A6C34878D82A}"/>
                </a:extLst>
              </a:tr>
              <a:tr h="2708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2578" marR="72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Механіко-технологічний факультет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524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708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2578" marR="72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</a:t>
                      </a:r>
                      <a:r>
                        <a:rPr kumimoji="0" lang="ru-RU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конструювання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дизайну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469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extLst>
                  <a:ext uri="{0D108BD9-81ED-4DB2-BD59-A6C34878D82A}"/>
                </a:extLst>
              </a:tr>
              <a:tr h="2708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2578" marR="72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</a:t>
                      </a:r>
                      <a:r>
                        <a:rPr kumimoji="0" lang="ru-RU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ветеринарної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1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медицини</a:t>
                      </a:r>
                      <a:endParaRPr kumimoji="0" lang="ru-RU" sz="11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333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5910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2578" marR="72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аграрного менеджменту</a:t>
                      </a: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extLst>
                  <a:ext uri="{0D108BD9-81ED-4DB2-BD59-A6C34878D82A}"/>
                </a:extLst>
              </a:tr>
              <a:tr h="2708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2578" marR="72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Юридичний факультет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169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708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2578" marR="72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</a:t>
                      </a:r>
                      <a:r>
                        <a:rPr kumimoji="0" lang="ru-RU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тваринництва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kumimoji="0" lang="ru-RU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водних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біоресурсів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207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extLst>
                  <a:ext uri="{0D108BD9-81ED-4DB2-BD59-A6C34878D82A}"/>
                </a:extLst>
              </a:tr>
              <a:tr h="2708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2578" marR="72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Агробіологічний факультет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381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708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2578" marR="72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</a:t>
                      </a:r>
                      <a:r>
                        <a:rPr kumimoji="0" lang="ru-RU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інформаційних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технологій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extLst>
                  <a:ext uri="{0D108BD9-81ED-4DB2-BD59-A6C34878D82A}"/>
                </a:extLst>
              </a:tr>
              <a:tr h="2708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2578" marR="72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ННІ </a:t>
                      </a:r>
                      <a:r>
                        <a:rPr kumimoji="0" lang="ru-RU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енергетики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автоматики і </a:t>
                      </a:r>
                      <a:r>
                        <a:rPr kumimoji="0" lang="ru-RU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енергозбереження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708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2578" marR="72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</a:t>
                      </a:r>
                      <a:r>
                        <a:rPr kumimoji="0" lang="ru-RU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харчових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технологій та </a:t>
                      </a:r>
                      <a:r>
                        <a:rPr kumimoji="0" lang="ru-RU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якістю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продукції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АПК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extLst>
                  <a:ext uri="{0D108BD9-81ED-4DB2-BD59-A6C34878D82A}"/>
                </a:extLst>
              </a:tr>
              <a:tr h="2708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2578" marR="72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Факультет </a:t>
                      </a:r>
                      <a:r>
                        <a:rPr kumimoji="0" lang="ru-RU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захисту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1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рослин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біотехнологій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kumimoji="0" lang="ru-RU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екології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708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2578" marR="72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5415</a:t>
                      </a:r>
                      <a:endParaRPr kumimoji="0" lang="ru-RU" alt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1" marR="68571" marT="34283" marB="342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CF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29468" name="Rectangle 2"/>
          <p:cNvSpPr txBox="1">
            <a:spLocks noChangeArrowheads="1"/>
          </p:cNvSpPr>
          <p:nvPr/>
        </p:nvSpPr>
        <p:spPr bwMode="auto">
          <a:xfrm>
            <a:off x="704850" y="-20638"/>
            <a:ext cx="8386763" cy="641351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5" rIns="91431" bIns="45715"/>
          <a:lstStyle/>
          <a:p>
            <a:pPr algn="ctr" defTabSz="91386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b="1" dirty="0" err="1">
                <a:solidFill>
                  <a:srgbClr val="CC0000"/>
                </a:solidFill>
                <a:latin typeface="Arial" charset="0"/>
              </a:rPr>
              <a:t>Науково-технічні</a:t>
            </a:r>
            <a:r>
              <a:rPr lang="ru-RU" b="1" dirty="0">
                <a:solidFill>
                  <a:srgbClr val="CC0000"/>
                </a:solidFill>
                <a:latin typeface="Arial" charset="0"/>
              </a:rPr>
              <a:t> заходи </a:t>
            </a:r>
            <a:r>
              <a:rPr lang="ru-RU" b="1" dirty="0" err="1">
                <a:solidFill>
                  <a:srgbClr val="CC0000"/>
                </a:solidFill>
                <a:latin typeface="Arial" charset="0"/>
              </a:rPr>
              <a:t>Національного</a:t>
            </a:r>
            <a:r>
              <a:rPr lang="ru-RU" b="1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CC0000"/>
                </a:solidFill>
                <a:latin typeface="Arial" charset="0"/>
              </a:rPr>
              <a:t>університету</a:t>
            </a:r>
            <a:r>
              <a:rPr lang="ru-RU" b="1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CC0000"/>
                </a:solidFill>
                <a:latin typeface="Arial" charset="0"/>
              </a:rPr>
              <a:t>біореурсів</a:t>
            </a:r>
            <a:r>
              <a:rPr lang="ru-RU" b="1" dirty="0">
                <a:solidFill>
                  <a:srgbClr val="CC0000"/>
                </a:solidFill>
                <a:latin typeface="Arial" charset="0"/>
              </a:rPr>
              <a:t> і </a:t>
            </a:r>
            <a:r>
              <a:rPr lang="ru-RU" b="1" dirty="0" err="1">
                <a:solidFill>
                  <a:srgbClr val="CC0000"/>
                </a:solidFill>
                <a:latin typeface="Arial" charset="0"/>
              </a:rPr>
              <a:t>природокористування</a:t>
            </a:r>
            <a:r>
              <a:rPr lang="ru-RU" b="1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CC0000"/>
                </a:solidFill>
                <a:latin typeface="Arial" charset="0"/>
              </a:rPr>
              <a:t>України</a:t>
            </a:r>
            <a:r>
              <a:rPr lang="ru-RU" b="1" dirty="0">
                <a:solidFill>
                  <a:srgbClr val="CC0000"/>
                </a:solidFill>
                <a:latin typeface="Arial" charset="0"/>
              </a:rPr>
              <a:t>, 2018 р.</a:t>
            </a:r>
          </a:p>
        </p:txBody>
      </p:sp>
      <p:sp>
        <p:nvSpPr>
          <p:cNvPr id="145520" name="Овал 7"/>
          <p:cNvSpPr>
            <a:spLocks noChangeArrowheads="1"/>
          </p:cNvSpPr>
          <p:nvPr/>
        </p:nvSpPr>
        <p:spPr bwMode="auto">
          <a:xfrm>
            <a:off x="3276600" y="5318125"/>
            <a:ext cx="5759450" cy="1344613"/>
          </a:xfrm>
          <a:prstGeom prst="ellipse">
            <a:avLst/>
          </a:prstGeom>
          <a:solidFill>
            <a:srgbClr val="CECEEF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lIns="96752" tIns="48376" rIns="96752" bIns="48376" anchor="ctr"/>
          <a:lstStyle/>
          <a:p>
            <a:pPr algn="ctr" defTabSz="912813"/>
            <a:endParaRPr lang="uk-UA" altLang="uk-UA" sz="1500"/>
          </a:p>
        </p:txBody>
      </p:sp>
      <p:sp>
        <p:nvSpPr>
          <p:cNvPr id="145521" name="Text Box 111"/>
          <p:cNvSpPr txBox="1">
            <a:spLocks noChangeArrowheads="1"/>
          </p:cNvSpPr>
          <p:nvPr/>
        </p:nvSpPr>
        <p:spPr bwMode="auto">
          <a:xfrm>
            <a:off x="3635375" y="5373688"/>
            <a:ext cx="5040313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ctr" defTabSz="912813">
              <a:lnSpc>
                <a:spcPct val="90000"/>
              </a:lnSpc>
            </a:pPr>
            <a:r>
              <a:rPr lang="ru-RU" altLang="uk-UA" sz="1200" b="1">
                <a:solidFill>
                  <a:srgbClr val="CC0000"/>
                </a:solidFill>
                <a:latin typeface="Arial" charset="0"/>
              </a:rPr>
              <a:t>Міжнародна науково-практична конференція </a:t>
            </a:r>
          </a:p>
          <a:p>
            <a:pPr algn="ctr" defTabSz="912813">
              <a:lnSpc>
                <a:spcPct val="90000"/>
              </a:lnSpc>
            </a:pPr>
            <a:r>
              <a:rPr lang="ru-RU" altLang="uk-UA" sz="1200" b="1">
                <a:solidFill>
                  <a:srgbClr val="CC0000"/>
                </a:solidFill>
                <a:latin typeface="Arial" charset="0"/>
              </a:rPr>
              <a:t> "Цілі сталого розвитку третього тисячоліття: вилики для університетів наук про життя"</a:t>
            </a:r>
          </a:p>
          <a:p>
            <a:pPr algn="ctr" defTabSz="912813"/>
            <a:r>
              <a:rPr lang="ru-RU" altLang="uk-UA" sz="1200" b="1">
                <a:latin typeface="Arial" charset="0"/>
              </a:rPr>
              <a:t>У конференції взяли участь понад 1100 представників із 156 закладів вищої освіти, наукових установ, організацій, установ та підприємств України та світу, у тому числі 70 </a:t>
            </a:r>
          </a:p>
          <a:p>
            <a:pPr algn="ctr" defTabSz="912813"/>
            <a:r>
              <a:rPr lang="ru-RU" altLang="uk-UA" sz="1200" b="1">
                <a:latin typeface="Arial" charset="0"/>
              </a:rPr>
              <a:t>іноземних учасників</a:t>
            </a:r>
          </a:p>
        </p:txBody>
      </p:sp>
      <p:pic>
        <p:nvPicPr>
          <p:cNvPr id="145522" name="Picture 2" descr="https://nubip.edu.ua/sites/default/files/u18/dsc_69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373688"/>
            <a:ext cx="2647950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44450"/>
            <a:ext cx="6119812" cy="503238"/>
          </a:xfrm>
        </p:spPr>
        <p:txBody>
          <a:bodyPr tIns="0" rIns="0" bIns="0" anchor="b"/>
          <a:lstStyle/>
          <a:p>
            <a:pPr eaLnBrk="1" hangingPunct="1">
              <a:lnSpc>
                <a:spcPct val="105000"/>
              </a:lnSpc>
            </a:pPr>
            <a:r>
              <a:rPr lang="uk-UA" altLang="ru-RU" sz="2800" b="1" smtClean="0">
                <a:solidFill>
                  <a:schemeClr val="tx2"/>
                </a:solidFill>
                <a:cs typeface="Arial" charset="0"/>
              </a:rPr>
              <a:t>Підготовка наукових кадрів</a:t>
            </a:r>
            <a:endParaRPr lang="ru-RU" altLang="ru-RU" sz="2800" b="1" smtClean="0">
              <a:solidFill>
                <a:schemeClr val="tx2"/>
              </a:solidFill>
              <a:cs typeface="Arial" charset="0"/>
            </a:endParaRPr>
          </a:p>
        </p:txBody>
      </p:sp>
      <p:graphicFrame>
        <p:nvGraphicFramePr>
          <p:cNvPr id="54355" name="Group 83"/>
          <p:cNvGraphicFramePr>
            <a:graphicFrameLocks noGrp="1"/>
          </p:cNvGraphicFramePr>
          <p:nvPr>
            <p:ph sz="half" idx="4294967295"/>
          </p:nvPr>
        </p:nvGraphicFramePr>
        <p:xfrm>
          <a:off x="395288" y="804863"/>
          <a:ext cx="8424862" cy="1760537"/>
        </p:xfrm>
        <a:graphic>
          <a:graphicData uri="http://schemas.openxmlformats.org/drawingml/2006/table">
            <a:tbl>
              <a:tblPr/>
              <a:tblGrid>
                <a:gridCol w="3195637">
                  <a:extLst>
                    <a:ext uri="{9D8B030D-6E8A-4147-A177-3AD203B41FA5}"/>
                  </a:extLst>
                </a:gridCol>
                <a:gridCol w="1341438">
                  <a:extLst>
                    <a:ext uri="{9D8B030D-6E8A-4147-A177-3AD203B41FA5}"/>
                  </a:extLst>
                </a:gridCol>
                <a:gridCol w="1223962">
                  <a:extLst>
                    <a:ext uri="{9D8B030D-6E8A-4147-A177-3AD203B41FA5}"/>
                  </a:extLst>
                </a:gridCol>
                <a:gridCol w="1211263">
                  <a:extLst>
                    <a:ext uri="{9D8B030D-6E8A-4147-A177-3AD203B41FA5}"/>
                  </a:extLst>
                </a:gridCol>
                <a:gridCol w="1452562">
                  <a:extLst>
                    <a:ext uri="{9D8B030D-6E8A-4147-A177-3AD203B41FA5}"/>
                  </a:extLst>
                </a:gridCol>
              </a:tblGrid>
              <a:tr h="35729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Показник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Підготовка аспірантів за роками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4613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</a:t>
                      </a: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</a:t>
                      </a: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-201</a:t>
                      </a: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404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Закінчили, осіб</a:t>
                      </a:r>
                      <a:endParaRPr kumimoji="0" lang="en-US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116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378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763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Захистили дисертації, осіб 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69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763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Захищено дисертацій, %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57,9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57,4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59,5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58,2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8516" name="Group 84"/>
          <p:cNvGraphicFramePr>
            <a:graphicFrameLocks noGrp="1"/>
          </p:cNvGraphicFramePr>
          <p:nvPr>
            <p:ph sz="half" idx="4294967295"/>
          </p:nvPr>
        </p:nvGraphicFramePr>
        <p:xfrm>
          <a:off x="396875" y="2781300"/>
          <a:ext cx="8423275" cy="1700215"/>
        </p:xfrm>
        <a:graphic>
          <a:graphicData uri="http://schemas.openxmlformats.org/drawingml/2006/table">
            <a:tbl>
              <a:tblPr/>
              <a:tblGrid>
                <a:gridCol w="3167063">
                  <a:extLst>
                    <a:ext uri="{9D8B030D-6E8A-4147-A177-3AD203B41FA5}"/>
                  </a:extLst>
                </a:gridCol>
                <a:gridCol w="1368425">
                  <a:extLst>
                    <a:ext uri="{9D8B030D-6E8A-4147-A177-3AD203B41FA5}"/>
                  </a:extLst>
                </a:gridCol>
                <a:gridCol w="1223962">
                  <a:extLst>
                    <a:ext uri="{9D8B030D-6E8A-4147-A177-3AD203B41FA5}"/>
                  </a:extLst>
                </a:gridCol>
                <a:gridCol w="1223963">
                  <a:extLst>
                    <a:ext uri="{9D8B030D-6E8A-4147-A177-3AD203B41FA5}"/>
                  </a:extLst>
                </a:gridCol>
                <a:gridCol w="1439862">
                  <a:extLst>
                    <a:ext uri="{9D8B030D-6E8A-4147-A177-3AD203B41FA5}"/>
                  </a:extLst>
                </a:gridCol>
              </a:tblGrid>
              <a:tr h="33540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Показник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Підготовка докторантів за роками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73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</a:t>
                      </a: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</a:t>
                      </a: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</a:t>
                      </a: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</a:t>
                      </a: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-201</a:t>
                      </a: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335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Закінчили, осіб</a:t>
                      </a:r>
                      <a:endParaRPr kumimoji="0" lang="en-US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366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Захистили дисертації, осіб 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35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Захищено дисертацій, %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16,7</a:t>
                      </a: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41,4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47526" name="Picture 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4724400"/>
            <a:ext cx="15843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527" name="Picture 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24400"/>
            <a:ext cx="17287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528" name="Picture 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4724400"/>
            <a:ext cx="44640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529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144EBF-25AC-42C1-8B7B-06F74AB98A62}" type="slidenum">
              <a:rPr lang="ru-RU" altLang="uk-UA" smtClean="0">
                <a:cs typeface="Arial" charset="0"/>
              </a:rPr>
              <a:pPr/>
              <a:t>51</a:t>
            </a:fld>
            <a:endParaRPr lang="ru-RU" altLang="uk-UA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1"/>
          <p:cNvSpPr>
            <a:spLocks noChangeArrowheads="1"/>
          </p:cNvSpPr>
          <p:nvPr/>
        </p:nvSpPr>
        <p:spPr bwMode="auto">
          <a:xfrm>
            <a:off x="683568" y="116632"/>
            <a:ext cx="7767638" cy="792088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uk-UA" sz="2600" b="1" dirty="0">
                <a:solidFill>
                  <a:schemeClr val="bg1"/>
                </a:solidFill>
                <a:cs typeface="Arial" panose="020B0604020202020204" pitchFamily="34" charset="0"/>
              </a:rPr>
              <a:t>   </a:t>
            </a:r>
            <a:r>
              <a:rPr lang="uk-UA" altLang="uk-UA" sz="2600" b="1" dirty="0">
                <a:solidFill>
                  <a:schemeClr val="bg1"/>
                </a:solidFill>
                <a:cs typeface="Arial" panose="020B0604020202020204" pitchFamily="34" charset="0"/>
              </a:rPr>
              <a:t>Кількість дисертацій, захищених у спеціалізованих вчених радах НУБіП України            </a:t>
            </a:r>
            <a:endParaRPr lang="ru-RU" altLang="uk-UA" sz="2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8484" name="Text Box 5"/>
          <p:cNvSpPr txBox="1">
            <a:spLocks noChangeArrowheads="1"/>
          </p:cNvSpPr>
          <p:nvPr/>
        </p:nvSpPr>
        <p:spPr bwMode="auto">
          <a:xfrm>
            <a:off x="5724525" y="4246563"/>
            <a:ext cx="3054350" cy="766762"/>
          </a:xfrm>
          <a:prstGeom prst="rect">
            <a:avLst/>
          </a:prstGeom>
          <a:solidFill>
            <a:srgbClr val="E1FFFF"/>
          </a:solidFill>
          <a:ln w="9525">
            <a:noFill/>
            <a:miter lim="800000"/>
            <a:headEnd/>
            <a:tailEnd/>
          </a:ln>
        </p:spPr>
        <p:txBody>
          <a:bodyPr lIns="0" tIns="0" rIns="18000" bIns="180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uk-UA" sz="1900" b="1">
                <a:solidFill>
                  <a:srgbClr val="000066"/>
                </a:solidFill>
              </a:rPr>
              <a:t>кандидатські дисертації</a:t>
            </a:r>
            <a:r>
              <a:rPr lang="uk-UA" altLang="uk-UA" b="1">
                <a:solidFill>
                  <a:srgbClr val="000066"/>
                </a:solidFill>
              </a:rPr>
              <a:t> – </a:t>
            </a:r>
            <a:r>
              <a:rPr lang="en-US" altLang="uk-UA" sz="1900" b="1">
                <a:solidFill>
                  <a:srgbClr val="990000"/>
                </a:solidFill>
              </a:rPr>
              <a:t>7</a:t>
            </a:r>
            <a:r>
              <a:rPr lang="uk-UA" altLang="uk-UA" sz="1900" b="1">
                <a:solidFill>
                  <a:srgbClr val="990000"/>
                </a:solidFill>
              </a:rPr>
              <a:t>1 особа</a:t>
            </a:r>
            <a:endParaRPr lang="ru-RU" altLang="uk-UA" sz="1900" b="1">
              <a:solidFill>
                <a:srgbClr val="990000"/>
              </a:solidFill>
            </a:endParaRPr>
          </a:p>
        </p:txBody>
      </p:sp>
      <p:sp>
        <p:nvSpPr>
          <p:cNvPr id="148485" name="Text Box 6"/>
          <p:cNvSpPr txBox="1">
            <a:spLocks noChangeArrowheads="1"/>
          </p:cNvSpPr>
          <p:nvPr/>
        </p:nvSpPr>
        <p:spPr bwMode="auto">
          <a:xfrm>
            <a:off x="5724525" y="2333625"/>
            <a:ext cx="3227388" cy="1311275"/>
          </a:xfrm>
          <a:prstGeom prst="rect">
            <a:avLst/>
          </a:prstGeom>
          <a:solidFill>
            <a:srgbClr val="CCFFFF">
              <a:alpha val="6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uk-UA" sz="2000" b="1">
                <a:solidFill>
                  <a:srgbClr val="000066"/>
                </a:solidFill>
              </a:rPr>
              <a:t>Захистили дисертації аспіранти, докторанти </a:t>
            </a:r>
            <a:br>
              <a:rPr lang="uk-UA" altLang="uk-UA" sz="2000" b="1">
                <a:solidFill>
                  <a:srgbClr val="000066"/>
                </a:solidFill>
              </a:rPr>
            </a:br>
            <a:r>
              <a:rPr lang="uk-UA" altLang="uk-UA" sz="2000" b="1">
                <a:solidFill>
                  <a:srgbClr val="000066"/>
                </a:solidFill>
              </a:rPr>
              <a:t>та співробітники НУБіП України</a:t>
            </a:r>
            <a:endParaRPr lang="ru-RU" altLang="uk-UA" sz="2000" b="1">
              <a:solidFill>
                <a:srgbClr val="000066"/>
              </a:solidFill>
            </a:endParaRPr>
          </a:p>
        </p:txBody>
      </p:sp>
      <p:graphicFrame>
        <p:nvGraphicFramePr>
          <p:cNvPr id="8" name="Диаграмма 7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219790" y="1556792"/>
          <a:ext cx="5329238" cy="4085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431" y="179959"/>
            <a:ext cx="8877746" cy="360511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rIns="0" bIns="0" anchor="b">
            <a:noAutofit/>
          </a:bodyPr>
          <a:lstStyle/>
          <a:p>
            <a:pPr eaLnBrk="1" hangingPunct="1">
              <a:lnSpc>
                <a:spcPct val="105000"/>
              </a:lnSpc>
              <a:defRPr/>
            </a:pPr>
            <a:r>
              <a:rPr lang="ru-RU" altLang="ru-RU" sz="2000" b="1" smtClean="0">
                <a:solidFill>
                  <a:schemeClr val="bg1"/>
                </a:solidFill>
                <a:cs typeface="Arial" charset="0"/>
              </a:rPr>
              <a:t>Ефективність підготовки аспірантів впродовж 2016-</a:t>
            </a:r>
            <a:r>
              <a:rPr lang="uk-UA" altLang="ru-RU" sz="2000" b="1" smtClean="0">
                <a:solidFill>
                  <a:schemeClr val="bg1"/>
                </a:solidFill>
                <a:cs typeface="Arial" charset="0"/>
              </a:rPr>
              <a:t>2018 рр.</a:t>
            </a:r>
            <a:r>
              <a:rPr lang="ru-RU" altLang="ru-RU" sz="2000" b="1" smtClean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149508" name="Line 421"/>
          <p:cNvSpPr>
            <a:spLocks noChangeShapeType="1"/>
          </p:cNvSpPr>
          <p:nvPr/>
        </p:nvSpPr>
        <p:spPr bwMode="gray">
          <a:xfrm>
            <a:off x="2749550" y="1152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9509" name="Line 450"/>
          <p:cNvSpPr>
            <a:spLocks noChangeShapeType="1"/>
          </p:cNvSpPr>
          <p:nvPr/>
        </p:nvSpPr>
        <p:spPr bwMode="gray">
          <a:xfrm>
            <a:off x="2749550" y="1152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6427" name="Group 107"/>
          <p:cNvGraphicFramePr>
            <a:graphicFrameLocks noGrp="1"/>
          </p:cNvGraphicFramePr>
          <p:nvPr/>
        </p:nvGraphicFramePr>
        <p:xfrm>
          <a:off x="107950" y="836613"/>
          <a:ext cx="8928100" cy="5903914"/>
        </p:xfrm>
        <a:graphic>
          <a:graphicData uri="http://schemas.openxmlformats.org/drawingml/2006/table">
            <a:tbl>
              <a:tblPr/>
              <a:tblGrid>
                <a:gridCol w="5184775">
                  <a:extLst>
                    <a:ext uri="{9D8B030D-6E8A-4147-A177-3AD203B41FA5}"/>
                  </a:extLst>
                </a:gridCol>
                <a:gridCol w="1295400">
                  <a:extLst>
                    <a:ext uri="{9D8B030D-6E8A-4147-A177-3AD203B41FA5}"/>
                  </a:extLst>
                </a:gridCol>
                <a:gridCol w="1141413">
                  <a:extLst>
                    <a:ext uri="{9D8B030D-6E8A-4147-A177-3AD203B41FA5}"/>
                  </a:extLst>
                </a:gridCol>
                <a:gridCol w="1306512">
                  <a:extLst>
                    <a:ext uri="{9D8B030D-6E8A-4147-A177-3AD203B41FA5}"/>
                  </a:extLst>
                </a:gridCol>
              </a:tblGrid>
              <a:tr h="7556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Інститути, факультети 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Кількість випускників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Кількість захищених дисертацій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Ефективність підготовки, %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Харчових технологій та управління якістю продукції АПК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85,7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/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Юридичний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82,8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Ветеринарної медицини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78,6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Лісового і садово-паркового господарства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77,0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Конструювання та дизайну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/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Аграрного менеджменту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/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Економічний 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55,9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Механіко-технологічний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53,8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/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Землевпорядкування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53,3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/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Гуманітарно-педагогічний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51,4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Агробіологічний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/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Енергетики, автоматики і енергозбереження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46,2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/>
                </a:extLst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Захисту рослин, біотехнологій та екології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38,6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/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Інформаційних технологій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/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Тваринництва та водних біоресурсів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31,3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/>
                </a:extLst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Післядипломної освіти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/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Всього: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378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58,2</a:t>
                      </a:r>
                    </a:p>
                  </a:txBody>
                  <a:tcPr marL="29906" marR="29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49607" name="Oval 67"/>
          <p:cNvSpPr>
            <a:spLocks noChangeArrowheads="1"/>
          </p:cNvSpPr>
          <p:nvPr/>
        </p:nvSpPr>
        <p:spPr bwMode="auto">
          <a:xfrm>
            <a:off x="8027988" y="6381750"/>
            <a:ext cx="684212" cy="3603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altLang="uk-UA"/>
          </a:p>
        </p:txBody>
      </p:sp>
      <p:sp>
        <p:nvSpPr>
          <p:cNvPr id="149608" name="Rectangle 118"/>
          <p:cNvSpPr>
            <a:spLocks noChangeArrowheads="1"/>
          </p:cNvSpPr>
          <p:nvPr/>
        </p:nvSpPr>
        <p:spPr bwMode="gray">
          <a:xfrm>
            <a:off x="8716963" y="6381750"/>
            <a:ext cx="236537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uk-UA" sz="3200" b="1">
                <a:solidFill>
                  <a:srgbClr val="FF0000"/>
                </a:solidFill>
              </a:rPr>
              <a:t>!</a:t>
            </a:r>
            <a:endParaRPr lang="ru-RU" altLang="uk-UA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79432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uk-UA" sz="4000" b="1" dirty="0" smtClean="0">
                <a:solidFill>
                  <a:schemeClr val="bg2">
                    <a:lumMod val="10000"/>
                  </a:schemeClr>
                </a:solidFill>
              </a:rPr>
              <a:t>Ефективність підготовки аспірантів</a:t>
            </a:r>
            <a:br>
              <a:rPr lang="uk-UA" sz="4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4000" b="1" dirty="0" smtClean="0">
                <a:solidFill>
                  <a:schemeClr val="bg2">
                    <a:lumMod val="10000"/>
                  </a:schemeClr>
                </a:solidFill>
              </a:rPr>
              <a:t>у розрізі </a:t>
            </a:r>
            <a:br>
              <a:rPr lang="uk-UA" sz="4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4000" b="1" dirty="0" smtClean="0">
                <a:solidFill>
                  <a:schemeClr val="bg2">
                    <a:lumMod val="10000"/>
                  </a:schemeClr>
                </a:solidFill>
              </a:rPr>
              <a:t>кафедр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053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2BFB5A-6B72-4AE8-A8C7-BF097B1462E4}" type="slidenum">
              <a:rPr lang="ru-RU" smtClean="0">
                <a:cs typeface="Arial" charset="0"/>
              </a:rPr>
              <a:pPr/>
              <a:t>54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972" name="Group 420"/>
          <p:cNvGraphicFramePr>
            <a:graphicFrameLocks noGrp="1"/>
          </p:cNvGraphicFramePr>
          <p:nvPr/>
        </p:nvGraphicFramePr>
        <p:xfrm>
          <a:off x="103188" y="168275"/>
          <a:ext cx="8926512" cy="6431853"/>
        </p:xfrm>
        <a:graphic>
          <a:graphicData uri="http://schemas.openxmlformats.org/drawingml/2006/table">
            <a:tbl>
              <a:tblPr/>
              <a:tblGrid>
                <a:gridCol w="3717925"/>
                <a:gridCol w="1423987"/>
                <a:gridCol w="1155700"/>
                <a:gridCol w="1200150"/>
                <a:gridCol w="1428750"/>
              </a:tblGrid>
              <a:tr h="5238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ЮРИДИЧНИЙ ФАКУЛЬТЕТ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3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К-сть здобувачів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Ефект. підгот. аспір., %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Аспір.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Доктор.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000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86,7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</a:tabLst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Аграрного, земельного та екологічного права ім. акад. В.З. Янчука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</a:tabLst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Адміністративного та фінансового права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</a:tabLst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Цивільного та господарського права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</a:tabLst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Міжнародного права та порівняльного правознавства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</a:tabLst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Теорії та історії держави і права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411" name="Group 307"/>
          <p:cNvGraphicFramePr>
            <a:graphicFrameLocks noGrp="1"/>
          </p:cNvGraphicFramePr>
          <p:nvPr/>
        </p:nvGraphicFramePr>
        <p:xfrm>
          <a:off x="114300" y="115888"/>
          <a:ext cx="8948738" cy="6687249"/>
        </p:xfrm>
        <a:graphic>
          <a:graphicData uri="http://schemas.openxmlformats.org/drawingml/2006/table">
            <a:tbl>
              <a:tblPr/>
              <a:tblGrid>
                <a:gridCol w="4457700"/>
                <a:gridCol w="906463"/>
                <a:gridCol w="1230312"/>
                <a:gridCol w="1235075"/>
                <a:gridCol w="1119188"/>
              </a:tblGrid>
              <a:tr h="3603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 ВЕТЕРИНАРНОЇ МЕДИЦИНИ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К-сть здобувачів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Ефект. підгот. аспір., %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Аспір.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Доктор.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0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190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21,4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68,3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Анатомії тварин, гістології і патоморф. тварин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Фармакології та токсикології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Біохімії і фізіології тварин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Мікробіології, вірусології та біотехнології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Ветеринарно-санітарної експертизи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Гігієни тварин та санітарії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082" name="Group 506"/>
          <p:cNvGraphicFramePr>
            <a:graphicFrameLocks noGrp="1"/>
          </p:cNvGraphicFramePr>
          <p:nvPr/>
        </p:nvGraphicFramePr>
        <p:xfrm>
          <a:off x="250825" y="115888"/>
          <a:ext cx="8642350" cy="6402706"/>
        </p:xfrm>
        <a:graphic>
          <a:graphicData uri="http://schemas.openxmlformats.org/drawingml/2006/table">
            <a:tbl>
              <a:tblPr/>
              <a:tblGrid>
                <a:gridCol w="4305300"/>
                <a:gridCol w="874713"/>
                <a:gridCol w="1189037"/>
                <a:gridCol w="1192213"/>
                <a:gridCol w="1081087"/>
              </a:tblGrid>
              <a:tr h="64928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 ВЕТЕРИНАРНОЇ МЕДИЦИНИ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К-сть здобувачів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Ефект. підгот. аспір., %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Аспір.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Доктор.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0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190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21,4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68,3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Епізоотології та організації ветеринарної справи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Паразитології та тропічної ветеринарії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Терапії і клінічної діагностики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Хірургії і патофізіології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Акушерства, гінекології та біотехнології відтворення тварин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38" marR="253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839" name="Group 239"/>
          <p:cNvGraphicFramePr>
            <a:graphicFrameLocks noGrp="1"/>
          </p:cNvGraphicFramePr>
          <p:nvPr/>
        </p:nvGraphicFramePr>
        <p:xfrm>
          <a:off x="323850" y="438150"/>
          <a:ext cx="8424863" cy="5727707"/>
        </p:xfrm>
        <a:graphic>
          <a:graphicData uri="http://schemas.openxmlformats.org/drawingml/2006/table">
            <a:tbl>
              <a:tblPr/>
              <a:tblGrid>
                <a:gridCol w="3952875"/>
                <a:gridCol w="971550"/>
                <a:gridCol w="1157288"/>
                <a:gridCol w="1062037"/>
                <a:gridCol w="1281113"/>
              </a:tblGrid>
              <a:tr h="6651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 ХАРЧОВИХ ТЕХНОЛОГІЙ ТА УПРАВЛІННЯ ЯКІСТЮ ПРОДУКЦІЇ АПК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К-сть здобувачів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Ефект. підгот. аспір., %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Аспір.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Доктор.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1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5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5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35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66,7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Технології м’ясних, рибних та морепродуктів 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Процесів і обладнання переробки продукції АПК 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Стандартизації та сертифікації с.-г. продукції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078" name="Group 454"/>
          <p:cNvGraphicFramePr>
            <a:graphicFrameLocks noGrp="1"/>
          </p:cNvGraphicFramePr>
          <p:nvPr/>
        </p:nvGraphicFramePr>
        <p:xfrm>
          <a:off x="323850" y="404813"/>
          <a:ext cx="8640763" cy="5380991"/>
        </p:xfrm>
        <a:graphic>
          <a:graphicData uri="http://schemas.openxmlformats.org/drawingml/2006/table">
            <a:tbl>
              <a:tblPr/>
              <a:tblGrid>
                <a:gridCol w="4410075"/>
                <a:gridCol w="855663"/>
                <a:gridCol w="1031875"/>
                <a:gridCol w="966787"/>
                <a:gridCol w="1376363"/>
              </a:tblGrid>
              <a:tr h="54133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ННІ ЛІСОВОГО І САДОВО-ПАРКОВОГО ГОСПОДАРСТВА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4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К-сть здобувачів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Ефект. Підгот. Аспір., %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Аспір.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Доктор.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2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3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19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78,6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Технології та дизайну виробів з деревини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Ботаніки, дендрології та лісової селекції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Таксації л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іс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та лісового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менеджменту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66,7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85728"/>
            <a:ext cx="857256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Обсяги фінансування досліджень і розробок за підрозділами університету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857232"/>
          <a:ext cx="8572560" cy="5893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1214446"/>
                <a:gridCol w="1643074"/>
                <a:gridCol w="1143008"/>
                <a:gridCol w="1714512"/>
              </a:tblGrid>
              <a:tr h="321471"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Підрозділ (ННІ/факультет)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Фінансування у 2018 році, тис. </a:t>
                      </a:r>
                      <a:r>
                        <a:rPr lang="uk-UA" sz="1400" dirty="0" err="1" smtClean="0">
                          <a:latin typeface="Arial" pitchFamily="34" charset="0"/>
                          <a:cs typeface="Arial" pitchFamily="34" charset="0"/>
                        </a:rPr>
                        <a:t>грн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Фінансування у 2019 році, </a:t>
                      </a:r>
                      <a:br>
                        <a:rPr lang="uk-U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тис.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грн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1471">
                <a:tc vMerge="1"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Усього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Загальний фонд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Спецфонд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dirty="0" smtClean="0">
                          <a:latin typeface="Arial" pitchFamily="34" charset="0"/>
                          <a:cs typeface="Arial" pitchFamily="34" charset="0"/>
                        </a:rPr>
                        <a:t>Захисту рослин, Б. Та </a:t>
                      </a:r>
                      <a:r>
                        <a:rPr lang="uk-UA" sz="1400" cap="all" dirty="0" err="1" smtClean="0">
                          <a:latin typeface="Arial" pitchFamily="34" charset="0"/>
                          <a:cs typeface="Arial" pitchFamily="34" charset="0"/>
                        </a:rPr>
                        <a:t>Ек</a:t>
                      </a:r>
                      <a:r>
                        <a:rPr lang="uk-UA" sz="1400" cap="all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400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5613,9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3814,7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1799,2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2648,4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dirty="0" smtClean="0">
                          <a:latin typeface="Arial" pitchFamily="34" charset="0"/>
                          <a:cs typeface="Arial" pitchFamily="34" charset="0"/>
                        </a:rPr>
                        <a:t>Лісового</a:t>
                      </a:r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 і Сад.-парк. </a:t>
                      </a:r>
                      <a:r>
                        <a:rPr lang="uk-UA" sz="1400" cap="all" baseline="0" dirty="0" err="1" smtClean="0">
                          <a:latin typeface="Arial" pitchFamily="34" charset="0"/>
                          <a:cs typeface="Arial" pitchFamily="34" charset="0"/>
                        </a:rPr>
                        <a:t>Госп</a:t>
                      </a:r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400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2632,4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2119,0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513,4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2323,6</a:t>
                      </a:r>
                      <a:endParaRPr lang="ru-RU" sz="14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dirty="0" smtClean="0">
                          <a:latin typeface="Arial" pitchFamily="34" charset="0"/>
                          <a:cs typeface="Arial" pitchFamily="34" charset="0"/>
                        </a:rPr>
                        <a:t>Агробіологічний</a:t>
                      </a:r>
                      <a:endParaRPr lang="ru-RU" sz="1400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3857,5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1965,8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1891,7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1759,1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Ветеринарної медицини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1950,6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1914,1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36,5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2687,0</a:t>
                      </a:r>
                      <a:endParaRPr lang="ru-RU" sz="14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0050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Економічний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1154,6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1141,6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13,0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1141,6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Землевпорядкування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1141,4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1129,0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12,4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1369,0</a:t>
                      </a:r>
                      <a:endParaRPr lang="ru-RU" sz="14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Енергетики, авт. І </a:t>
                      </a:r>
                      <a:r>
                        <a:rPr lang="uk-UA" sz="1400" cap="all" baseline="0" dirty="0" err="1" smtClean="0">
                          <a:latin typeface="Arial" pitchFamily="34" charset="0"/>
                          <a:cs typeface="Arial" pitchFamily="34" charset="0"/>
                        </a:rPr>
                        <a:t>енергоз</a:t>
                      </a:r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1081,3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1080,0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1740,0</a:t>
                      </a:r>
                      <a:endParaRPr lang="ru-RU" sz="14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Харчових технологій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1103,5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983,5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120,0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983,5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Гуманітарно-педагог.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991,1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973,6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17,5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973,6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Інформаційних технолог.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852,7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836,9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15,8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588,0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Механіко-технологічний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793,7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793,7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585,0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Тваринництва та </a:t>
                      </a:r>
                      <a:r>
                        <a:rPr lang="uk-UA" sz="1400" cap="all" baseline="0" dirty="0" err="1" smtClean="0">
                          <a:latin typeface="Arial" pitchFamily="34" charset="0"/>
                          <a:cs typeface="Arial" pitchFamily="34" charset="0"/>
                        </a:rPr>
                        <a:t>вБ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508,0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432,0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76,0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732,0</a:t>
                      </a:r>
                      <a:endParaRPr lang="ru-RU" sz="14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Юридичний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385,0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385,0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765,0</a:t>
                      </a:r>
                      <a:endParaRPr lang="ru-RU" sz="14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Аграрного менеджменту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355,0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355,0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355,0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Післядипломної освіти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200,0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200,0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200,0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Конструювання та </a:t>
                      </a:r>
                      <a:r>
                        <a:rPr lang="uk-UA" sz="1400" cap="all" baseline="0" dirty="0" err="1" smtClean="0">
                          <a:latin typeface="Arial" pitchFamily="34" charset="0"/>
                          <a:cs typeface="Arial" pitchFamily="34" charset="0"/>
                        </a:rPr>
                        <a:t>диз</a:t>
                      </a:r>
                      <a:r>
                        <a:rPr lang="uk-UA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725,0</a:t>
                      </a:r>
                      <a:endParaRPr lang="ru-RU" sz="14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391" name="Group 263"/>
          <p:cNvGraphicFramePr>
            <a:graphicFrameLocks noGrp="1"/>
          </p:cNvGraphicFramePr>
          <p:nvPr/>
        </p:nvGraphicFramePr>
        <p:xfrm>
          <a:off x="323850" y="404813"/>
          <a:ext cx="8640763" cy="5678425"/>
        </p:xfrm>
        <a:graphic>
          <a:graphicData uri="http://schemas.openxmlformats.org/drawingml/2006/table">
            <a:tbl>
              <a:tblPr/>
              <a:tblGrid>
                <a:gridCol w="4410075"/>
                <a:gridCol w="855663"/>
                <a:gridCol w="1031875"/>
                <a:gridCol w="966787"/>
                <a:gridCol w="1376363"/>
              </a:tblGrid>
              <a:tr h="72548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ННІ ЛІСОВОГО І САДОВО-ПАРКОВОГО ГОСПОДАРСТВА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К-сть здобувачів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Ефект. Підгот. Аспір., %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Аспір.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Доктор.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3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3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19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78,6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Лісівництва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Відтворення лісів та лісових меліорацій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Ландшафтної архітектури та фітодизайну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414" marR="394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986" name="Group 338"/>
          <p:cNvGraphicFramePr>
            <a:graphicFrameLocks noGrp="1"/>
          </p:cNvGraphicFramePr>
          <p:nvPr/>
        </p:nvGraphicFramePr>
        <p:xfrm>
          <a:off x="323850" y="165100"/>
          <a:ext cx="8569325" cy="6484949"/>
        </p:xfrm>
        <a:graphic>
          <a:graphicData uri="http://schemas.openxmlformats.org/drawingml/2006/table">
            <a:tbl>
              <a:tblPr/>
              <a:tblGrid>
                <a:gridCol w="4144963"/>
                <a:gridCol w="874712"/>
                <a:gridCol w="1123950"/>
                <a:gridCol w="1146175"/>
                <a:gridCol w="1279525"/>
              </a:tblGrid>
              <a:tr h="52705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 ЗАХИСТУ РОСЛИН, БІОТЕХНОЛОГІЙ ТА ЕКОЛОГІЇ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7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К-сть здобувачів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Ефект. підгот. аспір., %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Аспір.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Доктор.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7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587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36,1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21,9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Фітопатології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Молекул. біології, мікробіології та біобезпеки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Ентомології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Екобіотех. та біорізноманіття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Загальної екології та безпеки життєдіяльності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603" name="Group 451"/>
          <p:cNvGraphicFramePr>
            <a:graphicFrameLocks noGrp="1"/>
          </p:cNvGraphicFramePr>
          <p:nvPr/>
        </p:nvGraphicFramePr>
        <p:xfrm>
          <a:off x="323850" y="260350"/>
          <a:ext cx="8642350" cy="5976946"/>
        </p:xfrm>
        <a:graphic>
          <a:graphicData uri="http://schemas.openxmlformats.org/drawingml/2006/table">
            <a:tbl>
              <a:tblPr/>
              <a:tblGrid>
                <a:gridCol w="4179888"/>
                <a:gridCol w="882650"/>
                <a:gridCol w="1133475"/>
                <a:gridCol w="1155700"/>
                <a:gridCol w="1290637"/>
              </a:tblGrid>
              <a:tr h="55245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 ЗАХИСТУ РОСЛИН, БІОТЕХНОЛОГІЙ ТА ЕКОЛОГІЇ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К-сть здобувачів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Ефект. підгот. аспір., %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Аспір.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Доктор.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4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14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36,1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21,9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Екології агросфери та екологічного контролю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Інтегрованого захисту та карантину рослин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Радіобіології та радіоекології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Фізіології, біохімії рослин та біоенергетики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341" marR="443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061" name="Group 389"/>
          <p:cNvGraphicFramePr>
            <a:graphicFrameLocks noGrp="1"/>
          </p:cNvGraphicFramePr>
          <p:nvPr/>
        </p:nvGraphicFramePr>
        <p:xfrm>
          <a:off x="282575" y="260350"/>
          <a:ext cx="8610600" cy="6317044"/>
        </p:xfrm>
        <a:graphic>
          <a:graphicData uri="http://schemas.openxmlformats.org/drawingml/2006/table">
            <a:tbl>
              <a:tblPr/>
              <a:tblGrid>
                <a:gridCol w="4560888"/>
                <a:gridCol w="912812"/>
                <a:gridCol w="925513"/>
                <a:gridCol w="885825"/>
                <a:gridCol w="1325562"/>
              </a:tblGrid>
              <a:tr h="5762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АГРОБІОЛОГІЧНИЙ ФАКУЛЬТЕТ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К-сть здобувачів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Ефект. підгот. аспір., %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Аспір.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Доктор.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968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41,7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Землеробства та гербології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Кормовиробництва, меліорації і метеорології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Генетики, селекції і насінництва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Садівництва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Аналітичної і біонеорг. хімії та якості води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909" name="Group 733"/>
          <p:cNvGraphicFramePr>
            <a:graphicFrameLocks noGrp="1"/>
          </p:cNvGraphicFramePr>
          <p:nvPr/>
        </p:nvGraphicFramePr>
        <p:xfrm>
          <a:off x="250825" y="149225"/>
          <a:ext cx="8569325" cy="6554724"/>
        </p:xfrm>
        <a:graphic>
          <a:graphicData uri="http://schemas.openxmlformats.org/drawingml/2006/table">
            <a:tbl>
              <a:tblPr/>
              <a:tblGrid>
                <a:gridCol w="4316413"/>
                <a:gridCol w="957262"/>
                <a:gridCol w="971550"/>
                <a:gridCol w="931863"/>
                <a:gridCol w="1392237"/>
              </a:tblGrid>
              <a:tr h="27781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АГРОБІОЛОГІЧНИЙ ФАКУЛЬТЕТ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К-сть здобувачів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Ефект. підгот. аспір., %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Аспір.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Доктор.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968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41,7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Технології зберігання, переробки та стандарт. продукції рослин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Грунтознавства та охорони ґрунтів 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Загальної, о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рганічної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фізичної  хімії  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Рослинництва 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Агрохімії та якості продукції рослинництва 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Овочівництва і закритого ґрунту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4328" marR="343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068" name="Group 372"/>
          <p:cNvGraphicFramePr>
            <a:graphicFrameLocks noGrp="1"/>
          </p:cNvGraphicFramePr>
          <p:nvPr/>
        </p:nvGraphicFramePr>
        <p:xfrm>
          <a:off x="190500" y="260350"/>
          <a:ext cx="8629650" cy="6428682"/>
        </p:xfrm>
        <a:graphic>
          <a:graphicData uri="http://schemas.openxmlformats.org/drawingml/2006/table">
            <a:tbl>
              <a:tblPr/>
              <a:tblGrid>
                <a:gridCol w="4779963"/>
                <a:gridCol w="806450"/>
                <a:gridCol w="917575"/>
                <a:gridCol w="841375"/>
                <a:gridCol w="1284287"/>
              </a:tblGrid>
              <a:tr h="40481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 ЗЕМЛЕВПОРЯДКУВАННЯ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К-сть здобувачів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Ефект. підгот. аспір., %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Аспір.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Доктор.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19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Геодезії та картографії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Геоінформатики і аерокосмічних досліджень Землі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Земельного кадастру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Землевпорядного проектування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Управління земельними ресурсами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094" name="Group 374"/>
          <p:cNvGraphicFramePr>
            <a:graphicFrameLocks noGrp="1"/>
          </p:cNvGraphicFramePr>
          <p:nvPr/>
        </p:nvGraphicFramePr>
        <p:xfrm>
          <a:off x="323850" y="0"/>
          <a:ext cx="8602663" cy="6691762"/>
        </p:xfrm>
        <a:graphic>
          <a:graphicData uri="http://schemas.openxmlformats.org/drawingml/2006/table">
            <a:tbl>
              <a:tblPr/>
              <a:tblGrid>
                <a:gridCol w="4103688"/>
                <a:gridCol w="1062037"/>
                <a:gridCol w="1123950"/>
                <a:gridCol w="1046163"/>
                <a:gridCol w="1266825"/>
              </a:tblGrid>
              <a:tr h="32385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ННІ ЕНЕРГЕТИКИ, АВТОМАТИКИ І ЕНЕРГОЗБЕРЕЖЕННЯ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8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К-сть здобувачів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Ефект. підгот. аспір., %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Аспір.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Доктор.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8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746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Електропостачання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Електротехніки, електромеханіки та електротехнологій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Автоматики та робототехнічних систем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Теплоенергетики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Фізики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Вищої та прикладної математики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75" marR="50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266" name="Group 522"/>
          <p:cNvGraphicFramePr>
            <a:graphicFrameLocks noGrp="1"/>
          </p:cNvGraphicFramePr>
          <p:nvPr/>
        </p:nvGraphicFramePr>
        <p:xfrm>
          <a:off x="217488" y="188913"/>
          <a:ext cx="8926512" cy="6430648"/>
        </p:xfrm>
        <a:graphic>
          <a:graphicData uri="http://schemas.openxmlformats.org/drawingml/2006/table">
            <a:tbl>
              <a:tblPr/>
              <a:tblGrid>
                <a:gridCol w="4138612"/>
                <a:gridCol w="1058863"/>
                <a:gridCol w="1157287"/>
                <a:gridCol w="1235075"/>
                <a:gridCol w="1336675"/>
              </a:tblGrid>
              <a:tr h="32385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МЕХАНІКО-ТЕХНОЛОГІЧНИЙ ФАКУЛЬТЕТ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2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К-сть здобувачів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Ефект. підгот. аспір., %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Аспір.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Доктор.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8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2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698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Сільськогосподарських машин та системотехніки 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Механізації тваринництва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Технічного сервісу та інженерного менеджменту 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Тракторів, автомобілів та біоенергосистем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Охорони праці та інженерії середовища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Транспортних технологій та засобів АПК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128" name="Group 360"/>
          <p:cNvGraphicFramePr>
            <a:graphicFrameLocks noGrp="1"/>
          </p:cNvGraphicFramePr>
          <p:nvPr/>
        </p:nvGraphicFramePr>
        <p:xfrm>
          <a:off x="227013" y="115888"/>
          <a:ext cx="8737600" cy="6549964"/>
        </p:xfrm>
        <a:graphic>
          <a:graphicData uri="http://schemas.openxmlformats.org/drawingml/2006/table">
            <a:tbl>
              <a:tblPr/>
              <a:tblGrid>
                <a:gridCol w="4017962"/>
                <a:gridCol w="1008063"/>
                <a:gridCol w="1231900"/>
                <a:gridCol w="1135062"/>
                <a:gridCol w="1344613"/>
              </a:tblGrid>
              <a:tr h="2079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 КОНСТРУЮВАННЯ ТА ДИЗАЙНУ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3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718" marR="217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К-сть здобувачів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Ефект. підгот. аспір., %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Аспір.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Доктор.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94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Конструювання машин і обладнання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Механіки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Технології конструкційних матеріалів і матеріалознавства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Будівництва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Надійності техніки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Нарисної геометрії, комп. графіки та дизайну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718" marR="217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294" name="Group 502"/>
          <p:cNvGraphicFramePr>
            <a:graphicFrameLocks noGrp="1"/>
          </p:cNvGraphicFramePr>
          <p:nvPr/>
        </p:nvGraphicFramePr>
        <p:xfrm>
          <a:off x="395288" y="260350"/>
          <a:ext cx="8353425" cy="6383465"/>
        </p:xfrm>
        <a:graphic>
          <a:graphicData uri="http://schemas.openxmlformats.org/drawingml/2006/table">
            <a:tbl>
              <a:tblPr/>
              <a:tblGrid>
                <a:gridCol w="3776662"/>
                <a:gridCol w="855663"/>
                <a:gridCol w="1314450"/>
                <a:gridCol w="1122362"/>
                <a:gridCol w="1284288"/>
              </a:tblGrid>
              <a:tr h="22542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ГУМАНІТАРНО-ПЕДАГОГІЧНИЙ ФАКУЛЬТЕТ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К-сть здобувачів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Ефект. підгот. аспір., %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Аспір.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Доктор.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3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3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35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41,7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62,5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Журналістики та мовної комунікації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Культурології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Філософії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Соціальної роботи  та 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інформаційних технологій в освіті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Іноземної філології і перекладу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Міжнародних відносин і суспільних наук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Англійської мови для технічних та агробіол. спеціальностей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357158" y="642918"/>
          <a:ext cx="8505826" cy="604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142852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Розподіл підрозділів за обсягом фінансування досліджень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701" name="Group 501"/>
          <p:cNvGraphicFramePr>
            <a:graphicFrameLocks noGrp="1"/>
          </p:cNvGraphicFramePr>
          <p:nvPr/>
        </p:nvGraphicFramePr>
        <p:xfrm>
          <a:off x="323850" y="115888"/>
          <a:ext cx="8569325" cy="6395403"/>
        </p:xfrm>
        <a:graphic>
          <a:graphicData uri="http://schemas.openxmlformats.org/drawingml/2006/table">
            <a:tbl>
              <a:tblPr/>
              <a:tblGrid>
                <a:gridCol w="4110038"/>
                <a:gridCol w="841375"/>
                <a:gridCol w="1295400"/>
                <a:gridCol w="1104900"/>
                <a:gridCol w="1217612"/>
              </a:tblGrid>
              <a:tr h="10953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ГУМАНІТАРНО-ПЕДАГОГІЧНИЙ ФАКУЛЬТЕТ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К-сть здобувачів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Ефект. підгот. аспір., %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Аспір.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Доктор.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3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3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35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41,7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62,5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Англійської філології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Методики навчання та управління навчальними закладами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Педагогіки</a:t>
                      </a:r>
                    </a:p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Романо-германських мов і перекладу</a:t>
                      </a:r>
                    </a:p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Психології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Духовного відродження</a:t>
                      </a:r>
                    </a:p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Фізичного виховання</a:t>
                      </a:r>
                    </a:p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405" marR="304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076" name="Group 236"/>
          <p:cNvGraphicFramePr>
            <a:graphicFrameLocks noGrp="1"/>
          </p:cNvGraphicFramePr>
          <p:nvPr/>
        </p:nvGraphicFramePr>
        <p:xfrm>
          <a:off x="323850" y="344488"/>
          <a:ext cx="8424863" cy="4787017"/>
        </p:xfrm>
        <a:graphic>
          <a:graphicData uri="http://schemas.openxmlformats.org/drawingml/2006/table">
            <a:tbl>
              <a:tblPr/>
              <a:tblGrid>
                <a:gridCol w="4284663"/>
                <a:gridCol w="1063625"/>
                <a:gridCol w="1181100"/>
                <a:gridCol w="1052512"/>
                <a:gridCol w="842963"/>
              </a:tblGrid>
              <a:tr h="70802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ННІ ПІСЛЯДИПЛОМНОЇ ОСВІТИ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К-сть здобувачів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Ефект. підгот. аспір., %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Аспір.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Доктор.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73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Аграрного консалтингу і туризму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Публічного управління та менеджменту інноваційної діяльності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239" name="Group 37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3701238"/>
              </p:ext>
            </p:extLst>
          </p:nvPr>
        </p:nvGraphicFramePr>
        <p:xfrm>
          <a:off x="250825" y="330200"/>
          <a:ext cx="8756650" cy="6237161"/>
        </p:xfrm>
        <a:graphic>
          <a:graphicData uri="http://schemas.openxmlformats.org/drawingml/2006/table">
            <a:tbl>
              <a:tblPr/>
              <a:tblGrid>
                <a:gridCol w="4025900"/>
                <a:gridCol w="893763"/>
                <a:gridCol w="1249362"/>
                <a:gridCol w="1031875"/>
                <a:gridCol w="1555750"/>
              </a:tblGrid>
              <a:tr h="32385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 АГРАРНОГО МЕНЕДЖМЕНТУ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К-сть здобувачів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Ефект. підгот. аспір., %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Аспір.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Доктор.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01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01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016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Економічної теорії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Менеджменту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Адміністративного менеджменту та ЗЕД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Маркетингу та міжнародної торгівлі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Виробничого та інвестиційного менеджменту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459" name="Group 571"/>
          <p:cNvGraphicFramePr>
            <a:graphicFrameLocks noGrp="1"/>
          </p:cNvGraphicFramePr>
          <p:nvPr/>
        </p:nvGraphicFramePr>
        <p:xfrm>
          <a:off x="103188" y="190500"/>
          <a:ext cx="8950325" cy="6384800"/>
        </p:xfrm>
        <a:graphic>
          <a:graphicData uri="http://schemas.openxmlformats.org/drawingml/2006/table">
            <a:tbl>
              <a:tblPr/>
              <a:tblGrid>
                <a:gridCol w="4092575"/>
                <a:gridCol w="1008062"/>
                <a:gridCol w="1220788"/>
                <a:gridCol w="1314450"/>
                <a:gridCol w="1314450"/>
              </a:tblGrid>
              <a:tr h="3048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ЕКОНОМІЧНИЙ ФАКУЛЬТЕТ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1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К-сть здобувачів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Ефект. підгот. аспір., %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Аспір.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Доктор.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1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111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</a:t>
                      </a:r>
                      <a:endParaRPr kumimoji="0" lang="uk-UA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28,6</a:t>
                      </a:r>
                      <a:endParaRPr kumimoji="0" lang="uk-UA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69,4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Підприємництва та організації агробізнесу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Глобальної економіки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Банківської справи та страхування</a:t>
                      </a:r>
                    </a:p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1138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Економіки праці та соціального розвитку 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66,7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Фінансів 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Біржової діяльності і торгівлі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012" name="Group 740"/>
          <p:cNvGraphicFramePr>
            <a:graphicFrameLocks noGrp="1"/>
          </p:cNvGraphicFramePr>
          <p:nvPr/>
        </p:nvGraphicFramePr>
        <p:xfrm>
          <a:off x="103188" y="190500"/>
          <a:ext cx="8950325" cy="6183124"/>
        </p:xfrm>
        <a:graphic>
          <a:graphicData uri="http://schemas.openxmlformats.org/drawingml/2006/table">
            <a:tbl>
              <a:tblPr/>
              <a:tblGrid>
                <a:gridCol w="4092575"/>
                <a:gridCol w="1008062"/>
                <a:gridCol w="1220788"/>
                <a:gridCol w="1314450"/>
                <a:gridCol w="1314450"/>
              </a:tblGrid>
              <a:tr h="64611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ЕКОНОМІЧНИЙ ФАКУЛЬТЕТ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1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К-сть здобувачів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Ефект. підгот. аспір., %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Аспір.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Доктор.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1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111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28,6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69,4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Обліку та оподаткування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Вищої математики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Економіки підприємства 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Статистики та економічного аналізу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696" marR="366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415" name="Group 503"/>
          <p:cNvGraphicFramePr>
            <a:graphicFrameLocks noGrp="1"/>
          </p:cNvGraphicFramePr>
          <p:nvPr/>
        </p:nvGraphicFramePr>
        <p:xfrm>
          <a:off x="250825" y="271463"/>
          <a:ext cx="8642350" cy="6156262"/>
        </p:xfrm>
        <a:graphic>
          <a:graphicData uri="http://schemas.openxmlformats.org/drawingml/2006/table">
            <a:tbl>
              <a:tblPr/>
              <a:tblGrid>
                <a:gridCol w="3748088"/>
                <a:gridCol w="993775"/>
                <a:gridCol w="993775"/>
                <a:gridCol w="1489075"/>
                <a:gridCol w="1417637"/>
              </a:tblGrid>
              <a:tr h="63658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 ТВАРИННИЦТВА ТА ВОДНИХ БІОРЕСУРСІВ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0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К-сть здобувачів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Ефект. підгот. аспір., %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Аспір.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Доктор.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30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Генетики, розведення та біотехнології тварин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66,7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Годівлі тварин та технол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огії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кормів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Гідробіології та іхтіології 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Технологій виробництва молока та м’яса 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591" name="Group 295"/>
          <p:cNvGraphicFramePr>
            <a:graphicFrameLocks noGrp="1"/>
          </p:cNvGraphicFramePr>
          <p:nvPr/>
        </p:nvGraphicFramePr>
        <p:xfrm>
          <a:off x="250825" y="271463"/>
          <a:ext cx="8569325" cy="6100065"/>
        </p:xfrm>
        <a:graphic>
          <a:graphicData uri="http://schemas.openxmlformats.org/drawingml/2006/table">
            <a:tbl>
              <a:tblPr/>
              <a:tblGrid>
                <a:gridCol w="3649663"/>
                <a:gridCol w="966787"/>
                <a:gridCol w="1174750"/>
                <a:gridCol w="1174750"/>
                <a:gridCol w="1603375"/>
              </a:tblGrid>
              <a:tr h="49371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 ТВАРИННИЦТВА ТА ВОДНИХ БІОРЕСУРСІВ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0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К-сть здобувачів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Ефект. підгот. аспір., %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Аспір.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Доктор.</a:t>
                      </a: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30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Технологій у птахівництві, свин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арстві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та вівчарстві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Аквакультури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Біології тварин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Конярства і бджільництва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marL="48372" marR="48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257" name="Group 321"/>
          <p:cNvGraphicFramePr>
            <a:graphicFrameLocks noGrp="1"/>
          </p:cNvGraphicFramePr>
          <p:nvPr/>
        </p:nvGraphicFramePr>
        <p:xfrm>
          <a:off x="323850" y="260350"/>
          <a:ext cx="8569325" cy="6319840"/>
        </p:xfrm>
        <a:graphic>
          <a:graphicData uri="http://schemas.openxmlformats.org/drawingml/2006/table">
            <a:tbl>
              <a:tblPr/>
              <a:tblGrid>
                <a:gridCol w="4418013"/>
                <a:gridCol w="830262"/>
                <a:gridCol w="990600"/>
                <a:gridCol w="952500"/>
                <a:gridCol w="1377950"/>
              </a:tblGrid>
              <a:tr h="58102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 ІНФОРМАЦІЙНИХ ТЕХНОЛОГІЙ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Роки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К-сть здобувачів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Ефект. підгот. аспір., %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Аспір.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Доктор.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6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НУБіП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76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Разом по підрозділу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Комп’ютерних наук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Інформаційних систем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Економічної кібернетики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Інформаційних і дистанційних технологій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 rowSpan="3">
                  <a:txBody>
                    <a:bodyPr/>
                    <a:lstStyle/>
                    <a:p>
                      <a:pPr marL="0" marR="0" lvl="0" indent="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Комп’ютерних систем і мереж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836613"/>
            <a:ext cx="7416800" cy="14398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altLang="uk-UA" sz="1600" b="1" dirty="0" smtClean="0"/>
              <a:t> за розроблення і впровадження інноваційної технології «</a:t>
            </a:r>
            <a:r>
              <a:rPr lang="uk-UA" altLang="uk-UA" sz="1600" b="1" dirty="0" err="1" smtClean="0">
                <a:solidFill>
                  <a:srgbClr val="C00000"/>
                </a:solidFill>
              </a:rPr>
              <a:t>Біологізація</a:t>
            </a:r>
            <a:r>
              <a:rPr lang="uk-UA" altLang="uk-UA" sz="1600" b="1" dirty="0" smtClean="0">
                <a:solidFill>
                  <a:srgbClr val="C00000"/>
                </a:solidFill>
              </a:rPr>
              <a:t> землеробства – якість і безпека продукції АПК</a:t>
            </a:r>
            <a:r>
              <a:rPr lang="uk-UA" altLang="uk-UA" sz="1600" b="1" dirty="0" smtClean="0"/>
              <a:t>» присуджено</a:t>
            </a:r>
            <a:r>
              <a:rPr lang="uk-UA" altLang="uk-UA" sz="1600" dirty="0" smtClean="0"/>
              <a:t>: </a:t>
            </a:r>
            <a:r>
              <a:rPr lang="uk-UA" altLang="uk-UA" sz="1600" b="1" i="1" dirty="0" smtClean="0"/>
              <a:t/>
            </a:r>
            <a:br>
              <a:rPr lang="uk-UA" altLang="uk-UA" sz="1600" b="1" i="1" dirty="0" smtClean="0"/>
            </a:br>
            <a:r>
              <a:rPr lang="uk-UA" altLang="uk-UA" sz="1600" b="1" dirty="0" smtClean="0"/>
              <a:t> – зав. кафедри землеробства та </a:t>
            </a:r>
            <a:r>
              <a:rPr lang="uk-UA" altLang="uk-UA" sz="1600" b="1" dirty="0" err="1" smtClean="0"/>
              <a:t>гербології</a:t>
            </a:r>
            <a:r>
              <a:rPr lang="uk-UA" altLang="uk-UA" sz="1600" b="1" dirty="0" smtClean="0"/>
              <a:t> </a:t>
            </a:r>
            <a:r>
              <a:rPr lang="uk-UA" altLang="uk-UA" sz="1600" b="1" dirty="0" smtClean="0">
                <a:solidFill>
                  <a:srgbClr val="990000"/>
                </a:solidFill>
              </a:rPr>
              <a:t>С.Танчику, </a:t>
            </a:r>
            <a:br>
              <a:rPr lang="uk-UA" altLang="uk-UA" sz="1600" b="1" dirty="0" smtClean="0">
                <a:solidFill>
                  <a:srgbClr val="990000"/>
                </a:solidFill>
              </a:rPr>
            </a:br>
            <a:r>
              <a:rPr lang="uk-UA" altLang="uk-UA" sz="1600" b="1" dirty="0" smtClean="0"/>
              <a:t> – зав. кафедри </a:t>
            </a:r>
            <a:r>
              <a:rPr lang="uk-UA" altLang="uk-UA" sz="1600" b="1" dirty="0" err="1" smtClean="0"/>
              <a:t>екобіотехнології</a:t>
            </a:r>
            <a:r>
              <a:rPr lang="uk-UA" altLang="uk-UA" sz="1600" b="1" dirty="0" smtClean="0"/>
              <a:t> та </a:t>
            </a:r>
            <a:r>
              <a:rPr lang="uk-UA" altLang="uk-UA" sz="1600" b="1" dirty="0" err="1" smtClean="0"/>
              <a:t>біорізноманіття</a:t>
            </a:r>
            <a:r>
              <a:rPr lang="uk-UA" altLang="uk-UA" sz="1600" b="1" dirty="0" smtClean="0"/>
              <a:t> </a:t>
            </a:r>
            <a:r>
              <a:rPr lang="uk-UA" altLang="uk-UA" sz="1600" b="1" dirty="0" smtClean="0">
                <a:solidFill>
                  <a:srgbClr val="990000"/>
                </a:solidFill>
              </a:rPr>
              <a:t>М. </a:t>
            </a:r>
            <a:r>
              <a:rPr lang="uk-UA" altLang="uk-UA" sz="1600" b="1" dirty="0" err="1" smtClean="0">
                <a:solidFill>
                  <a:srgbClr val="990000"/>
                </a:solidFill>
              </a:rPr>
              <a:t>Патиці</a:t>
            </a:r>
            <a:r>
              <a:rPr lang="uk-UA" altLang="uk-UA" sz="1600" b="1" dirty="0" smtClean="0">
                <a:solidFill>
                  <a:srgbClr val="990000"/>
                </a:solidFill>
              </a:rPr>
              <a:t/>
            </a:r>
            <a:br>
              <a:rPr lang="uk-UA" altLang="uk-UA" sz="1600" b="1" dirty="0" smtClean="0">
                <a:solidFill>
                  <a:srgbClr val="990000"/>
                </a:solidFill>
              </a:rPr>
            </a:br>
            <a:r>
              <a:rPr lang="uk-UA" altLang="uk-UA" sz="1600" b="1" dirty="0" smtClean="0"/>
              <a:t> – директору ННІ центру </a:t>
            </a:r>
            <a:r>
              <a:rPr lang="uk-UA" altLang="uk-UA" sz="1600" b="1" dirty="0" err="1" smtClean="0"/>
              <a:t>агротехнологій</a:t>
            </a:r>
            <a:r>
              <a:rPr lang="uk-UA" altLang="uk-UA" sz="1600" b="1" dirty="0" smtClean="0"/>
              <a:t> </a:t>
            </a:r>
            <a:r>
              <a:rPr lang="uk-UA" altLang="uk-UA" sz="1600" b="1" dirty="0" smtClean="0">
                <a:solidFill>
                  <a:srgbClr val="990000"/>
                </a:solidFill>
              </a:rPr>
              <a:t>Л.</a:t>
            </a:r>
            <a:r>
              <a:rPr lang="uk-UA" altLang="uk-UA" sz="1600" b="1" dirty="0" err="1" smtClean="0">
                <a:solidFill>
                  <a:srgbClr val="990000"/>
                </a:solidFill>
              </a:rPr>
              <a:t>Центилу</a:t>
            </a:r>
            <a:endParaRPr lang="uk-UA" altLang="uk-UA" sz="1600" b="1" dirty="0">
              <a:solidFill>
                <a:srgbClr val="990000"/>
              </a:solidFill>
            </a:endParaRPr>
          </a:p>
        </p:txBody>
      </p:sp>
      <p:pic>
        <p:nvPicPr>
          <p:cNvPr id="169986" name="Picture 3" descr="Центило та Танч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349500"/>
            <a:ext cx="35274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7" name="Picture 4" descr="Пат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349500"/>
            <a:ext cx="32400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8" name="Rectangle 7"/>
          <p:cNvSpPr>
            <a:spLocks noChangeArrowheads="1"/>
          </p:cNvSpPr>
          <p:nvPr/>
        </p:nvSpPr>
        <p:spPr bwMode="auto">
          <a:xfrm>
            <a:off x="0" y="4287838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uk-UA" sz="1600" b="1">
                <a:solidFill>
                  <a:schemeClr val="accent2"/>
                </a:solidFill>
              </a:rPr>
              <a:t>Грант Президента України для підтримки наукових досліджень молодих вчених присуджено: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23850" y="4860925"/>
            <a:ext cx="849630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uk-UA" sz="1600" b="1" dirty="0">
                <a:latin typeface="+mn-lt"/>
                <a:cs typeface="+mn-cs"/>
              </a:rPr>
              <a:t>Д-р с.-г. наук, проф. зав. кафедри таксації лісу та лісового менеджменту   </a:t>
            </a:r>
            <a:r>
              <a:rPr lang="uk-UA" altLang="uk-UA" sz="1600" b="1" dirty="0">
                <a:solidFill>
                  <a:srgbClr val="990000"/>
                </a:solidFill>
                <a:latin typeface="+mn-lt"/>
                <a:cs typeface="+mn-cs"/>
              </a:rPr>
              <a:t>А.Білоусу</a:t>
            </a:r>
            <a:r>
              <a:rPr lang="uk-UA" altLang="uk-UA" sz="1600" b="1" dirty="0">
                <a:latin typeface="+mn-lt"/>
                <a:cs typeface="+mn-cs"/>
              </a:rPr>
              <a:t> – для проведення наукового дослідження «</a:t>
            </a:r>
            <a:r>
              <a:rPr lang="uk-UA" altLang="uk-UA" sz="1600" b="1" dirty="0" err="1">
                <a:latin typeface="+mn-lt"/>
                <a:cs typeface="+mn-cs"/>
              </a:rPr>
              <a:t>Екосистемні</a:t>
            </a:r>
            <a:r>
              <a:rPr lang="uk-UA" altLang="uk-UA" sz="1600" b="1" dirty="0">
                <a:latin typeface="+mn-lt"/>
                <a:cs typeface="+mn-cs"/>
              </a:rPr>
              <a:t> послуги лісів Українського Полісся».</a:t>
            </a:r>
            <a:endParaRPr lang="ru-RU" altLang="uk-UA" sz="1600" b="1" dirty="0">
              <a:latin typeface="+mn-lt"/>
              <a:cs typeface="+mn-cs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5662613"/>
            <a:ext cx="9144000" cy="1076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uk-UA" sz="1600" b="1" dirty="0">
                <a:solidFill>
                  <a:schemeClr val="accent2"/>
                </a:solidFill>
                <a:latin typeface="+mn-lt"/>
                <a:cs typeface="+mn-cs"/>
              </a:rPr>
              <a:t>Премія Президента України для  молодих вчених за 2018 р. призначена</a:t>
            </a:r>
            <a:r>
              <a:rPr lang="uk-UA" altLang="uk-UA" sz="1600" b="1" dirty="0">
                <a:solidFill>
                  <a:srgbClr val="C00000"/>
                </a:solidFill>
                <a:latin typeface="+mn-lt"/>
                <a:cs typeface="+mn-cs"/>
              </a:rPr>
              <a:t>:  </a:t>
            </a:r>
            <a:r>
              <a:rPr lang="ru-RU" altLang="uk-UA" sz="1600" b="1" dirty="0" err="1">
                <a:solidFill>
                  <a:srgbClr val="C00000"/>
                </a:solidFill>
                <a:latin typeface="+mn-lt"/>
                <a:cs typeface="+mn-cs"/>
              </a:rPr>
              <a:t>Паренюк</a:t>
            </a:r>
            <a:r>
              <a:rPr lang="ru-RU" altLang="uk-UA" sz="1600" b="1" dirty="0">
                <a:solidFill>
                  <a:srgbClr val="C00000"/>
                </a:solidFill>
                <a:latin typeface="+mn-lt"/>
                <a:cs typeface="+mn-cs"/>
              </a:rPr>
              <a:t> О.Ю</a:t>
            </a:r>
            <a:r>
              <a:rPr lang="ru-RU" altLang="uk-UA" sz="1600" b="1" dirty="0">
                <a:latin typeface="+mn-lt"/>
                <a:cs typeface="+mn-cs"/>
              </a:rPr>
              <a:t>. – канд. </a:t>
            </a:r>
            <a:r>
              <a:rPr lang="ru-RU" altLang="uk-UA" sz="1600" b="1" dirty="0" err="1">
                <a:latin typeface="+mn-lt"/>
                <a:cs typeface="+mn-cs"/>
              </a:rPr>
              <a:t>біол</a:t>
            </a:r>
            <a:r>
              <a:rPr lang="ru-RU" altLang="uk-UA" sz="1600" b="1" dirty="0">
                <a:latin typeface="+mn-lt"/>
                <a:cs typeface="+mn-cs"/>
              </a:rPr>
              <a:t>. наук, </a:t>
            </a:r>
            <a:r>
              <a:rPr lang="ru-RU" altLang="uk-UA" sz="1600" b="1" dirty="0" err="1">
                <a:latin typeface="+mn-lt"/>
                <a:cs typeface="+mn-cs"/>
              </a:rPr>
              <a:t>с.н.с</a:t>
            </a:r>
            <a:r>
              <a:rPr lang="ru-RU" altLang="uk-UA" sz="1600" b="1" dirty="0">
                <a:latin typeface="+mn-lt"/>
                <a:cs typeface="+mn-cs"/>
              </a:rPr>
              <a:t>., </a:t>
            </a:r>
            <a:r>
              <a:rPr lang="ru-RU" altLang="uk-UA" sz="1600" b="1" dirty="0" err="1">
                <a:solidFill>
                  <a:srgbClr val="C00000"/>
                </a:solidFill>
                <a:latin typeface="+mn-lt"/>
                <a:cs typeface="+mn-cs"/>
              </a:rPr>
              <a:t>Комарчук</a:t>
            </a:r>
            <a:r>
              <a:rPr lang="ru-RU" altLang="uk-UA" sz="1600" b="1" dirty="0">
                <a:solidFill>
                  <a:srgbClr val="C00000"/>
                </a:solidFill>
                <a:latin typeface="+mn-lt"/>
                <a:cs typeface="+mn-cs"/>
              </a:rPr>
              <a:t> Д.С</a:t>
            </a:r>
            <a:r>
              <a:rPr lang="ru-RU" altLang="uk-UA" sz="1600" b="1" dirty="0">
                <a:latin typeface="+mn-lt"/>
                <a:cs typeface="+mn-cs"/>
              </a:rPr>
              <a:t>. – канд. </a:t>
            </a:r>
            <a:r>
              <a:rPr lang="uk-UA" altLang="uk-UA" sz="1600" b="1" dirty="0">
                <a:latin typeface="+mn-lt"/>
                <a:cs typeface="+mn-cs"/>
              </a:rPr>
              <a:t>т</a:t>
            </a:r>
            <a:r>
              <a:rPr lang="ru-RU" altLang="uk-UA" sz="1600" b="1" dirty="0" err="1">
                <a:latin typeface="+mn-lt"/>
                <a:cs typeface="+mn-cs"/>
              </a:rPr>
              <a:t>ехн</a:t>
            </a:r>
            <a:r>
              <a:rPr lang="ru-RU" altLang="uk-UA" sz="1600" b="1" dirty="0">
                <a:latin typeface="+mn-lt"/>
                <a:cs typeface="+mn-cs"/>
              </a:rPr>
              <a:t>. наук, доц. </a:t>
            </a:r>
            <a:r>
              <a:rPr lang="ru-RU" altLang="uk-UA" sz="1600" dirty="0">
                <a:latin typeface="+mn-lt"/>
                <a:cs typeface="+mn-cs"/>
              </a:rPr>
              <a:t>каф. автоматики та </a:t>
            </a:r>
            <a:r>
              <a:rPr lang="ru-RU" altLang="uk-UA" sz="1600" dirty="0" err="1">
                <a:latin typeface="+mn-lt"/>
                <a:cs typeface="+mn-cs"/>
              </a:rPr>
              <a:t>робототехнічних</a:t>
            </a:r>
            <a:r>
              <a:rPr lang="ru-RU" altLang="uk-UA" sz="1600" dirty="0">
                <a:latin typeface="+mn-lt"/>
                <a:cs typeface="+mn-cs"/>
              </a:rPr>
              <a:t> систем </a:t>
            </a:r>
            <a:r>
              <a:rPr lang="ru-RU" altLang="uk-UA" sz="1600" dirty="0" err="1">
                <a:latin typeface="+mn-lt"/>
                <a:cs typeface="+mn-cs"/>
              </a:rPr>
              <a:t>ім</a:t>
            </a:r>
            <a:r>
              <a:rPr lang="ru-RU" altLang="uk-UA" sz="1600" dirty="0">
                <a:latin typeface="+mn-lt"/>
                <a:cs typeface="+mn-cs"/>
              </a:rPr>
              <a:t>. акад. І.І. </a:t>
            </a:r>
            <a:r>
              <a:rPr lang="ru-RU" altLang="uk-UA" sz="1600" dirty="0" err="1">
                <a:latin typeface="+mn-lt"/>
                <a:cs typeface="+mn-cs"/>
              </a:rPr>
              <a:t>Мартиненка</a:t>
            </a:r>
            <a:r>
              <a:rPr lang="ru-RU" altLang="uk-UA" sz="1600" b="1" dirty="0">
                <a:latin typeface="+mn-lt"/>
                <a:cs typeface="+mn-cs"/>
              </a:rPr>
              <a:t> та </a:t>
            </a:r>
            <a:r>
              <a:rPr lang="ru-RU" altLang="uk-UA" sz="1600" b="1" dirty="0" err="1">
                <a:solidFill>
                  <a:srgbClr val="C00000"/>
                </a:solidFill>
                <a:latin typeface="+mn-lt"/>
                <a:cs typeface="+mn-cs"/>
              </a:rPr>
              <a:t>Березюк</a:t>
            </a:r>
            <a:r>
              <a:rPr lang="ru-RU" altLang="uk-UA" sz="1600" b="1" dirty="0">
                <a:solidFill>
                  <a:srgbClr val="C00000"/>
                </a:solidFill>
                <a:latin typeface="+mn-lt"/>
                <a:cs typeface="+mn-cs"/>
              </a:rPr>
              <a:t> А.О</a:t>
            </a:r>
            <a:r>
              <a:rPr lang="ru-RU" altLang="uk-UA" sz="1600" b="1" dirty="0">
                <a:latin typeface="+mn-lt"/>
                <a:cs typeface="+mn-cs"/>
              </a:rPr>
              <a:t>. – канд. </a:t>
            </a:r>
            <a:r>
              <a:rPr lang="ru-RU" altLang="uk-UA" sz="1600" b="1" dirty="0" err="1">
                <a:latin typeface="+mn-lt"/>
                <a:cs typeface="+mn-cs"/>
              </a:rPr>
              <a:t>техн</a:t>
            </a:r>
            <a:r>
              <a:rPr lang="ru-RU" altLang="uk-UA" sz="1600" b="1" dirty="0">
                <a:latin typeface="+mn-lt"/>
                <a:cs typeface="+mn-cs"/>
              </a:rPr>
              <a:t>. наук, ст. </a:t>
            </a:r>
            <a:r>
              <a:rPr lang="ru-RU" altLang="uk-UA" sz="1600" b="1" dirty="0" err="1">
                <a:latin typeface="+mn-lt"/>
                <a:cs typeface="+mn-cs"/>
              </a:rPr>
              <a:t>викладач</a:t>
            </a:r>
            <a:r>
              <a:rPr lang="ru-RU" altLang="uk-UA" sz="1600" b="1" dirty="0">
                <a:latin typeface="+mn-lt"/>
                <a:cs typeface="+mn-cs"/>
              </a:rPr>
              <a:t> </a:t>
            </a:r>
            <a:r>
              <a:rPr lang="ru-RU" altLang="uk-UA" sz="1600" dirty="0">
                <a:latin typeface="+mn-lt"/>
                <a:cs typeface="+mn-cs"/>
              </a:rPr>
              <a:t>каф. </a:t>
            </a:r>
            <a:r>
              <a:rPr lang="ru-RU" altLang="uk-UA" sz="1600" dirty="0" err="1">
                <a:latin typeface="+mn-lt"/>
                <a:cs typeface="+mn-cs"/>
              </a:rPr>
              <a:t>електроніки</a:t>
            </a:r>
            <a:r>
              <a:rPr lang="ru-RU" altLang="uk-UA" sz="1600" dirty="0">
                <a:latin typeface="+mn-lt"/>
                <a:cs typeface="+mn-cs"/>
              </a:rPr>
              <a:t>, </a:t>
            </a:r>
            <a:r>
              <a:rPr lang="ru-RU" altLang="uk-UA" sz="1600" dirty="0" err="1">
                <a:latin typeface="+mn-lt"/>
                <a:cs typeface="+mn-cs"/>
              </a:rPr>
              <a:t>електромеханіки</a:t>
            </a:r>
            <a:r>
              <a:rPr lang="ru-RU" altLang="uk-UA" sz="1600" dirty="0">
                <a:latin typeface="+mn-lt"/>
                <a:cs typeface="+mn-cs"/>
              </a:rPr>
              <a:t> та </a:t>
            </a:r>
            <a:r>
              <a:rPr lang="ru-RU" altLang="uk-UA" sz="1600" dirty="0" err="1">
                <a:latin typeface="+mn-lt"/>
                <a:cs typeface="+mn-cs"/>
              </a:rPr>
              <a:t>електротехнологій</a:t>
            </a:r>
            <a:r>
              <a:rPr lang="ru-RU" altLang="uk-UA" sz="1600" b="1" dirty="0">
                <a:latin typeface="+mn-lt"/>
                <a:cs typeface="+mn-cs"/>
              </a:rPr>
              <a:t> у </a:t>
            </a:r>
            <a:r>
              <a:rPr lang="ru-RU" altLang="uk-UA" sz="1600" b="1" dirty="0" err="1">
                <a:latin typeface="+mn-lt"/>
                <a:cs typeface="+mn-cs"/>
              </a:rPr>
              <a:t>складі</a:t>
            </a:r>
            <a:r>
              <a:rPr lang="ru-RU" altLang="uk-UA" sz="1600" b="1" dirty="0">
                <a:latin typeface="+mn-lt"/>
                <a:cs typeface="+mn-cs"/>
              </a:rPr>
              <a:t> </a:t>
            </a:r>
            <a:r>
              <a:rPr lang="ru-RU" altLang="uk-UA" sz="1600" b="1" dirty="0" err="1">
                <a:latin typeface="+mn-lt"/>
                <a:cs typeface="+mn-cs"/>
              </a:rPr>
              <a:t>колективу</a:t>
            </a:r>
            <a:r>
              <a:rPr lang="ru-RU" altLang="uk-UA" sz="1600" dirty="0">
                <a:latin typeface="+mn-lt"/>
                <a:cs typeface="+mn-cs"/>
              </a:rPr>
              <a:t> </a:t>
            </a:r>
            <a:endParaRPr lang="uk-UA" altLang="uk-UA" sz="1600" dirty="0">
              <a:latin typeface="+mn-lt"/>
              <a:cs typeface="+mn-cs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98202" y="131292"/>
            <a:ext cx="8435975" cy="6334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2600" dirty="0" smtClean="0">
                <a:solidFill>
                  <a:srgbClr val="FFFFFF"/>
                </a:solidFill>
              </a:rPr>
              <a:t>Премію Кабінету Міністрів України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3284538"/>
            <a:ext cx="8404225" cy="350043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altLang="uk-UA" sz="1600" b="1" dirty="0" smtClean="0"/>
              <a:t> канд</a:t>
            </a:r>
            <a:r>
              <a:rPr lang="uk-UA" altLang="uk-UA" sz="1600" b="1" dirty="0"/>
              <a:t>. </a:t>
            </a:r>
            <a:r>
              <a:rPr lang="uk-UA" altLang="uk-UA" sz="1600" b="1" dirty="0" err="1"/>
              <a:t>екон.наук</a:t>
            </a:r>
            <a:r>
              <a:rPr lang="uk-UA" altLang="uk-UA" sz="1600" b="1" dirty="0"/>
              <a:t>, </a:t>
            </a:r>
            <a:r>
              <a:rPr lang="uk-UA" altLang="uk-UA" sz="1600" b="1" dirty="0" err="1"/>
              <a:t>с.н.с</a:t>
            </a:r>
            <a:r>
              <a:rPr lang="uk-UA" altLang="uk-UA" sz="1600" b="1" dirty="0"/>
              <a:t>., докторанту каф. економічної кібернетики  </a:t>
            </a:r>
            <a:r>
              <a:rPr lang="uk-UA" altLang="uk-UA" sz="1600" b="1" dirty="0">
                <a:solidFill>
                  <a:srgbClr val="CC0000"/>
                </a:solidFill>
              </a:rPr>
              <a:t>І. </a:t>
            </a:r>
            <a:r>
              <a:rPr lang="uk-UA" altLang="uk-UA" sz="1600" b="1" dirty="0" err="1">
                <a:solidFill>
                  <a:srgbClr val="CC0000"/>
                </a:solidFill>
              </a:rPr>
              <a:t>Вороненко</a:t>
            </a:r>
            <a:r>
              <a:rPr lang="uk-UA" altLang="uk-UA" sz="1600" b="1" dirty="0">
                <a:solidFill>
                  <a:srgbClr val="990000"/>
                </a:solidFill>
              </a:rPr>
              <a:t>;</a:t>
            </a:r>
            <a:r>
              <a:rPr lang="uk-UA" altLang="uk-UA" sz="1600" b="1" dirty="0"/>
              <a:t/>
            </a:r>
            <a:br>
              <a:rPr lang="uk-UA" altLang="uk-UA" sz="1600" b="1" dirty="0"/>
            </a:br>
            <a:r>
              <a:rPr lang="uk-UA" altLang="uk-UA" sz="1600" b="1" dirty="0"/>
              <a:t>- </a:t>
            </a:r>
            <a:r>
              <a:rPr lang="uk-UA" altLang="uk-UA" sz="1600" b="1" dirty="0" err="1"/>
              <a:t>канд.с.-г</a:t>
            </a:r>
            <a:r>
              <a:rPr lang="uk-UA" altLang="uk-UA" sz="1600" b="1" dirty="0"/>
              <a:t>. наук, доц. каф. технологій у птахівництві, свинарстві та вівчарстві </a:t>
            </a:r>
            <a:r>
              <a:rPr lang="uk-UA" altLang="uk-UA" sz="1600" b="1" dirty="0">
                <a:solidFill>
                  <a:srgbClr val="CC0000"/>
                </a:solidFill>
              </a:rPr>
              <a:t>С. Грищенку;</a:t>
            </a:r>
            <a:br>
              <a:rPr lang="uk-UA" altLang="uk-UA" sz="1600" b="1" dirty="0">
                <a:solidFill>
                  <a:srgbClr val="CC0000"/>
                </a:solidFill>
              </a:rPr>
            </a:br>
            <a:r>
              <a:rPr lang="uk-UA" altLang="uk-UA" sz="1600" b="1" dirty="0"/>
              <a:t>- </a:t>
            </a:r>
            <a:r>
              <a:rPr lang="uk-UA" altLang="uk-UA" sz="1600" b="1" dirty="0" err="1"/>
              <a:t>канд.біол.наук</a:t>
            </a:r>
            <a:r>
              <a:rPr lang="uk-UA" altLang="uk-UA" sz="1600" b="1" dirty="0"/>
              <a:t>, старшому викладачу </a:t>
            </a:r>
            <a:r>
              <a:rPr lang="uk-UA" altLang="uk-UA" sz="1600" b="1" dirty="0" err="1"/>
              <a:t>каф.загальної</a:t>
            </a:r>
            <a:r>
              <a:rPr lang="uk-UA" altLang="uk-UA" sz="1600" b="1" dirty="0"/>
              <a:t> хімії </a:t>
            </a:r>
            <a:r>
              <a:rPr lang="uk-UA" altLang="uk-UA" sz="1600" b="1" dirty="0">
                <a:solidFill>
                  <a:srgbClr val="CC0000"/>
                </a:solidFill>
              </a:rPr>
              <a:t>О.Кравченко;</a:t>
            </a:r>
            <a:br>
              <a:rPr lang="uk-UA" altLang="uk-UA" sz="1600" b="1" dirty="0">
                <a:solidFill>
                  <a:srgbClr val="CC0000"/>
                </a:solidFill>
              </a:rPr>
            </a:br>
            <a:r>
              <a:rPr lang="uk-UA" altLang="uk-UA" sz="1600" b="1" dirty="0"/>
              <a:t>- </a:t>
            </a:r>
            <a:r>
              <a:rPr lang="uk-UA" altLang="uk-UA" sz="1600" b="1" dirty="0" err="1"/>
              <a:t>канд.техн.наук</a:t>
            </a:r>
            <a:r>
              <a:rPr lang="uk-UA" altLang="uk-UA" sz="1600" b="1" dirty="0"/>
              <a:t>, </a:t>
            </a:r>
            <a:r>
              <a:rPr lang="uk-UA" altLang="uk-UA" sz="1600" b="1" dirty="0" err="1"/>
              <a:t>доц.каф</a:t>
            </a:r>
            <a:r>
              <a:rPr lang="uk-UA" altLang="uk-UA" sz="1600" b="1" dirty="0"/>
              <a:t>. технології м’ясних, рибних та морепродуктів </a:t>
            </a:r>
            <a:r>
              <a:rPr lang="uk-UA" altLang="uk-UA" sz="1600" b="1" dirty="0">
                <a:solidFill>
                  <a:srgbClr val="CC0000"/>
                </a:solidFill>
              </a:rPr>
              <a:t>Б. </a:t>
            </a:r>
            <a:r>
              <a:rPr lang="uk-UA" altLang="uk-UA" sz="1600" b="1" dirty="0" err="1">
                <a:solidFill>
                  <a:srgbClr val="CC0000"/>
                </a:solidFill>
              </a:rPr>
              <a:t>Леоновій</a:t>
            </a:r>
            <a:r>
              <a:rPr lang="uk-UA" altLang="uk-UA" sz="1600" b="1" dirty="0"/>
              <a:t>;</a:t>
            </a:r>
            <a:br>
              <a:rPr lang="uk-UA" altLang="uk-UA" sz="1600" b="1" dirty="0"/>
            </a:br>
            <a:r>
              <a:rPr lang="uk-UA" altLang="uk-UA" sz="1600" b="1" dirty="0"/>
              <a:t>- </a:t>
            </a:r>
            <a:r>
              <a:rPr lang="uk-UA" altLang="uk-UA" sz="1600" b="1" dirty="0" err="1"/>
              <a:t>канд.техн.наук</a:t>
            </a:r>
            <a:r>
              <a:rPr lang="uk-UA" altLang="uk-UA" sz="1600" b="1" dirty="0"/>
              <a:t>, доц. каф. електроприводу та </a:t>
            </a:r>
            <a:r>
              <a:rPr lang="uk-UA" altLang="uk-UA" sz="1600" b="1" dirty="0" err="1"/>
              <a:t>електротехнологій</a:t>
            </a:r>
            <a:r>
              <a:rPr lang="uk-UA" altLang="uk-UA" sz="1600" b="1" dirty="0"/>
              <a:t> </a:t>
            </a:r>
            <a:r>
              <a:rPr lang="uk-UA" altLang="uk-UA" sz="1600" b="1" dirty="0">
                <a:solidFill>
                  <a:srgbClr val="CC0000"/>
                </a:solidFill>
              </a:rPr>
              <a:t>В. Савченку;</a:t>
            </a:r>
            <a:br>
              <a:rPr lang="uk-UA" altLang="uk-UA" sz="1600" b="1" dirty="0">
                <a:solidFill>
                  <a:srgbClr val="CC0000"/>
                </a:solidFill>
              </a:rPr>
            </a:br>
            <a:r>
              <a:rPr lang="uk-UA" altLang="uk-UA" sz="1600" b="1" dirty="0">
                <a:solidFill>
                  <a:srgbClr val="990000"/>
                </a:solidFill>
              </a:rPr>
              <a:t>- </a:t>
            </a:r>
            <a:r>
              <a:rPr lang="uk-UA" altLang="uk-UA" sz="1600" b="1" dirty="0"/>
              <a:t>канд. біол. наук, доц. кафедри ботаніки, дендрології та лісової селекції </a:t>
            </a:r>
            <a:r>
              <a:rPr lang="uk-UA" altLang="uk-UA" sz="1600" b="1" dirty="0">
                <a:solidFill>
                  <a:srgbClr val="CC0000"/>
                </a:solidFill>
              </a:rPr>
              <a:t>С. Білоус</a:t>
            </a:r>
            <a:r>
              <a:rPr lang="uk-UA" altLang="uk-UA" sz="1600" b="1" dirty="0">
                <a:solidFill>
                  <a:srgbClr val="990000"/>
                </a:solidFill>
              </a:rPr>
              <a:t>;</a:t>
            </a:r>
            <a:br>
              <a:rPr lang="uk-UA" altLang="uk-UA" sz="1600" b="1" dirty="0">
                <a:solidFill>
                  <a:srgbClr val="990000"/>
                </a:solidFill>
              </a:rPr>
            </a:br>
            <a:r>
              <a:rPr lang="uk-UA" altLang="uk-UA" sz="1600" b="1" dirty="0"/>
              <a:t>- канд. </a:t>
            </a:r>
            <a:r>
              <a:rPr lang="uk-UA" altLang="uk-UA" sz="1600" b="1" dirty="0" err="1"/>
              <a:t>екон</a:t>
            </a:r>
            <a:r>
              <a:rPr lang="uk-UA" altLang="uk-UA" sz="1600" b="1" dirty="0"/>
              <a:t>. наук, докторанту каф. маркетингу та міжнародної торгівлі Ю.Гальчинській;</a:t>
            </a:r>
            <a:br>
              <a:rPr lang="uk-UA" altLang="uk-UA" sz="1600" b="1" dirty="0"/>
            </a:br>
            <a:r>
              <a:rPr lang="uk-UA" altLang="uk-UA" sz="1600" b="1" dirty="0"/>
              <a:t>- канд. біол. наук, </a:t>
            </a:r>
            <a:r>
              <a:rPr lang="uk-UA" altLang="uk-UA" sz="1600" b="1" dirty="0" err="1"/>
              <a:t>ст.викл</a:t>
            </a:r>
            <a:r>
              <a:rPr lang="uk-UA" altLang="uk-UA" sz="1600" b="1" dirty="0"/>
              <a:t>.  каф. ландшафтної архітектури та фітодизайну </a:t>
            </a:r>
            <a:r>
              <a:rPr lang="uk-UA" altLang="uk-UA" sz="1600" b="1" dirty="0">
                <a:solidFill>
                  <a:srgbClr val="CC0000"/>
                </a:solidFill>
              </a:rPr>
              <a:t>О.Лещенко;</a:t>
            </a:r>
            <a:br>
              <a:rPr lang="uk-UA" altLang="uk-UA" sz="1600" b="1" dirty="0">
                <a:solidFill>
                  <a:srgbClr val="CC0000"/>
                </a:solidFill>
              </a:rPr>
            </a:br>
            <a:r>
              <a:rPr lang="uk-UA" altLang="uk-UA" sz="1600" b="1" dirty="0"/>
              <a:t>- канд. </a:t>
            </a:r>
            <a:r>
              <a:rPr lang="uk-UA" altLang="uk-UA" sz="1600" b="1" dirty="0" err="1"/>
              <a:t>вет</a:t>
            </a:r>
            <a:r>
              <a:rPr lang="uk-UA" altLang="uk-UA" sz="1600" b="1" dirty="0"/>
              <a:t>. наук, </a:t>
            </a:r>
            <a:r>
              <a:rPr lang="uk-UA" altLang="uk-UA" sz="1600" b="1" dirty="0" err="1"/>
              <a:t>асист</a:t>
            </a:r>
            <a:r>
              <a:rPr lang="uk-UA" altLang="uk-UA" sz="1600" b="1" dirty="0"/>
              <a:t>. каф. анатомії, гістології і </a:t>
            </a:r>
            <a:r>
              <a:rPr lang="uk-UA" altLang="uk-UA" sz="1600" b="1" dirty="0" err="1"/>
              <a:t>патоморфології</a:t>
            </a:r>
            <a:r>
              <a:rPr lang="uk-UA" altLang="uk-UA" sz="1600" b="1" dirty="0"/>
              <a:t> ім. акад. В.Г. </a:t>
            </a:r>
            <a:r>
              <a:rPr lang="uk-UA" altLang="uk-UA" sz="1600" b="1" dirty="0" err="1"/>
              <a:t>Касьяненка</a:t>
            </a:r>
            <a:r>
              <a:rPr lang="uk-UA" altLang="uk-UA" sz="1600" b="1" dirty="0"/>
              <a:t> </a:t>
            </a:r>
            <a:r>
              <a:rPr lang="uk-UA" altLang="uk-UA" sz="1600" b="1" dirty="0" smtClean="0"/>
              <a:t>   </a:t>
            </a:r>
            <a:r>
              <a:rPr lang="uk-UA" altLang="uk-UA" sz="1600" b="1" dirty="0" smtClean="0">
                <a:solidFill>
                  <a:srgbClr val="CC0000"/>
                </a:solidFill>
              </a:rPr>
              <a:t>О</a:t>
            </a:r>
            <a:r>
              <a:rPr lang="uk-UA" altLang="uk-UA" sz="1600" b="1" dirty="0">
                <a:solidFill>
                  <a:srgbClr val="CC0000"/>
                </a:solidFill>
              </a:rPr>
              <a:t>. Мельнику;</a:t>
            </a:r>
            <a:r>
              <a:rPr lang="uk-UA" altLang="uk-UA" sz="1600" b="1" dirty="0"/>
              <a:t/>
            </a:r>
            <a:br>
              <a:rPr lang="uk-UA" altLang="uk-UA" sz="1600" b="1" dirty="0"/>
            </a:br>
            <a:r>
              <a:rPr lang="uk-UA" altLang="uk-UA" sz="1600" b="1" dirty="0"/>
              <a:t>- канд. політ. наук, ст. </a:t>
            </a:r>
            <a:r>
              <a:rPr lang="uk-UA" altLang="uk-UA" sz="1600" b="1" dirty="0" err="1"/>
              <a:t>викл</a:t>
            </a:r>
            <a:r>
              <a:rPr lang="uk-UA" altLang="uk-UA" sz="1600" b="1" dirty="0"/>
              <a:t>. кафедри міжнародних відносин і суспільних наук </a:t>
            </a:r>
            <a:r>
              <a:rPr lang="uk-UA" altLang="uk-UA" sz="1600" b="1" dirty="0">
                <a:solidFill>
                  <a:srgbClr val="CC0000"/>
                </a:solidFill>
              </a:rPr>
              <a:t>Д.Рудню;</a:t>
            </a:r>
            <a:r>
              <a:rPr lang="uk-UA" altLang="uk-UA" sz="1600" b="1" dirty="0"/>
              <a:t/>
            </a:r>
            <a:br>
              <a:rPr lang="uk-UA" altLang="uk-UA" sz="1600" b="1" dirty="0"/>
            </a:br>
            <a:r>
              <a:rPr lang="uk-UA" altLang="uk-UA" sz="1600" b="1" dirty="0"/>
              <a:t>- канд. техн. наук, ст. </a:t>
            </a:r>
            <a:r>
              <a:rPr lang="uk-UA" altLang="uk-UA" sz="1600" b="1" dirty="0" err="1"/>
              <a:t>викл</a:t>
            </a:r>
            <a:r>
              <a:rPr lang="uk-UA" altLang="uk-UA" sz="1600" b="1" dirty="0"/>
              <a:t>. каф. технічного сервісу та інженерного менеджменту </a:t>
            </a:r>
            <a:r>
              <a:rPr lang="uk-UA" altLang="uk-UA" sz="1600" b="1" dirty="0" smtClean="0"/>
              <a:t>                 ім</a:t>
            </a:r>
            <a:r>
              <a:rPr lang="uk-UA" altLang="uk-UA" sz="1600" b="1" dirty="0"/>
              <a:t>. М.П. </a:t>
            </a:r>
            <a:r>
              <a:rPr lang="uk-UA" altLang="uk-UA" sz="1600" b="1" dirty="0" err="1"/>
              <a:t>Момотенка</a:t>
            </a:r>
            <a:r>
              <a:rPr lang="uk-UA" altLang="uk-UA" sz="1600" b="1" dirty="0"/>
              <a:t> </a:t>
            </a:r>
            <a:r>
              <a:rPr lang="uk-UA" altLang="uk-UA" sz="1600" b="1" dirty="0" smtClean="0">
                <a:solidFill>
                  <a:srgbClr val="CC0000"/>
                </a:solidFill>
              </a:rPr>
              <a:t>Л.</a:t>
            </a:r>
            <a:r>
              <a:rPr lang="uk-UA" altLang="uk-UA" sz="1600" b="1" dirty="0" err="1" smtClean="0">
                <a:solidFill>
                  <a:srgbClr val="CC0000"/>
                </a:solidFill>
              </a:rPr>
              <a:t>Тітовій</a:t>
            </a:r>
            <a:endParaRPr lang="ru-RU" altLang="uk-UA" sz="1600" b="1" dirty="0">
              <a:solidFill>
                <a:srgbClr val="CC0000"/>
              </a:solidFill>
            </a:endParaRPr>
          </a:p>
        </p:txBody>
      </p:sp>
      <p:pic>
        <p:nvPicPr>
          <p:cNvPr id="171010" name="Picture 3" descr="stipendia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2513"/>
            <a:ext cx="3671887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1" name="Rectangle 4"/>
          <p:cNvSpPr>
            <a:spLocks noChangeArrowheads="1"/>
          </p:cNvSpPr>
          <p:nvPr/>
        </p:nvSpPr>
        <p:spPr bwMode="auto">
          <a:xfrm>
            <a:off x="3203575" y="652463"/>
            <a:ext cx="230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2000" b="1" i="1">
                <a:solidFill>
                  <a:schemeClr val="accent2"/>
                </a:solidFill>
              </a:rPr>
              <a:t>присуджена:</a:t>
            </a:r>
            <a:endParaRPr lang="ru-RU" altLang="uk-UA" sz="2000" b="1" i="1">
              <a:solidFill>
                <a:schemeClr val="accent2"/>
              </a:solidFill>
            </a:endParaRPr>
          </a:p>
        </p:txBody>
      </p:sp>
      <p:pic>
        <p:nvPicPr>
          <p:cNvPr id="171012" name="Picture 7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052513"/>
            <a:ext cx="46815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323528" y="59284"/>
            <a:ext cx="8435975" cy="6334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2600" dirty="0" smtClean="0">
                <a:solidFill>
                  <a:srgbClr val="FFFFFF"/>
                </a:solidFill>
              </a:rPr>
              <a:t>Стипендія Кабінету Міністрів України для молодих вчених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0106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rgbClr val="FFFF00"/>
                </a:solidFill>
              </a:rPr>
              <a:t>Наука для кафедр, 201</a:t>
            </a:r>
            <a:r>
              <a:rPr lang="en-US" dirty="0">
                <a:solidFill>
                  <a:srgbClr val="FFFF00"/>
                </a:solidFill>
              </a:rPr>
              <a:t>8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46088" y="1265238"/>
          <a:ext cx="8216900" cy="4646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8450">
                  <a:extLst>
                    <a:ext uri="{9D8B030D-6E8A-4147-A177-3AD203B41FA5}"/>
                  </a:extLst>
                </a:gridCol>
                <a:gridCol w="4108450">
                  <a:extLst>
                    <a:ext uri="{9D8B030D-6E8A-4147-A177-3AD203B41FA5}"/>
                  </a:extLst>
                </a:gridCol>
              </a:tblGrid>
              <a:tr h="397635"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Предмети, матеріали, обладнання та інвентар – </a:t>
                      </a:r>
                      <a:r>
                        <a:rPr lang="uk-UA" sz="2000" dirty="0">
                          <a:solidFill>
                            <a:srgbClr val="FFFF00"/>
                          </a:solidFill>
                        </a:rPr>
                        <a:t>5,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242</a:t>
                      </a:r>
                      <a:r>
                        <a:rPr lang="uk-UA" sz="2000" dirty="0">
                          <a:solidFill>
                            <a:srgbClr val="FFFF00"/>
                          </a:solidFill>
                        </a:rPr>
                        <a:t> млн. </a:t>
                      </a:r>
                      <a:r>
                        <a:rPr lang="uk-UA" sz="2000" dirty="0" err="1" smtClean="0">
                          <a:solidFill>
                            <a:srgbClr val="FFFF00"/>
                          </a:solidFill>
                        </a:rPr>
                        <a:t>грн</a:t>
                      </a:r>
                      <a:endParaRPr lang="uk-UA" sz="20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</a:rPr>
                        <a:t>Спеціальне обладнання – </a:t>
                      </a:r>
                      <a:r>
                        <a:rPr lang="uk-UA" sz="2000" dirty="0" smtClean="0">
                          <a:solidFill>
                            <a:srgbClr val="FFFF00"/>
                          </a:solidFill>
                        </a:rPr>
                        <a:t>967 тис. </a:t>
                      </a:r>
                      <a:r>
                        <a:rPr lang="uk-UA" sz="2000" dirty="0" err="1" smtClean="0">
                          <a:solidFill>
                            <a:srgbClr val="FFFF00"/>
                          </a:solidFill>
                        </a:rPr>
                        <a:t>грн</a:t>
                      </a:r>
                      <a:endParaRPr lang="ru-RU" sz="2000" dirty="0">
                        <a:solidFill>
                          <a:srgbClr val="FFFF00"/>
                        </a:solidFill>
                      </a:endParaRPr>
                    </a:p>
                  </a:txBody>
                  <a:tcPr marL="91447" marR="91447"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6461">
                <a:tc>
                  <a:txBody>
                    <a:bodyPr/>
                    <a:lstStyle/>
                    <a:p>
                      <a:r>
                        <a:rPr lang="uk-UA" sz="1600" dirty="0"/>
                        <a:t>Комп'ютерне обладнання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  <a:r>
                        <a:rPr lang="uk-UA" sz="1600" dirty="0"/>
                        <a:t>84442 </a:t>
                      </a:r>
                      <a:r>
                        <a:rPr lang="uk-UA" sz="1600" dirty="0" smtClean="0"/>
                        <a:t>грн.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extLst>
                  <a:ext uri="{0D108BD9-81ED-4DB2-BD59-A6C34878D82A}"/>
                </a:extLst>
              </a:tr>
              <a:tr h="336461">
                <a:tc>
                  <a:txBody>
                    <a:bodyPr/>
                    <a:lstStyle/>
                    <a:p>
                      <a:r>
                        <a:rPr lang="uk-UA" sz="1600" dirty="0"/>
                        <a:t>Лабораторний посуд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218155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smtClean="0"/>
                        <a:t>грн.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extLst>
                  <a:ext uri="{0D108BD9-81ED-4DB2-BD59-A6C34878D82A}"/>
                </a:extLst>
              </a:tr>
              <a:tr h="336461">
                <a:tc>
                  <a:txBody>
                    <a:bodyPr/>
                    <a:lstStyle/>
                    <a:p>
                      <a:r>
                        <a:rPr lang="uk-UA" sz="1600" dirty="0"/>
                        <a:t>Канцелярське приладдя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332002 </a:t>
                      </a:r>
                      <a:r>
                        <a:rPr lang="uk-UA" sz="1600" dirty="0" smtClean="0"/>
                        <a:t>грн.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extLst>
                  <a:ext uri="{0D108BD9-81ED-4DB2-BD59-A6C34878D82A}"/>
                </a:extLst>
              </a:tr>
              <a:tr h="336461">
                <a:tc>
                  <a:txBody>
                    <a:bodyPr/>
                    <a:lstStyle/>
                    <a:p>
                      <a:r>
                        <a:rPr lang="uk-UA" sz="1600" dirty="0"/>
                        <a:t>Електротехнічне обладнання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518479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smtClean="0"/>
                        <a:t>грн.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extLst>
                  <a:ext uri="{0D108BD9-81ED-4DB2-BD59-A6C34878D82A}"/>
                </a:extLst>
              </a:tr>
              <a:tr h="336461">
                <a:tc>
                  <a:txBody>
                    <a:bodyPr/>
                    <a:lstStyle/>
                    <a:p>
                      <a:r>
                        <a:rPr lang="uk-UA" sz="1600" dirty="0"/>
                        <a:t>Лабораторне обладнання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1115542 </a:t>
                      </a:r>
                      <a:r>
                        <a:rPr lang="uk-UA" sz="1600" dirty="0" smtClean="0"/>
                        <a:t>грн.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extLst>
                  <a:ext uri="{0D108BD9-81ED-4DB2-BD59-A6C34878D82A}"/>
                </a:extLst>
              </a:tr>
              <a:tr h="336461">
                <a:tc>
                  <a:txBody>
                    <a:bodyPr/>
                    <a:lstStyle/>
                    <a:p>
                      <a:r>
                        <a:rPr lang="uk-UA" sz="1600" dirty="0"/>
                        <a:t>Добрива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58539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smtClean="0"/>
                        <a:t>грн.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extLst>
                  <a:ext uri="{0D108BD9-81ED-4DB2-BD59-A6C34878D82A}"/>
                </a:extLst>
              </a:tr>
              <a:tr h="581158">
                <a:tc>
                  <a:txBody>
                    <a:bodyPr/>
                    <a:lstStyle/>
                    <a:p>
                      <a:r>
                        <a:rPr lang="uk-UA" sz="1600" dirty="0"/>
                        <a:t>Фотокопіювальне та поліграфічне обладнання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2</a:t>
                      </a:r>
                      <a:r>
                        <a:rPr lang="en-US" sz="1600" dirty="0"/>
                        <a:t>15402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smtClean="0"/>
                        <a:t>грн.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extLst>
                  <a:ext uri="{0D108BD9-81ED-4DB2-BD59-A6C34878D82A}"/>
                </a:extLst>
              </a:tr>
              <a:tr h="336461">
                <a:tc>
                  <a:txBody>
                    <a:bodyPr/>
                    <a:lstStyle/>
                    <a:p>
                      <a:r>
                        <a:rPr lang="uk-UA" sz="1600" dirty="0"/>
                        <a:t>Хімічна продукція різна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771170 </a:t>
                      </a:r>
                      <a:r>
                        <a:rPr lang="uk-UA" sz="1600" dirty="0" smtClean="0"/>
                        <a:t>грн.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extLst>
                  <a:ext uri="{0D108BD9-81ED-4DB2-BD59-A6C34878D82A}"/>
                </a:extLst>
              </a:tr>
              <a:tr h="336461">
                <a:tc>
                  <a:txBody>
                    <a:bodyPr/>
                    <a:lstStyle/>
                    <a:p>
                      <a:r>
                        <a:rPr lang="uk-UA" sz="1600" dirty="0"/>
                        <a:t>Готові корми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67011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smtClean="0"/>
                        <a:t>грн.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extLst>
                  <a:ext uri="{0D108BD9-81ED-4DB2-BD59-A6C34878D82A}"/>
                </a:extLst>
              </a:tr>
              <a:tr h="336461">
                <a:tc>
                  <a:txBody>
                    <a:bodyPr/>
                    <a:lstStyle/>
                    <a:p>
                      <a:r>
                        <a:rPr lang="uk-UA" sz="1600" dirty="0"/>
                        <a:t>Спеціальний</a:t>
                      </a:r>
                      <a:r>
                        <a:rPr lang="uk-UA" sz="1600" baseline="0" dirty="0"/>
                        <a:t> робочий одяг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81336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smtClean="0"/>
                        <a:t>грн.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extLst>
                  <a:ext uri="{0D108BD9-81ED-4DB2-BD59-A6C34878D82A}"/>
                </a:extLst>
              </a:tr>
              <a:tr h="336461">
                <a:tc>
                  <a:txBody>
                    <a:bodyPr/>
                    <a:lstStyle/>
                    <a:p>
                      <a:r>
                        <a:rPr lang="uk-UA" sz="1600" dirty="0"/>
                        <a:t>Захисне взуття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1</a:t>
                      </a:r>
                      <a:r>
                        <a:rPr lang="en-US" sz="1600" dirty="0"/>
                        <a:t>3720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smtClean="0"/>
                        <a:t>грн.</a:t>
                      </a:r>
                      <a:endParaRPr lang="ru-RU" sz="1600" dirty="0"/>
                    </a:p>
                  </a:txBody>
                  <a:tcPr marL="91447" marR="91447" marT="45713" marB="45713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244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3DB94B-D80F-430C-86A7-D8C89B55E0AD}" type="slidenum">
              <a:rPr lang="ru-RU" altLang="uk-UA" smtClean="0">
                <a:cs typeface="Arial" charset="0"/>
              </a:rPr>
              <a:pPr/>
              <a:t>8</a:t>
            </a:fld>
            <a:endParaRPr lang="ru-RU" altLang="uk-UA" smtClean="0">
              <a:cs typeface="Arial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428596" y="5857892"/>
          <a:ext cx="8205788" cy="741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2894">
                  <a:extLst>
                    <a:ext uri="{9D8B030D-6E8A-4147-A177-3AD203B41FA5}"/>
                  </a:extLst>
                </a:gridCol>
                <a:gridCol w="4102894">
                  <a:extLst>
                    <a:ext uri="{9D8B030D-6E8A-4147-A177-3AD203B41FA5}"/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Медичне обладнання</a:t>
                      </a:r>
                    </a:p>
                  </a:txBody>
                  <a:tcPr marL="91444" marR="91444"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solidFill>
                            <a:schemeClr val="tx1"/>
                          </a:solidFill>
                        </a:rPr>
                        <a:t>105178 грн.</a:t>
                      </a:r>
                      <a:endParaRPr lang="uk-UA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3" marB="45733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uk-UA" sz="1600" b="0" dirty="0"/>
                        <a:t>Мікроскопи</a:t>
                      </a:r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/>
                        <a:t>86394 грн.</a:t>
                      </a:r>
                      <a:endParaRPr lang="uk-UA" sz="1600" b="0" dirty="0"/>
                    </a:p>
                  </a:txBody>
                  <a:tcPr marL="91444" marR="91444" marT="45733" marB="45733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bg2"/>
                </a:solidFill>
              </a:rPr>
              <a:t>Завдання для колективу:</a:t>
            </a:r>
            <a:endParaRPr lang="ru-RU" sz="4000" b="1" dirty="0">
              <a:solidFill>
                <a:schemeClr val="bg2"/>
              </a:solidFill>
            </a:endParaRPr>
          </a:p>
        </p:txBody>
      </p:sp>
      <p:sp>
        <p:nvSpPr>
          <p:cNvPr id="172036" name="Rectangle 1"/>
          <p:cNvSpPr>
            <a:spLocks noChangeArrowheads="1"/>
          </p:cNvSpPr>
          <p:nvPr/>
        </p:nvSpPr>
        <p:spPr bwMode="auto">
          <a:xfrm>
            <a:off x="395288" y="1098550"/>
            <a:ext cx="8208962" cy="55086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just"/>
            <a:r>
              <a:rPr lang="uk-UA" altLang="uk-UA" sz="1600">
                <a:latin typeface="Arial" charset="0"/>
                <a:cs typeface="Times New Roman" pitchFamily="18" charset="0"/>
              </a:rPr>
              <a:t>– </a:t>
            </a:r>
            <a:r>
              <a:rPr lang="uk-UA" altLang="uk-UA" sz="1600">
                <a:cs typeface="Times New Roman" pitchFamily="18" charset="0"/>
              </a:rPr>
              <a:t>здійснити пошук і розвиток нових та перспективних напрямів наукових досліджень, у тому числі міждисциплінарного характеру, за напрямами реалізації визначених ООН Цілей Сталого Розвитку, викликів четвертої промислової революції;</a:t>
            </a:r>
          </a:p>
          <a:p>
            <a:pPr indent="180975" algn="just"/>
            <a:r>
              <a:rPr lang="uk-UA" altLang="uk-UA" sz="1600">
                <a:latin typeface="Arial" charset="0"/>
                <a:cs typeface="Times New Roman" pitchFamily="18" charset="0"/>
              </a:rPr>
              <a:t>–</a:t>
            </a:r>
            <a:r>
              <a:rPr lang="uk-UA" altLang="uk-UA" sz="1600">
                <a:cs typeface="Times New Roman" pitchFamily="18" charset="0"/>
              </a:rPr>
              <a:t> розширити джерела залучення коштів на проведення наукових досліджень,  довести співвідношення залучених коштів до бюджетних до 90 коп. на 1 бюджетну гривню;</a:t>
            </a:r>
          </a:p>
          <a:p>
            <a:pPr indent="180975" algn="just"/>
            <a:r>
              <a:rPr lang="uk-UA" altLang="uk-UA" sz="1600">
                <a:latin typeface="Arial" charset="0"/>
                <a:cs typeface="Times New Roman" pitchFamily="18" charset="0"/>
              </a:rPr>
              <a:t>– </a:t>
            </a:r>
            <a:r>
              <a:rPr lang="uk-UA" altLang="uk-UA" sz="1600">
                <a:cs typeface="Times New Roman" pitchFamily="18" charset="0"/>
              </a:rPr>
              <a:t>активізувати діяльність інноваційних підрозділів університету, зокрема Наукового парку, Стартап школи, шляхом упровадження розробок та підготовки інноваційних проектів, комерціалізації результатів наукових досліджень, у т.ч. із активним залученням молодих вчених;</a:t>
            </a:r>
          </a:p>
          <a:p>
            <a:pPr indent="180975" algn="just"/>
            <a:r>
              <a:rPr lang="uk-UA" altLang="uk-UA" sz="1600">
                <a:latin typeface="Arial" charset="0"/>
                <a:cs typeface="Times New Roman" pitchFamily="18" charset="0"/>
              </a:rPr>
              <a:t>– </a:t>
            </a:r>
            <a:r>
              <a:rPr lang="uk-UA" altLang="uk-UA" sz="1600">
                <a:cs typeface="Times New Roman" pitchFamily="18" charset="0"/>
              </a:rPr>
              <a:t>забезпечити активну підготовку вченими наукових проектів для участі у конкурсах програми «Горизонт-2020» та інших міжнародних  організацій;</a:t>
            </a:r>
          </a:p>
          <a:p>
            <a:pPr indent="180975" algn="just"/>
            <a:r>
              <a:rPr lang="uk-UA" altLang="uk-UA" sz="1600">
                <a:latin typeface="Arial" charset="0"/>
                <a:cs typeface="Times New Roman" pitchFamily="18" charset="0"/>
              </a:rPr>
              <a:t>– </a:t>
            </a:r>
            <a:r>
              <a:rPr lang="uk-UA" altLang="uk-UA" sz="1600">
                <a:cs typeface="Times New Roman" pitchFamily="18" charset="0"/>
              </a:rPr>
              <a:t>завершити реорганізацію університетських наукових видань з метою активнохо просування їх до міжнародних наукометричних баз </a:t>
            </a:r>
            <a:r>
              <a:rPr lang="en-US" altLang="uk-UA" sz="1600">
                <a:cs typeface="Times New Roman" pitchFamily="18" charset="0"/>
              </a:rPr>
              <a:t>Scopus, Web of science</a:t>
            </a:r>
            <a:r>
              <a:rPr lang="uk-UA" altLang="uk-UA" sz="1600">
                <a:cs typeface="Times New Roman" pitchFamily="18" charset="0"/>
              </a:rPr>
              <a:t>; збільшити вдвічі кількість наукових публікацій вчених у цих базах;</a:t>
            </a:r>
          </a:p>
          <a:p>
            <a:pPr indent="180975" algn="just"/>
            <a:r>
              <a:rPr lang="uk-UA" altLang="uk-UA" sz="1600">
                <a:latin typeface="Arial" charset="0"/>
                <a:cs typeface="Times New Roman" pitchFamily="18" charset="0"/>
              </a:rPr>
              <a:t>– </a:t>
            </a:r>
            <a:r>
              <a:rPr lang="uk-UA" altLang="uk-UA" sz="1600">
                <a:cs typeface="Times New Roman" pitchFamily="18" charset="0"/>
              </a:rPr>
              <a:t>забезпечити дотримання принципів академічної доброчесності та системного підходу до розвитку методів та засобів виявлення плагіату в науково-освітньому просторі;</a:t>
            </a:r>
          </a:p>
          <a:p>
            <a:pPr indent="180975" algn="just"/>
            <a:r>
              <a:rPr lang="uk-UA" altLang="uk-UA" sz="1600">
                <a:latin typeface="Arial" charset="0"/>
                <a:cs typeface="Times New Roman" pitchFamily="18" charset="0"/>
              </a:rPr>
              <a:t>– </a:t>
            </a:r>
            <a:r>
              <a:rPr lang="uk-UA" altLang="uk-UA" sz="1600">
                <a:cs typeface="Times New Roman" pitchFamily="18" charset="0"/>
              </a:rPr>
              <a:t> активізувати залучення до навчання в аспірантурі переможців і призерів міжнародних та всеукраїнських студентських олімпіад, конкурсів студентських наукових робіт;</a:t>
            </a:r>
          </a:p>
          <a:p>
            <a:pPr indent="180975" algn="just"/>
            <a:r>
              <a:rPr lang="uk-UA" altLang="uk-UA" sz="1600">
                <a:latin typeface="Arial" charset="0"/>
                <a:cs typeface="Times New Roman" pitchFamily="18" charset="0"/>
              </a:rPr>
              <a:t>– </a:t>
            </a:r>
            <a:r>
              <a:rPr lang="uk-UA" altLang="uk-UA" sz="1600">
                <a:cs typeface="Times New Roman" pitchFamily="18" charset="0"/>
              </a:rPr>
              <a:t>підвищити ефективність підготовки здобувачів наукових ступенів, відповідальність наукових керівників, голів та членів спеціалізованих вчених рад за обґрунтованість прийнятих рішень, забезпечення високого рівня експертизи та вимогливості під час розгляду дисертацій.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091408"/>
            <a:ext cx="5832648" cy="1057672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400" b="1" smtClean="0">
                <a:solidFill>
                  <a:schemeClr val="bg1"/>
                </a:solidFill>
              </a:rPr>
              <a:t>Дякую за увагу!</a:t>
            </a:r>
            <a:endParaRPr lang="ru-RU" sz="4400" b="1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3060" name="AutoShap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acy;&amp;bcy;&amp;ycy;&amp;ncy;&amp;iecy;&amp;tcy; &amp;mcy;&amp;ycy;&amp;ncy;&amp;ycy;&amp;scy;&amp;tcy;&amp;rcy;&amp;ycy;&amp;vcy; &amp;ucy;&amp;kcy;&amp;rcy;&amp;acy;&amp;hardcy;&amp;ncy;&amp;i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/>
          </a:p>
        </p:txBody>
      </p:sp>
      <p:sp>
        <p:nvSpPr>
          <p:cNvPr id="173061" name="AutoShape 4" descr="https://upload.wikimedia.org/wikipedia/commons/thumb/6/69/Cabinet_of_Ukraine.png/220px-Cabinet_of_Ukrain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/>
          </a:p>
        </p:txBody>
      </p:sp>
      <p:pic>
        <p:nvPicPr>
          <p:cNvPr id="173062" name="Picture 2" descr="Логотип НУБіП Украї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571500"/>
            <a:ext cx="161925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922114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smtClean="0"/>
              <a:t>ТОП-20 </a:t>
            </a:r>
            <a:r>
              <a:rPr lang="uk-UA" sz="3200" dirty="0"/>
              <a:t>кафедр </a:t>
            </a:r>
            <a:br>
              <a:rPr lang="uk-UA" sz="3200" dirty="0"/>
            </a:br>
            <a:r>
              <a:rPr lang="uk-UA" sz="2000" dirty="0"/>
              <a:t>за фінансуванням досліджень за загальним фондом у 2018 році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1125538"/>
          <a:ext cx="8496300" cy="5554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18">
                  <a:extLst>
                    <a:ext uri="{9D8B030D-6E8A-4147-A177-3AD203B41FA5}"/>
                  </a:extLst>
                </a:gridCol>
                <a:gridCol w="3456122">
                  <a:extLst>
                    <a:ext uri="{9D8B030D-6E8A-4147-A177-3AD203B41FA5}"/>
                  </a:extLst>
                </a:gridCol>
                <a:gridCol w="2880102">
                  <a:extLst>
                    <a:ext uri="{9D8B030D-6E8A-4147-A177-3AD203B41FA5}"/>
                  </a:extLst>
                </a:gridCol>
                <a:gridCol w="1656058">
                  <a:extLst>
                    <a:ext uri="{9D8B030D-6E8A-4147-A177-3AD203B41FA5}"/>
                  </a:extLst>
                </a:gridCol>
              </a:tblGrid>
              <a:tr h="579092">
                <a:tc>
                  <a:txBody>
                    <a:bodyPr/>
                    <a:lstStyle/>
                    <a:p>
                      <a:r>
                        <a:rPr lang="uk-UA" sz="1600" dirty="0"/>
                        <a:t>№ п/</a:t>
                      </a:r>
                      <a:r>
                        <a:rPr lang="uk-UA" sz="1600" dirty="0" err="1"/>
                        <a:t>п</a:t>
                      </a:r>
                      <a:endParaRPr lang="ru-RU" sz="16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Кафедра</a:t>
                      </a:r>
                      <a:endParaRPr lang="ru-RU" sz="16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Керівники НДР</a:t>
                      </a:r>
                      <a:endParaRPr lang="ru-RU" sz="16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Обсяг </a:t>
                      </a:r>
                      <a:r>
                        <a:rPr lang="uk-UA" sz="1600" dirty="0" err="1"/>
                        <a:t>фінансу-вання</a:t>
                      </a:r>
                      <a:r>
                        <a:rPr lang="uk-UA" sz="1600" dirty="0"/>
                        <a:t>,</a:t>
                      </a:r>
                      <a:r>
                        <a:rPr lang="uk-UA" sz="1600" baseline="0" dirty="0"/>
                        <a:t>  тис. грн</a:t>
                      </a:r>
                      <a:endParaRPr lang="ru-RU" sz="1600" dirty="0"/>
                    </a:p>
                  </a:txBody>
                  <a:tcPr marL="91433" marR="91433" marT="45707" marB="45707"/>
                </a:tc>
                <a:extLst>
                  <a:ext uri="{0D108BD9-81ED-4DB2-BD59-A6C34878D82A}"/>
                </a:extLst>
              </a:tr>
              <a:tr h="518133">
                <a:tc>
                  <a:txBody>
                    <a:bodyPr/>
                    <a:lstStyle/>
                    <a:p>
                      <a:r>
                        <a:rPr lang="uk-UA" sz="1800" b="0" dirty="0"/>
                        <a:t>1</a:t>
                      </a:r>
                      <a:endParaRPr lang="ru-RU" sz="1800" b="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Радіології та радіоекології, 3 НДР</a:t>
                      </a:r>
                      <a:endParaRPr lang="ru-RU" sz="16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Гудков І.М., </a:t>
                      </a:r>
                      <a:r>
                        <a:rPr lang="uk-UA" sz="1400" dirty="0" err="1"/>
                        <a:t>Паренюк</a:t>
                      </a:r>
                      <a:r>
                        <a:rPr lang="uk-UA" sz="1400" dirty="0"/>
                        <a:t> О.Ю., </a:t>
                      </a:r>
                      <a:r>
                        <a:rPr lang="uk-UA" sz="1400" dirty="0" err="1"/>
                        <a:t>Шаванова</a:t>
                      </a:r>
                      <a:r>
                        <a:rPr lang="uk-UA" sz="1400" dirty="0"/>
                        <a:t> К.Є.</a:t>
                      </a:r>
                      <a:endParaRPr lang="ru-RU" sz="14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1008,7</a:t>
                      </a:r>
                      <a:endParaRPr lang="ru-RU" sz="1600" dirty="0"/>
                    </a:p>
                  </a:txBody>
                  <a:tcPr marL="91433" marR="91433" marT="45707" marB="45707"/>
                </a:tc>
                <a:extLst>
                  <a:ext uri="{0D108BD9-81ED-4DB2-BD59-A6C34878D82A}"/>
                </a:extLst>
              </a:tr>
              <a:tr h="579092">
                <a:tc>
                  <a:txBody>
                    <a:bodyPr/>
                    <a:lstStyle/>
                    <a:p>
                      <a:r>
                        <a:rPr lang="uk-UA" sz="1800" dirty="0"/>
                        <a:t>2</a:t>
                      </a:r>
                      <a:endParaRPr lang="ru-RU" sz="18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Технології м'ясних, рибних та морепродуктів, 3 НДР</a:t>
                      </a:r>
                      <a:endParaRPr lang="ru-RU" sz="16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Баль-Прилипко</a:t>
                      </a:r>
                      <a:r>
                        <a:rPr lang="uk-UA" sz="1400" baseline="0" dirty="0"/>
                        <a:t> Л.В., </a:t>
                      </a:r>
                      <a:br>
                        <a:rPr lang="uk-UA" sz="1400" baseline="0" dirty="0"/>
                      </a:br>
                      <a:r>
                        <a:rPr lang="uk-UA" sz="1400" baseline="0" dirty="0"/>
                        <a:t>Дерев'янко Л.П., Голембовська Н.В.</a:t>
                      </a:r>
                      <a:endParaRPr lang="ru-RU" sz="14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983,5  </a:t>
                      </a:r>
                      <a:endParaRPr lang="ru-RU" sz="1600" dirty="0"/>
                    </a:p>
                  </a:txBody>
                  <a:tcPr marL="91433" marR="91433" marT="45707" marB="45707"/>
                </a:tc>
                <a:extLst>
                  <a:ext uri="{0D108BD9-81ED-4DB2-BD59-A6C34878D82A}"/>
                </a:extLst>
              </a:tr>
              <a:tr h="518133">
                <a:tc>
                  <a:txBody>
                    <a:bodyPr/>
                    <a:lstStyle/>
                    <a:p>
                      <a:r>
                        <a:rPr lang="uk-UA" sz="1800" dirty="0"/>
                        <a:t>3</a:t>
                      </a:r>
                      <a:endParaRPr lang="ru-RU" sz="18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r>
                        <a:rPr lang="uk-UA" sz="1600" dirty="0" err="1"/>
                        <a:t>Екобіології</a:t>
                      </a:r>
                      <a:r>
                        <a:rPr lang="uk-UA" sz="1600" dirty="0"/>
                        <a:t> та біорізноманіття, 3 НДР</a:t>
                      </a:r>
                      <a:endParaRPr lang="ru-RU" sz="16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Патика М.В., Патика Т.І</a:t>
                      </a:r>
                      <a:r>
                        <a:rPr lang="en-US" sz="1400" dirty="0"/>
                        <a:t>.</a:t>
                      </a:r>
                      <a:r>
                        <a:rPr lang="uk-UA" sz="1400" dirty="0"/>
                        <a:t>,</a:t>
                      </a:r>
                      <a:r>
                        <a:rPr lang="en-US" sz="1400" dirty="0"/>
                        <a:t> </a:t>
                      </a:r>
                      <a:r>
                        <a:rPr lang="uk-UA" sz="1400" dirty="0" err="1"/>
                        <a:t>Клюваденко</a:t>
                      </a:r>
                      <a:r>
                        <a:rPr lang="uk-UA" sz="1400" dirty="0"/>
                        <a:t> А.А.</a:t>
                      </a:r>
                      <a:endParaRPr lang="ru-RU" sz="14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926,36</a:t>
                      </a:r>
                    </a:p>
                  </a:txBody>
                  <a:tcPr marL="91433" marR="91433" marT="45707" marB="45707"/>
                </a:tc>
                <a:extLst>
                  <a:ext uri="{0D108BD9-81ED-4DB2-BD59-A6C34878D82A}"/>
                </a:extLst>
              </a:tr>
              <a:tr h="405734">
                <a:tc>
                  <a:txBody>
                    <a:bodyPr/>
                    <a:lstStyle/>
                    <a:p>
                      <a:r>
                        <a:rPr lang="uk-UA" sz="1800" dirty="0"/>
                        <a:t>4</a:t>
                      </a:r>
                      <a:endParaRPr lang="ru-RU" sz="18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Геодезії та картографії, 2 НДР</a:t>
                      </a:r>
                      <a:endParaRPr lang="ru-RU" sz="16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Ковальчук І.П., </a:t>
                      </a:r>
                      <a:r>
                        <a:rPr lang="ru-RU" sz="1400" dirty="0" err="1" smtClean="0"/>
                        <a:t>Євсюков</a:t>
                      </a:r>
                      <a:r>
                        <a:rPr lang="ru-RU" sz="1400" baseline="0" dirty="0" smtClean="0"/>
                        <a:t> Т.О.</a:t>
                      </a:r>
                      <a:endParaRPr lang="ru-RU" sz="14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897,0</a:t>
                      </a:r>
                      <a:endParaRPr lang="ru-RU" sz="1600" dirty="0"/>
                    </a:p>
                  </a:txBody>
                  <a:tcPr marL="91433" marR="91433" marT="45707" marB="45707"/>
                </a:tc>
                <a:extLst>
                  <a:ext uri="{0D108BD9-81ED-4DB2-BD59-A6C34878D82A}"/>
                </a:extLst>
              </a:tr>
              <a:tr h="405734">
                <a:tc>
                  <a:txBody>
                    <a:bodyPr/>
                    <a:lstStyle/>
                    <a:p>
                      <a:r>
                        <a:rPr lang="uk-UA" sz="1800" dirty="0"/>
                        <a:t>5</a:t>
                      </a:r>
                      <a:endParaRPr lang="ru-RU" sz="18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Хірургії</a:t>
                      </a:r>
                      <a:endParaRPr lang="ru-RU" sz="16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Мазуркевич</a:t>
                      </a:r>
                      <a:r>
                        <a:rPr lang="ru-RU" sz="1400" dirty="0"/>
                        <a:t> А.Й.</a:t>
                      </a:r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850,0</a:t>
                      </a:r>
                      <a:endParaRPr lang="ru-RU" sz="1600" dirty="0"/>
                    </a:p>
                  </a:txBody>
                  <a:tcPr marL="91433" marR="91433" marT="45707" marB="45707"/>
                </a:tc>
                <a:extLst>
                  <a:ext uri="{0D108BD9-81ED-4DB2-BD59-A6C34878D82A}"/>
                </a:extLst>
              </a:tr>
              <a:tr h="579092">
                <a:tc>
                  <a:txBody>
                    <a:bodyPr/>
                    <a:lstStyle/>
                    <a:p>
                      <a:r>
                        <a:rPr lang="uk-UA" sz="1800" dirty="0"/>
                        <a:t>6</a:t>
                      </a:r>
                      <a:endParaRPr lang="ru-RU" sz="18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Автоматики та </a:t>
                      </a:r>
                      <a:r>
                        <a:rPr lang="uk-UA" sz="1600" dirty="0" err="1"/>
                        <a:t>робототехнічних</a:t>
                      </a:r>
                      <a:r>
                        <a:rPr lang="uk-UA" sz="1600" dirty="0"/>
                        <a:t> систем, 2 НДР</a:t>
                      </a:r>
                      <a:endParaRPr lang="ru-RU" sz="16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r>
                        <a:rPr lang="uk-UA" sz="1400" dirty="0" err="1"/>
                        <a:t>Шворов</a:t>
                      </a:r>
                      <a:r>
                        <a:rPr lang="uk-UA" sz="1400" dirty="0"/>
                        <a:t> С.А., Дудник А.О.</a:t>
                      </a:r>
                      <a:endParaRPr lang="ru-RU" sz="14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810,0</a:t>
                      </a:r>
                      <a:endParaRPr lang="ru-RU" sz="1600" dirty="0"/>
                    </a:p>
                  </a:txBody>
                  <a:tcPr marL="91433" marR="91433" marT="45707" marB="45707"/>
                </a:tc>
                <a:extLst>
                  <a:ext uri="{0D108BD9-81ED-4DB2-BD59-A6C34878D82A}"/>
                </a:extLst>
              </a:tr>
              <a:tr h="405734">
                <a:tc>
                  <a:txBody>
                    <a:bodyPr/>
                    <a:lstStyle/>
                    <a:p>
                      <a:r>
                        <a:rPr lang="uk-UA" sz="1800" dirty="0"/>
                        <a:t>7</a:t>
                      </a:r>
                      <a:endParaRPr lang="ru-RU" sz="18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Дендрології та</a:t>
                      </a:r>
                      <a:r>
                        <a:rPr lang="uk-UA" sz="1600" baseline="0" dirty="0"/>
                        <a:t> лісової селекції, 2 НДР</a:t>
                      </a:r>
                      <a:endParaRPr lang="ru-RU" sz="16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Ковалевський С.Б., Білоус С.Ю.</a:t>
                      </a:r>
                      <a:endParaRPr lang="ru-RU" sz="14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617,0</a:t>
                      </a:r>
                      <a:endParaRPr lang="ru-RU" sz="1600" dirty="0"/>
                    </a:p>
                  </a:txBody>
                  <a:tcPr marL="91433" marR="91433" marT="45707" marB="45707"/>
                </a:tc>
                <a:extLst>
                  <a:ext uri="{0D108BD9-81ED-4DB2-BD59-A6C34878D82A}"/>
                </a:extLst>
              </a:tr>
              <a:tr h="405734">
                <a:tc>
                  <a:txBody>
                    <a:bodyPr/>
                    <a:lstStyle/>
                    <a:p>
                      <a:r>
                        <a:rPr lang="uk-UA" sz="1800" b="0" dirty="0"/>
                        <a:t>8</a:t>
                      </a:r>
                      <a:endParaRPr lang="ru-RU" sz="1800" b="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Біохімії і фізіології тварин, 2 НДР </a:t>
                      </a:r>
                      <a:endParaRPr lang="ru-RU" sz="16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r>
                        <a:rPr lang="uk-UA" sz="1400" dirty="0" err="1"/>
                        <a:t>Томчук</a:t>
                      </a:r>
                      <a:r>
                        <a:rPr lang="uk-UA" sz="1400" baseline="0" dirty="0"/>
                        <a:t> В.А., </a:t>
                      </a:r>
                      <a:r>
                        <a:rPr lang="uk-UA" sz="1400" baseline="0" dirty="0" err="1"/>
                        <a:t>Карповський</a:t>
                      </a:r>
                      <a:r>
                        <a:rPr lang="uk-UA" sz="1400" baseline="0" dirty="0"/>
                        <a:t> В.І.</a:t>
                      </a:r>
                      <a:endParaRPr lang="ru-RU" sz="14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617,0</a:t>
                      </a:r>
                      <a:endParaRPr lang="ru-RU" sz="1600" dirty="0"/>
                    </a:p>
                  </a:txBody>
                  <a:tcPr marL="91433" marR="91433" marT="45707" marB="45707"/>
                </a:tc>
                <a:extLst>
                  <a:ext uri="{0D108BD9-81ED-4DB2-BD59-A6C34878D82A}"/>
                </a:extLst>
              </a:tr>
              <a:tr h="579092">
                <a:tc>
                  <a:txBody>
                    <a:bodyPr/>
                    <a:lstStyle/>
                    <a:p>
                      <a:r>
                        <a:rPr lang="uk-UA" sz="1800" dirty="0"/>
                        <a:t>9</a:t>
                      </a:r>
                      <a:endParaRPr lang="ru-RU" sz="18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Молекулярної біології, мікробіології та біобезпеки, 2</a:t>
                      </a:r>
                      <a:r>
                        <a:rPr lang="uk-UA" sz="1600" baseline="0" dirty="0"/>
                        <a:t> НДР</a:t>
                      </a:r>
                      <a:endParaRPr lang="ru-RU" sz="16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Стародуб М.Ф., </a:t>
                      </a:r>
                      <a:br>
                        <a:rPr lang="uk-UA" sz="1400" dirty="0"/>
                      </a:br>
                      <a:r>
                        <a:rPr lang="uk-UA" sz="1400" dirty="0" err="1"/>
                        <a:t>Колодяжний</a:t>
                      </a:r>
                      <a:r>
                        <a:rPr lang="uk-UA" sz="1400" dirty="0"/>
                        <a:t> О.Ю.</a:t>
                      </a:r>
                      <a:endParaRPr lang="ru-RU" sz="14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592,6</a:t>
                      </a:r>
                    </a:p>
                  </a:txBody>
                  <a:tcPr marL="91433" marR="91433" marT="45707" marB="45707"/>
                </a:tc>
                <a:extLst>
                  <a:ext uri="{0D108BD9-81ED-4DB2-BD59-A6C34878D82A}"/>
                </a:extLst>
              </a:tr>
              <a:tr h="579092">
                <a:tc>
                  <a:txBody>
                    <a:bodyPr/>
                    <a:lstStyle/>
                    <a:p>
                      <a:r>
                        <a:rPr lang="uk-UA" sz="1800" b="0" dirty="0"/>
                        <a:t>10</a:t>
                      </a:r>
                      <a:endParaRPr lang="ru-RU" sz="1800" b="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Інтегрованого захисту та карантину рослин, 2 НДР</a:t>
                      </a:r>
                      <a:endParaRPr lang="ru-RU" sz="16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Бабич А.Г., </a:t>
                      </a:r>
                      <a:r>
                        <a:rPr lang="uk-UA" sz="1400" dirty="0" err="1"/>
                        <a:t>Вигера</a:t>
                      </a:r>
                      <a:r>
                        <a:rPr lang="uk-UA" sz="1400" dirty="0"/>
                        <a:t> С.М. </a:t>
                      </a:r>
                      <a:endParaRPr lang="ru-RU" sz="1400" dirty="0"/>
                    </a:p>
                  </a:txBody>
                  <a:tcPr marL="91433" marR="91433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567,0</a:t>
                      </a:r>
                      <a:endParaRPr lang="ru-RU" sz="1600" dirty="0"/>
                    </a:p>
                  </a:txBody>
                  <a:tcPr marL="91433" marR="91433" marT="45707" marB="45707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7954" name="TextBox 3"/>
          <p:cNvSpPr txBox="1">
            <a:spLocks noChangeArrowheads="1"/>
          </p:cNvSpPr>
          <p:nvPr/>
        </p:nvSpPr>
        <p:spPr bwMode="auto">
          <a:xfrm rot="-1834313">
            <a:off x="8139113" y="5835650"/>
            <a:ext cx="792162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>
                <a:solidFill>
                  <a:srgbClr val="FF0000"/>
                </a:solidFill>
              </a:rPr>
              <a:t>41 %</a:t>
            </a:r>
            <a:endParaRPr lang="ru-RU" altLang="uk-UA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5985</TotalTime>
  <Words>9221</Words>
  <Application>Microsoft Office PowerPoint</Application>
  <PresentationFormat>Экран (4:3)</PresentationFormat>
  <Paragraphs>5040</Paragraphs>
  <Slides>81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Тема Office</vt:lpstr>
      <vt:lpstr>Слайд 1</vt:lpstr>
      <vt:lpstr>Слайд 2</vt:lpstr>
      <vt:lpstr>Загальні показники оцінювання наукової діяльності</vt:lpstr>
      <vt:lpstr>Фінансування досліджень та проектна активність</vt:lpstr>
      <vt:lpstr>Динаміка фінансування наукових досліджень  у 2016-2018 рр.</vt:lpstr>
      <vt:lpstr>Слайд 6</vt:lpstr>
      <vt:lpstr>Слайд 7</vt:lpstr>
      <vt:lpstr>Наука для кафедр, 2018</vt:lpstr>
      <vt:lpstr>ТОП-20 кафедр  за фінансуванням досліджень за загальним фондом у 2018 році</vt:lpstr>
      <vt:lpstr>ТОП-10 кафедр  за фінансуванням досліджень за спеціальним фондом у 2018 році</vt:lpstr>
      <vt:lpstr>Слайд 11</vt:lpstr>
      <vt:lpstr>Слайд 12</vt:lpstr>
      <vt:lpstr>Слайд 13</vt:lpstr>
      <vt:lpstr>Слайд 14</vt:lpstr>
      <vt:lpstr>Слайд 15</vt:lpstr>
      <vt:lpstr>Кафедри без фінансування досліджень  та наукових проектів у 2018 р. (25)</vt:lpstr>
      <vt:lpstr>Слайд 17</vt:lpstr>
      <vt:lpstr>Слайд 18</vt:lpstr>
      <vt:lpstr>Слайд 19</vt:lpstr>
      <vt:lpstr>Слайд 20</vt:lpstr>
      <vt:lpstr>Наукові, науково-педагогічні працівники, які мають не менше п’яти наукових публікацій у періодичних виданнях, які на час публікації було включено до наукометричних баз Scopus та/або Web of Science</vt:lpstr>
      <vt:lpstr>Слайд 22</vt:lpstr>
      <vt:lpstr>ТОП-10 кафедр  за кількістю публікацій у виданнях, що індексуються Scopus, WoS </vt:lpstr>
      <vt:lpstr>Реорганізація Наукового вісника НУБіП України у 2018 р. </vt:lpstr>
      <vt:lpstr>Слайд 25</vt:lpstr>
      <vt:lpstr>Публікаційна активність факультетів та кафедр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 Студентська наука в НУБіП України</vt:lpstr>
      <vt:lpstr>Слайд 48</vt:lpstr>
      <vt:lpstr>Слайд 49</vt:lpstr>
      <vt:lpstr>Слайд 50</vt:lpstr>
      <vt:lpstr>Підготовка наукових кадрів</vt:lpstr>
      <vt:lpstr>Слайд 52</vt:lpstr>
      <vt:lpstr>Ефективність підготовки аспірантів впродовж 2016-2018 рр. </vt:lpstr>
      <vt:lpstr>Ефективність підготовки аспірантів у розрізі  кафедр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 за розроблення і впровадження інноваційної технології «Біологізація землеробства – якість і безпека продукції АПК» присуджено:   – зав. кафедри землеробства та гербології С.Танчику,   – зав. кафедри екобіотехнології та біорізноманіття М. Патиці  – директору ННІ центру агротехнологій Л.Центилу</vt:lpstr>
      <vt:lpstr> канд. екон.наук, с.н.с., докторанту каф. економічної кібернетики  І. Вороненко; - канд.с.-г. наук, доц. каф. технологій у птахівництві, свинарстві та вівчарстві С. Грищенку; - канд.біол.наук, старшому викладачу каф.загальної хімії О.Кравченко; - канд.техн.наук, доц.каф. технології м’ясних, рибних та морепродуктів Б. Леоновій; - канд.техн.наук, доц. каф. електроприводу та електротехнологій В. Савченку; - канд. біол. наук, доц. кафедри ботаніки, дендрології та лісової селекції С. Білоус; - канд. екон. наук, докторанту каф. маркетингу та міжнародної торгівлі Ю.Гальчинській; - канд. біол. наук, ст.викл.  каф. ландшафтної архітектури та фітодизайну О.Лещенко; - канд. вет. наук, асист. каф. анатомії, гістології і патоморфології ім. акад. В.Г. Касьяненка    О. Мельнику; - канд. політ. наук, ст. викл. кафедри міжнародних відносин і суспільних наук Д.Рудню; - канд. техн. наук, ст. викл. каф. технічного сервісу та інженерного менеджменту                  ім. М.П. Момотенка Л.Тітовій</vt:lpstr>
      <vt:lpstr>Завдання для колективу:</vt:lpstr>
      <vt:lpstr>Слайд 81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КАБІНЕТ МІНІСТРІВ УКРАЇНИ ПОСТАНОВА від 22 листопада 2017 р. № 912 Київ</dc:title>
  <dc:creator>Admin</dc:creator>
  <cp:lastModifiedBy>XP GAME 2009</cp:lastModifiedBy>
  <cp:revision>355</cp:revision>
  <cp:lastPrinted>2018-12-27T14:21:00Z</cp:lastPrinted>
  <dcterms:created xsi:type="dcterms:W3CDTF">2017-12-29T09:02:35Z</dcterms:created>
  <dcterms:modified xsi:type="dcterms:W3CDTF">2019-09-30T11:05:15Z</dcterms:modified>
</cp:coreProperties>
</file>