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1" r:id="rId3"/>
    <p:sldId id="280" r:id="rId4"/>
    <p:sldId id="29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6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4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1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12192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3048000" y="0"/>
            <a:ext cx="3050117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6100233" y="0"/>
            <a:ext cx="3048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9144000" y="0"/>
            <a:ext cx="3048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3048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12192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gray">
          <a:xfrm>
            <a:off x="9552517" y="908051"/>
            <a:ext cx="2639483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5"/>
          <a:stretch>
            <a:fillRect/>
          </a:stretch>
        </p:blipFill>
        <p:spPr bwMode="gray">
          <a:xfrm>
            <a:off x="6750051" y="1268413"/>
            <a:ext cx="2393949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8"/>
          <a:stretch>
            <a:fillRect/>
          </a:stretch>
        </p:blipFill>
        <p:spPr bwMode="gray">
          <a:xfrm>
            <a:off x="419101" y="692151"/>
            <a:ext cx="2631017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29518" y="374650"/>
            <a:ext cx="2762249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0"/>
            <a:ext cx="115824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159500"/>
            <a:ext cx="85344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77001"/>
            <a:ext cx="22352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839200" y="6477001"/>
            <a:ext cx="162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668000" y="6477001"/>
            <a:ext cx="914400" cy="244475"/>
          </a:xfrm>
        </p:spPr>
        <p:txBody>
          <a:bodyPr/>
          <a:lstStyle>
            <a:lvl1pPr>
              <a:defRPr/>
            </a:lvl1pPr>
          </a:lstStyle>
          <a:p>
            <a:fld id="{4DE01529-A4FB-43D5-909B-EB083C2980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10851270" y="239714"/>
            <a:ext cx="1207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131117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1B3D4-26CA-4C0C-B576-20FF313D68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8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0B845-D214-48A6-9F05-5C4576F4D9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3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14F0B-4BE1-46A8-B3BA-5DA973F86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7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9815-E8A6-4B52-828C-872A2A7B9B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55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AEB0B-3F42-41B6-9BE5-B5A96EB8F8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3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93E1-63AB-4AF3-9C11-70F0B0AA81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24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92554-C430-4F8E-88AB-21AE00BFF5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1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09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462A1-9353-4D9D-9066-DE3AA2C96F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22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ED3B7-556C-4E0A-9D62-28809CACE1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44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58763"/>
            <a:ext cx="27432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58763"/>
            <a:ext cx="80264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708FE-420F-4BC0-A626-76EB2EA972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3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8763"/>
            <a:ext cx="97536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53848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4EF424A-44B4-4CD5-A1F3-07CAC7CB1C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2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8763"/>
            <a:ext cx="97536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524001"/>
            <a:ext cx="109728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859DD17-E9FB-4198-BC73-3044AB3A9F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1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8763"/>
            <a:ext cx="97536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524001"/>
            <a:ext cx="109728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F50A1E9-A66B-4A0D-ACF5-A94CB7F172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6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3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6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8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4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0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8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D4692-38CC-4778-B91D-F03F7997528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1E105-88C9-49A5-BBA3-6E445385B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3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048000" y="0"/>
            <a:ext cx="3050117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6100233" y="0"/>
            <a:ext cx="3048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9144000" y="1"/>
            <a:ext cx="3048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1"/>
            <a:ext cx="3048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12192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524001"/>
            <a:ext cx="109728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083418-7408-46F1-9682-F73FAF7BD9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102616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58763"/>
            <a:ext cx="97536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12192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1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0103" y="4325633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entury Gothic" pitchFamily="34" charset="0"/>
              </a:rPr>
              <a:t>ИНТЕГРАТИВНОЕ ВОСПИТАНИЕ</a:t>
            </a:r>
            <a:endParaRPr lang="ru-RU" sz="4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4525" y="5572267"/>
            <a:ext cx="542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B050"/>
                </a:solidFill>
                <a:latin typeface="Century Gothic" pitchFamily="34" charset="0"/>
              </a:rPr>
              <a:t>Стратович Юрий </a:t>
            </a:r>
            <a:r>
              <a:rPr lang="ru-RU" sz="2400" b="1" dirty="0" smtClean="0">
                <a:solidFill>
                  <a:srgbClr val="00B050"/>
                </a:solidFill>
                <a:latin typeface="Century Gothic" pitchFamily="34" charset="0"/>
              </a:rPr>
              <a:t>Александрович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Century Gothic" pitchFamily="34" charset="0"/>
              </a:rPr>
              <a:t>детский психиатр</a:t>
            </a:r>
            <a:endParaRPr lang="ru-RU" sz="24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0748" y="332657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561" y="1124745"/>
            <a:ext cx="112446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Каждый раз, когда мы говорим «Убеди меня» или «Предложи решение, которое устроит нас обоих» - мы даем ребенку шанс попрактиковаться в решении проблем и принятии решений.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Мы помогаем ему рассмотреть возможные последствия его действий и допустимые варианты поведения, подумать о  том, что хотят и чувствуют другие люди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Применяйте технику «Выбор без выбора»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Избегайте соблазна самим решать детские проблемы и не спасать, когда дети делают небольшие ошибки и принимают не самые верные решения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Ваша цель – не в достижении идеальных решений прямо сейчас, а оптимальном развитии высшего мозга ребенка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Контроль над телом и эмоциями – глубокий вдох и сосчитать до 10.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Помогайте детям выражать свои чувства, позвольте им топнуть ногой или ударить подушку. Объясните им, что происходит в их мозге.</a:t>
            </a:r>
          </a:p>
        </p:txBody>
      </p:sp>
    </p:spTree>
    <p:extLst>
      <p:ext uri="{BB962C8B-B14F-4D97-AF65-F5344CB8AC3E}">
        <p14:creationId xmlns:p14="http://schemas.microsoft.com/office/powerpoint/2010/main" val="31118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0748" y="18332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659027" y="836713"/>
            <a:ext cx="110057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Century Gothic" panose="020B0502020202020204" pitchFamily="34" charset="0"/>
              </a:rPr>
              <a:t>Самопонимание</a:t>
            </a:r>
            <a:r>
              <a:rPr lang="ru-RU" sz="2000" dirty="0">
                <a:latin typeface="Century Gothic" panose="020B0502020202020204" pitchFamily="34" charset="0"/>
              </a:rPr>
              <a:t> – задавайте детям вопросы, которые заставят их заглянуть под поверхность того, что им понятно.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Сопереживание – «как ты думаешь, почему этот малыш плачет?»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Привлекать внимание ребенка к эмоциям других людей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Нравственность – суть в том, чтобы заставить ребенка размышлять о своих действиях и обращать внимание на мотивы собственных решений.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Двигайся, иначе проиграешь – научные исследования демонстрируют, что двигательная активность напрямую влияет на биохимию </a:t>
            </a:r>
            <a:r>
              <a:rPr lang="ru-RU" sz="2000" dirty="0" err="1">
                <a:latin typeface="Century Gothic" panose="020B0502020202020204" pitchFamily="34" charset="0"/>
              </a:rPr>
              <a:t>мозга.Поэтому</a:t>
            </a:r>
            <a:r>
              <a:rPr lang="ru-RU" sz="2000" dirty="0">
                <a:latin typeface="Century Gothic" panose="020B0502020202020204" pitchFamily="34" charset="0"/>
              </a:rPr>
              <a:t> когда ребенок теряет контакт со своим верхним мозгом, мощным способом восстановления его равновесия послужат физические нагрузки.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Исследования показывают, что когда мы  меняем наше физическое состояние – путем движения или релаксации – мы можем изменить и наше эмоциональное состояние.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Попробуйте минуту улыбаться и почувствуете себя счастливее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Делайте медленный глубокий вдох и выдох – станете спокойнее.</a:t>
            </a:r>
          </a:p>
        </p:txBody>
      </p:sp>
    </p:spTree>
    <p:extLst>
      <p:ext uri="{BB962C8B-B14F-4D97-AF65-F5344CB8AC3E}">
        <p14:creationId xmlns:p14="http://schemas.microsoft.com/office/powerpoint/2010/main" val="8906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898" y="260649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5223" y="1124745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Тело наполнено информацией, которую оно посылает мозгу, большинство эмоций, которые мы ощущаем, начинаются в теле.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Наш сведенный живот и напряженные плечи посылают мозгу сообщения о состоянии тревожности еще до того, как мы успеваем осознать свою нервозность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Поток энергии и информации от нашего тела в ствол мозга, в </a:t>
            </a:r>
            <a:r>
              <a:rPr lang="ru-RU" sz="2000" dirty="0" err="1">
                <a:latin typeface="Century Gothic" panose="020B0502020202020204" pitchFamily="34" charset="0"/>
              </a:rPr>
              <a:t>лимбическую</a:t>
            </a:r>
            <a:r>
              <a:rPr lang="ru-RU" sz="2000" dirty="0">
                <a:latin typeface="Century Gothic" panose="020B0502020202020204" pitchFamily="34" charset="0"/>
              </a:rPr>
              <a:t> область, а затем в кору изменяет наше физическое и эмоциональное состояние и наши мысли.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Когда детям понадобится помощь в том, чтобы успокоиться или вернуть контроль над собой, поищите способ заставить их двигаться.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Основная цель таких двигательных нагрузок – помочь ребенку восстановить душевное равновесие и контроль над собой.</a:t>
            </a:r>
          </a:p>
        </p:txBody>
      </p:sp>
    </p:spTree>
    <p:extLst>
      <p:ext uri="{BB962C8B-B14F-4D97-AF65-F5344CB8AC3E}">
        <p14:creationId xmlns:p14="http://schemas.microsoft.com/office/powerpoint/2010/main" val="8966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898" y="260649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7814" y="841455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Century Gothic" panose="020B0502020202020204" pitchFamily="34" charset="0"/>
              </a:rPr>
              <a:t>Действия в момент кризиса.</a:t>
            </a:r>
          </a:p>
          <a:p>
            <a:pPr lvl="0"/>
            <a:r>
              <a:rPr lang="ru-RU" sz="2000" b="1" dirty="0">
                <a:latin typeface="Century Gothic" panose="020B0502020202020204" pitchFamily="34" charset="0"/>
              </a:rPr>
              <a:t>1. Не вредите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Закройте рот, чтобы не сказать лишнего, а потом раскаиваться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Уберите руки за спину, чтобы не допустить грубого физического воздействия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Находясь во власти нижнего мозга, оберегайте ребенка любой ценой.</a:t>
            </a:r>
          </a:p>
          <a:p>
            <a:r>
              <a:rPr lang="ru-RU" sz="2000" b="1" dirty="0">
                <a:latin typeface="Century Gothic" panose="020B0502020202020204" pitchFamily="34" charset="0"/>
              </a:rPr>
              <a:t>2. Устранитесь из напряженной ситуации и соберитесь, возьмите передышку.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Ребенку нужно сказать, что Вам нужна передышка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Затем попробуйте метод «Двигайся, иначе проиграешь» (попрыгайте, сделайте упражнения йоги, глубокий вдох, выдох.</a:t>
            </a:r>
          </a:p>
          <a:p>
            <a:r>
              <a:rPr lang="ru-RU" sz="2000" b="1" dirty="0">
                <a:latin typeface="Century Gothic" panose="020B0502020202020204" pitchFamily="34" charset="0"/>
              </a:rPr>
              <a:t>3. Устраняйте проблему быстро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Восстановите связь с ребенком, как только Вы почувствовали себя спокойно и обрели контроль над собой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Иногда стоит попросить прощения и принять на себя ответственность за Ваши собственные действия.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Эти шаги должны последовать как можно скорее.</a:t>
            </a:r>
          </a:p>
        </p:txBody>
      </p:sp>
    </p:spTree>
    <p:extLst>
      <p:ext uri="{BB962C8B-B14F-4D97-AF65-F5344CB8AC3E}">
        <p14:creationId xmlns:p14="http://schemas.microsoft.com/office/powerpoint/2010/main" val="34860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584775"/>
            <a:ext cx="8930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20 ошибок, которые совершают взрослые по отношению к детям.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7648" y="1"/>
            <a:ext cx="6017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6605" y="984886"/>
            <a:ext cx="113846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000" u="sng" dirty="0" smtClean="0">
                <a:latin typeface="Century Gothic" panose="020B0502020202020204" pitchFamily="34" charset="0"/>
              </a:rPr>
              <a:t>Мы </a:t>
            </a:r>
            <a:r>
              <a:rPr lang="ru-RU" sz="2000" u="sng" dirty="0">
                <a:latin typeface="Century Gothic" panose="020B0502020202020204" pitchFamily="34" charset="0"/>
              </a:rPr>
              <a:t>наказываем, вместо того, чтобы учить </a:t>
            </a:r>
            <a:r>
              <a:rPr lang="ru-RU" sz="2000" dirty="0">
                <a:latin typeface="Century Gothic" panose="020B0502020202020204" pitchFamily="34" charset="0"/>
              </a:rPr>
              <a:t>– цель дисциплины не в том, чтобы за каждым преступлением последовало наказание. Главное – научить детей правильно жить. Не сосредотачивайтесь на наказании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u="sng" dirty="0">
                <a:latin typeface="Century Gothic" panose="020B0502020202020204" pitchFamily="34" charset="0"/>
              </a:rPr>
              <a:t>2. Мы боимся, что не сможем приучить ребенка к дисциплине, если будем вести себя мягко и проявлять заботу</a:t>
            </a:r>
            <a:r>
              <a:rPr lang="ru-RU" sz="2000" dirty="0">
                <a:latin typeface="Century Gothic" panose="020B0502020202020204" pitchFamily="34" charset="0"/>
              </a:rPr>
              <a:t>. Основное – сочетать четкие и обязательные к соблюдению требования с искренней симпатией и </a:t>
            </a:r>
            <a:r>
              <a:rPr lang="ru-RU" sz="2000" dirty="0" err="1">
                <a:latin typeface="Century Gothic" panose="020B0502020202020204" pitchFamily="34" charset="0"/>
              </a:rPr>
              <a:t>эмпатией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u="sng" dirty="0">
                <a:latin typeface="Century Gothic" panose="020B0502020202020204" pitchFamily="34" charset="0"/>
              </a:rPr>
              <a:t>3. Мы подменяем последовательность ригидностью</a:t>
            </a:r>
            <a:r>
              <a:rPr lang="ru-RU" sz="2000" dirty="0">
                <a:latin typeface="Century Gothic" panose="020B0502020202020204" pitchFamily="34" charset="0"/>
              </a:rPr>
              <a:t>. Быть последовательным означает руководствоваться жизнеспособной и цельной системой взглядов, благодаря чему, дети всегда будут знать, чего от нас ожидать. Иногда можно дать малышу послабление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u="sng" dirty="0">
                <a:latin typeface="Century Gothic" panose="020B0502020202020204" pitchFamily="34" charset="0"/>
              </a:rPr>
              <a:t>4. Мы слишком много говорим</a:t>
            </a:r>
            <a:r>
              <a:rPr lang="ru-RU" sz="2000" dirty="0">
                <a:latin typeface="Century Gothic" panose="020B0502020202020204" pitchFamily="34" charset="0"/>
              </a:rPr>
              <a:t>. Когда ребенок ведет себя реактивно и плохо воспринимает обращенную к нему речь, всё что от нас требуется – помолчите, обнимите его, погладьте по плечу, улыбнитесь, выразите мимикой сочувствие, говорите, когда все успокоятся.</a:t>
            </a:r>
          </a:p>
        </p:txBody>
      </p:sp>
    </p:spTree>
    <p:extLst>
      <p:ext uri="{BB962C8B-B14F-4D97-AF65-F5344CB8AC3E}">
        <p14:creationId xmlns:p14="http://schemas.microsoft.com/office/powerpoint/2010/main" val="42056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898" y="2333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507" y="900891"/>
            <a:ext cx="115329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u="sng" dirty="0">
                <a:latin typeface="Century Gothic" panose="020B0502020202020204" pitchFamily="34" charset="0"/>
              </a:rPr>
              <a:t>5. Мы больше думаем о самом поведении, нежели о том, чем оно продиктовано</a:t>
            </a:r>
            <a:r>
              <a:rPr lang="ru-RU" sz="2000" dirty="0">
                <a:latin typeface="Century Gothic" panose="020B0502020202020204" pitchFamily="34" charset="0"/>
              </a:rPr>
              <a:t>. Плохое поведение детей – это признак какого-то внутреннего неблагополучия. </a:t>
            </a:r>
          </a:p>
          <a:p>
            <a:pPr lvl="0"/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u="sng" dirty="0">
                <a:latin typeface="Century Gothic" panose="020B0502020202020204" pitchFamily="34" charset="0"/>
              </a:rPr>
              <a:t>6. Мы не обращаем внимание на то, как мы говорим.  </a:t>
            </a:r>
            <a:r>
              <a:rPr lang="ru-RU" sz="2000" dirty="0">
                <a:latin typeface="Century Gothic" panose="020B0502020202020204" pitchFamily="34" charset="0"/>
              </a:rPr>
              <a:t>Как бы ни было трудно, нужно стараться проявлять доброту и уважение при всякой коммуникации с детьми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u="sng" dirty="0">
                <a:latin typeface="Century Gothic" panose="020B0502020202020204" pitchFamily="34" charset="0"/>
              </a:rPr>
              <a:t>7.Мы внушаем детям, что они не должны испытывать сильные или негативные чувства. </a:t>
            </a:r>
            <a:r>
              <a:rPr lang="ru-RU" sz="2000" dirty="0">
                <a:latin typeface="Century Gothic" panose="020B0502020202020204" pitchFamily="34" charset="0"/>
              </a:rPr>
              <a:t>Мы можем отвергать определенное поведение или способы выражения чувств, но сами чувства всегда принимаем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u="sng" dirty="0">
                <a:latin typeface="Century Gothic" panose="020B0502020202020204" pitchFamily="34" charset="0"/>
              </a:rPr>
              <a:t>8. Мы реагируем слишком бурно, и дети вместо собственного поведения сосредотачиваются на нашем</a:t>
            </a:r>
            <a:r>
              <a:rPr lang="ru-RU" sz="2000" dirty="0">
                <a:latin typeface="Century Gothic" panose="020B0502020202020204" pitchFamily="34" charset="0"/>
              </a:rPr>
              <a:t>.  Положите конец дурному поведению, уведите ребенка с места действия, а затем дайте себе время успокоиться, пока не наговорили лишнего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u="sng" dirty="0">
                <a:latin typeface="Century Gothic" panose="020B0502020202020204" pitchFamily="34" charset="0"/>
              </a:rPr>
              <a:t>9. Мы не восстанавливаем пошатнувшиеся отношения</a:t>
            </a:r>
            <a:r>
              <a:rPr lang="ru-RU" sz="2000" dirty="0">
                <a:latin typeface="Century Gothic" panose="020B0502020202020204" pitchFamily="34" charset="0"/>
              </a:rPr>
              <a:t>. Конфликтов с детьми избежать невозможно, как и Вам быть всегда на высоте. Самое важное – признавать свое плохое поведение, и как можно быстрее восстанавливать взаимоотношения, т.е. простить ребенка и попросить прощения.</a:t>
            </a:r>
          </a:p>
          <a:p>
            <a:pPr lvl="0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3512" y="500781"/>
            <a:ext cx="8930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20 ошибок, которые совершают взрослые по отношению к детям.</a:t>
            </a:r>
          </a:p>
        </p:txBody>
      </p:sp>
    </p:spTree>
    <p:extLst>
      <p:ext uri="{BB962C8B-B14F-4D97-AF65-F5344CB8AC3E}">
        <p14:creationId xmlns:p14="http://schemas.microsoft.com/office/powerpoint/2010/main" val="35399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898" y="2333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646449" y="1316694"/>
            <a:ext cx="111128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u="sng" dirty="0">
                <a:latin typeface="Century Gothic" panose="020B0502020202020204" pitchFamily="34" charset="0"/>
              </a:rPr>
              <a:t>10. Мы налагаем санкции сгоряча, действуя реактивно, а потом понимаем, что перестарались</a:t>
            </a:r>
            <a:r>
              <a:rPr lang="ru-RU" sz="2000" dirty="0">
                <a:latin typeface="Century Gothic" panose="020B0502020202020204" pitchFamily="34" charset="0"/>
              </a:rPr>
              <a:t>. Порой наши угрозы выглядят чрезмерными. Важно, чтобы слова взрослых не повисали в воздухе, иначе дети перестанут принимать их всерьез.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 </a:t>
            </a:r>
          </a:p>
          <a:p>
            <a:pPr lvl="0"/>
            <a:r>
              <a:rPr lang="ru-RU" sz="2000" dirty="0">
                <a:latin typeface="Century Gothic" panose="020B0502020202020204" pitchFamily="34" charset="0"/>
              </a:rPr>
              <a:t>11. </a:t>
            </a:r>
            <a:r>
              <a:rPr lang="ru-RU" sz="2000" u="sng" dirty="0">
                <a:latin typeface="Century Gothic" panose="020B0502020202020204" pitchFamily="34" charset="0"/>
              </a:rPr>
              <a:t>Мы забываем, что порой детям нужна наша помощь</a:t>
            </a:r>
            <a:r>
              <a:rPr lang="ru-RU" sz="2000" dirty="0">
                <a:latin typeface="Century Gothic" panose="020B0502020202020204" pitchFamily="34" charset="0"/>
              </a:rPr>
              <a:t>, чтобы сделать верный выбор или прийти в себя. Дети попросту не в состоянии моментально успокоиться. 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1й шаг – установление эмоционального контакта – путем как вербальной, так и невербальной коммуникации. Пусть ребенок видит, что Вы осознаете его проблемы. 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Надо выдержать паузу, прежде чем откликаться на дурное поведение. 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dirty="0">
                <a:latin typeface="Century Gothic" panose="020B0502020202020204" pitchFamily="34" charset="0"/>
              </a:rPr>
              <a:t>12. </a:t>
            </a:r>
            <a:r>
              <a:rPr lang="ru-RU" sz="2000" u="sng" dirty="0">
                <a:latin typeface="Century Gothic" panose="020B0502020202020204" pitchFamily="34" charset="0"/>
              </a:rPr>
              <a:t>Мы слишком озабочены, что о нас подумают</a:t>
            </a:r>
            <a:r>
              <a:rPr lang="ru-RU" sz="2000" dirty="0">
                <a:latin typeface="Century Gothic" panose="020B0502020202020204" pitchFamily="34" charset="0"/>
              </a:rPr>
              <a:t>.  Избавьтесь от этого давления, отведите ребенка в сторону и обратитесь к нему без свидетелей.</a:t>
            </a:r>
          </a:p>
          <a:p>
            <a:pPr lvl="0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7742" y="575399"/>
            <a:ext cx="8930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20 ошибок, которые совершают взрослые по отношению к детям.</a:t>
            </a:r>
          </a:p>
        </p:txBody>
      </p:sp>
    </p:spTree>
    <p:extLst>
      <p:ext uri="{BB962C8B-B14F-4D97-AF65-F5344CB8AC3E}">
        <p14:creationId xmlns:p14="http://schemas.microsoft.com/office/powerpoint/2010/main" val="34377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9379" y="195687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319" y="1613256"/>
            <a:ext cx="108904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Century Gothic" panose="020B0502020202020204" pitchFamily="34" charset="0"/>
              </a:rPr>
              <a:t>13. </a:t>
            </a:r>
            <a:r>
              <a:rPr lang="ru-RU" sz="2000" u="sng" dirty="0">
                <a:latin typeface="Century Gothic" panose="020B0502020202020204" pitchFamily="34" charset="0"/>
              </a:rPr>
              <a:t>Мы ввязываемся в силовую борьбу. </a:t>
            </a:r>
            <a:r>
              <a:rPr lang="ru-RU" sz="2000" dirty="0">
                <a:latin typeface="Century Gothic" panose="020B0502020202020204" pitchFamily="34" charset="0"/>
              </a:rPr>
              <a:t>Чувствуя, что его загнали в угол, ребенок инстинктивно отвечает встречной агрессией или замыкается в себе. Оставьте ребенку пространство для маневра. «Давай подумаем, как сделать, чтобы мы оба остались довольны. Может быть, у тебя есть идеи?». Вы удивитесь, на какие жертвы ребенок готов пойти ради выхода из конфликтной ситуации.</a:t>
            </a:r>
            <a:br>
              <a:rPr lang="ru-RU" sz="2000" dirty="0">
                <a:latin typeface="Century Gothic" panose="020B0502020202020204" pitchFamily="34" charset="0"/>
              </a:rPr>
            </a:br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dirty="0">
                <a:latin typeface="Century Gothic" panose="020B0502020202020204" pitchFamily="34" charset="0"/>
              </a:rPr>
              <a:t>14. </a:t>
            </a:r>
            <a:r>
              <a:rPr lang="ru-RU" sz="2000" u="sng" dirty="0">
                <a:latin typeface="Century Gothic" panose="020B0502020202020204" pitchFamily="34" charset="0"/>
              </a:rPr>
              <a:t>Мы следуем своим привычкам и переживаниям, и не откликаемся на индивидуальные потребности конкретного ребенка </a:t>
            </a:r>
            <a:r>
              <a:rPr lang="ru-RU" sz="2000" dirty="0">
                <a:latin typeface="Century Gothic" panose="020B0502020202020204" pitchFamily="34" charset="0"/>
              </a:rPr>
              <a:t>в конкретный момент.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Иногда мы срываемся на ребенка, потому что устали или потому, что так поступали наши родители и учителя. Нужно осознавать собственное поведение, в полной мере отдаваться общению с детьми и откликаться лишь на то, что действительно происходит здесь и сейчас.</a:t>
            </a:r>
          </a:p>
          <a:p>
            <a:r>
              <a:rPr lang="ru-RU" sz="2000" dirty="0"/>
              <a:t> </a:t>
            </a:r>
          </a:p>
          <a:p>
            <a:pPr lvl="0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3512" y="924690"/>
            <a:ext cx="8930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20 ошибок, которые совершают взрослые по отношению к детям.</a:t>
            </a:r>
          </a:p>
        </p:txBody>
      </p:sp>
    </p:spTree>
    <p:extLst>
      <p:ext uri="{BB962C8B-B14F-4D97-AF65-F5344CB8AC3E}">
        <p14:creationId xmlns:p14="http://schemas.microsoft.com/office/powerpoint/2010/main" val="21385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898" y="2333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766119" y="1160175"/>
            <a:ext cx="109233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pPr lvl="0"/>
            <a:r>
              <a:rPr lang="ru-RU" sz="2000" dirty="0">
                <a:latin typeface="Century Gothic" panose="020B0502020202020204" pitchFamily="34" charset="0"/>
              </a:rPr>
              <a:t>15. </a:t>
            </a:r>
            <a:r>
              <a:rPr lang="ru-RU" sz="2000" u="sng" dirty="0">
                <a:latin typeface="Century Gothic" panose="020B0502020202020204" pitchFamily="34" charset="0"/>
              </a:rPr>
              <a:t>Мы позорим детей, стыдя их при посторонних. </a:t>
            </a:r>
            <a:r>
              <a:rPr lang="ru-RU" sz="2000" dirty="0">
                <a:latin typeface="Century Gothic" panose="020B0502020202020204" pitchFamily="34" charset="0"/>
              </a:rPr>
              <a:t>По возможности, выйдите из помещения или просто привлеките ребенка к себе и говорите шепотом. Проявляйте к ребенку уважение, не добавляя к воспитательным мерам, еще и унижение.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 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16. </a:t>
            </a:r>
            <a:r>
              <a:rPr lang="ru-RU" sz="2000" u="sng" dirty="0">
                <a:latin typeface="Century Gothic" panose="020B0502020202020204" pitchFamily="34" charset="0"/>
              </a:rPr>
              <a:t>Мы сразу ожидаем худшего, не дав ребенку объясниться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Прежде, чем поднимать шум, дайте ребенку высказаться. Возможно, он Вам всё объяснит. Перед тем, как обвинить ребенка, послушайте, что он хочет сказать. А потом решайте, как лучше всего себя повести.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dirty="0">
                <a:latin typeface="Century Gothic" panose="020B0502020202020204" pitchFamily="34" charset="0"/>
              </a:rPr>
              <a:t>17</a:t>
            </a:r>
            <a:r>
              <a:rPr lang="ru-RU" sz="2000" u="sng" dirty="0">
                <a:latin typeface="Century Gothic" panose="020B0502020202020204" pitchFamily="34" charset="0"/>
              </a:rPr>
              <a:t>. Мы отмахиваемся от переживаний ребенка. </a:t>
            </a:r>
            <a:r>
              <a:rPr lang="ru-RU" sz="2000" dirty="0">
                <a:latin typeface="Century Gothic" panose="020B0502020202020204" pitchFamily="34" charset="0"/>
              </a:rPr>
              <a:t>Нельзя обесценивать переживания ребенка. Гораздо более эффективно – выслушать, проявить сочувствие и по-настоящему проникнуться переживаниями ребенка; не забывайте, то что Вам кажется мелочью – для ребенка очень значимо.</a:t>
            </a:r>
          </a:p>
          <a:p>
            <a:pPr lvl="0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7742" y="575399"/>
            <a:ext cx="8930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20 ошибок, которые совершают взрослые по отношению к детям.</a:t>
            </a:r>
          </a:p>
        </p:txBody>
      </p:sp>
    </p:spTree>
    <p:extLst>
      <p:ext uri="{BB962C8B-B14F-4D97-AF65-F5344CB8AC3E}">
        <p14:creationId xmlns:p14="http://schemas.microsoft.com/office/powerpoint/2010/main" val="4442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898" y="2333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599" y="1160175"/>
            <a:ext cx="113187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Century Gothic" panose="020B0502020202020204" pitchFamily="34" charset="0"/>
              </a:rPr>
              <a:t>18. </a:t>
            </a:r>
            <a:r>
              <a:rPr lang="ru-RU" sz="2000" u="sng" dirty="0">
                <a:latin typeface="Century Gothic" panose="020B0502020202020204" pitchFamily="34" charset="0"/>
              </a:rPr>
              <a:t>Мы слишком много хотим</a:t>
            </a:r>
            <a:r>
              <a:rPr lang="ru-RU" sz="2000" dirty="0">
                <a:latin typeface="Century Gothic" panose="020B0502020202020204" pitchFamily="34" charset="0"/>
              </a:rPr>
              <a:t>. Большинство взрослых считают, что дети всегда будут вести себя прекрасно. Другая ошибка – полагать, что ребенок всегда себя хорошо контролирует, но всё это не стабильно.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lvl="0"/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dirty="0">
                <a:latin typeface="Century Gothic" panose="020B0502020202020204" pitchFamily="34" charset="0"/>
              </a:rPr>
              <a:t>19. </a:t>
            </a:r>
            <a:r>
              <a:rPr lang="ru-RU" sz="2000" u="sng" dirty="0">
                <a:latin typeface="Century Gothic" panose="020B0502020202020204" pitchFamily="34" charset="0"/>
              </a:rPr>
              <a:t>Мы подавляем свою интуицию под влиянием «экспертов». </a:t>
            </a:r>
            <a:r>
              <a:rPr lang="ru-RU" sz="2000" dirty="0">
                <a:latin typeface="Century Gothic" panose="020B0502020202020204" pitchFamily="34" charset="0"/>
              </a:rPr>
              <a:t>Черпайте информацию у самых разных специалистов, но слушайте свой «внутренний» голос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dirty="0">
                <a:latin typeface="Century Gothic" panose="020B0502020202020204" pitchFamily="34" charset="0"/>
              </a:rPr>
              <a:t>20. </a:t>
            </a:r>
            <a:r>
              <a:rPr lang="ru-RU" sz="2000" u="sng" dirty="0">
                <a:latin typeface="Century Gothic" panose="020B0502020202020204" pitchFamily="34" charset="0"/>
              </a:rPr>
              <a:t>Мы слишком суровы к самим себе</a:t>
            </a:r>
            <a:r>
              <a:rPr lang="ru-RU" sz="2000" dirty="0">
                <a:latin typeface="Century Gothic" panose="020B0502020202020204" pitchFamily="34" charset="0"/>
              </a:rPr>
              <a:t>. Строже всего относятся к себе самые заботливые и сознательные педагоги и родители. </a:t>
            </a:r>
          </a:p>
          <a:p>
            <a:pPr lvl="0"/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</a:rPr>
              <a:t>Дайте себе право на ошибку! 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</a:rPr>
              <a:t>Любите детей, устанавливайте для них границы дозволенного, воспитывайте их с любовью и миритесь с ними, когда срываетесь сами. 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Это наилучший подход к дисциплине для всех участников процесса.</a:t>
            </a:r>
          </a:p>
          <a:p>
            <a:pPr lvl="0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7742" y="575399"/>
            <a:ext cx="8930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20 ошибок, которые совершают взрослые по отношению к детям.</a:t>
            </a:r>
          </a:p>
        </p:txBody>
      </p:sp>
    </p:spTree>
    <p:extLst>
      <p:ext uri="{BB962C8B-B14F-4D97-AF65-F5344CB8AC3E}">
        <p14:creationId xmlns:p14="http://schemas.microsoft.com/office/powerpoint/2010/main" val="26611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5650" y="67562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788" y="652337"/>
            <a:ext cx="107339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Century Gothic" panose="020B0502020202020204" pitchFamily="34" charset="0"/>
              </a:rPr>
              <a:t>В социальной жизни детям необходимы: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- </a:t>
            </a:r>
            <a:r>
              <a:rPr lang="ru-RU" sz="2000" dirty="0" smtClean="0">
                <a:latin typeface="Century Gothic" panose="020B0502020202020204" pitchFamily="34" charset="0"/>
              </a:rPr>
              <a:t>компромиссы</a:t>
            </a:r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</a:rPr>
              <a:t>- переговоры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- умение прощать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u="sng" dirty="0">
                <a:latin typeface="Century Gothic" panose="020B0502020202020204" pitchFamily="34" charset="0"/>
              </a:rPr>
              <a:t>Мозг играет центральную роль в каждом аспекте жизни ребенка: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- дисциплине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- принятии решений 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- самопознании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- в школьном обучении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взаимоотношениях </a:t>
            </a:r>
            <a:r>
              <a:rPr lang="ru-RU" sz="2000" dirty="0">
                <a:latin typeface="Century Gothic" panose="020B0502020202020204" pitchFamily="34" charset="0"/>
              </a:rPr>
              <a:t>с </a:t>
            </a:r>
            <a:r>
              <a:rPr lang="ru-RU" sz="2000" dirty="0" smtClean="0">
                <a:latin typeface="Century Gothic" panose="020B0502020202020204" pitchFamily="34" charset="0"/>
              </a:rPr>
              <a:t>людьми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b="1" dirty="0">
                <a:latin typeface="Century Gothic" panose="020B0502020202020204" pitchFamily="34" charset="0"/>
              </a:rPr>
              <a:t>Горизонтальная интеграция </a:t>
            </a:r>
            <a:r>
              <a:rPr lang="ru-RU" sz="2000" dirty="0">
                <a:latin typeface="Century Gothic" panose="020B0502020202020204" pitchFamily="34" charset="0"/>
              </a:rPr>
              <a:t>– левополушарная логика, хорошо сочетается с правополушарными эмоциями. </a:t>
            </a:r>
          </a:p>
          <a:p>
            <a:r>
              <a:rPr lang="ru-RU" sz="2000" b="1" dirty="0">
                <a:latin typeface="Century Gothic" panose="020B0502020202020204" pitchFamily="34" charset="0"/>
              </a:rPr>
              <a:t>Вертикальная интеграция </a:t>
            </a:r>
            <a:r>
              <a:rPr lang="ru-RU" sz="2000" dirty="0">
                <a:latin typeface="Century Gothic" panose="020B0502020202020204" pitchFamily="34" charset="0"/>
              </a:rPr>
              <a:t>позволит высшим отделам мозга осмысливать действия, хорошо взаимодействуя с нижними отделами, озабоченными инстинктивными, животными реакциями выживания. </a:t>
            </a:r>
          </a:p>
          <a:p>
            <a:endParaRPr lang="ru-RU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1624" y="5805264"/>
            <a:ext cx="673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itchFamily="34" charset="0"/>
              </a:rPr>
              <a:t/>
            </a:r>
            <a:br>
              <a:rPr lang="ru-RU" sz="2000" dirty="0">
                <a:latin typeface="Century Gothic" pitchFamily="34" charset="0"/>
              </a:rPr>
            </a:br>
            <a:r>
              <a:rPr lang="ru-RU" sz="2000" dirty="0">
                <a:latin typeface="Century Gothic" pitchFamily="34" charset="0"/>
              </a:rPr>
              <a:t>Стратович Юрий Александрович</a:t>
            </a:r>
            <a:endParaRPr lang="ru-RU" sz="2000" dirty="0"/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"/>
          <a:stretch>
            <a:fillRect/>
          </a:stretch>
        </p:blipFill>
        <p:spPr bwMode="auto">
          <a:xfrm>
            <a:off x="8742362" y="2060849"/>
            <a:ext cx="1925638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8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auto">
          <a:xfrm flipH="1">
            <a:off x="1524000" y="260648"/>
            <a:ext cx="17281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39616" y="2636913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entury Gothic" pitchFamily="34" charset="0"/>
              </a:rPr>
              <a:t>Благодарю за внимание!</a:t>
            </a:r>
            <a:br>
              <a:rPr lang="ru-RU" sz="3600" dirty="0">
                <a:latin typeface="Century Gothic" pitchFamily="34" charset="0"/>
              </a:rPr>
            </a:br>
            <a:r>
              <a:rPr lang="ru-RU" sz="3600" dirty="0">
                <a:latin typeface="Century Gothic" pitchFamily="34" charset="0"/>
              </a:rPr>
              <a:t>Желаю 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35005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903" y="19473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789" y="764704"/>
            <a:ext cx="107339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Пластичность мозга – </a:t>
            </a:r>
            <a:r>
              <a:rPr lang="ru-RU" sz="2000" dirty="0">
                <a:latin typeface="Century Gothic" panose="020B0502020202020204" pitchFamily="34" charset="0"/>
              </a:rPr>
              <a:t>мозг способен изменяться, формироваться в течение всей нашей жизни.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Что формирует мозг? 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Опыт переживаний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Базовые структуры мозга хорошо развиваются при правильном питании, полноценном сне и стимуляции развития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Дети, чьи родители говорят с ними об их чувствах, развивают эмоциональный интеллект и способны понимать свои и чужие чувства.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Опыт переживаний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компьютерные игры, </a:t>
            </a:r>
            <a:r>
              <a:rPr lang="en-US" sz="2000" dirty="0">
                <a:latin typeface="Century Gothic" panose="020B0502020202020204" pitchFamily="34" charset="0"/>
              </a:rPr>
              <a:t>TV </a:t>
            </a:r>
            <a:r>
              <a:rPr lang="ru-RU" sz="2000" dirty="0">
                <a:latin typeface="Century Gothic" panose="020B0502020202020204" pitchFamily="34" charset="0"/>
              </a:rPr>
              <a:t>заставят мозг монтироваться определенным образом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развивающие занятия, спорт, музыка обеспечат другую схему монтирования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- время, проведенное в кругу семьи, с друзьями в изучении человеческих взаимоотношений, особенно в процессе личного общения будут формировать мозг особым образом.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- Все, что происходит с нами, воздействует на то, как развивается наш мозг.</a:t>
            </a:r>
          </a:p>
        </p:txBody>
      </p:sp>
    </p:spTree>
    <p:extLst>
      <p:ext uri="{BB962C8B-B14F-4D97-AF65-F5344CB8AC3E}">
        <p14:creationId xmlns:p14="http://schemas.microsoft.com/office/powerpoint/2010/main" val="35643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903" y="19473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840259" y="764704"/>
            <a:ext cx="108245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Интегрированный мозг – легко адаптируется, эмоционально стабилен, способен понимать себя и окружающий мир.</a:t>
            </a:r>
          </a:p>
          <a:p>
            <a:r>
              <a:rPr lang="ru-RU" sz="2000" b="1" dirty="0">
                <a:latin typeface="Century Gothic" panose="020B0502020202020204" pitchFamily="34" charset="0"/>
              </a:rPr>
              <a:t>Установление горизонтальной интеграции мозга детей.</a:t>
            </a:r>
          </a:p>
          <a:p>
            <a:r>
              <a:rPr lang="ru-RU" sz="2000" b="1" dirty="0">
                <a:latin typeface="Century Gothic" panose="020B0502020202020204" pitchFamily="34" charset="0"/>
              </a:rPr>
              <a:t>1й шаг </a:t>
            </a:r>
            <a:r>
              <a:rPr lang="ru-RU" sz="2000" dirty="0">
                <a:latin typeface="Century Gothic" panose="020B0502020202020204" pitchFamily="34" charset="0"/>
              </a:rPr>
              <a:t>– установление связи с правым мозгом – использовать невербальные сигналы – прикосновения, сочувственное выражение лица, ласковые интонации и благосклонное выслушивание.</a:t>
            </a:r>
          </a:p>
          <a:p>
            <a:r>
              <a:rPr lang="ru-RU" sz="2000" b="1" dirty="0">
                <a:latin typeface="Century Gothic" panose="020B0502020202020204" pitchFamily="34" charset="0"/>
              </a:rPr>
              <a:t>2й шаг </a:t>
            </a:r>
            <a:r>
              <a:rPr lang="ru-RU" sz="2000" dirty="0">
                <a:latin typeface="Century Gothic" panose="020B0502020202020204" pitchFamily="34" charset="0"/>
              </a:rPr>
              <a:t>– перенаправление с помощью левого мозга путем рационального объяснения, разработка планов в </a:t>
            </a:r>
            <a:r>
              <a:rPr lang="ru-RU" sz="2000" dirty="0" err="1">
                <a:latin typeface="Century Gothic" panose="020B0502020202020204" pitchFamily="34" charset="0"/>
              </a:rPr>
              <a:t>отношениие</a:t>
            </a:r>
            <a:r>
              <a:rPr lang="ru-RU" sz="2000" dirty="0">
                <a:latin typeface="Century Gothic" panose="020B0502020202020204" pitchFamily="34" charset="0"/>
              </a:rPr>
              <a:t> ситуации, но большую часть планов лучше обсудить на следующий день.</a:t>
            </a:r>
          </a:p>
          <a:p>
            <a:r>
              <a:rPr lang="ru-RU" sz="2000" b="1" dirty="0">
                <a:latin typeface="Century Gothic" panose="020B0502020202020204" pitchFamily="34" charset="0"/>
              </a:rPr>
              <a:t>Суть 2го шага </a:t>
            </a:r>
            <a:r>
              <a:rPr lang="ru-RU" sz="2000" dirty="0">
                <a:latin typeface="Century Gothic" panose="020B0502020202020204" pitchFamily="34" charset="0"/>
              </a:rPr>
              <a:t>– логическое объяснение и планирование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Если определенное поведение  - неприемлемо (бить кого-то, бросать вещи, проявлять неуважение) – надо прекратить деструктивное поведение и вывести ребенка из сложившийся ситуации, прежде чем Вы начнете устанавливать связь и перенаправлять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Обсуждайте плохое поведение ребенка и его возможные последствия после того, как малыш успокоился.</a:t>
            </a:r>
          </a:p>
        </p:txBody>
      </p:sp>
    </p:spTree>
    <p:extLst>
      <p:ext uri="{BB962C8B-B14F-4D97-AF65-F5344CB8AC3E}">
        <p14:creationId xmlns:p14="http://schemas.microsoft.com/office/powerpoint/2010/main" val="39263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903" y="19473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560174" y="1124745"/>
            <a:ext cx="109316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Стратегия 2 – назвать </a:t>
            </a:r>
            <a:r>
              <a:rPr lang="ru-RU" sz="2000" dirty="0" smtClean="0">
                <a:latin typeface="Century Gothic" panose="020B0502020202020204" pitchFamily="34" charset="0"/>
              </a:rPr>
              <a:t>чтобы укротить – </a:t>
            </a:r>
            <a:r>
              <a:rPr lang="ru-RU" sz="2000" dirty="0">
                <a:latin typeface="Century Gothic" panose="020B0502020202020204" pitchFamily="34" charset="0"/>
              </a:rPr>
              <a:t>надо помочь ребенку пересказать события, породившие пугающие или болезненные переживания.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После многократного пересказа, страхи уменьшаются и со временем совсем проходят.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Необходимо помочь ребенку назвать свои страхи и эмоции, чтобы успокоить их.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Мягко поощряйте ребенка к разговору, сами начинайте рассказывать и предлагайте малышу дополнить недостающие детали.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Дети лучше общаются, когда что-то строят, играют.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Просите, чтобы нарисовал произошедшее.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Если ребенок не хочет разговаривать с Вами, поощряйте его к тому, чтобы он поговорил с кем-нибудь приятным, другим взрослым, братом или сестрой.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Рассказывать истории – очень эффективно, чтобы отвлечь и успокоить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1009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898" y="147751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3512" y="916996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Восстановление после тяжелых переживаний происходит тогда, когда левая сторона мозга работает вместе с правой, пересказывая истории из нашей жизни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Записи и разговоры о  тяжелом событии играют мощную роль в психическом восстановлении.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Уже само словесное наименование или обозначение того, что мы чувствуем успокаивает активность эмоциональных цепей в правом полушарии.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Детям всех возрастов важно рассказывать о случившемся, поскольку это помогает им в их попытках понять собственные эмоции и события, происходящие в их жизни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Нельзя родителям и другим взрослым избегать разговоров о неприятных переживаниях, это усиливает боль и ухудшает состояние</a:t>
            </a:r>
          </a:p>
        </p:txBody>
      </p:sp>
    </p:spTree>
    <p:extLst>
      <p:ext uri="{BB962C8B-B14F-4D97-AF65-F5344CB8AC3E}">
        <p14:creationId xmlns:p14="http://schemas.microsoft.com/office/powerpoint/2010/main" val="33819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898" y="147751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3512" y="916996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Интеграция верхнего и нижнего этажей мозга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lvl="0"/>
            <a:r>
              <a:rPr lang="ru-RU" sz="2000" dirty="0">
                <a:latin typeface="Century Gothic" panose="020B0502020202020204" pitchFamily="34" charset="0"/>
              </a:rPr>
              <a:t>Нижний мозг (подкорка) более примитивный, древний (ствол, </a:t>
            </a:r>
            <a:r>
              <a:rPr lang="ru-RU" sz="2000" dirty="0" err="1">
                <a:latin typeface="Century Gothic" panose="020B0502020202020204" pitchFamily="34" charset="0"/>
              </a:rPr>
              <a:t>лимбическая</a:t>
            </a:r>
            <a:r>
              <a:rPr lang="ru-RU" sz="2000" dirty="0">
                <a:latin typeface="Century Gothic" panose="020B0502020202020204" pitchFamily="34" charset="0"/>
              </a:rPr>
              <a:t> система), расположен от основания мозга до переносицы. </a:t>
            </a:r>
          </a:p>
          <a:p>
            <a:pPr lvl="0"/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Century Gothic" panose="020B0502020202020204" pitchFamily="34" charset="0"/>
              </a:rPr>
              <a:t>Отвечает за базовые функции – дыхание, моргание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Century Gothic" panose="020B0502020202020204" pitchFamily="34" charset="0"/>
              </a:rPr>
              <a:t>Сильные эмоции – гнев, страх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Century Gothic" panose="020B0502020202020204" pitchFamily="34" charset="0"/>
              </a:rPr>
              <a:t>Реакции «бей или беги»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</a:rPr>
              <a:t>-   Нижний мозг – это как кухня, столовая, ванная на 1м этаже дома</a:t>
            </a:r>
          </a:p>
        </p:txBody>
      </p:sp>
    </p:spTree>
    <p:extLst>
      <p:ext uri="{BB962C8B-B14F-4D97-AF65-F5344CB8AC3E}">
        <p14:creationId xmlns:p14="http://schemas.microsoft.com/office/powerpoint/2010/main" val="33042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898" y="308032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1492" y="970120"/>
            <a:ext cx="105361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 </a:t>
            </a:r>
            <a:r>
              <a:rPr lang="ru-RU" sz="2000" b="1" dirty="0">
                <a:latin typeface="Century Gothic" panose="020B0502020202020204" pitchFamily="34" charset="0"/>
              </a:rPr>
              <a:t>Верхний мозг (кора) расположена за лбом (это кабинет, библиотека и стеклянная крыша с множеством окон на 2м этаже дома)</a:t>
            </a:r>
          </a:p>
          <a:p>
            <a:pPr lvl="0"/>
            <a:endParaRPr lang="ru-RU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Здравое принятие решений и планирование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контроль над эмоциями и телом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>
                <a:latin typeface="Century Gothic" panose="020B0502020202020204" pitchFamily="34" charset="0"/>
              </a:rPr>
              <a:t>Самопонимание</a:t>
            </a:r>
            <a:r>
              <a:rPr lang="ru-RU" dirty="0">
                <a:latin typeface="Century Gothic" panose="020B0502020202020204" pitchFamily="34" charset="0"/>
              </a:rPr>
              <a:t>, сопереживание, мораль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Если существует полностью функциональная «лестница», то тогда верхняя и нижняя часть мозга являются вертикально интегрированными.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Верхний мозг может отслеживать действия нижнего и помогать охладить чрезмерно сильные реакции, импульсы и реакции, которыми тот ведает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Нижний мозг тоже влияет на верхний (эмоции, инстинкты нашего тела)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Нижний мозг хорошо развит при рождении. Верхний мозг полностью созревает к 25 годам.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Так как верхний мозг еще строится, дети не могут его полностью использовать, больше применяют нижний мозг, что приводит к частой потере контроля над собой, принятию не всегда разумных решений, общему недостатку сопереживания и </a:t>
            </a:r>
            <a:r>
              <a:rPr lang="ru-RU" dirty="0" err="1">
                <a:latin typeface="Century Gothic" panose="020B0502020202020204" pitchFamily="34" charset="0"/>
              </a:rPr>
              <a:t>самопонимания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8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uk-UA" sz="1600" b="1" dirty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898" y="1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entury Gothic" pitchFamily="34" charset="0"/>
              </a:rPr>
              <a:t>Интегративное  воспитание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889686" y="873929"/>
            <a:ext cx="106844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u="sng" dirty="0">
                <a:latin typeface="Century Gothic" panose="020B0502020202020204" pitchFamily="34" charset="0"/>
              </a:rPr>
              <a:t>Когда высший мозг работает хорошо</a:t>
            </a:r>
            <a:r>
              <a:rPr lang="ru-RU" sz="2200" dirty="0">
                <a:latin typeface="Century Gothic" panose="020B0502020202020204" pitchFamily="34" charset="0"/>
              </a:rPr>
              <a:t>, ребенок может управлять собственными эмоциями, учитывать последствия, думать прежде, чем делать и принимать во внимание чувства других людей, что помогает в будущем личному процветанию в различных сферах жизни, а также выживанию семьи в сложных ситуациях повседневности.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u="sng" dirty="0">
                <a:latin typeface="Century Gothic" panose="020B0502020202020204" pitchFamily="34" charset="0"/>
              </a:rPr>
              <a:t>Нижний мозг – это инстинкт</a:t>
            </a:r>
            <a:r>
              <a:rPr lang="ru-RU" sz="2200" dirty="0">
                <a:latin typeface="Century Gothic" panose="020B0502020202020204" pitchFamily="34" charset="0"/>
              </a:rPr>
              <a:t>, но если нам не грозит реальная опасность, лучше сначала думать, а потом действовать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u="sng" dirty="0">
                <a:latin typeface="Century Gothic" panose="020B0502020202020204" pitchFamily="34" charset="0"/>
              </a:rPr>
              <a:t>Когда возбужден нижний мозг </a:t>
            </a:r>
            <a:r>
              <a:rPr lang="ru-RU" sz="2200" dirty="0">
                <a:latin typeface="Century Gothic" panose="020B0502020202020204" pitchFamily="34" charset="0"/>
              </a:rPr>
              <a:t>– лучшее – это утешить и помочь переключить внимание.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u="sng" dirty="0">
                <a:latin typeface="Century Gothic" panose="020B0502020202020204" pitchFamily="34" charset="0"/>
              </a:rPr>
              <a:t>Истерика верхнего мозга </a:t>
            </a:r>
            <a:r>
              <a:rPr lang="ru-RU" sz="2200" dirty="0">
                <a:latin typeface="Century Gothic" panose="020B0502020202020204" pitchFamily="34" charset="0"/>
              </a:rPr>
              <a:t>– спокойное объяснение. Необходимо установить связь и перенаправить -  ласковые прикосновение и утешительные интонации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u="sng" dirty="0">
                <a:latin typeface="Century Gothic" panose="020B0502020202020204" pitchFamily="34" charset="0"/>
              </a:rPr>
              <a:t>Если дело зашло слишком далеко </a:t>
            </a:r>
            <a:r>
              <a:rPr lang="ru-RU" sz="2200" dirty="0">
                <a:latin typeface="Century Gothic" panose="020B0502020202020204" pitchFamily="34" charset="0"/>
              </a:rPr>
              <a:t>(может травмировать себя или окружающих), лучше взять его на руки, прижать к себе и спокойно говорить с ним, унося с места события.</a:t>
            </a:r>
          </a:p>
        </p:txBody>
      </p:sp>
    </p:spTree>
    <p:extLst>
      <p:ext uri="{BB962C8B-B14F-4D97-AF65-F5344CB8AC3E}">
        <p14:creationId xmlns:p14="http://schemas.microsoft.com/office/powerpoint/2010/main" val="12459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94TGp_family_ligh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1842</Words>
  <Application>Microsoft Office PowerPoint</Application>
  <PresentationFormat>Произвольный</PresentationFormat>
  <Paragraphs>236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594TGp_family_light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User</cp:lastModifiedBy>
  <cp:revision>15</cp:revision>
  <dcterms:created xsi:type="dcterms:W3CDTF">2017-10-27T16:20:18Z</dcterms:created>
  <dcterms:modified xsi:type="dcterms:W3CDTF">2019-10-31T09:35:14Z</dcterms:modified>
</cp:coreProperties>
</file>