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316" r:id="rId3"/>
    <p:sldId id="323" r:id="rId4"/>
    <p:sldId id="341" r:id="rId5"/>
    <p:sldId id="329" r:id="rId6"/>
    <p:sldId id="270" r:id="rId7"/>
    <p:sldId id="271" r:id="rId8"/>
    <p:sldId id="344" r:id="rId9"/>
    <p:sldId id="273" r:id="rId10"/>
    <p:sldId id="274" r:id="rId11"/>
    <p:sldId id="275" r:id="rId12"/>
    <p:sldId id="328" r:id="rId13"/>
    <p:sldId id="345" r:id="rId14"/>
    <p:sldId id="339" r:id="rId15"/>
    <p:sldId id="326" r:id="rId16"/>
    <p:sldId id="331" r:id="rId17"/>
    <p:sldId id="337" r:id="rId18"/>
    <p:sldId id="324" r:id="rId19"/>
    <p:sldId id="340" r:id="rId20"/>
    <p:sldId id="319" r:id="rId21"/>
    <p:sldId id="346" r:id="rId22"/>
    <p:sldId id="288" r:id="rId23"/>
    <p:sldId id="264" r:id="rId24"/>
    <p:sldId id="347" r:id="rId25"/>
    <p:sldId id="348" r:id="rId26"/>
    <p:sldId id="349" r:id="rId27"/>
    <p:sldId id="350" r:id="rId28"/>
    <p:sldId id="351" r:id="rId29"/>
    <p:sldId id="352" r:id="rId30"/>
    <p:sldId id="353" r:id="rId31"/>
    <p:sldId id="354" r:id="rId32"/>
    <p:sldId id="355" r:id="rId33"/>
    <p:sldId id="356" r:id="rId34"/>
    <p:sldId id="277" r:id="rId35"/>
    <p:sldId id="260" r:id="rId36"/>
    <p:sldId id="282" r:id="rId37"/>
    <p:sldId id="283" r:id="rId38"/>
    <p:sldId id="284" r:id="rId39"/>
    <p:sldId id="285" r:id="rId40"/>
    <p:sldId id="357" r:id="rId41"/>
    <p:sldId id="358" r:id="rId42"/>
    <p:sldId id="272" r:id="rId43"/>
    <p:sldId id="342" r:id="rId44"/>
    <p:sldId id="343" r:id="rId45"/>
    <p:sldId id="359" r:id="rId46"/>
    <p:sldId id="361" r:id="rId47"/>
    <p:sldId id="306" r:id="rId48"/>
    <p:sldId id="307" r:id="rId49"/>
    <p:sldId id="308" r:id="rId50"/>
    <p:sldId id="309" r:id="rId51"/>
    <p:sldId id="310" r:id="rId52"/>
    <p:sldId id="311" r:id="rId53"/>
    <p:sldId id="312" r:id="rId5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B92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784"/>
    <p:restoredTop sz="94719"/>
  </p:normalViewPr>
  <p:slideViewPr>
    <p:cSldViewPr snapToGrid="0" snapToObjects="1">
      <p:cViewPr>
        <p:scale>
          <a:sx n="36" d="100"/>
          <a:sy n="36" d="100"/>
        </p:scale>
        <p:origin x="392" y="15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9" d="100"/>
          <a:sy n="79" d="100"/>
        </p:scale>
        <p:origin x="378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FFEF38ED-69B1-8848-83A4-DE30B39381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B6F3E38-6320-514B-B317-06957DC717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01C5EC-6CD8-1047-827E-AE1C420386E6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52D672-40BE-7649-933D-5ADD8E5D70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A6C1CD4-FA6E-3048-8C14-F3FA5FD9720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12EA07-1748-9747-9567-07AB0F0C91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874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F88A24-3072-1944-AEC3-1A573D4EC7BC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E664B-C545-2947-88F2-1FCDB4973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284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E664B-C545-2947-88F2-1FCDB4973A6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64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A4A56-09AC-AD43-81AF-503E8C4E94A3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253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A4A56-09AC-AD43-81AF-503E8C4E94A3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469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A4A56-09AC-AD43-81AF-503E8C4E94A3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964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A4A56-09AC-AD43-81AF-503E8C4E94A3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785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A4A56-09AC-AD43-81AF-503E8C4E94A3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285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A4A56-09AC-AD43-81AF-503E8C4E94A3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738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A4A56-09AC-AD43-81AF-503E8C4E94A3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941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A4A56-09AC-AD43-81AF-503E8C4E94A3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125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A4A56-09AC-AD43-81AF-503E8C4E94A3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347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EC62C2-B368-D345-B7FF-3A67DF9CAA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36B295-FBBD-5544-8477-188ED1274B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63CC28-F6F3-3440-946C-44A2ECAFD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AE8FF-9323-A94A-8715-4434503E897B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BAB354-2D76-8847-BA4C-C6607E85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5314EE-3BF9-414C-A6A9-3492F1DC7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1757-37E8-7E47-B830-01BE577AD7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369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C70DE1-9A0C-184A-8796-49AA3B447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CC84012-9F8D-C14C-B59D-75C4B3678E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C7FB72-BB2D-9241-B465-3E957E0DA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AE8FF-9323-A94A-8715-4434503E897B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9AFF7E-D9CF-7E4C-89BE-F203153F5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8FD836-30D1-2540-9BB0-A59B3D1AA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1757-37E8-7E47-B830-01BE577AD7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11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5E606A8-8488-C649-85F3-96FDE07FBD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BC37392-026D-0248-A645-0286244121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DDD434-39A0-5140-8922-682BFA775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AE8FF-9323-A94A-8715-4434503E897B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808876-DB46-9548-A315-8EC4B6B96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4EC9F8-8FB3-1642-9A29-338A9B94F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1757-37E8-7E47-B830-01BE577AD7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939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760BC6-125C-7C4A-A837-BBA84EF1E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A4632A-1D3E-2E47-B5D2-FDB28DAB2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C60AC3-F31E-8542-B797-F15DFE549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AE8FF-9323-A94A-8715-4434503E897B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16F830-124A-CD4B-B499-3A5BE9D2C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CE118A-9C40-FC48-90F3-745DD7376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1757-37E8-7E47-B830-01BE577AD7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009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FD279-C742-D144-80EF-319B3DA89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22DF89-019D-9345-A902-36114CAF9D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749905-640A-284B-B56B-9F66BD46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AE8FF-9323-A94A-8715-4434503E897B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E42FC7-8A0A-524F-862C-6A37008FC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AA057F-5C84-7D4F-AC8B-89021062A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1757-37E8-7E47-B830-01BE577AD7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33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9F76CC-0955-654A-B60F-2C937DA2E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69F830-4F00-644D-AF0E-2D10327EE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FDCA7B0-CFC7-AB4C-879E-E8AF9BD6FE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B3A177-615F-2741-B77C-5D67052CE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AE8FF-9323-A94A-8715-4434503E897B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CED297-DD55-4A4D-84F9-C1653955B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0B9D71-D308-2A46-AAEB-AB77E1F07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1757-37E8-7E47-B830-01BE577AD7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270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4CD79E-5097-6B4A-9954-4A09895DA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ED3D40-9CB0-BC42-BE9B-BBCF0F7AD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FE31648-F63D-F745-A304-BDE1FA4B2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063E960-CB9D-5940-956E-8D49554494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7A4DB76-4BEE-774C-BA0F-18093EB692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BB0DAAD-3322-8049-B5EC-BC8D186E2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AE8FF-9323-A94A-8715-4434503E897B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D58A928-850E-D04E-BD2F-52EF9460F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5F5F4FC-E44D-B54A-8360-EF2F2F0E7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1757-37E8-7E47-B830-01BE577AD7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014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F76F6-E904-1540-9A06-AC73EDB31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26F66C7-68EE-2D4B-944A-3BCD2363D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AE8FF-9323-A94A-8715-4434503E897B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C2B40D7-8CDC-0043-B915-C26432AB3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B26F99-7DC5-A543-B613-5643098F7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1757-37E8-7E47-B830-01BE577AD7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283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FB47895-D5CD-9245-B80A-1B00CEC4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AE8FF-9323-A94A-8715-4434503E897B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F7B848D-E5E5-754C-9854-ACB24A639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AD1565-68FF-9A49-9306-740281262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1757-37E8-7E47-B830-01BE577AD7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682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EFABDF-F20B-3546-AB22-67FB1D4A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74C06B-8B46-1649-AF30-B7899ECCB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5DCC84-5A17-934D-B734-CB553975C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E35F4A-3BE9-A441-9F89-3E6C49B72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AE8FF-9323-A94A-8715-4434503E897B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2F9A8C-AEAB-4D47-92B1-54C0ACC91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C3ABB9-F6E6-EC4B-A7BF-10D6B96BC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1757-37E8-7E47-B830-01BE577AD7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804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1D2113-6736-4F4E-8310-7234EABEC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7D75029-BEBD-6D4B-8FC2-07873F62A8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AD5F4A7-1134-4644-B9F3-534A026E1F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62E4F2-0696-5A41-89AD-936A63166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AE8FF-9323-A94A-8715-4434503E897B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8578D-CF3D-A34C-9543-FBDEE8648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32A241-B9CB-BA43-8E5D-3FFF364B2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1757-37E8-7E47-B830-01BE577AD7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45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F0F698-8A57-974D-878F-02A5FFA70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33B9B8-C690-1744-A145-44A88FDD2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8718DA-87B6-F048-8F51-06E7F8D818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AE8FF-9323-A94A-8715-4434503E897B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95D94E-4463-CE43-8E52-6AAB8B84D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996BD7-3409-A64A-86E3-838C518CF6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11757-37E8-7E47-B830-01BE577AD7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943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tif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1image19911760">
            <a:extLst>
              <a:ext uri="{FF2B5EF4-FFF2-40B4-BE49-F238E27FC236}">
                <a16:creationId xmlns:a16="http://schemas.microsoft.com/office/drawing/2014/main" id="{FBBA8A6E-0DD6-BC43-AAFA-2D17CA4B9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254" y="339635"/>
            <a:ext cx="7514620" cy="594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191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76CC886-E3D3-DC4B-85AD-12DE4EB1B395}"/>
              </a:ext>
            </a:extLst>
          </p:cNvPr>
          <p:cNvSpPr txBox="1"/>
          <p:nvPr/>
        </p:nvSpPr>
        <p:spPr>
          <a:xfrm>
            <a:off x="8934995" y="6439988"/>
            <a:ext cx="2811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Georgia" panose="02040502050405020303" pitchFamily="18" charset="0"/>
              </a:rPr>
              <a:t>©Институт прикладной психологии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5BD8AF-1B2E-FC46-ABF1-59AC776FA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526" y="365125"/>
            <a:ext cx="5293457" cy="529345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08256D-F285-D448-A62B-6C277F327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551420" cy="1325563"/>
          </a:xfrm>
        </p:spPr>
        <p:txBody>
          <a:bodyPr>
            <a:noAutofit/>
          </a:bodyPr>
          <a:lstStyle/>
          <a:p>
            <a:r>
              <a:rPr lang="ru-RU" sz="4800" dirty="0">
                <a:latin typeface="Play" pitchFamily="2" charset="0"/>
                <a:ea typeface="Verdana" panose="020B0604030504040204" pitchFamily="34" charset="0"/>
                <a:cs typeface="Verdana" panose="020B0604030504040204" pitchFamily="34" charset="0"/>
              </a:rPr>
              <a:t>Стиль межличностного поведения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BD5965-1F28-474C-B298-4D06E59F1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8811"/>
            <a:ext cx="6979920" cy="4614364"/>
          </a:xfrm>
        </p:spPr>
        <p:txBody>
          <a:bodyPr>
            <a:normAutofit/>
          </a:bodyPr>
          <a:lstStyle/>
          <a:p>
            <a:r>
              <a:rPr lang="ru-RU" dirty="0" err="1">
                <a:latin typeface="Lato" panose="020F0502020204030203" pitchFamily="34" charset="0"/>
                <a:cs typeface="Lato" panose="020F0502020204030203" pitchFamily="34" charset="0"/>
              </a:rPr>
              <a:t>Конформность</a:t>
            </a:r>
            <a:r>
              <a:rPr lang="ru-RU" dirty="0">
                <a:latin typeface="Lato" panose="020F0502020204030203" pitchFamily="34" charset="0"/>
                <a:cs typeface="Lato" panose="020F0502020204030203" pitchFamily="34" charset="0"/>
              </a:rPr>
              <a:t> – </a:t>
            </a:r>
            <a:r>
              <a:rPr lang="ru-RU" dirty="0" err="1">
                <a:latin typeface="Lato" panose="020F0502020204030203" pitchFamily="34" charset="0"/>
                <a:cs typeface="Lato" panose="020F0502020204030203" pitchFamily="34" charset="0"/>
              </a:rPr>
              <a:t>неконформность</a:t>
            </a:r>
            <a:endParaRPr lang="ru-RU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endParaRPr lang="ru-RU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ru-RU" dirty="0" err="1">
                <a:latin typeface="Lato" panose="020F0502020204030203" pitchFamily="34" charset="0"/>
                <a:cs typeface="Lato" panose="020F0502020204030203" pitchFamily="34" charset="0"/>
              </a:rPr>
              <a:t>Компромиссность</a:t>
            </a:r>
            <a:r>
              <a:rPr lang="ru-RU" dirty="0">
                <a:latin typeface="Lato" panose="020F0502020204030203" pitchFamily="34" charset="0"/>
                <a:cs typeface="Lato" panose="020F0502020204030203" pitchFamily="34" charset="0"/>
              </a:rPr>
              <a:t> – конфликтность</a:t>
            </a:r>
          </a:p>
          <a:p>
            <a:endParaRPr lang="ru-RU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ru-RU" dirty="0" err="1">
                <a:latin typeface="Lato" panose="020F0502020204030203" pitchFamily="34" charset="0"/>
                <a:cs typeface="Lato" panose="020F0502020204030203" pitchFamily="34" charset="0"/>
              </a:rPr>
              <a:t>Коммуникативность</a:t>
            </a:r>
            <a:r>
              <a:rPr lang="ru-RU" dirty="0">
                <a:latin typeface="Lato" panose="020F0502020204030203" pitchFamily="34" charset="0"/>
                <a:cs typeface="Lato" panose="020F0502020204030203" pitchFamily="34" charset="0"/>
              </a:rPr>
              <a:t> – индивидуализм</a:t>
            </a:r>
          </a:p>
          <a:p>
            <a:endParaRPr lang="ru-RU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ru-RU" dirty="0">
                <a:latin typeface="Lato" panose="020F0502020204030203" pitchFamily="34" charset="0"/>
                <a:cs typeface="Lato" panose="020F0502020204030203" pitchFamily="34" charset="0"/>
              </a:rPr>
              <a:t>Лидерство – зависимость</a:t>
            </a:r>
          </a:p>
          <a:p>
            <a:endParaRPr lang="ru-RU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365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17" descr="F:\Безымянный-3.jpg">
            <a:extLst>
              <a:ext uri="{FF2B5EF4-FFF2-40B4-BE49-F238E27FC236}">
                <a16:creationId xmlns:a16="http://schemas.microsoft.com/office/drawing/2014/main" id="{D91FB8F9-6E23-914A-8E83-FEC0E91328E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36" y="0"/>
            <a:ext cx="7127929" cy="688709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6CC886-E3D3-DC4B-85AD-12DE4EB1B395}"/>
              </a:ext>
            </a:extLst>
          </p:cNvPr>
          <p:cNvSpPr txBox="1"/>
          <p:nvPr/>
        </p:nvSpPr>
        <p:spPr>
          <a:xfrm>
            <a:off x="9232795" y="6283234"/>
            <a:ext cx="2811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Georgia" panose="02040502050405020303" pitchFamily="18" charset="0"/>
              </a:rPr>
              <a:t>©Институт прикладной психологии</a:t>
            </a:r>
          </a:p>
        </p:txBody>
      </p:sp>
    </p:spTree>
    <p:extLst>
      <p:ext uri="{BB962C8B-B14F-4D97-AF65-F5344CB8AC3E}">
        <p14:creationId xmlns:p14="http://schemas.microsoft.com/office/powerpoint/2010/main" val="1129098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FCF6C6-7CF4-EA4B-A950-8A7FCEA29F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49" b="77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4356AB-0747-2C48-A6CC-7AF058210EC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A65A73-8ED8-6147-A928-85AADE8EFF0A}"/>
              </a:ext>
            </a:extLst>
          </p:cNvPr>
          <p:cNvSpPr txBox="1"/>
          <p:nvPr/>
        </p:nvSpPr>
        <p:spPr>
          <a:xfrm>
            <a:off x="6045200" y="250426"/>
            <a:ext cx="5871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Play" pitchFamily="2" charset="0"/>
                <a:cs typeface="Lato Black" panose="020F0502020204030203" pitchFamily="34" charset="0"/>
              </a:rPr>
              <a:t>СЕНЗИТИВНОСТЬ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C40746-452F-0A4E-BEA6-881A4E6F3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926" y="1246495"/>
            <a:ext cx="1080000" cy="108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422CF23-827B-BA47-882B-54F98FD6D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851" y="2645721"/>
            <a:ext cx="1080000" cy="108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8AD99CF-C7ED-5044-9F5C-354DD2489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668" y="5444172"/>
            <a:ext cx="1080000" cy="108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C6774CF-1312-9A4F-8914-F5CC515AB5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1851" y="4044947"/>
            <a:ext cx="1080000" cy="108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7D1D5FA-7769-2C4E-AA7E-9C11DB0D56A9}"/>
              </a:ext>
            </a:extLst>
          </p:cNvPr>
          <p:cNvSpPr txBox="1"/>
          <p:nvPr/>
        </p:nvSpPr>
        <p:spPr>
          <a:xfrm>
            <a:off x="2445638" y="1372388"/>
            <a:ext cx="9586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Глубина переживаний, чувствительность к воздействиям,</a:t>
            </a:r>
          </a:p>
          <a:p>
            <a:r>
              <a:rPr lang="ru-RU" sz="2800" dirty="0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пессимистичная окраска настроения</a:t>
            </a:r>
            <a:endParaRPr lang="ru-RU" sz="4400" dirty="0">
              <a:solidFill>
                <a:schemeClr val="bg1"/>
              </a:solidFill>
              <a:latin typeface="Lato Light" panose="020F0402020204030203" pitchFamily="34" charset="0"/>
              <a:cs typeface="Lato Light" panose="020F04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050F85-E005-B747-94EB-AB4442C076CB}"/>
              </a:ext>
            </a:extLst>
          </p:cNvPr>
          <p:cNvSpPr txBox="1"/>
          <p:nvPr/>
        </p:nvSpPr>
        <p:spPr>
          <a:xfrm>
            <a:off x="2445638" y="2924111"/>
            <a:ext cx="9238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Вербальный, поиски смысла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E48F7C-F12B-5E48-AE1A-F33C60988298}"/>
              </a:ext>
            </a:extLst>
          </p:cNvPr>
          <p:cNvSpPr txBox="1"/>
          <p:nvPr/>
        </p:nvSpPr>
        <p:spPr>
          <a:xfrm>
            <a:off x="2489182" y="4321417"/>
            <a:ext cx="94270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Мотивация избегания неудачи, </a:t>
            </a:r>
            <a:r>
              <a:rPr lang="ru-RU" sz="2800" dirty="0" err="1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аффилиации</a:t>
            </a:r>
            <a:endParaRPr lang="ru-RU" sz="4400" dirty="0">
              <a:solidFill>
                <a:schemeClr val="bg1"/>
              </a:solidFill>
              <a:latin typeface="Lato Light" panose="020F0402020204030203" pitchFamily="34" charset="0"/>
              <a:cs typeface="Lato Light" panose="020F0402020204030203" pitchFamily="34" charset="0"/>
            </a:endParaRPr>
          </a:p>
          <a:p>
            <a:endParaRPr lang="ru-RU" sz="2800" dirty="0">
              <a:solidFill>
                <a:schemeClr val="bg1"/>
              </a:solidFill>
              <a:latin typeface="Lato Light" panose="020F0402020204030203" pitchFamily="34" charset="0"/>
              <a:cs typeface="Lato Light" panose="020F04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090F15-E7CC-704D-9034-70D75DDF8DDD}"/>
              </a:ext>
            </a:extLst>
          </p:cNvPr>
          <p:cNvSpPr txBox="1"/>
          <p:nvPr/>
        </p:nvSpPr>
        <p:spPr>
          <a:xfrm>
            <a:off x="2489182" y="5722562"/>
            <a:ext cx="9543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Ведомая позиция, глубина отношений, преданность</a:t>
            </a:r>
            <a:endParaRPr lang="ru-RU" sz="4400" dirty="0">
              <a:solidFill>
                <a:schemeClr val="bg1"/>
              </a:solidFill>
              <a:latin typeface="Lato Light" panose="020F0402020204030203" pitchFamily="34" charset="0"/>
              <a:cs typeface="Lato Light" panose="020F04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2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349A77-A7E0-2544-9DAD-29B1551FD2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5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4356AB-0747-2C48-A6CC-7AF058210EC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A65A73-8ED8-6147-A928-85AADE8EFF0A}"/>
              </a:ext>
            </a:extLst>
          </p:cNvPr>
          <p:cNvSpPr txBox="1"/>
          <p:nvPr/>
        </p:nvSpPr>
        <p:spPr>
          <a:xfrm>
            <a:off x="6045200" y="250426"/>
            <a:ext cx="5871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Play" pitchFamily="2" charset="0"/>
                <a:cs typeface="Lato Black" panose="020F0502020204030203" pitchFamily="34" charset="0"/>
              </a:rPr>
              <a:t>Тревожность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C40746-452F-0A4E-BEA6-881A4E6F3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926" y="1246495"/>
            <a:ext cx="1080000" cy="108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422CF23-827B-BA47-882B-54F98FD6D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851" y="2645721"/>
            <a:ext cx="1080000" cy="108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8AD99CF-C7ED-5044-9F5C-354DD2489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668" y="5444172"/>
            <a:ext cx="1080000" cy="108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C6774CF-1312-9A4F-8914-F5CC515AB5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1851" y="4044947"/>
            <a:ext cx="1080000" cy="108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7D1D5FA-7769-2C4E-AA7E-9C11DB0D56A9}"/>
              </a:ext>
            </a:extLst>
          </p:cNvPr>
          <p:cNvSpPr txBox="1"/>
          <p:nvPr/>
        </p:nvSpPr>
        <p:spPr>
          <a:xfrm>
            <a:off x="2445638" y="1372388"/>
            <a:ext cx="9586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Высокая чувствительность, </a:t>
            </a:r>
            <a:r>
              <a:rPr lang="ru-RU" sz="2800" dirty="0" err="1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эмпатийность</a:t>
            </a:r>
            <a:r>
              <a:rPr lang="ru-RU" sz="2800" dirty="0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, реактивность</a:t>
            </a:r>
            <a:endParaRPr lang="ru-RU" sz="4400" dirty="0">
              <a:solidFill>
                <a:schemeClr val="bg1"/>
              </a:solidFill>
              <a:latin typeface="Lato Light" panose="020F0402020204030203" pitchFamily="34" charset="0"/>
              <a:cs typeface="Lato Light" panose="020F04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050F85-E005-B747-94EB-AB4442C076CB}"/>
              </a:ext>
            </a:extLst>
          </p:cNvPr>
          <p:cNvSpPr txBox="1"/>
          <p:nvPr/>
        </p:nvSpPr>
        <p:spPr>
          <a:xfrm>
            <a:off x="2445638" y="2924111"/>
            <a:ext cx="9238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Персеверативное</a:t>
            </a:r>
            <a:r>
              <a:rPr lang="ru-RU" sz="2800" dirty="0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 мышление</a:t>
            </a:r>
            <a:endParaRPr lang="ru-RU" sz="4400" dirty="0">
              <a:solidFill>
                <a:schemeClr val="bg1"/>
              </a:solidFill>
              <a:latin typeface="Lato Light" panose="020F0402020204030203" pitchFamily="34" charset="0"/>
              <a:cs typeface="Lato Light" panose="020F04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E48F7C-F12B-5E48-AE1A-F33C60988298}"/>
              </a:ext>
            </a:extLst>
          </p:cNvPr>
          <p:cNvSpPr txBox="1"/>
          <p:nvPr/>
        </p:nvSpPr>
        <p:spPr>
          <a:xfrm>
            <a:off x="2489182" y="4321417"/>
            <a:ext cx="9427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Избегание (неуспеха и тревоги)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090F15-E7CC-704D-9034-70D75DDF8DDD}"/>
              </a:ext>
            </a:extLst>
          </p:cNvPr>
          <p:cNvSpPr txBox="1"/>
          <p:nvPr/>
        </p:nvSpPr>
        <p:spPr>
          <a:xfrm>
            <a:off x="2489182" y="5649988"/>
            <a:ext cx="95431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Конгруэтногость</a:t>
            </a:r>
            <a:r>
              <a:rPr lang="ru-RU" sz="2800" dirty="0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 окружающим, уход от конфликтов, зависимость</a:t>
            </a:r>
            <a:endParaRPr lang="ru-RU" sz="4400" dirty="0">
              <a:solidFill>
                <a:schemeClr val="bg1"/>
              </a:solidFill>
              <a:latin typeface="Lato Light" panose="020F0402020204030203" pitchFamily="34" charset="0"/>
              <a:cs typeface="Lato Light" panose="020F04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444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56D755-EA01-AD41-B4FA-A7CC85CD5E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57" b="11459"/>
          <a:stretch/>
        </p:blipFill>
        <p:spPr>
          <a:xfrm>
            <a:off x="8" y="5"/>
            <a:ext cx="12191984" cy="685799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4356AB-0747-2C48-A6CC-7AF058210EC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A65A73-8ED8-6147-A928-85AADE8EFF0A}"/>
              </a:ext>
            </a:extLst>
          </p:cNvPr>
          <p:cNvSpPr txBox="1"/>
          <p:nvPr/>
        </p:nvSpPr>
        <p:spPr>
          <a:xfrm>
            <a:off x="6045200" y="250426"/>
            <a:ext cx="5871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Play" pitchFamily="2" charset="0"/>
                <a:cs typeface="Lato Black" panose="020F0502020204030203" pitchFamily="34" charset="0"/>
              </a:rPr>
              <a:t>Лабильность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C40746-452F-0A4E-BEA6-881A4E6F3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926" y="1246495"/>
            <a:ext cx="1080000" cy="108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422CF23-827B-BA47-882B-54F98FD6D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851" y="2645721"/>
            <a:ext cx="1080000" cy="108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8AD99CF-C7ED-5044-9F5C-354DD2489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668" y="5444172"/>
            <a:ext cx="1080000" cy="108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C6774CF-1312-9A4F-8914-F5CC515AB5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1851" y="4044947"/>
            <a:ext cx="1080000" cy="108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7D1D5FA-7769-2C4E-AA7E-9C11DB0D56A9}"/>
              </a:ext>
            </a:extLst>
          </p:cNvPr>
          <p:cNvSpPr txBox="1"/>
          <p:nvPr/>
        </p:nvSpPr>
        <p:spPr>
          <a:xfrm>
            <a:off x="2445638" y="1372388"/>
            <a:ext cx="9586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Неустойчивость, яркость, поверхностность, преобладание эмоционального над рациональным</a:t>
            </a:r>
            <a:endParaRPr lang="ru-RU" sz="4400" dirty="0">
              <a:solidFill>
                <a:schemeClr val="bg1"/>
              </a:solidFill>
              <a:latin typeface="Lato Light" panose="020F0402020204030203" pitchFamily="34" charset="0"/>
              <a:cs typeface="Lato Light" panose="020F04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050F85-E005-B747-94EB-AB4442C076CB}"/>
              </a:ext>
            </a:extLst>
          </p:cNvPr>
          <p:cNvSpPr txBox="1"/>
          <p:nvPr/>
        </p:nvSpPr>
        <p:spPr>
          <a:xfrm>
            <a:off x="2445638" y="2924111"/>
            <a:ext cx="9238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Наглядно-образный</a:t>
            </a:r>
            <a:endParaRPr lang="ru-RU" sz="4400" dirty="0">
              <a:solidFill>
                <a:schemeClr val="bg1"/>
              </a:solidFill>
              <a:latin typeface="Lato Light" panose="020F0402020204030203" pitchFamily="34" charset="0"/>
              <a:cs typeface="Lato Light" panose="020F04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E48F7C-F12B-5E48-AE1A-F33C60988298}"/>
              </a:ext>
            </a:extLst>
          </p:cNvPr>
          <p:cNvSpPr txBox="1"/>
          <p:nvPr/>
        </p:nvSpPr>
        <p:spPr>
          <a:xfrm>
            <a:off x="2489182" y="4321417"/>
            <a:ext cx="9427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Высокий уровень притязаний, привлечение внимания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090F15-E7CC-704D-9034-70D75DDF8DDD}"/>
              </a:ext>
            </a:extLst>
          </p:cNvPr>
          <p:cNvSpPr txBox="1"/>
          <p:nvPr/>
        </p:nvSpPr>
        <p:spPr>
          <a:xfrm>
            <a:off x="2489182" y="5649988"/>
            <a:ext cx="95431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Необходимость быть в центре, легкая </a:t>
            </a:r>
            <a:r>
              <a:rPr lang="ru-RU" sz="2800" dirty="0" err="1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вживаемость</a:t>
            </a:r>
            <a:r>
              <a:rPr lang="ru-RU" sz="2800" dirty="0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 в социальные роли</a:t>
            </a:r>
            <a:endParaRPr lang="ru-RU" sz="4400" dirty="0">
              <a:solidFill>
                <a:schemeClr val="bg1"/>
              </a:solidFill>
              <a:latin typeface="Lato Light" panose="020F0402020204030203" pitchFamily="34" charset="0"/>
              <a:cs typeface="Lato Light" panose="020F04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025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ownloads\clique-images-315489-unsplas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" t="262" r="-1310" b="62198"/>
          <a:stretch/>
        </p:blipFill>
        <p:spPr bwMode="auto">
          <a:xfrm>
            <a:off x="-1" y="-72436"/>
            <a:ext cx="12353365" cy="694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28776" y="-72436"/>
            <a:ext cx="12320775" cy="6930436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127125" y="270052"/>
            <a:ext cx="5515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Play" pitchFamily="2" charset="0"/>
                <a:cs typeface="Lato Black" panose="020F0502020204030203" pitchFamily="34" charset="0"/>
              </a:rPr>
              <a:t>СПОНТАННОСТЬ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9E5107-15A5-8F47-AF12-A27F82EED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926" y="1246495"/>
            <a:ext cx="1080000" cy="108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C48D89F-7E53-A34E-9D44-CBDB29BB5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851" y="2645721"/>
            <a:ext cx="1080000" cy="108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B433CF-4229-1845-A0FD-2A646A5AB9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668" y="5444172"/>
            <a:ext cx="1080000" cy="108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EF3017-243B-124D-BBD8-AA4B8FB3B4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1851" y="4044947"/>
            <a:ext cx="1080000" cy="108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45637" y="1372388"/>
            <a:ext cx="9746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Яркие, но </a:t>
            </a:r>
            <a:r>
              <a:rPr lang="ru-RU" sz="2800" dirty="0" err="1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быстрозатухающие</a:t>
            </a:r>
            <a:r>
              <a:rPr lang="ru-RU" sz="2800" dirty="0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 эмоции, импульсивность</a:t>
            </a:r>
            <a:endParaRPr lang="ru-RU" sz="4400" dirty="0">
              <a:solidFill>
                <a:schemeClr val="bg1"/>
              </a:solidFill>
              <a:latin typeface="Lato Light" panose="020F0402020204030203" pitchFamily="34" charset="0"/>
              <a:cs typeface="Lato Light" panose="020F040202020403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45638" y="2924111"/>
            <a:ext cx="9238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Интуитивный, эвристический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89182" y="4321417"/>
            <a:ext cx="9427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Мотивация достижения цели</a:t>
            </a:r>
          </a:p>
          <a:p>
            <a:endParaRPr lang="ru-RU" sz="4400" dirty="0">
              <a:solidFill>
                <a:schemeClr val="bg1"/>
              </a:solidFill>
              <a:latin typeface="Lato Light" panose="020F0402020204030203" pitchFamily="34" charset="0"/>
              <a:cs typeface="Lato Light" panose="020F040202020403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89182" y="5722562"/>
            <a:ext cx="9543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Нонконформизм, </a:t>
            </a:r>
            <a:r>
              <a:rPr lang="ru-RU" sz="2800" dirty="0" err="1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доминация</a:t>
            </a:r>
            <a:r>
              <a:rPr lang="ru-RU" sz="2800" dirty="0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,  лидерские тенденции</a:t>
            </a:r>
            <a:endParaRPr lang="ru-RU" sz="4400" dirty="0">
              <a:solidFill>
                <a:schemeClr val="bg1"/>
              </a:solidFill>
              <a:latin typeface="Lato Light" panose="020F0402020204030203" pitchFamily="34" charset="0"/>
              <a:cs typeface="Lato Light" panose="020F04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884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BA038D-DA7D-BB4C-B8CE-2A2497103C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5" b="153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4356AB-0747-2C48-A6CC-7AF058210EC4}"/>
              </a:ext>
            </a:extLst>
          </p:cNvPr>
          <p:cNvSpPr/>
          <p:nvPr/>
        </p:nvSpPr>
        <p:spPr>
          <a:xfrm>
            <a:off x="-32588" y="0"/>
            <a:ext cx="12224588" cy="687633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A65A73-8ED8-6147-A928-85AADE8EFF0A}"/>
              </a:ext>
            </a:extLst>
          </p:cNvPr>
          <p:cNvSpPr txBox="1"/>
          <p:nvPr/>
        </p:nvSpPr>
        <p:spPr>
          <a:xfrm>
            <a:off x="6045200" y="250426"/>
            <a:ext cx="5871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Play" pitchFamily="2" charset="0"/>
                <a:cs typeface="Lato Black" panose="020F0502020204030203" pitchFamily="34" charset="0"/>
              </a:rPr>
              <a:t>Агрессивность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C40746-452F-0A4E-BEA6-881A4E6F3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926" y="1246495"/>
            <a:ext cx="1080000" cy="108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422CF23-827B-BA47-882B-54F98FD6D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851" y="2645721"/>
            <a:ext cx="1080000" cy="108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8AD99CF-C7ED-5044-9F5C-354DD2489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668" y="5444172"/>
            <a:ext cx="1080000" cy="108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C6774CF-1312-9A4F-8914-F5CC515AB5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1851" y="4044947"/>
            <a:ext cx="1080000" cy="108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7D1D5FA-7769-2C4E-AA7E-9C11DB0D56A9}"/>
              </a:ext>
            </a:extLst>
          </p:cNvPr>
          <p:cNvSpPr txBox="1"/>
          <p:nvPr/>
        </p:nvSpPr>
        <p:spPr>
          <a:xfrm>
            <a:off x="2445638" y="1372388"/>
            <a:ext cx="9586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Импульсивные реакции, жесткость</a:t>
            </a:r>
            <a:endParaRPr lang="ru-RU" sz="4400" dirty="0">
              <a:solidFill>
                <a:schemeClr val="bg1"/>
              </a:solidFill>
              <a:latin typeface="Lato Light" panose="020F0402020204030203" pitchFamily="34" charset="0"/>
              <a:cs typeface="Lato Light" panose="020F04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050F85-E005-B747-94EB-AB4442C076CB}"/>
              </a:ext>
            </a:extLst>
          </p:cNvPr>
          <p:cNvSpPr txBox="1"/>
          <p:nvPr/>
        </p:nvSpPr>
        <p:spPr>
          <a:xfrm>
            <a:off x="2445638" y="2924111"/>
            <a:ext cx="9238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Интуитивный</a:t>
            </a:r>
            <a:endParaRPr lang="ru-RU" sz="4400" dirty="0">
              <a:solidFill>
                <a:schemeClr val="bg1"/>
              </a:solidFill>
              <a:latin typeface="Lato Light" panose="020F0402020204030203" pitchFamily="34" charset="0"/>
              <a:cs typeface="Lato Light" panose="020F04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E48F7C-F12B-5E48-AE1A-F33C60988298}"/>
              </a:ext>
            </a:extLst>
          </p:cNvPr>
          <p:cNvSpPr txBox="1"/>
          <p:nvPr/>
        </p:nvSpPr>
        <p:spPr>
          <a:xfrm>
            <a:off x="2489182" y="4321417"/>
            <a:ext cx="94270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Мотивация достижения, </a:t>
            </a:r>
            <a:r>
              <a:rPr lang="ru-RU" sz="2800" dirty="0" err="1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социо</a:t>
            </a:r>
            <a:r>
              <a:rPr lang="ru-RU" sz="2800" dirty="0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-экономические интересы</a:t>
            </a:r>
            <a:endParaRPr lang="ru-RU" sz="4400" dirty="0">
              <a:solidFill>
                <a:schemeClr val="bg1"/>
              </a:solidFill>
              <a:latin typeface="Lato Light" panose="020F0402020204030203" pitchFamily="34" charset="0"/>
              <a:cs typeface="Lato Light" panose="020F04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090F15-E7CC-704D-9034-70D75DDF8DDD}"/>
              </a:ext>
            </a:extLst>
          </p:cNvPr>
          <p:cNvSpPr txBox="1"/>
          <p:nvPr/>
        </p:nvSpPr>
        <p:spPr>
          <a:xfrm>
            <a:off x="2489182" y="5722562"/>
            <a:ext cx="9543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Активность, </a:t>
            </a:r>
            <a:r>
              <a:rPr lang="ru-RU" sz="2800" dirty="0" err="1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наступательность</a:t>
            </a:r>
            <a:r>
              <a:rPr lang="ru-RU" sz="2800" dirty="0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, конфликтность</a:t>
            </a:r>
            <a:endParaRPr lang="ru-RU" sz="4400" dirty="0">
              <a:solidFill>
                <a:schemeClr val="bg1"/>
              </a:solidFill>
              <a:latin typeface="Lato Light" panose="020F0402020204030203" pitchFamily="34" charset="0"/>
              <a:cs typeface="Lato Light" panose="020F04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611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6911CC0-9147-E34B-B381-485B1A843E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51" t="27501" r="4052" b="14180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4356AB-0747-2C48-A6CC-7AF058210EC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A65A73-8ED8-6147-A928-85AADE8EFF0A}"/>
              </a:ext>
            </a:extLst>
          </p:cNvPr>
          <p:cNvSpPr txBox="1"/>
          <p:nvPr/>
        </p:nvSpPr>
        <p:spPr>
          <a:xfrm>
            <a:off x="6045200" y="250426"/>
            <a:ext cx="5871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Play" pitchFamily="2" charset="0"/>
                <a:cs typeface="Lato Black" panose="020F0502020204030203" pitchFamily="34" charset="0"/>
              </a:rPr>
              <a:t>Ригидность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C40746-452F-0A4E-BEA6-881A4E6F3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926" y="1246495"/>
            <a:ext cx="1080000" cy="108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422CF23-827B-BA47-882B-54F98FD6D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851" y="2645721"/>
            <a:ext cx="1080000" cy="108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8AD99CF-C7ED-5044-9F5C-354DD2489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668" y="5444172"/>
            <a:ext cx="1080000" cy="108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C6774CF-1312-9A4F-8914-F5CC515AB5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1851" y="4044947"/>
            <a:ext cx="1080000" cy="108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7D1D5FA-7769-2C4E-AA7E-9C11DB0D56A9}"/>
              </a:ext>
            </a:extLst>
          </p:cNvPr>
          <p:cNvSpPr txBox="1"/>
          <p:nvPr/>
        </p:nvSpPr>
        <p:spPr>
          <a:xfrm>
            <a:off x="2445638" y="1372388"/>
            <a:ext cx="9586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Накопление аффекта, взрыв</a:t>
            </a:r>
            <a:endParaRPr lang="ru-RU" sz="4400" dirty="0">
              <a:solidFill>
                <a:schemeClr val="bg1"/>
              </a:solidFill>
              <a:latin typeface="Lato Light" panose="020F0402020204030203" pitchFamily="34" charset="0"/>
              <a:cs typeface="Lato Light" panose="020F04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050F85-E005-B747-94EB-AB4442C076CB}"/>
              </a:ext>
            </a:extLst>
          </p:cNvPr>
          <p:cNvSpPr txBox="1"/>
          <p:nvPr/>
        </p:nvSpPr>
        <p:spPr>
          <a:xfrm>
            <a:off x="2445638" y="2924111"/>
            <a:ext cx="9238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Логический, тугоподвижный, системный, конкретный</a:t>
            </a:r>
            <a:endParaRPr lang="ru-RU" sz="4400" dirty="0">
              <a:solidFill>
                <a:schemeClr val="bg1"/>
              </a:solidFill>
              <a:latin typeface="Lato Light" panose="020F0402020204030203" pitchFamily="34" charset="0"/>
              <a:cs typeface="Lato Light" panose="020F04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E48F7C-F12B-5E48-AE1A-F33C60988298}"/>
              </a:ext>
            </a:extLst>
          </p:cNvPr>
          <p:cNvSpPr txBox="1"/>
          <p:nvPr/>
        </p:nvSpPr>
        <p:spPr>
          <a:xfrm>
            <a:off x="2489182" y="4321417"/>
            <a:ext cx="9427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Мотивация достижения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090F15-E7CC-704D-9034-70D75DDF8DDD}"/>
              </a:ext>
            </a:extLst>
          </p:cNvPr>
          <p:cNvSpPr txBox="1"/>
          <p:nvPr/>
        </p:nvSpPr>
        <p:spPr>
          <a:xfrm>
            <a:off x="2489182" y="5649988"/>
            <a:ext cx="95431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Соревновательность</a:t>
            </a:r>
            <a:r>
              <a:rPr lang="ru-RU" sz="2800" dirty="0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, лидерство, неприятие противоречий</a:t>
            </a:r>
            <a:endParaRPr lang="ru-RU" sz="4400" dirty="0">
              <a:solidFill>
                <a:schemeClr val="bg1"/>
              </a:solidFill>
              <a:latin typeface="Lato Light" panose="020F0402020204030203" pitchFamily="34" charset="0"/>
              <a:cs typeface="Lato Light" panose="020F04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802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User\Downloads\mvp-74436-unsplash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t="9558" r="2481" b="10370"/>
          <a:stretch/>
        </p:blipFill>
        <p:spPr bwMode="auto">
          <a:xfrm>
            <a:off x="0" y="10023"/>
            <a:ext cx="12192000" cy="684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192000" cy="693747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618513" y="250426"/>
            <a:ext cx="529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Play" pitchFamily="2" charset="0"/>
                <a:cs typeface="Lato Black" panose="020F0502020204030203" pitchFamily="34" charset="0"/>
              </a:rPr>
              <a:t>Интроверсия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9E5107-15A5-8F47-AF12-A27F82EED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926" y="1246495"/>
            <a:ext cx="1080000" cy="108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C48D89F-7E53-A34E-9D44-CBDB29BB5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851" y="2645721"/>
            <a:ext cx="1080000" cy="108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B433CF-4229-1845-A0FD-2A646A5AB9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851" y="5451474"/>
            <a:ext cx="1080000" cy="108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EF3017-243B-124D-BBD8-AA4B8FB3B4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1851" y="4044947"/>
            <a:ext cx="1080000" cy="108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45637" y="1372388"/>
            <a:ext cx="9746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Сдержанность эмоций</a:t>
            </a:r>
            <a:endParaRPr lang="ru-RU" sz="4400" dirty="0">
              <a:solidFill>
                <a:schemeClr val="bg1"/>
              </a:solidFill>
              <a:latin typeface="Lato Light" panose="020F0402020204030203" pitchFamily="34" charset="0"/>
              <a:cs typeface="Lato Light" panose="020F040202020403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45638" y="2924111"/>
            <a:ext cx="9238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Абстрактно-аналитический стиль мышления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89182" y="4321417"/>
            <a:ext cx="9427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Мотивация избегания риска и неудач</a:t>
            </a:r>
          </a:p>
          <a:p>
            <a:endParaRPr lang="ru-RU" sz="4400" dirty="0">
              <a:solidFill>
                <a:schemeClr val="bg1"/>
              </a:solidFill>
              <a:latin typeface="Lato Light" panose="020F0402020204030203" pitchFamily="34" charset="0"/>
              <a:cs typeface="Lato Light" panose="020F040202020403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89182" y="5722562"/>
            <a:ext cx="9543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Избирательность в общении, пассивность позиции</a:t>
            </a:r>
            <a:endParaRPr lang="ru-RU" sz="4400" dirty="0">
              <a:solidFill>
                <a:schemeClr val="bg1"/>
              </a:solidFill>
              <a:latin typeface="Lato Light" panose="020F0402020204030203" pitchFamily="34" charset="0"/>
              <a:cs typeface="Lato Light" panose="020F04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299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luke-porter-98215-unsplas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r="1145" b="7813"/>
          <a:stretch/>
        </p:blipFill>
        <p:spPr bwMode="auto">
          <a:xfrm>
            <a:off x="3" y="0"/>
            <a:ext cx="12191997" cy="693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192000" cy="693747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618513" y="250426"/>
            <a:ext cx="529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Play" pitchFamily="2" charset="0"/>
                <a:cs typeface="Lato Black" panose="020F0502020204030203" pitchFamily="34" charset="0"/>
              </a:rPr>
              <a:t>ЭКСТРАВЕРСИЯ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9E5107-15A5-8F47-AF12-A27F82EED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926" y="1246495"/>
            <a:ext cx="1080000" cy="108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C48D89F-7E53-A34E-9D44-CBDB29BB5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851" y="2645721"/>
            <a:ext cx="1080000" cy="108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B433CF-4229-1845-A0FD-2A646A5AB9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851" y="5444172"/>
            <a:ext cx="1080000" cy="108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EF3017-243B-124D-BBD8-AA4B8FB3B4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1851" y="4044947"/>
            <a:ext cx="1080000" cy="108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45637" y="1372388"/>
            <a:ext cx="9746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Жизнелюбие, поверхностность переживаний, позитив </a:t>
            </a:r>
            <a:endParaRPr lang="ru-RU" sz="4400" dirty="0">
              <a:solidFill>
                <a:schemeClr val="bg1"/>
              </a:solidFill>
              <a:latin typeface="Lato Light" panose="020F0402020204030203" pitchFamily="34" charset="0"/>
              <a:cs typeface="Lato Light" panose="020F040202020403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45638" y="2924111"/>
            <a:ext cx="9238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Интуитивный, спекулятивный</a:t>
            </a:r>
            <a:endParaRPr lang="ru-RU" sz="4400" dirty="0">
              <a:solidFill>
                <a:schemeClr val="bg1"/>
              </a:solidFill>
              <a:latin typeface="Lato Light" panose="020F0402020204030203" pitchFamily="34" charset="0"/>
              <a:cs typeface="Lato Light" panose="020F040202020403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89182" y="4321417"/>
            <a:ext cx="9427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Мотивация достижения (процесс)</a:t>
            </a:r>
          </a:p>
          <a:p>
            <a:endParaRPr lang="ru-RU" sz="4400" dirty="0">
              <a:solidFill>
                <a:schemeClr val="bg1"/>
              </a:solidFill>
              <a:latin typeface="Lato Light" panose="020F0402020204030203" pitchFamily="34" charset="0"/>
              <a:cs typeface="Lato Light" panose="020F040202020403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89182" y="5722562"/>
            <a:ext cx="9543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Lato Light" panose="020F0402020204030203" pitchFamily="34" charset="0"/>
                <a:cs typeface="Lato Light" panose="020F0402020204030203" pitchFamily="34" charset="0"/>
              </a:rPr>
              <a:t>Коммуникабельность, поверхностность</a:t>
            </a:r>
            <a:endParaRPr lang="ru-RU" sz="4400" dirty="0">
              <a:solidFill>
                <a:schemeClr val="bg1"/>
              </a:solidFill>
              <a:latin typeface="Lato Light" panose="020F0402020204030203" pitchFamily="34" charset="0"/>
              <a:cs typeface="Lato Light" panose="020F04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667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текст, карт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22C1606-980F-B44D-81BB-299F92A6BAD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7" y="0"/>
            <a:ext cx="12192000" cy="6856394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9B1B6EB6-3EC5-4C81-9C3E-4B07D7215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405E03-E899-DA44-8B98-0ADB97D275FC}"/>
              </a:ext>
            </a:extLst>
          </p:cNvPr>
          <p:cNvSpPr txBox="1"/>
          <p:nvPr/>
        </p:nvSpPr>
        <p:spPr>
          <a:xfrm>
            <a:off x="8934995" y="6439988"/>
            <a:ext cx="2811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Georgia" panose="02040502050405020303" pitchFamily="18" charset="0"/>
              </a:rPr>
              <a:t>©Институт прикладной психологии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87F52D-5DE4-5547-8C3E-A8C21081D80C}"/>
              </a:ext>
            </a:extLst>
          </p:cNvPr>
          <p:cNvSpPr txBox="1"/>
          <p:nvPr/>
        </p:nvSpPr>
        <p:spPr>
          <a:xfrm>
            <a:off x="6691746" y="3407649"/>
            <a:ext cx="290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F421FC-F3BD-0343-84B0-68B077493CE5}"/>
              </a:ext>
            </a:extLst>
          </p:cNvPr>
          <p:cNvSpPr txBox="1"/>
          <p:nvPr/>
        </p:nvSpPr>
        <p:spPr>
          <a:xfrm>
            <a:off x="5792697" y="5694952"/>
            <a:ext cx="290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7825DA-EBAC-8A47-9DD6-EC07451D64FC}"/>
              </a:ext>
            </a:extLst>
          </p:cNvPr>
          <p:cNvSpPr txBox="1"/>
          <p:nvPr/>
        </p:nvSpPr>
        <p:spPr>
          <a:xfrm>
            <a:off x="3506697" y="6416719"/>
            <a:ext cx="290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0849E8-4A99-734F-9760-FCE7443C98A2}"/>
              </a:ext>
            </a:extLst>
          </p:cNvPr>
          <p:cNvSpPr txBox="1"/>
          <p:nvPr/>
        </p:nvSpPr>
        <p:spPr>
          <a:xfrm>
            <a:off x="1262261" y="5510286"/>
            <a:ext cx="290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51FA58-642F-4148-9DEB-80912DAC3F38}"/>
              </a:ext>
            </a:extLst>
          </p:cNvPr>
          <p:cNvSpPr txBox="1"/>
          <p:nvPr/>
        </p:nvSpPr>
        <p:spPr>
          <a:xfrm>
            <a:off x="403278" y="3407649"/>
            <a:ext cx="290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A5DF54-309B-5247-BA83-AE1CB99F9C81}"/>
              </a:ext>
            </a:extLst>
          </p:cNvPr>
          <p:cNvSpPr txBox="1"/>
          <p:nvPr/>
        </p:nvSpPr>
        <p:spPr>
          <a:xfrm>
            <a:off x="1409232" y="1137493"/>
            <a:ext cx="290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5FF0B5-99EB-494E-8D8F-38E98201DE42}"/>
              </a:ext>
            </a:extLst>
          </p:cNvPr>
          <p:cNvSpPr txBox="1"/>
          <p:nvPr/>
        </p:nvSpPr>
        <p:spPr>
          <a:xfrm>
            <a:off x="3506697" y="276658"/>
            <a:ext cx="290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75709D-19B4-524E-8439-38E56566D63A}"/>
              </a:ext>
            </a:extLst>
          </p:cNvPr>
          <p:cNvSpPr txBox="1"/>
          <p:nvPr/>
        </p:nvSpPr>
        <p:spPr>
          <a:xfrm>
            <a:off x="5792697" y="1137493"/>
            <a:ext cx="290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524437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7">
            <a:extLst>
              <a:ext uri="{FF2B5EF4-FFF2-40B4-BE49-F238E27FC236}">
                <a16:creationId xmlns:a16="http://schemas.microsoft.com/office/drawing/2014/main" id="{C49A641A-7AF4-0B47-BF7C-613EF65BB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9" t="18363" r="23184" b="16453"/>
          <a:stretch/>
        </p:blipFill>
        <p:spPr>
          <a:xfrm>
            <a:off x="2465232" y="0"/>
            <a:ext cx="7765324" cy="696799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6CC886-E3D3-DC4B-85AD-12DE4EB1B395}"/>
              </a:ext>
            </a:extLst>
          </p:cNvPr>
          <p:cNvSpPr txBox="1"/>
          <p:nvPr/>
        </p:nvSpPr>
        <p:spPr>
          <a:xfrm>
            <a:off x="8934995" y="6439988"/>
            <a:ext cx="2811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Georgia" panose="02040502050405020303" pitchFamily="18" charset="0"/>
              </a:rPr>
              <a:t>©Институт прикладной психологии</a:t>
            </a:r>
          </a:p>
        </p:txBody>
      </p:sp>
    </p:spTree>
    <p:extLst>
      <p:ext uri="{BB962C8B-B14F-4D97-AF65-F5344CB8AC3E}">
        <p14:creationId xmlns:p14="http://schemas.microsoft.com/office/powerpoint/2010/main" val="426814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87406272">
            <a:extLst>
              <a:ext uri="{FF2B5EF4-FFF2-40B4-BE49-F238E27FC236}">
                <a16:creationId xmlns:a16="http://schemas.microsoft.com/office/drawing/2014/main" id="{0353303B-ED69-CD4D-A77E-B3B1E6E4E952}"/>
              </a:ext>
            </a:extLst>
          </p:cNvPr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55186" y="1344863"/>
            <a:ext cx="5242288" cy="5242288"/>
          </a:xfrm>
          <a:prstGeom prst="rect">
            <a:avLst/>
          </a:prstGeom>
        </p:spPr>
      </p:pic>
      <p:pic>
        <p:nvPicPr>
          <p:cNvPr id="6" name="Picture 218935965">
            <a:extLst>
              <a:ext uri="{FF2B5EF4-FFF2-40B4-BE49-F238E27FC236}">
                <a16:creationId xmlns:a16="http://schemas.microsoft.com/office/drawing/2014/main" id="{2DA57FF3-6BEF-4E4C-86D8-56DD35FEBA78}"/>
              </a:ext>
            </a:extLst>
          </p:cNvPr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352660" y="1486478"/>
            <a:ext cx="5284155" cy="515772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08256D-F285-D448-A62B-6C277F327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dirty="0">
                <a:latin typeface="Play" pitchFamily="2" charset="0"/>
                <a:ea typeface="Verdana" panose="020B0604030504040204" pitchFamily="34" charset="0"/>
                <a:cs typeface="Verdana" panose="020B0604030504040204" pitchFamily="34" charset="0"/>
              </a:rPr>
              <a:t>Диапазон личностной изменчивости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6CC886-E3D3-DC4B-85AD-12DE4EB1B395}"/>
              </a:ext>
            </a:extLst>
          </p:cNvPr>
          <p:cNvSpPr txBox="1"/>
          <p:nvPr/>
        </p:nvSpPr>
        <p:spPr>
          <a:xfrm>
            <a:off x="8934995" y="6439988"/>
            <a:ext cx="2811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Georgia" panose="02040502050405020303" pitchFamily="18" charset="0"/>
              </a:rPr>
              <a:t>©Институт прикладной психологии</a:t>
            </a:r>
          </a:p>
        </p:txBody>
      </p:sp>
    </p:spTree>
    <p:extLst>
      <p:ext uri="{BB962C8B-B14F-4D97-AF65-F5344CB8AC3E}">
        <p14:creationId xmlns:p14="http://schemas.microsoft.com/office/powerpoint/2010/main" val="2450157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76CC886-E3D3-DC4B-85AD-12DE4EB1B395}"/>
              </a:ext>
            </a:extLst>
          </p:cNvPr>
          <p:cNvSpPr txBox="1"/>
          <p:nvPr/>
        </p:nvSpPr>
        <p:spPr>
          <a:xfrm>
            <a:off x="8934995" y="6439988"/>
            <a:ext cx="2811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Georgia" panose="02040502050405020303" pitchFamily="18" charset="0"/>
              </a:rPr>
              <a:t>©Институт прикладной психологии</a:t>
            </a:r>
          </a:p>
        </p:txBody>
      </p:sp>
      <p:pic>
        <p:nvPicPr>
          <p:cNvPr id="6" name="Picture 1587406272">
            <a:extLst>
              <a:ext uri="{FF2B5EF4-FFF2-40B4-BE49-F238E27FC236}">
                <a16:creationId xmlns:a16="http://schemas.microsoft.com/office/drawing/2014/main" id="{99DE49EB-A238-0742-948C-2B6F8CC7A42E}"/>
              </a:ext>
            </a:extLst>
          </p:cNvPr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13953" y="114534"/>
            <a:ext cx="3389009" cy="33525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6F6201F-64EB-2F4D-AE5E-BE0D5ECA4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7205" y="921168"/>
            <a:ext cx="2386793" cy="37947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7241F17-AF5E-8545-A978-504BE7362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025" y="3467103"/>
            <a:ext cx="3847467" cy="278609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FEB0895-85E7-AC44-8BEB-C211A17E28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799" y="3274099"/>
            <a:ext cx="4587829" cy="300581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7FA7EF1-00BD-0F49-AD3B-70ECC53763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6553" y="5719203"/>
            <a:ext cx="3504472" cy="56071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D803BEB-1432-994D-B137-3A5D077FB6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8423" y="245163"/>
            <a:ext cx="3001848" cy="300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65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B4B9CDB-246E-A349-A735-065739820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1223" y="1495176"/>
            <a:ext cx="11129554" cy="3867649"/>
          </a:xfrm>
        </p:spPr>
        <p:txBody>
          <a:bodyPr>
            <a:normAutofit/>
          </a:bodyPr>
          <a:lstStyle/>
          <a:p>
            <a:r>
              <a:rPr lang="ru-RU" b="1" dirty="0">
                <a:latin typeface="Play" pitchFamily="2" charset="0"/>
                <a:ea typeface="Verdana" panose="020B0604030504040204" pitchFamily="34" charset="0"/>
                <a:cs typeface="Verdana" panose="020B0604030504040204" pitchFamily="34" charset="0"/>
              </a:rPr>
              <a:t>Индивидуально-типологический опросник</a:t>
            </a:r>
            <a:br>
              <a:rPr lang="ru-RU" b="1" dirty="0">
                <a:latin typeface="Play" pitchFamily="2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dirty="0">
              <a:latin typeface="Play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6CC886-E3D3-DC4B-85AD-12DE4EB1B395}"/>
              </a:ext>
            </a:extLst>
          </p:cNvPr>
          <p:cNvSpPr txBox="1"/>
          <p:nvPr/>
        </p:nvSpPr>
        <p:spPr>
          <a:xfrm>
            <a:off x="8934995" y="6439988"/>
            <a:ext cx="2811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Georgia" panose="02040502050405020303" pitchFamily="18" charset="0"/>
              </a:rPr>
              <a:t>©Институт прикладной психологии</a:t>
            </a:r>
          </a:p>
        </p:txBody>
      </p:sp>
    </p:spTree>
    <p:extLst>
      <p:ext uri="{BB962C8B-B14F-4D97-AF65-F5344CB8AC3E}">
        <p14:creationId xmlns:p14="http://schemas.microsoft.com/office/powerpoint/2010/main" val="20022142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age1image184395728">
            <a:extLst>
              <a:ext uri="{FF2B5EF4-FFF2-40B4-BE49-F238E27FC236}">
                <a16:creationId xmlns:a16="http://schemas.microsoft.com/office/drawing/2014/main" id="{49D98DC4-DF8D-5A4C-BDB8-3D00FCF647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3" b="8103"/>
          <a:stretch/>
        </p:blipFill>
        <p:spPr bwMode="auto">
          <a:xfrm>
            <a:off x="445025" y="0"/>
            <a:ext cx="1130195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6CC886-E3D3-DC4B-85AD-12DE4EB1B395}"/>
              </a:ext>
            </a:extLst>
          </p:cNvPr>
          <p:cNvSpPr txBox="1"/>
          <p:nvPr/>
        </p:nvSpPr>
        <p:spPr>
          <a:xfrm>
            <a:off x="8934995" y="6439988"/>
            <a:ext cx="2811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Georgia" panose="02040502050405020303" pitchFamily="18" charset="0"/>
              </a:rPr>
              <a:t>©Институт прикладной психологии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FB2FCB51-D113-3E43-8624-A270484833FF}"/>
              </a:ext>
            </a:extLst>
          </p:cNvPr>
          <p:cNvSpPr txBox="1">
            <a:spLocks/>
          </p:cNvSpPr>
          <p:nvPr/>
        </p:nvSpPr>
        <p:spPr>
          <a:xfrm>
            <a:off x="0" y="-2268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800" dirty="0">
                <a:latin typeface="Play" pitchFamily="2" charset="0"/>
                <a:ea typeface="Verdana" panose="020B0604030504040204" pitchFamily="34" charset="0"/>
                <a:cs typeface="Verdana" panose="020B0604030504040204" pitchFamily="34" charset="0"/>
              </a:rPr>
              <a:t>м., 2677</a:t>
            </a:r>
          </a:p>
        </p:txBody>
      </p:sp>
    </p:spTree>
    <p:extLst>
      <p:ext uri="{BB962C8B-B14F-4D97-AF65-F5344CB8AC3E}">
        <p14:creationId xmlns:p14="http://schemas.microsoft.com/office/powerpoint/2010/main" val="28529762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ge1image184420384">
            <a:extLst>
              <a:ext uri="{FF2B5EF4-FFF2-40B4-BE49-F238E27FC236}">
                <a16:creationId xmlns:a16="http://schemas.microsoft.com/office/drawing/2014/main" id="{116C6785-13EB-0C46-B754-4B414C97DA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2" b="6562"/>
          <a:stretch/>
        </p:blipFill>
        <p:spPr bwMode="auto">
          <a:xfrm>
            <a:off x="645465" y="0"/>
            <a:ext cx="109010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6CC886-E3D3-DC4B-85AD-12DE4EB1B395}"/>
              </a:ext>
            </a:extLst>
          </p:cNvPr>
          <p:cNvSpPr txBox="1"/>
          <p:nvPr/>
        </p:nvSpPr>
        <p:spPr>
          <a:xfrm>
            <a:off x="8934995" y="6439988"/>
            <a:ext cx="2811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Georgia" panose="02040502050405020303" pitchFamily="18" charset="0"/>
              </a:rPr>
              <a:t>©Институт прикладной психологии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12355AF-7F87-594E-9BF2-31AD0D72D1A6}"/>
              </a:ext>
            </a:extLst>
          </p:cNvPr>
          <p:cNvSpPr txBox="1">
            <a:spLocks/>
          </p:cNvSpPr>
          <p:nvPr/>
        </p:nvSpPr>
        <p:spPr>
          <a:xfrm>
            <a:off x="0" y="-2268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ж., </a:t>
            </a:r>
            <a:r>
              <a:rPr lang="ru-RU" sz="4800" dirty="0">
                <a:latin typeface="Play" pitchFamily="2" charset="0"/>
                <a:ea typeface="Verdana" panose="020B0604030504040204" pitchFamily="34" charset="0"/>
                <a:cs typeface="Verdana" panose="020B0604030504040204" pitchFamily="34" charset="0"/>
              </a:rPr>
              <a:t>2853</a:t>
            </a:r>
          </a:p>
        </p:txBody>
      </p:sp>
    </p:spTree>
    <p:extLst>
      <p:ext uri="{BB962C8B-B14F-4D97-AF65-F5344CB8AC3E}">
        <p14:creationId xmlns:p14="http://schemas.microsoft.com/office/powerpoint/2010/main" val="32840539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7E0AC62-FDE0-4498-BD31-479C1712C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15" y="942381"/>
            <a:ext cx="10521244" cy="492107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ru-RU" dirty="0">
                <a:latin typeface="Lato" panose="020F0502020204030203" pitchFamily="34" charset="0"/>
                <a:cs typeface="Lato" panose="020F0502020204030203" pitchFamily="34" charset="0"/>
              </a:rPr>
              <a:t>Вербальный тест - опросник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ru-RU" dirty="0">
                <a:latin typeface="Lato" panose="020F0502020204030203" pitchFamily="34" charset="0"/>
                <a:cs typeface="Lato" panose="020F0502020204030203" pitchFamily="34" charset="0"/>
              </a:rPr>
              <a:t>Выявляет степень выраженности </a:t>
            </a:r>
            <a:r>
              <a:rPr lang="ru-RU" b="1" dirty="0">
                <a:latin typeface="Lato" panose="020F0502020204030203" pitchFamily="34" charset="0"/>
                <a:cs typeface="Lato" panose="020F0502020204030203" pitchFamily="34" charset="0"/>
              </a:rPr>
              <a:t>8 ведущих тенденций </a:t>
            </a:r>
            <a:r>
              <a:rPr lang="ru-RU" dirty="0">
                <a:latin typeface="Lato" panose="020F0502020204030203" pitchFamily="34" charset="0"/>
                <a:cs typeface="Lato" panose="020F0502020204030203" pitchFamily="34" charset="0"/>
              </a:rPr>
              <a:t>(основных индивидуально-типологических свойств личности), в </a:t>
            </a:r>
            <a:r>
              <a:rPr lang="ru-RU" dirty="0" err="1">
                <a:latin typeface="Lato" panose="020F0502020204030203" pitchFamily="34" charset="0"/>
                <a:cs typeface="Lato" panose="020F0502020204030203" pitchFamily="34" charset="0"/>
              </a:rPr>
              <a:t>т.ч</a:t>
            </a:r>
            <a:r>
              <a:rPr lang="ru-RU" dirty="0">
                <a:latin typeface="Lato" panose="020F0502020204030203" pitchFamily="34" charset="0"/>
                <a:cs typeface="Lato" panose="020F0502020204030203" pitchFamily="34" charset="0"/>
              </a:rPr>
              <a:t>. стиль межличностного поведения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ru-RU" dirty="0">
                <a:latin typeface="Lato" panose="020F0502020204030203" pitchFamily="34" charset="0"/>
                <a:cs typeface="Lato" panose="020F0502020204030203" pitchFamily="34" charset="0"/>
              </a:rPr>
              <a:t>Выявляет диапазон изменчивости личностных свойств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ru-RU" dirty="0">
                <a:latin typeface="Lato" panose="020F0502020204030203" pitchFamily="34" charset="0"/>
                <a:cs typeface="Lato" panose="020F0502020204030203" pitchFamily="34" charset="0"/>
              </a:rPr>
              <a:t>91 утверждение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ru-RU" dirty="0">
                <a:latin typeface="Lato" panose="020F0502020204030203" pitchFamily="34" charset="0"/>
                <a:cs typeface="Lato" panose="020F0502020204030203" pitchFamily="34" charset="0"/>
              </a:rPr>
              <a:t>2 шкалы достоверности (</a:t>
            </a:r>
            <a:r>
              <a:rPr lang="en-US" dirty="0">
                <a:latin typeface="Lato" panose="020F0502020204030203" pitchFamily="34" charset="0"/>
                <a:cs typeface="Lato" panose="020F0502020204030203" pitchFamily="34" charset="0"/>
              </a:rPr>
              <a:t>L </a:t>
            </a:r>
            <a:r>
              <a:rPr lang="ru-RU" dirty="0">
                <a:latin typeface="Lato" panose="020F0502020204030203" pitchFamily="34" charset="0"/>
                <a:cs typeface="Lato" panose="020F0502020204030203" pitchFamily="34" charset="0"/>
              </a:rPr>
              <a:t>и </a:t>
            </a:r>
            <a:r>
              <a:rPr lang="en-US" dirty="0">
                <a:latin typeface="Lato" panose="020F0502020204030203" pitchFamily="34" charset="0"/>
                <a:cs typeface="Lato" panose="020F0502020204030203" pitchFamily="34" charset="0"/>
              </a:rPr>
              <a:t>F)</a:t>
            </a:r>
            <a:endParaRPr lang="ru-RU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latin typeface="Lato" panose="020F0502020204030203" pitchFamily="34" charset="0"/>
                <a:cs typeface="Lato" panose="020F0502020204030203" pitchFamily="34" charset="0"/>
              </a:rPr>
              <a:t>9 </a:t>
            </a:r>
            <a:r>
              <a:rPr lang="ru-RU" dirty="0">
                <a:latin typeface="Lato" panose="020F0502020204030203" pitchFamily="34" charset="0"/>
                <a:cs typeface="Lato" panose="020F0502020204030203" pitchFamily="34" charset="0"/>
              </a:rPr>
              <a:t>значимых вопросов для каждой шкалы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FB7549-6CC9-D74B-B5BF-ED503AC93877}"/>
              </a:ext>
            </a:extLst>
          </p:cNvPr>
          <p:cNvSpPr txBox="1"/>
          <p:nvPr/>
        </p:nvSpPr>
        <p:spPr>
          <a:xfrm>
            <a:off x="8934995" y="6439988"/>
            <a:ext cx="2811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Georgia" panose="02040502050405020303" pitchFamily="18" charset="0"/>
              </a:rPr>
              <a:t>©Институт прикладной психологии</a:t>
            </a:r>
          </a:p>
        </p:txBody>
      </p:sp>
    </p:spTree>
    <p:extLst>
      <p:ext uri="{BB962C8B-B14F-4D97-AF65-F5344CB8AC3E}">
        <p14:creationId xmlns:p14="http://schemas.microsoft.com/office/powerpoint/2010/main" val="8152401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21">
            <a:extLst>
              <a:ext uri="{FF2B5EF4-FFF2-40B4-BE49-F238E27FC236}">
                <a16:creationId xmlns:a16="http://schemas.microsoft.com/office/drawing/2014/main" id="{0C2AF5C8-3010-634C-91F0-05652DA213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3" t="20810" r="31725" b="18631"/>
          <a:stretch/>
        </p:blipFill>
        <p:spPr>
          <a:xfrm>
            <a:off x="1897381" y="-7687"/>
            <a:ext cx="8396048" cy="68724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297F34-0326-D046-B2B8-69912B0D8167}"/>
              </a:ext>
            </a:extLst>
          </p:cNvPr>
          <p:cNvSpPr txBox="1"/>
          <p:nvPr/>
        </p:nvSpPr>
        <p:spPr>
          <a:xfrm>
            <a:off x="8934995" y="6439988"/>
            <a:ext cx="2811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Georgia" panose="02040502050405020303" pitchFamily="18" charset="0"/>
              </a:rPr>
              <a:t>©Институт прикладной психологии</a:t>
            </a:r>
          </a:p>
        </p:txBody>
      </p:sp>
    </p:spTree>
    <p:extLst>
      <p:ext uri="{BB962C8B-B14F-4D97-AF65-F5344CB8AC3E}">
        <p14:creationId xmlns:p14="http://schemas.microsoft.com/office/powerpoint/2010/main" val="20293968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B4B9CDB-246E-A349-A735-065739820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1223" y="2129247"/>
            <a:ext cx="11129554" cy="2599507"/>
          </a:xfrm>
        </p:spPr>
        <p:txBody>
          <a:bodyPr>
            <a:normAutofit/>
          </a:bodyPr>
          <a:lstStyle/>
          <a:p>
            <a:r>
              <a:rPr lang="ru-RU" b="1" dirty="0">
                <a:latin typeface="Play" pitchFamily="2" charset="0"/>
                <a:ea typeface="Verdana" panose="020B0604030504040204" pitchFamily="34" charset="0"/>
                <a:cs typeface="Verdana" panose="020B0604030504040204" pitchFamily="34" charset="0"/>
              </a:rPr>
              <a:t>Стандартизированный многофакторный метод исследования личности</a:t>
            </a:r>
            <a:endParaRPr lang="ru-RU" dirty="0">
              <a:latin typeface="Play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6CC886-E3D3-DC4B-85AD-12DE4EB1B395}"/>
              </a:ext>
            </a:extLst>
          </p:cNvPr>
          <p:cNvSpPr txBox="1"/>
          <p:nvPr/>
        </p:nvSpPr>
        <p:spPr>
          <a:xfrm>
            <a:off x="8934995" y="6439988"/>
            <a:ext cx="2811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Georgia" panose="02040502050405020303" pitchFamily="18" charset="0"/>
              </a:rPr>
              <a:t>©Институт прикладной психологии</a:t>
            </a:r>
          </a:p>
        </p:txBody>
      </p:sp>
    </p:spTree>
    <p:extLst>
      <p:ext uri="{BB962C8B-B14F-4D97-AF65-F5344CB8AC3E}">
        <p14:creationId xmlns:p14="http://schemas.microsoft.com/office/powerpoint/2010/main" val="6788282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3C73BE36-0DC5-CC48-B288-F67E055F43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4133" y="870743"/>
            <a:ext cx="6726828" cy="3260047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6CC886-E3D3-DC4B-85AD-12DE4EB1B395}"/>
              </a:ext>
            </a:extLst>
          </p:cNvPr>
          <p:cNvSpPr txBox="1"/>
          <p:nvPr/>
        </p:nvSpPr>
        <p:spPr>
          <a:xfrm>
            <a:off x="8934995" y="6439988"/>
            <a:ext cx="2811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Georgia" panose="02040502050405020303" pitchFamily="18" charset="0"/>
              </a:rPr>
              <a:t>©Институт прикладной психологии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BF2757-0DDA-E742-8C32-E28A35FD29FC}"/>
              </a:ext>
            </a:extLst>
          </p:cNvPr>
          <p:cNvSpPr txBox="1"/>
          <p:nvPr/>
        </p:nvSpPr>
        <p:spPr>
          <a:xfrm>
            <a:off x="8007113" y="4411569"/>
            <a:ext cx="373987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John Charnley McKinley</a:t>
            </a:r>
          </a:p>
          <a:p>
            <a:r>
              <a:rPr lang="en-US" sz="2800" b="1" dirty="0"/>
              <a:t>Starke R. Hathaway</a:t>
            </a:r>
          </a:p>
          <a:p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649146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08256D-F285-D448-A62B-6C277F327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>
                <a:latin typeface="Play" pitchFamily="2" charset="0"/>
                <a:ea typeface="Verdana" panose="020B0604030504040204" pitchFamily="34" charset="0"/>
                <a:cs typeface="Verdana" panose="020B0604030504040204" pitchFamily="34" charset="0"/>
              </a:rPr>
              <a:t>Ортогональные схемы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6CC886-E3D3-DC4B-85AD-12DE4EB1B395}"/>
              </a:ext>
            </a:extLst>
          </p:cNvPr>
          <p:cNvSpPr txBox="1"/>
          <p:nvPr/>
        </p:nvSpPr>
        <p:spPr>
          <a:xfrm>
            <a:off x="8934995" y="6439988"/>
            <a:ext cx="2811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Georgia" panose="02040502050405020303" pitchFamily="18" charset="0"/>
              </a:rPr>
              <a:t>©Институт прикладной психологии</a:t>
            </a:r>
          </a:p>
        </p:txBody>
      </p:sp>
      <p:pic>
        <p:nvPicPr>
          <p:cNvPr id="5" name="Объект 8">
            <a:extLst>
              <a:ext uri="{FF2B5EF4-FFF2-40B4-BE49-F238E27FC236}">
                <a16:creationId xmlns:a16="http://schemas.microsoft.com/office/drawing/2014/main" id="{D7814CD8-2696-E24D-A1A5-92F27455E5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" t="11495" r="8230" b="13786"/>
          <a:stretch/>
        </p:blipFill>
        <p:spPr>
          <a:xfrm>
            <a:off x="0" y="2257903"/>
            <a:ext cx="12192000" cy="2215319"/>
          </a:xfrm>
        </p:spPr>
      </p:pic>
    </p:spTree>
    <p:extLst>
      <p:ext uri="{BB962C8B-B14F-4D97-AF65-F5344CB8AC3E}">
        <p14:creationId xmlns:p14="http://schemas.microsoft.com/office/powerpoint/2010/main" val="27344507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08256D-F285-D448-A62B-6C277F327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>
                <a:latin typeface="Play" pitchFamily="2" charset="0"/>
                <a:ea typeface="Verdana" panose="020B0604030504040204" pitchFamily="34" charset="0"/>
                <a:cs typeface="Verdana" panose="020B0604030504040204" pitchFamily="34" charset="0"/>
              </a:rPr>
              <a:t>Проблемы </a:t>
            </a:r>
            <a:r>
              <a:rPr lang="en-US" sz="4800" dirty="0">
                <a:latin typeface="Play" pitchFamily="2" charset="0"/>
                <a:ea typeface="Verdana" panose="020B0604030504040204" pitchFamily="34" charset="0"/>
                <a:cs typeface="Verdana" panose="020B0604030504040204" pitchFamily="34" charset="0"/>
              </a:rPr>
              <a:t>MMPI</a:t>
            </a:r>
            <a:endParaRPr lang="ru-RU" sz="4800" dirty="0">
              <a:latin typeface="Play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832BA39-15E9-7D45-A433-E846E74DB1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8786" y="2294902"/>
            <a:ext cx="2777671" cy="2777671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6CC886-E3D3-DC4B-85AD-12DE4EB1B395}"/>
              </a:ext>
            </a:extLst>
          </p:cNvPr>
          <p:cNvSpPr txBox="1"/>
          <p:nvPr/>
        </p:nvSpPr>
        <p:spPr>
          <a:xfrm>
            <a:off x="8934995" y="6439988"/>
            <a:ext cx="2811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Georgia" panose="02040502050405020303" pitchFamily="18" charset="0"/>
              </a:rPr>
              <a:t>©Институт прикладной психологии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3A122C-64DF-484B-A599-4B3F3A0EF4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79" t="29904" r="26663" b="26039"/>
          <a:stretch/>
        </p:blipFill>
        <p:spPr>
          <a:xfrm>
            <a:off x="8412479" y="1123407"/>
            <a:ext cx="3128554" cy="208570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F180DAD-DDAD-B94B-9270-2726E48AA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37" y="5676787"/>
            <a:ext cx="50800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7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08256D-F285-D448-A62B-6C277F327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>
                <a:latin typeface="Play" pitchFamily="2" charset="0"/>
                <a:ea typeface="Verdana" panose="020B0604030504040204" pitchFamily="34" charset="0"/>
                <a:cs typeface="Verdana" panose="020B0604030504040204" pitchFamily="34" charset="0"/>
              </a:rPr>
              <a:t>СМИЛ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BD5965-1F28-474C-B298-4D06E59F1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000" dirty="0">
                <a:latin typeface="Lato" panose="020F0502020204030203" pitchFamily="34" charset="0"/>
                <a:cs typeface="Lato" panose="020F0502020204030203" pitchFamily="34" charset="0"/>
              </a:rPr>
              <a:t>Вербальный тест – опросник</a:t>
            </a:r>
          </a:p>
          <a:p>
            <a:endParaRPr lang="ru-RU" sz="2000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ru-RU" sz="2000" dirty="0">
                <a:latin typeface="Lato" panose="020F0502020204030203" pitchFamily="34" charset="0"/>
                <a:cs typeface="Lato" panose="020F0502020204030203" pitchFamily="34" charset="0"/>
              </a:rPr>
              <a:t>Изучает личность, индивидуальные характеристики, состояние</a:t>
            </a:r>
          </a:p>
          <a:p>
            <a:endParaRPr lang="ru-RU" sz="2000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ru-RU" sz="2000" dirty="0">
                <a:latin typeface="Lato" panose="020F0502020204030203" pitchFamily="34" charset="0"/>
                <a:cs typeface="Lato" panose="020F0502020204030203" pitchFamily="34" charset="0"/>
              </a:rPr>
              <a:t>375 утверждений</a:t>
            </a:r>
          </a:p>
          <a:p>
            <a:endParaRPr lang="ru-RU" sz="2000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ru-RU" sz="2000" dirty="0">
                <a:latin typeface="Lato" panose="020F0502020204030203" pitchFamily="34" charset="0"/>
                <a:cs typeface="Lato" panose="020F0502020204030203" pitchFamily="34" charset="0"/>
              </a:rPr>
              <a:t>3 шкалы достоверности</a:t>
            </a:r>
          </a:p>
          <a:p>
            <a:endParaRPr lang="ru-RU" sz="2000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ru-RU" sz="2000" dirty="0">
                <a:latin typeface="Lato" panose="020F0502020204030203" pitchFamily="34" charset="0"/>
                <a:cs typeface="Lato" panose="020F0502020204030203" pitchFamily="34" charset="0"/>
              </a:rPr>
              <a:t>Методика </a:t>
            </a:r>
            <a:r>
              <a:rPr lang="ru-RU" sz="2000" dirty="0" err="1">
                <a:latin typeface="Lato" panose="020F0502020204030203" pitchFamily="34" charset="0"/>
                <a:cs typeface="Lato" panose="020F0502020204030203" pitchFamily="34" charset="0"/>
              </a:rPr>
              <a:t>рестандартизирована</a:t>
            </a:r>
            <a:r>
              <a:rPr lang="ru-RU" sz="2000" dirty="0">
                <a:latin typeface="Lato" panose="020F0502020204030203" pitchFamily="34" charset="0"/>
                <a:cs typeface="Lato" panose="020F0502020204030203" pitchFamily="34" charset="0"/>
              </a:rPr>
              <a:t> и адаптирована (1968-1974). Последняя стандартизация – 2016-2018 </a:t>
            </a:r>
            <a:r>
              <a:rPr lang="ru-RU" sz="2000" dirty="0" err="1">
                <a:latin typeface="Lato" panose="020F0502020204030203" pitchFamily="34" charset="0"/>
                <a:cs typeface="Lato" panose="020F0502020204030203" pitchFamily="34" charset="0"/>
              </a:rPr>
              <a:t>гг</a:t>
            </a:r>
            <a:r>
              <a:rPr lang="ru-RU" sz="2000" dirty="0">
                <a:latin typeface="Lato" panose="020F0502020204030203" pitchFamily="34" charset="0"/>
                <a:cs typeface="Lato" panose="020F0502020204030203" pitchFamily="34" charset="0"/>
              </a:rPr>
              <a:t> (1531 жен., 990 муж.)</a:t>
            </a:r>
          </a:p>
          <a:p>
            <a:endParaRPr lang="ru-RU" sz="2000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ru-RU" sz="2000" dirty="0">
                <a:latin typeface="Lato" panose="020F0502020204030203" pitchFamily="34" charset="0"/>
                <a:cs typeface="Lato" panose="020F0502020204030203" pitchFamily="34" charset="0"/>
              </a:rPr>
              <a:t>Используется в профессиональном отборе, разных видах консультирования, клинике, спорте и т.д.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6CC886-E3D3-DC4B-85AD-12DE4EB1B395}"/>
              </a:ext>
            </a:extLst>
          </p:cNvPr>
          <p:cNvSpPr txBox="1"/>
          <p:nvPr/>
        </p:nvSpPr>
        <p:spPr>
          <a:xfrm>
            <a:off x="8934995" y="6439988"/>
            <a:ext cx="2811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Georgia" panose="02040502050405020303" pitchFamily="18" charset="0"/>
              </a:rPr>
              <a:t>©Институт прикладной психологии</a:t>
            </a:r>
          </a:p>
        </p:txBody>
      </p:sp>
    </p:spTree>
    <p:extLst>
      <p:ext uri="{BB962C8B-B14F-4D97-AF65-F5344CB8AC3E}">
        <p14:creationId xmlns:p14="http://schemas.microsoft.com/office/powerpoint/2010/main" val="38351817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DBD5965-1F28-474C-B298-4D06E59F1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4223" y="981005"/>
            <a:ext cx="8843554" cy="489599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dirty="0">
                <a:latin typeface="Lato" panose="020F0502020204030203" pitchFamily="34" charset="0"/>
                <a:cs typeface="Lato" panose="020F0502020204030203" pitchFamily="34" charset="0"/>
              </a:rPr>
              <a:t>Я люблю читать научную литературу. </a:t>
            </a:r>
          </a:p>
          <a:p>
            <a:pPr marL="0" indent="0" algn="ctr">
              <a:buNone/>
            </a:pPr>
            <a:endParaRPr lang="ru-RU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0" indent="0" algn="ctr">
              <a:buNone/>
            </a:pPr>
            <a:r>
              <a:rPr lang="ru-RU" dirty="0">
                <a:latin typeface="Lato" panose="020F0502020204030203" pitchFamily="34" charset="0"/>
                <a:cs typeface="Lato" panose="020F0502020204030203" pitchFamily="34" charset="0"/>
              </a:rPr>
              <a:t>Малейший шум меня будит. </a:t>
            </a:r>
          </a:p>
          <a:p>
            <a:pPr marL="0" indent="0" algn="ctr">
              <a:buNone/>
            </a:pPr>
            <a:endParaRPr lang="ru-RU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0" indent="0" algn="ctr">
              <a:buNone/>
            </a:pPr>
            <a:r>
              <a:rPr lang="ru-RU" dirty="0">
                <a:latin typeface="Lato" panose="020F0502020204030203" pitchFamily="34" charset="0"/>
                <a:cs typeface="Lato" panose="020F0502020204030203" pitchFamily="34" charset="0"/>
              </a:rPr>
              <a:t>Мои руки и ноги обычно достаточно теплые.</a:t>
            </a:r>
          </a:p>
          <a:p>
            <a:pPr marL="0" indent="0" algn="ctr">
              <a:buNone/>
            </a:pPr>
            <a:endParaRPr lang="ru-RU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0" indent="0" algn="ctr">
              <a:buNone/>
            </a:pPr>
            <a:r>
              <a:rPr lang="ru-RU" dirty="0">
                <a:latin typeface="Lato" panose="020F0502020204030203" pitchFamily="34" charset="0"/>
                <a:cs typeface="Lato" panose="020F0502020204030203" pitchFamily="34" charset="0"/>
              </a:rPr>
              <a:t>У меня очень редко бывают запоры. </a:t>
            </a:r>
          </a:p>
          <a:p>
            <a:pPr marL="0" indent="0" algn="ctr">
              <a:buNone/>
            </a:pPr>
            <a:endParaRPr lang="ru-RU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0" indent="0" algn="ctr">
              <a:buNone/>
            </a:pPr>
            <a:r>
              <a:rPr lang="ru-RU" dirty="0">
                <a:latin typeface="Lato" panose="020F0502020204030203" pitchFamily="34" charset="0"/>
                <a:cs typeface="Lato" panose="020F0502020204030203" pitchFamily="34" charset="0"/>
              </a:rPr>
              <a:t>Несколько раз в неделю меня беспокоит изжога. </a:t>
            </a:r>
          </a:p>
          <a:p>
            <a:pPr marL="0" indent="0" algn="ctr">
              <a:buNone/>
            </a:pPr>
            <a:r>
              <a:rPr lang="ru-RU" dirty="0">
                <a:latin typeface="Lato" panose="020F0502020204030203" pitchFamily="34" charset="0"/>
                <a:cs typeface="Lato" panose="020F0502020204030203" pitchFamily="34" charset="0"/>
              </a:rPr>
              <a:t>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6CC886-E3D3-DC4B-85AD-12DE4EB1B395}"/>
              </a:ext>
            </a:extLst>
          </p:cNvPr>
          <p:cNvSpPr txBox="1"/>
          <p:nvPr/>
        </p:nvSpPr>
        <p:spPr>
          <a:xfrm>
            <a:off x="8934995" y="6439988"/>
            <a:ext cx="2811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Georgia" panose="02040502050405020303" pitchFamily="18" charset="0"/>
              </a:rPr>
              <a:t>©Институт прикладной психологии</a:t>
            </a:r>
          </a:p>
        </p:txBody>
      </p:sp>
    </p:spTree>
    <p:extLst>
      <p:ext uri="{BB962C8B-B14F-4D97-AF65-F5344CB8AC3E}">
        <p14:creationId xmlns:p14="http://schemas.microsoft.com/office/powerpoint/2010/main" val="30338206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CE68EA97-B68A-A545-A3A6-AE96BCD595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45576" y="482468"/>
            <a:ext cx="5795658" cy="589306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6CC886-E3D3-DC4B-85AD-12DE4EB1B395}"/>
              </a:ext>
            </a:extLst>
          </p:cNvPr>
          <p:cNvSpPr txBox="1"/>
          <p:nvPr/>
        </p:nvSpPr>
        <p:spPr>
          <a:xfrm>
            <a:off x="8934995" y="6439988"/>
            <a:ext cx="2811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Georgia" panose="02040502050405020303" pitchFamily="18" charset="0"/>
              </a:rPr>
              <a:t>©Институт прикладной психологии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21752A-7E11-5343-95EB-66463BA29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46" y="0"/>
            <a:ext cx="5744684" cy="574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5023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08256D-F285-D448-A62B-6C277F327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>
                <a:latin typeface="Play" pitchFamily="2" charset="0"/>
                <a:ea typeface="Verdana" panose="020B0604030504040204" pitchFamily="34" charset="0"/>
                <a:cs typeface="Verdana" panose="020B0604030504040204" pitchFamily="34" charset="0"/>
              </a:rPr>
              <a:t>Т-баллы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BD5965-1F28-474C-B298-4D06E59F1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0" indent="0" algn="ctr">
              <a:buNone/>
            </a:pPr>
            <a:r>
              <a:rPr lang="ru-RU" sz="4000" b="1" dirty="0">
                <a:latin typeface="Lato" panose="020F0502020204030203" pitchFamily="34" charset="0"/>
                <a:cs typeface="Lato" panose="020F0502020204030203" pitchFamily="34" charset="0"/>
              </a:rPr>
              <a:t>Т=50+10(</a:t>
            </a:r>
            <a:r>
              <a:rPr lang="en-US" sz="4000" b="1" dirty="0">
                <a:latin typeface="Lato" panose="020F0502020204030203" pitchFamily="34" charset="0"/>
                <a:cs typeface="Lato" panose="020F0502020204030203" pitchFamily="34" charset="0"/>
              </a:rPr>
              <a:t>X-M)/</a:t>
            </a:r>
            <a:r>
              <a:rPr lang="el-GR" sz="4000" b="1" dirty="0">
                <a:latin typeface="Lato" panose="020F0502020204030203" pitchFamily="34" charset="0"/>
                <a:cs typeface="Lato" panose="020F0502020204030203" pitchFamily="34" charset="0"/>
              </a:rPr>
              <a:t> σ</a:t>
            </a:r>
            <a:endParaRPr lang="ru-RU" sz="4000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0" indent="0" algn="ctr">
              <a:buNone/>
            </a:pPr>
            <a:endParaRPr lang="ru-RU" b="1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buNone/>
            </a:pPr>
            <a:r>
              <a:rPr lang="ru-RU" dirty="0">
                <a:latin typeface="Lato" panose="020F0502020204030203" pitchFamily="34" charset="0"/>
                <a:cs typeface="Lato" panose="020F0502020204030203" pitchFamily="34" charset="0"/>
              </a:rPr>
              <a:t>50 – линия нормы</a:t>
            </a:r>
          </a:p>
          <a:p>
            <a:pPr marL="0" indent="0">
              <a:buNone/>
            </a:pPr>
            <a:r>
              <a:rPr lang="ru-RU" dirty="0">
                <a:latin typeface="Lato" panose="020F0502020204030203" pitchFamily="34" charset="0"/>
                <a:cs typeface="Lato" panose="020F0502020204030203" pitchFamily="34" charset="0"/>
              </a:rPr>
              <a:t>Х – итоговый сырой результат шкалы</a:t>
            </a:r>
          </a:p>
          <a:p>
            <a:pPr marL="0" indent="0">
              <a:buNone/>
            </a:pPr>
            <a:r>
              <a:rPr lang="ru-RU" dirty="0">
                <a:latin typeface="Lato" panose="020F0502020204030203" pitchFamily="34" charset="0"/>
                <a:cs typeface="Lato" panose="020F0502020204030203" pitchFamily="34" charset="0"/>
              </a:rPr>
              <a:t>М – эмпирически выведенная медиана шкалы</a:t>
            </a:r>
          </a:p>
          <a:p>
            <a:pPr marL="0" indent="0">
              <a:buNone/>
            </a:pPr>
            <a:r>
              <a:rPr lang="el-GR" dirty="0">
                <a:latin typeface="Lato" panose="020F0502020204030203" pitchFamily="34" charset="0"/>
                <a:cs typeface="Lato" panose="020F0502020204030203" pitchFamily="34" charset="0"/>
              </a:rPr>
              <a:t>σ</a:t>
            </a:r>
            <a:r>
              <a:rPr lang="ru-RU" dirty="0">
                <a:latin typeface="Lato" panose="020F0502020204030203" pitchFamily="34" charset="0"/>
                <a:cs typeface="Lato" panose="020F0502020204030203" pitchFamily="34" charset="0"/>
              </a:rPr>
              <a:t> – сигма, величина среднеквадратического отклонения</a:t>
            </a:r>
          </a:p>
          <a:p>
            <a:pPr marL="0" indent="0">
              <a:buNone/>
            </a:pPr>
            <a:endParaRPr lang="ru-RU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6CC886-E3D3-DC4B-85AD-12DE4EB1B395}"/>
              </a:ext>
            </a:extLst>
          </p:cNvPr>
          <p:cNvSpPr txBox="1"/>
          <p:nvPr/>
        </p:nvSpPr>
        <p:spPr>
          <a:xfrm>
            <a:off x="8934995" y="6439988"/>
            <a:ext cx="2811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Georgia" panose="02040502050405020303" pitchFamily="18" charset="0"/>
              </a:rPr>
              <a:t>©Институт прикладной психологии</a:t>
            </a:r>
          </a:p>
        </p:txBody>
      </p:sp>
    </p:spTree>
    <p:extLst>
      <p:ext uri="{BB962C8B-B14F-4D97-AF65-F5344CB8AC3E}">
        <p14:creationId xmlns:p14="http://schemas.microsoft.com/office/powerpoint/2010/main" val="15997398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17460" y="915860"/>
            <a:ext cx="9581515" cy="35266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41300" algn="l"/>
              </a:tabLst>
            </a:pPr>
            <a:r>
              <a:rPr sz="2200" spc="-120" dirty="0">
                <a:latin typeface="Calibri"/>
                <a:cs typeface="Calibri"/>
              </a:rPr>
              <a:t> 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4400" y="1066800"/>
            <a:ext cx="9677400" cy="537942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10"/>
              </a:spcBef>
              <a:buFont typeface="Arial"/>
              <a:buChar char="•"/>
              <a:tabLst>
                <a:tab pos="241300" algn="l"/>
              </a:tabLst>
            </a:pPr>
            <a:r>
              <a:rPr lang="ru-RU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L</a:t>
            </a:r>
            <a:r>
              <a:rPr lang="ru-RU" sz="2800" b="1" spc="-150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2800" b="1" spc="10" dirty="0">
                <a:latin typeface="Lato" panose="020F0502020204030203" pitchFamily="34" charset="0"/>
                <a:cs typeface="Lato" panose="020F0502020204030203" pitchFamily="34" charset="0"/>
              </a:rPr>
              <a:t>–</a:t>
            </a:r>
            <a:r>
              <a:rPr lang="ru-RU" sz="2800" b="1" spc="55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2800" b="1" spc="5" dirty="0">
                <a:latin typeface="Lato" panose="020F0502020204030203" pitchFamily="34" charset="0"/>
                <a:cs typeface="Lato" panose="020F0502020204030203" pitchFamily="34" charset="0"/>
              </a:rPr>
              <a:t>ложь</a:t>
            </a:r>
            <a:endParaRPr lang="ru-RU" sz="2800" spc="5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12700">
              <a:spcBef>
                <a:spcPts val="110"/>
              </a:spcBef>
              <a:tabLst>
                <a:tab pos="241300" algn="l"/>
              </a:tabLst>
            </a:pPr>
            <a:r>
              <a:rPr lang="ru-RU" sz="2800" dirty="0">
                <a:latin typeface="Lato" panose="020F0502020204030203" pitchFamily="34" charset="0"/>
                <a:cs typeface="Lato" panose="020F0502020204030203" pitchFamily="34" charset="0"/>
              </a:rPr>
              <a:t>&gt;70T </a:t>
            </a:r>
            <a:r>
              <a:rPr lang="ru-RU" sz="2800" spc="5" dirty="0">
                <a:latin typeface="Lato" panose="020F0502020204030203" pitchFamily="34" charset="0"/>
                <a:cs typeface="Lato" panose="020F0502020204030203" pitchFamily="34" charset="0"/>
              </a:rPr>
              <a:t>- </a:t>
            </a:r>
            <a:r>
              <a:rPr lang="ru-RU" sz="2800" dirty="0">
                <a:latin typeface="Lato" panose="020F0502020204030203" pitchFamily="34" charset="0"/>
                <a:cs typeface="Lato" panose="020F0502020204030203" pitchFamily="34" charset="0"/>
              </a:rPr>
              <a:t>Профиль</a:t>
            </a:r>
            <a:r>
              <a:rPr lang="ru-RU" sz="2800" spc="-160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2800" dirty="0">
                <a:latin typeface="Lato" panose="020F0502020204030203" pitchFamily="34" charset="0"/>
                <a:cs typeface="Lato" panose="020F0502020204030203" pitchFamily="34" charset="0"/>
              </a:rPr>
              <a:t>недостоверен</a:t>
            </a:r>
            <a:endParaRPr lang="en-US" sz="2800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12700">
              <a:spcBef>
                <a:spcPts val="110"/>
              </a:spcBef>
              <a:tabLst>
                <a:tab pos="241300" algn="l"/>
              </a:tabLst>
            </a:pPr>
            <a:endParaRPr lang="en-US" sz="2800" b="1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241300" indent="-2286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dirty="0">
                <a:latin typeface="Lato" panose="020F0502020204030203" pitchFamily="34" charset="0"/>
                <a:cs typeface="Lato" panose="020F0502020204030203" pitchFamily="34" charset="0"/>
              </a:rPr>
              <a:t>F </a:t>
            </a:r>
            <a:r>
              <a:rPr sz="2800" b="1" spc="10" dirty="0">
                <a:latin typeface="Lato" panose="020F0502020204030203" pitchFamily="34" charset="0"/>
                <a:cs typeface="Lato" panose="020F0502020204030203" pitchFamily="34" charset="0"/>
              </a:rPr>
              <a:t>– достоверность</a:t>
            </a:r>
            <a:r>
              <a:rPr sz="2800" b="1" spc="-409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sz="2800" b="1" spc="0" dirty="0">
                <a:latin typeface="Lato" panose="020F0502020204030203" pitchFamily="34" charset="0"/>
                <a:cs typeface="Lato" panose="020F0502020204030203" pitchFamily="34" charset="0"/>
              </a:rPr>
              <a:t>(аггравация)</a:t>
            </a:r>
            <a:endParaRPr sz="2800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  <a:tabLst>
                <a:tab pos="240665" algn="l"/>
                <a:tab pos="241300" algn="l"/>
              </a:tabLst>
            </a:pPr>
            <a:r>
              <a:rPr sz="2800" spc="10" dirty="0">
                <a:latin typeface="Lato" panose="020F0502020204030203" pitchFamily="34" charset="0"/>
                <a:cs typeface="Lato" panose="020F0502020204030203" pitchFamily="34" charset="0"/>
              </a:rPr>
              <a:t>60-65Т</a:t>
            </a:r>
            <a:r>
              <a:rPr sz="2800" spc="-165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sz="2800" spc="5" dirty="0">
                <a:latin typeface="Lato" panose="020F0502020204030203" pitchFamily="34" charset="0"/>
                <a:cs typeface="Lato" panose="020F0502020204030203" pitchFamily="34" charset="0"/>
              </a:rPr>
              <a:t>искренность</a:t>
            </a:r>
            <a:endParaRPr sz="2800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12700">
              <a:spcBef>
                <a:spcPts val="165"/>
              </a:spcBef>
              <a:tabLst>
                <a:tab pos="305435" algn="l"/>
                <a:tab pos="306070" algn="l"/>
              </a:tabLst>
            </a:pPr>
            <a:r>
              <a:rPr sz="2800" spc="10" dirty="0">
                <a:latin typeface="Lato" panose="020F0502020204030203" pitchFamily="34" charset="0"/>
                <a:cs typeface="Lato" panose="020F0502020204030203" pitchFamily="34" charset="0"/>
              </a:rPr>
              <a:t>&gt;65Т</a:t>
            </a:r>
            <a:r>
              <a:rPr sz="2800" spc="-90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sz="2800" spc="10" dirty="0">
                <a:latin typeface="Lato" panose="020F0502020204030203" pitchFamily="34" charset="0"/>
                <a:cs typeface="Lato" panose="020F0502020204030203" pitchFamily="34" charset="0"/>
              </a:rPr>
              <a:t>–</a:t>
            </a:r>
            <a:r>
              <a:rPr sz="2800" spc="-20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2800" spc="5" dirty="0">
                <a:latin typeface="Lato" panose="020F0502020204030203" pitchFamily="34" charset="0"/>
                <a:cs typeface="Lato" panose="020F0502020204030203" pitchFamily="34" charset="0"/>
              </a:rPr>
              <a:t>подчеркнуть, наговорить на себя, драматизировать, </a:t>
            </a:r>
            <a:r>
              <a:rPr lang="ru-RU" sz="2800" dirty="0">
                <a:latin typeface="Lato" panose="020F0502020204030203" pitchFamily="34" charset="0"/>
                <a:cs typeface="Lato" panose="020F0502020204030203" pitchFamily="34" charset="0"/>
              </a:rPr>
              <a:t>«обнаженность», аггравация</a:t>
            </a:r>
            <a:endParaRPr lang="en-US" sz="2800" spc="-195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12700">
              <a:spcBef>
                <a:spcPts val="165"/>
              </a:spcBef>
              <a:tabLst>
                <a:tab pos="305435" algn="l"/>
                <a:tab pos="306070" algn="l"/>
              </a:tabLst>
            </a:pPr>
            <a:r>
              <a:rPr lang="ru-RU" sz="2800" spc="10" dirty="0">
                <a:latin typeface="Lato" panose="020F0502020204030203" pitchFamily="34" charset="0"/>
                <a:cs typeface="Lato" panose="020F0502020204030203" pitchFamily="34" charset="0"/>
              </a:rPr>
              <a:t>70-80T</a:t>
            </a:r>
            <a:r>
              <a:rPr lang="ru-RU" sz="2800" spc="-165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2800" spc="10" dirty="0">
                <a:latin typeface="Lato" panose="020F0502020204030203" pitchFamily="34" charset="0"/>
                <a:cs typeface="Lato" panose="020F0502020204030203" pitchFamily="34" charset="0"/>
              </a:rPr>
              <a:t>–</a:t>
            </a:r>
            <a:r>
              <a:rPr lang="ru-RU" sz="2800" spc="-20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2800" i="1" spc="5" dirty="0">
                <a:latin typeface="Lato" panose="020F0502020204030203" pitchFamily="34" charset="0"/>
                <a:cs typeface="Lato" panose="020F0502020204030203" pitchFamily="34" charset="0"/>
              </a:rPr>
              <a:t>существенное </a:t>
            </a:r>
            <a:r>
              <a:rPr lang="ru-RU" sz="2800" spc="5" dirty="0">
                <a:latin typeface="Lato" panose="020F0502020204030203" pitchFamily="34" charset="0"/>
                <a:cs typeface="Lato" panose="020F0502020204030203" pitchFamily="34" charset="0"/>
              </a:rPr>
              <a:t>преувеличение проблем</a:t>
            </a:r>
            <a:endParaRPr lang="ru-RU" sz="2800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12700">
              <a:spcBef>
                <a:spcPts val="165"/>
              </a:spcBef>
              <a:tabLst>
                <a:tab pos="305435" algn="l"/>
                <a:tab pos="306070" algn="l"/>
              </a:tabLst>
            </a:pPr>
            <a:endParaRPr lang="en-US" sz="2800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241300" marR="5080" indent="-228600">
              <a:lnSpc>
                <a:spcPct val="73200"/>
              </a:lnSpc>
              <a:spcBef>
                <a:spcPts val="865"/>
              </a:spcBef>
              <a:buFont typeface="Arial"/>
              <a:buChar char="•"/>
              <a:tabLst>
                <a:tab pos="241300" algn="l"/>
              </a:tabLst>
            </a:pPr>
            <a:r>
              <a:rPr lang="ru-RU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K</a:t>
            </a:r>
            <a:r>
              <a:rPr lang="ru-RU" sz="2800" b="1" dirty="0">
                <a:latin typeface="Lato" panose="020F0502020204030203" pitchFamily="34" charset="0"/>
                <a:cs typeface="Lato" panose="020F0502020204030203" pitchFamily="34" charset="0"/>
              </a:rPr>
              <a:t> –</a:t>
            </a:r>
            <a:r>
              <a:rPr lang="ru-RU" sz="2800" b="1" spc="60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2800" b="1" dirty="0">
                <a:latin typeface="Lato" panose="020F0502020204030203" pitchFamily="34" charset="0"/>
                <a:cs typeface="Lato" panose="020F0502020204030203" pitchFamily="34" charset="0"/>
              </a:rPr>
              <a:t>коррекция.</a:t>
            </a:r>
            <a:r>
              <a:rPr lang="ru-RU" sz="2800" b="1" spc="-140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endParaRPr lang="ru-RU" sz="2800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305435" algn="l"/>
                <a:tab pos="306070" algn="l"/>
              </a:tabLst>
            </a:pPr>
            <a:r>
              <a:rPr lang="ru-RU" sz="2800" spc="10" dirty="0">
                <a:latin typeface="Lato" panose="020F0502020204030203" pitchFamily="34" charset="0"/>
                <a:cs typeface="Lato" panose="020F0502020204030203" pitchFamily="34" charset="0"/>
              </a:rPr>
              <a:t>55-65Т</a:t>
            </a:r>
            <a:r>
              <a:rPr lang="ru-RU" sz="2800" spc="-145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2800" spc="10" dirty="0">
                <a:latin typeface="Lato" panose="020F0502020204030203" pitchFamily="34" charset="0"/>
                <a:cs typeface="Lato" panose="020F0502020204030203" pitchFamily="34" charset="0"/>
              </a:rPr>
              <a:t>–</a:t>
            </a:r>
            <a:r>
              <a:rPr lang="ru-RU" sz="2800" spc="-30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2800" spc="5" dirty="0">
                <a:latin typeface="Lato" panose="020F0502020204030203" pitchFamily="34" charset="0"/>
                <a:cs typeface="Lato" panose="020F0502020204030203" pitchFamily="34" charset="0"/>
              </a:rPr>
              <a:t>норма,</a:t>
            </a:r>
            <a:r>
              <a:rPr lang="ru-RU" sz="2800" spc="-125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2800" dirty="0">
                <a:latin typeface="Lato" panose="020F0502020204030203" pitchFamily="34" charset="0"/>
                <a:cs typeface="Lato" panose="020F0502020204030203" pitchFamily="34" charset="0"/>
              </a:rPr>
              <a:t>(см.</a:t>
            </a:r>
            <a:r>
              <a:rPr lang="ru-RU" sz="2800" spc="10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2800" dirty="0">
                <a:latin typeface="Lato" panose="020F0502020204030203" pitchFamily="34" charset="0"/>
                <a:cs typeface="Lato" panose="020F0502020204030203" pitchFamily="34" charset="0"/>
              </a:rPr>
              <a:t>индекс</a:t>
            </a:r>
            <a:r>
              <a:rPr lang="ru-RU" sz="2800" spc="-120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2800" spc="-5" dirty="0" err="1">
                <a:latin typeface="Lato" panose="020F0502020204030203" pitchFamily="34" charset="0"/>
                <a:cs typeface="Lato" panose="020F0502020204030203" pitchFamily="34" charset="0"/>
              </a:rPr>
              <a:t>Уэлша</a:t>
            </a:r>
            <a:r>
              <a:rPr lang="ru-RU" sz="2800" spc="-5" dirty="0">
                <a:latin typeface="Lato" panose="020F0502020204030203" pitchFamily="34" charset="0"/>
                <a:cs typeface="Lato" panose="020F0502020204030203" pitchFamily="34" charset="0"/>
              </a:rPr>
              <a:t>)</a:t>
            </a:r>
            <a:endParaRPr lang="ru-RU" sz="2800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  <a:tabLst>
                <a:tab pos="305435" algn="l"/>
                <a:tab pos="306070" algn="l"/>
              </a:tabLst>
            </a:pPr>
            <a:r>
              <a:rPr lang="ru-RU" sz="2800" spc="10" dirty="0">
                <a:latin typeface="Lato" panose="020F0502020204030203" pitchFamily="34" charset="0"/>
                <a:cs typeface="Lato" panose="020F0502020204030203" pitchFamily="34" charset="0"/>
              </a:rPr>
              <a:t>&gt;65T</a:t>
            </a:r>
            <a:r>
              <a:rPr lang="ru-RU" sz="2800" spc="-80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2800" spc="10" dirty="0">
                <a:latin typeface="Lato" panose="020F0502020204030203" pitchFamily="34" charset="0"/>
                <a:cs typeface="Lato" panose="020F0502020204030203" pitchFamily="34" charset="0"/>
              </a:rPr>
              <a:t>–</a:t>
            </a:r>
            <a:r>
              <a:rPr lang="ru-RU" sz="2800" spc="-30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2800" spc="10" dirty="0">
                <a:latin typeface="Lato" panose="020F0502020204030203" pitchFamily="34" charset="0"/>
                <a:cs typeface="Lato" panose="020F0502020204030203" pitchFamily="34" charset="0"/>
              </a:rPr>
              <a:t>закрытость или </a:t>
            </a:r>
            <a:r>
              <a:rPr lang="ru-RU" sz="2800" spc="10" dirty="0" err="1">
                <a:latin typeface="Lato" panose="020F0502020204030203" pitchFamily="34" charset="0"/>
                <a:cs typeface="Lato" panose="020F0502020204030203" pitchFamily="34" charset="0"/>
              </a:rPr>
              <a:t>неоткровенность</a:t>
            </a:r>
            <a:endParaRPr lang="ru-RU" sz="28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object 2"/>
          <p:cNvSpPr txBox="1">
            <a:spLocks/>
          </p:cNvSpPr>
          <p:nvPr/>
        </p:nvSpPr>
        <p:spPr>
          <a:xfrm>
            <a:off x="917460" y="299796"/>
            <a:ext cx="8378940" cy="75661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>
            <a:lvl1pPr>
              <a:defRPr sz="2200" b="0" i="0">
                <a:solidFill>
                  <a:schemeClr val="bg1"/>
                </a:solidFill>
                <a:latin typeface="Cambria"/>
                <a:ea typeface="+mj-ea"/>
                <a:cs typeface="Cambria"/>
              </a:defRPr>
            </a:lvl1pPr>
          </a:lstStyle>
          <a:p>
            <a:pPr marL="12700">
              <a:spcBef>
                <a:spcPts val="140"/>
              </a:spcBef>
            </a:pPr>
            <a:r>
              <a:rPr lang="ru-RU" sz="4800" spc="15" dirty="0">
                <a:solidFill>
                  <a:srgbClr val="000000"/>
                </a:solidFill>
                <a:latin typeface="Play" pitchFamily="2" charset="0"/>
                <a:ea typeface="Verdana" panose="020B0604030504040204" pitchFamily="34" charset="0"/>
                <a:cs typeface="Verdana" panose="020B0604030504040204" pitchFamily="34" charset="0"/>
              </a:rPr>
              <a:t>Шкалы достоверности</a:t>
            </a:r>
            <a:endParaRPr lang="ru-RU" sz="4800" dirty="0">
              <a:latin typeface="Play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A90EE2-94CC-3C4D-BF23-85C10FFC3F63}"/>
              </a:ext>
            </a:extLst>
          </p:cNvPr>
          <p:cNvSpPr txBox="1"/>
          <p:nvPr/>
        </p:nvSpPr>
        <p:spPr>
          <a:xfrm>
            <a:off x="8934995" y="6439988"/>
            <a:ext cx="2811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Georgia" panose="02040502050405020303" pitchFamily="18" charset="0"/>
              </a:rPr>
              <a:t>©Институт прикладной психологии</a:t>
            </a:r>
          </a:p>
        </p:txBody>
      </p:sp>
    </p:spTree>
    <p:extLst>
      <p:ext uri="{BB962C8B-B14F-4D97-AF65-F5344CB8AC3E}">
        <p14:creationId xmlns:p14="http://schemas.microsoft.com/office/powerpoint/2010/main" val="33649448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08256D-F285-D448-A62B-6C277F327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>
                <a:latin typeface="Play" pitchFamily="2" charset="0"/>
                <a:ea typeface="Verdana" panose="020B0604030504040204" pitchFamily="34" charset="0"/>
                <a:cs typeface="Verdana" panose="020B0604030504040204" pitchFamily="34" charset="0"/>
              </a:rPr>
              <a:t>Индекс </a:t>
            </a:r>
            <a:r>
              <a:rPr lang="ru-RU" sz="4800" dirty="0" err="1">
                <a:latin typeface="Play" pitchFamily="2" charset="0"/>
                <a:ea typeface="Verdana" panose="020B0604030504040204" pitchFamily="34" charset="0"/>
                <a:cs typeface="Verdana" panose="020B0604030504040204" pitchFamily="34" charset="0"/>
              </a:rPr>
              <a:t>Уэлша</a:t>
            </a:r>
            <a:endParaRPr lang="ru-RU" sz="4800" dirty="0">
              <a:latin typeface="Play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BD5965-1F28-474C-B298-4D06E59F1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6558"/>
            <a:ext cx="10515600" cy="175530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0" indent="0" algn="ctr">
              <a:buNone/>
            </a:pPr>
            <a:r>
              <a:rPr lang="ru-RU" b="1" dirty="0">
                <a:latin typeface="Lato" panose="020F0502020204030203" pitchFamily="34" charset="0"/>
                <a:cs typeface="Lato" panose="020F0502020204030203" pitchFamily="34" charset="0"/>
              </a:rPr>
              <a:t>Индекс </a:t>
            </a:r>
            <a:r>
              <a:rPr lang="ru-RU" b="1" dirty="0" err="1">
                <a:latin typeface="Lato" panose="020F0502020204030203" pitchFamily="34" charset="0"/>
                <a:cs typeface="Lato" panose="020F0502020204030203" pitchFamily="34" charset="0"/>
              </a:rPr>
              <a:t>Уэлша</a:t>
            </a:r>
            <a:r>
              <a:rPr lang="ru-RU" b="1" dirty="0">
                <a:latin typeface="Lato" panose="020F0502020204030203" pitchFamily="34" charset="0"/>
                <a:cs typeface="Lato" panose="020F0502020204030203" pitchFamily="34" charset="0"/>
              </a:rPr>
              <a:t> = баллы шкалы 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F – </a:t>
            </a:r>
            <a:r>
              <a:rPr lang="ru-RU" b="1" dirty="0">
                <a:latin typeface="Lato" panose="020F0502020204030203" pitchFamily="34" charset="0"/>
                <a:cs typeface="Lato" panose="020F0502020204030203" pitchFamily="34" charset="0"/>
              </a:rPr>
              <a:t>баллы шкалы 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K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6CC886-E3D3-DC4B-85AD-12DE4EB1B395}"/>
              </a:ext>
            </a:extLst>
          </p:cNvPr>
          <p:cNvSpPr txBox="1"/>
          <p:nvPr/>
        </p:nvSpPr>
        <p:spPr>
          <a:xfrm>
            <a:off x="8934995" y="6439988"/>
            <a:ext cx="2811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Georgia" panose="02040502050405020303" pitchFamily="18" charset="0"/>
              </a:rPr>
              <a:t>©Институт прикладной психологии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031D5699-EB7F-664C-B46E-6B0EAC2294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169671"/>
              </p:ext>
            </p:extLst>
          </p:nvPr>
        </p:nvGraphicFramePr>
        <p:xfrm>
          <a:off x="980702" y="2857730"/>
          <a:ext cx="10230596" cy="344905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115298">
                  <a:extLst>
                    <a:ext uri="{9D8B030D-6E8A-4147-A177-3AD203B41FA5}">
                      <a16:colId xmlns:a16="http://schemas.microsoft.com/office/drawing/2014/main" val="2690860469"/>
                    </a:ext>
                  </a:extLst>
                </a:gridCol>
                <a:gridCol w="5115298">
                  <a:extLst>
                    <a:ext uri="{9D8B030D-6E8A-4147-A177-3AD203B41FA5}">
                      <a16:colId xmlns:a16="http://schemas.microsoft.com/office/drawing/2014/main" val="2765879040"/>
                    </a:ext>
                  </a:extLst>
                </a:gridCol>
              </a:tblGrid>
              <a:tr h="434532">
                <a:tc>
                  <a:txBody>
                    <a:bodyPr/>
                    <a:lstStyle/>
                    <a:p>
                      <a:r>
                        <a:rPr lang="ru-RU" sz="21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От +6 до -6</a:t>
                      </a:r>
                    </a:p>
                  </a:txBody>
                  <a:tcPr marL="100276" marR="100276" marT="50139" marB="50139"/>
                </a:tc>
                <a:tc>
                  <a:txBody>
                    <a:bodyPr/>
                    <a:lstStyle/>
                    <a:p>
                      <a:r>
                        <a:rPr lang="ru-RU" sz="21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Нормальная защитная реакция</a:t>
                      </a:r>
                    </a:p>
                  </a:txBody>
                  <a:tcPr marL="100276" marR="100276" marT="50139" marB="50139"/>
                </a:tc>
                <a:extLst>
                  <a:ext uri="{0D108BD9-81ED-4DB2-BD59-A6C34878D82A}">
                    <a16:rowId xmlns:a16="http://schemas.microsoft.com/office/drawing/2014/main" val="875741697"/>
                  </a:ext>
                </a:extLst>
              </a:tr>
              <a:tr h="774794">
                <a:tc>
                  <a:txBody>
                    <a:bodyPr/>
                    <a:lstStyle/>
                    <a:p>
                      <a:r>
                        <a:rPr lang="ru-RU" sz="21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От +7 до +10</a:t>
                      </a:r>
                    </a:p>
                  </a:txBody>
                  <a:tcPr marL="100276" marR="100276" marT="50139" marB="50139"/>
                </a:tc>
                <a:tc>
                  <a:txBody>
                    <a:bodyPr/>
                    <a:lstStyle/>
                    <a:p>
                      <a:r>
                        <a:rPr lang="ru-RU" sz="21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Нерезкая установка к подчеркиванию проблем</a:t>
                      </a:r>
                    </a:p>
                  </a:txBody>
                  <a:tcPr marL="100276" marR="100276" marT="50139" marB="50139"/>
                </a:tc>
                <a:extLst>
                  <a:ext uri="{0D108BD9-81ED-4DB2-BD59-A6C34878D82A}">
                    <a16:rowId xmlns:a16="http://schemas.microsoft.com/office/drawing/2014/main" val="2813159635"/>
                  </a:ext>
                </a:extLst>
              </a:tr>
              <a:tr h="557515">
                <a:tc>
                  <a:txBody>
                    <a:bodyPr/>
                    <a:lstStyle/>
                    <a:p>
                      <a:r>
                        <a:rPr lang="ru-RU" sz="21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От -7 до -10</a:t>
                      </a:r>
                    </a:p>
                  </a:txBody>
                  <a:tcPr marL="100276" marR="100276" marT="50139" marB="50139"/>
                </a:tc>
                <a:tc>
                  <a:txBody>
                    <a:bodyPr/>
                    <a:lstStyle/>
                    <a:p>
                      <a:r>
                        <a:rPr lang="ru-RU" sz="21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Заметная защитная реакция</a:t>
                      </a:r>
                    </a:p>
                  </a:txBody>
                  <a:tcPr marL="100276" marR="100276" marT="50139" marB="50139"/>
                </a:tc>
                <a:extLst>
                  <a:ext uri="{0D108BD9-81ED-4DB2-BD59-A6C34878D82A}">
                    <a16:rowId xmlns:a16="http://schemas.microsoft.com/office/drawing/2014/main" val="465663607"/>
                  </a:ext>
                </a:extLst>
              </a:tr>
              <a:tr h="1124700">
                <a:tc>
                  <a:txBody>
                    <a:bodyPr/>
                    <a:lstStyle/>
                    <a:p>
                      <a:r>
                        <a:rPr lang="ru-RU" sz="21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От -11 до -20 или от +11 до +20</a:t>
                      </a:r>
                    </a:p>
                  </a:txBody>
                  <a:tcPr marL="100276" marR="100276" marT="50139" marB="50139"/>
                </a:tc>
                <a:tc>
                  <a:txBody>
                    <a:bodyPr/>
                    <a:lstStyle/>
                    <a:p>
                      <a:r>
                        <a:rPr lang="ru-RU" sz="21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Выраженная защитная реакция влияющая на интерпретацию профиля</a:t>
                      </a:r>
                    </a:p>
                  </a:txBody>
                  <a:tcPr marL="100276" marR="100276" marT="50139" marB="50139"/>
                </a:tc>
                <a:extLst>
                  <a:ext uri="{0D108BD9-81ED-4DB2-BD59-A6C34878D82A}">
                    <a16:rowId xmlns:a16="http://schemas.microsoft.com/office/drawing/2014/main" val="2456705941"/>
                  </a:ext>
                </a:extLst>
              </a:tr>
              <a:tr h="557515">
                <a:tc>
                  <a:txBody>
                    <a:bodyPr/>
                    <a:lstStyle/>
                    <a:p>
                      <a:r>
                        <a:rPr lang="ru-RU" sz="21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От -21 или от +21</a:t>
                      </a:r>
                    </a:p>
                  </a:txBody>
                  <a:tcPr marL="100276" marR="100276" marT="50139" marB="50139"/>
                </a:tc>
                <a:tc>
                  <a:txBody>
                    <a:bodyPr/>
                    <a:lstStyle/>
                    <a:p>
                      <a:r>
                        <a:rPr lang="ru-RU" sz="21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Выраженная </a:t>
                      </a:r>
                      <a:r>
                        <a:rPr lang="ru-RU" sz="2100" dirty="0" err="1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неоткровенность</a:t>
                      </a:r>
                      <a:endParaRPr lang="ru-RU" sz="2100" dirty="0">
                        <a:latin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00276" marR="100276" marT="50139" marB="50139"/>
                </a:tc>
                <a:extLst>
                  <a:ext uri="{0D108BD9-81ED-4DB2-BD59-A6C34878D82A}">
                    <a16:rowId xmlns:a16="http://schemas.microsoft.com/office/drawing/2014/main" val="13953194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21008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061521B-8907-324E-9067-F982C2295F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2469" y="779032"/>
            <a:ext cx="7634514" cy="5937955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08256D-F285-D448-A62B-6C277F327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ru-RU" dirty="0">
                <a:latin typeface="Play" pitchFamily="2" charset="0"/>
                <a:ea typeface="Verdana" panose="020B0604030504040204" pitchFamily="34" charset="0"/>
                <a:cs typeface="Verdana" panose="020B0604030504040204" pitchFamily="34" charset="0"/>
              </a:rPr>
              <a:t>Примеры недостоверных профилей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6CC886-E3D3-DC4B-85AD-12DE4EB1B395}"/>
              </a:ext>
            </a:extLst>
          </p:cNvPr>
          <p:cNvSpPr txBox="1"/>
          <p:nvPr/>
        </p:nvSpPr>
        <p:spPr>
          <a:xfrm>
            <a:off x="8934995" y="6439988"/>
            <a:ext cx="2811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Georgia" panose="02040502050405020303" pitchFamily="18" charset="0"/>
              </a:rPr>
              <a:t>©Институт прикладной психологии</a:t>
            </a:r>
          </a:p>
        </p:txBody>
      </p:sp>
    </p:spTree>
    <p:extLst>
      <p:ext uri="{BB962C8B-B14F-4D97-AF65-F5344CB8AC3E}">
        <p14:creationId xmlns:p14="http://schemas.microsoft.com/office/powerpoint/2010/main" val="29149359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08256D-F285-D448-A62B-6C277F327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>
                <a:latin typeface="Play" pitchFamily="2" charset="0"/>
                <a:ea typeface="Verdana" panose="020B0604030504040204" pitchFamily="34" charset="0"/>
                <a:cs typeface="Verdana" panose="020B0604030504040204" pitchFamily="34" charset="0"/>
              </a:rPr>
              <a:t>Норма-дезадаптация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BD5965-1F28-474C-B298-4D06E59F1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383" y="1485990"/>
            <a:ext cx="11078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latin typeface="Lato" panose="020F0502020204030203" pitchFamily="34" charset="0"/>
                <a:cs typeface="Lato" panose="020F0502020204030203" pitchFamily="34" charset="0"/>
              </a:rPr>
              <a:t>50 Т – «идеальная» среднестатистическая норма. Для России 55.</a:t>
            </a:r>
          </a:p>
          <a:p>
            <a:pPr marL="0" indent="0">
              <a:buNone/>
            </a:pPr>
            <a:r>
              <a:rPr lang="ru-RU" dirty="0">
                <a:latin typeface="Lato" panose="020F0502020204030203" pitchFamily="34" charset="0"/>
                <a:cs typeface="Lato" panose="020F0502020204030203" pitchFamily="34" charset="0"/>
              </a:rPr>
              <a:t>30 – 70 Т – коридор нормы. Для России 40-75.</a:t>
            </a:r>
          </a:p>
          <a:p>
            <a:pPr marL="0" indent="0">
              <a:buNone/>
            </a:pPr>
            <a:endParaRPr lang="ru-RU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ru-RU" dirty="0">
                <a:latin typeface="Lato" panose="020F0502020204030203" pitchFamily="34" charset="0"/>
                <a:cs typeface="Lato" panose="020F0502020204030203" pitchFamily="34" charset="0"/>
              </a:rPr>
              <a:t>&lt;45 Т – попытка скрыть особенности</a:t>
            </a:r>
          </a:p>
          <a:p>
            <a:pPr marL="0" indent="0">
              <a:buNone/>
            </a:pPr>
            <a:endParaRPr lang="ru-RU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ru-RU" dirty="0">
                <a:latin typeface="Lato" panose="020F0502020204030203" pitchFamily="34" charset="0"/>
                <a:cs typeface="Lato" panose="020F0502020204030203" pitchFamily="34" charset="0"/>
              </a:rPr>
              <a:t>40-65Т – норма</a:t>
            </a:r>
          </a:p>
          <a:p>
            <a:r>
              <a:rPr lang="ru-RU" dirty="0">
                <a:latin typeface="Lato" panose="020F0502020204030203" pitchFamily="34" charset="0"/>
                <a:cs typeface="Lato" panose="020F0502020204030203" pitchFamily="34" charset="0"/>
              </a:rPr>
              <a:t>65-75Т – заострение черт, акцентуация</a:t>
            </a:r>
          </a:p>
          <a:p>
            <a:r>
              <a:rPr lang="ru-RU" dirty="0">
                <a:latin typeface="Lato" panose="020F0502020204030203" pitchFamily="34" charset="0"/>
                <a:cs typeface="Lato" panose="020F0502020204030203" pitchFamily="34" charset="0"/>
              </a:rPr>
              <a:t>&gt;76</a:t>
            </a:r>
            <a:r>
              <a:rPr lang="en-US" dirty="0">
                <a:latin typeface="Lato" panose="020F0502020204030203" pitchFamily="34" charset="0"/>
                <a:cs typeface="Lato" panose="020F0502020204030203" pitchFamily="34" charset="0"/>
              </a:rPr>
              <a:t>T – </a:t>
            </a:r>
            <a:r>
              <a:rPr lang="ru-RU" dirty="0">
                <a:latin typeface="Lato" panose="020F0502020204030203" pitchFamily="34" charset="0"/>
                <a:cs typeface="Lato" panose="020F0502020204030203" pitchFamily="34" charset="0"/>
              </a:rPr>
              <a:t>существенное отклонение от нормы, </a:t>
            </a:r>
          </a:p>
          <a:p>
            <a:r>
              <a:rPr lang="ru-RU" dirty="0">
                <a:latin typeface="Lato" panose="020F0502020204030203" pitchFamily="34" charset="0"/>
                <a:cs typeface="Lato" panose="020F0502020204030203" pitchFamily="34" charset="0"/>
              </a:rPr>
              <a:t>трудности социально-психологической адаптации</a:t>
            </a:r>
          </a:p>
          <a:p>
            <a:endParaRPr lang="ru-RU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6CC886-E3D3-DC4B-85AD-12DE4EB1B395}"/>
              </a:ext>
            </a:extLst>
          </p:cNvPr>
          <p:cNvSpPr txBox="1"/>
          <p:nvPr/>
        </p:nvSpPr>
        <p:spPr>
          <a:xfrm>
            <a:off x="8934995" y="6439988"/>
            <a:ext cx="2811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Georgia" panose="02040502050405020303" pitchFamily="18" charset="0"/>
              </a:rPr>
              <a:t>©Институт прикладной психологии</a:t>
            </a:r>
          </a:p>
        </p:txBody>
      </p:sp>
    </p:spTree>
    <p:extLst>
      <p:ext uri="{BB962C8B-B14F-4D97-AF65-F5344CB8AC3E}">
        <p14:creationId xmlns:p14="http://schemas.microsoft.com/office/powerpoint/2010/main" val="32643365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76CC886-E3D3-DC4B-85AD-12DE4EB1B395}"/>
              </a:ext>
            </a:extLst>
          </p:cNvPr>
          <p:cNvSpPr txBox="1"/>
          <p:nvPr/>
        </p:nvSpPr>
        <p:spPr>
          <a:xfrm>
            <a:off x="8934995" y="6439988"/>
            <a:ext cx="2811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Georgia" panose="02040502050405020303" pitchFamily="18" charset="0"/>
              </a:rPr>
              <a:t>©Институт прикладной психологии</a:t>
            </a:r>
          </a:p>
        </p:txBody>
      </p:sp>
      <p:pic>
        <p:nvPicPr>
          <p:cNvPr id="1025" name="Picture 1" descr="page1image50160576">
            <a:extLst>
              <a:ext uri="{FF2B5EF4-FFF2-40B4-BE49-F238E27FC236}">
                <a16:creationId xmlns:a16="http://schemas.microsoft.com/office/drawing/2014/main" id="{9CC2A49D-C199-2F4A-B5D9-BABEAA66F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97" y="689166"/>
            <a:ext cx="5442629" cy="544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122D93-2F8B-F948-B65D-45BCA70A8EF9}"/>
              </a:ext>
            </a:extLst>
          </p:cNvPr>
          <p:cNvSpPr txBox="1"/>
          <p:nvPr/>
        </p:nvSpPr>
        <p:spPr>
          <a:xfrm>
            <a:off x="1242508" y="487750"/>
            <a:ext cx="2608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Lato" panose="020F0502020204030203" pitchFamily="34" charset="0"/>
                <a:cs typeface="Lato" panose="020F0502020204030203" pitchFamily="34" charset="0"/>
              </a:rPr>
              <a:t>м, 990 чел.</a:t>
            </a:r>
          </a:p>
        </p:txBody>
      </p:sp>
      <p:pic>
        <p:nvPicPr>
          <p:cNvPr id="1026" name="Picture 2" descr="page1image50138784">
            <a:extLst>
              <a:ext uri="{FF2B5EF4-FFF2-40B4-BE49-F238E27FC236}">
                <a16:creationId xmlns:a16="http://schemas.microsoft.com/office/drawing/2014/main" id="{71533D7C-3E1B-3847-AF89-DB8ACF58D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623" y="672416"/>
            <a:ext cx="5459380" cy="545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1CF145-B6DA-2A48-B204-04F50FEC2D7E}"/>
              </a:ext>
            </a:extLst>
          </p:cNvPr>
          <p:cNvSpPr txBox="1"/>
          <p:nvPr/>
        </p:nvSpPr>
        <p:spPr>
          <a:xfrm>
            <a:off x="6933559" y="487750"/>
            <a:ext cx="2608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Lato" panose="020F0502020204030203" pitchFamily="34" charset="0"/>
                <a:cs typeface="Lato" panose="020F0502020204030203" pitchFamily="34" charset="0"/>
              </a:rPr>
              <a:t>ж, 1531 чел.</a:t>
            </a:r>
          </a:p>
        </p:txBody>
      </p:sp>
    </p:spTree>
    <p:extLst>
      <p:ext uri="{BB962C8B-B14F-4D97-AF65-F5344CB8AC3E}">
        <p14:creationId xmlns:p14="http://schemas.microsoft.com/office/powerpoint/2010/main" val="2317369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DCA5CC47-B11C-5A42-A5AC-90F2C0D9C603}"/>
              </a:ext>
            </a:extLst>
          </p:cNvPr>
          <p:cNvSpPr/>
          <p:nvPr/>
        </p:nvSpPr>
        <p:spPr>
          <a:xfrm>
            <a:off x="2241815" y="4316120"/>
            <a:ext cx="2267559" cy="2267559"/>
          </a:xfrm>
          <a:prstGeom prst="ellipse">
            <a:avLst/>
          </a:prstGeom>
          <a:solidFill>
            <a:srgbClr val="FF000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7F78C417-9AFA-F744-AEC2-34F255BDB3A8}"/>
              </a:ext>
            </a:extLst>
          </p:cNvPr>
          <p:cNvSpPr/>
          <p:nvPr/>
        </p:nvSpPr>
        <p:spPr>
          <a:xfrm>
            <a:off x="8113948" y="4316121"/>
            <a:ext cx="2267559" cy="2267559"/>
          </a:xfrm>
          <a:prstGeom prst="ellipse">
            <a:avLst/>
          </a:prstGeom>
          <a:solidFill>
            <a:srgbClr val="0070C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58A85BCF-B93A-B446-B61C-8BEF739463CD}"/>
              </a:ext>
            </a:extLst>
          </p:cNvPr>
          <p:cNvSpPr/>
          <p:nvPr/>
        </p:nvSpPr>
        <p:spPr>
          <a:xfrm>
            <a:off x="9797143" y="2364376"/>
            <a:ext cx="1850571" cy="1850571"/>
          </a:xfrm>
          <a:prstGeom prst="ellipse">
            <a:avLst/>
          </a:prstGeom>
          <a:solidFill>
            <a:srgbClr val="00B05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61794D78-96B7-6349-AEE9-FAE0229D96EE}"/>
              </a:ext>
            </a:extLst>
          </p:cNvPr>
          <p:cNvSpPr/>
          <p:nvPr/>
        </p:nvSpPr>
        <p:spPr>
          <a:xfrm>
            <a:off x="6895738" y="2259873"/>
            <a:ext cx="1850571" cy="1850571"/>
          </a:xfrm>
          <a:prstGeom prst="ellipse">
            <a:avLst/>
          </a:prstGeom>
          <a:solidFill>
            <a:srgbClr val="0070C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08F1894B-F8EA-D745-9013-BFD91A8BBA2F}"/>
              </a:ext>
            </a:extLst>
          </p:cNvPr>
          <p:cNvSpPr/>
          <p:nvPr/>
        </p:nvSpPr>
        <p:spPr>
          <a:xfrm>
            <a:off x="3994332" y="2329541"/>
            <a:ext cx="1850571" cy="1850571"/>
          </a:xfrm>
          <a:prstGeom prst="ellipse">
            <a:avLst/>
          </a:prstGeom>
          <a:solidFill>
            <a:srgbClr val="FFFF0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474A7828-6625-8D43-93BA-ABB727097F7D}"/>
              </a:ext>
            </a:extLst>
          </p:cNvPr>
          <p:cNvSpPr/>
          <p:nvPr/>
        </p:nvSpPr>
        <p:spPr>
          <a:xfrm>
            <a:off x="1092926" y="2294707"/>
            <a:ext cx="1850571" cy="1850571"/>
          </a:xfrm>
          <a:prstGeom prst="ellipse">
            <a:avLst/>
          </a:prstGeom>
          <a:solidFill>
            <a:srgbClr val="FF000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0AED6834-5ADD-5049-BED2-7700A12D2361}"/>
              </a:ext>
            </a:extLst>
          </p:cNvPr>
          <p:cNvSpPr/>
          <p:nvPr/>
        </p:nvSpPr>
        <p:spPr>
          <a:xfrm>
            <a:off x="9237418" y="625148"/>
            <a:ext cx="1321524" cy="1321524"/>
          </a:xfrm>
          <a:prstGeom prst="ellipse">
            <a:avLst/>
          </a:prstGeom>
          <a:solidFill>
            <a:srgbClr val="00B05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B1DF5F49-ABA4-0A46-9DAC-8B2FB861249C}"/>
              </a:ext>
            </a:extLst>
          </p:cNvPr>
          <p:cNvSpPr/>
          <p:nvPr/>
        </p:nvSpPr>
        <p:spPr>
          <a:xfrm>
            <a:off x="6330808" y="596890"/>
            <a:ext cx="1321524" cy="1321524"/>
          </a:xfrm>
          <a:prstGeom prst="ellipse">
            <a:avLst/>
          </a:prstGeom>
          <a:solidFill>
            <a:srgbClr val="0070C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7F86158-48C7-484B-B91E-E0CF1826EBB3}"/>
              </a:ext>
            </a:extLst>
          </p:cNvPr>
          <p:cNvSpPr/>
          <p:nvPr/>
        </p:nvSpPr>
        <p:spPr>
          <a:xfrm>
            <a:off x="3424198" y="615730"/>
            <a:ext cx="1321524" cy="1321524"/>
          </a:xfrm>
          <a:prstGeom prst="ellipse">
            <a:avLst/>
          </a:prstGeom>
          <a:solidFill>
            <a:srgbClr val="FFFF0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1EA1800C-6E77-594D-B025-2DBF6957946B}"/>
              </a:ext>
            </a:extLst>
          </p:cNvPr>
          <p:cNvSpPr/>
          <p:nvPr/>
        </p:nvSpPr>
        <p:spPr>
          <a:xfrm>
            <a:off x="4877503" y="638063"/>
            <a:ext cx="1321524" cy="1321524"/>
          </a:xfrm>
          <a:prstGeom prst="ellipse">
            <a:avLst/>
          </a:prstGeom>
          <a:solidFill>
            <a:srgbClr val="FFFF0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878FBE27-8470-234A-9870-FA1D2E388B08}"/>
              </a:ext>
            </a:extLst>
          </p:cNvPr>
          <p:cNvSpPr/>
          <p:nvPr/>
        </p:nvSpPr>
        <p:spPr>
          <a:xfrm>
            <a:off x="517588" y="592180"/>
            <a:ext cx="1321524" cy="1321524"/>
          </a:xfrm>
          <a:prstGeom prst="ellipse">
            <a:avLst/>
          </a:prstGeom>
          <a:solidFill>
            <a:srgbClr val="FF000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54813778-C7CC-3A49-9850-D9FBEBD2D398}"/>
              </a:ext>
            </a:extLst>
          </p:cNvPr>
          <p:cNvSpPr/>
          <p:nvPr/>
        </p:nvSpPr>
        <p:spPr>
          <a:xfrm>
            <a:off x="10690721" y="638063"/>
            <a:ext cx="1321524" cy="1321524"/>
          </a:xfrm>
          <a:prstGeom prst="ellipse">
            <a:avLst/>
          </a:prstGeom>
          <a:solidFill>
            <a:srgbClr val="00B05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F2C70DD-D2A8-BC42-A28E-DDCE78731920}"/>
              </a:ext>
            </a:extLst>
          </p:cNvPr>
          <p:cNvSpPr/>
          <p:nvPr/>
        </p:nvSpPr>
        <p:spPr>
          <a:xfrm>
            <a:off x="7784113" y="566178"/>
            <a:ext cx="1321524" cy="1321524"/>
          </a:xfrm>
          <a:prstGeom prst="ellipse">
            <a:avLst/>
          </a:prstGeom>
          <a:solidFill>
            <a:srgbClr val="0070C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D09E9092-CF47-FB44-B41B-763D878CAB75}"/>
              </a:ext>
            </a:extLst>
          </p:cNvPr>
          <p:cNvSpPr/>
          <p:nvPr/>
        </p:nvSpPr>
        <p:spPr>
          <a:xfrm>
            <a:off x="1970893" y="592180"/>
            <a:ext cx="1321524" cy="1321524"/>
          </a:xfrm>
          <a:prstGeom prst="ellipse">
            <a:avLst/>
          </a:prstGeom>
          <a:solidFill>
            <a:srgbClr val="FF000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B8625317-7160-754D-B6A6-F6617FACDA8E}"/>
              </a:ext>
            </a:extLst>
          </p:cNvPr>
          <p:cNvCxnSpPr>
            <a:cxnSpLocks/>
            <a:stCxn id="9" idx="0"/>
            <a:endCxn id="14" idx="5"/>
          </p:cNvCxnSpPr>
          <p:nvPr/>
        </p:nvCxnSpPr>
        <p:spPr>
          <a:xfrm flipH="1" flipV="1">
            <a:off x="1645579" y="1720171"/>
            <a:ext cx="372633" cy="574536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63B247C5-3272-6C45-8AA3-B1CEDF0F98FB}"/>
              </a:ext>
            </a:extLst>
          </p:cNvPr>
          <p:cNvCxnSpPr>
            <a:cxnSpLocks/>
            <a:stCxn id="9" idx="0"/>
            <a:endCxn id="17" idx="4"/>
          </p:cNvCxnSpPr>
          <p:nvPr/>
        </p:nvCxnSpPr>
        <p:spPr>
          <a:xfrm flipV="1">
            <a:off x="2018212" y="1913704"/>
            <a:ext cx="613443" cy="381003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093C0F1A-92D8-284B-8062-63C971959EE8}"/>
              </a:ext>
            </a:extLst>
          </p:cNvPr>
          <p:cNvSpPr txBox="1"/>
          <p:nvPr/>
        </p:nvSpPr>
        <p:spPr>
          <a:xfrm>
            <a:off x="2113236" y="5045956"/>
            <a:ext cx="252471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>
                <a:latin typeface="Play" pitchFamily="2" charset="0"/>
              </a:rPr>
              <a:t>Сильный </a:t>
            </a:r>
            <a:endParaRPr lang="en-US" sz="2700" b="1" dirty="0">
              <a:latin typeface="Play" pitchFamily="2" charset="0"/>
            </a:endParaRPr>
          </a:p>
          <a:p>
            <a:pPr algn="ctr"/>
            <a:r>
              <a:rPr lang="ru-RU" sz="2700" b="1" dirty="0">
                <a:latin typeface="Play" pitchFamily="2" charset="0"/>
              </a:rPr>
              <a:t>тип</a:t>
            </a:r>
            <a:r>
              <a:rPr lang="en-US" sz="2700" b="1" dirty="0">
                <a:latin typeface="Play" pitchFamily="2" charset="0"/>
              </a:rPr>
              <a:t> </a:t>
            </a:r>
            <a:r>
              <a:rPr lang="ru-RU" sz="2700" b="1" dirty="0">
                <a:latin typeface="Play" pitchFamily="2" charset="0"/>
              </a:rPr>
              <a:t>ВНД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C558AE8-BAB3-E14A-9C34-2161CBA936D0}"/>
              </a:ext>
            </a:extLst>
          </p:cNvPr>
          <p:cNvSpPr txBox="1"/>
          <p:nvPr/>
        </p:nvSpPr>
        <p:spPr>
          <a:xfrm>
            <a:off x="7985369" y="5020969"/>
            <a:ext cx="252471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>
                <a:latin typeface="Play" pitchFamily="2" charset="0"/>
              </a:rPr>
              <a:t>Слабый </a:t>
            </a:r>
            <a:endParaRPr lang="en-US" sz="2700" b="1" dirty="0">
              <a:latin typeface="Play" pitchFamily="2" charset="0"/>
            </a:endParaRPr>
          </a:p>
          <a:p>
            <a:pPr algn="ctr"/>
            <a:r>
              <a:rPr lang="ru-RU" sz="2700" b="1" dirty="0">
                <a:latin typeface="Play" pitchFamily="2" charset="0"/>
              </a:rPr>
              <a:t>тип</a:t>
            </a:r>
            <a:r>
              <a:rPr lang="en-US" sz="2700" b="1" dirty="0">
                <a:latin typeface="Play" pitchFamily="2" charset="0"/>
              </a:rPr>
              <a:t> </a:t>
            </a:r>
            <a:r>
              <a:rPr lang="ru-RU" sz="2700" b="1" dirty="0">
                <a:latin typeface="Play" pitchFamily="2" charset="0"/>
              </a:rPr>
              <a:t>ВНД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EC9792D-9635-7044-B518-431959BEAD54}"/>
              </a:ext>
            </a:extLst>
          </p:cNvPr>
          <p:cNvSpPr txBox="1"/>
          <p:nvPr/>
        </p:nvSpPr>
        <p:spPr>
          <a:xfrm>
            <a:off x="750474" y="2940645"/>
            <a:ext cx="2524716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>
                <a:latin typeface="Play" pitchFamily="2" charset="0"/>
              </a:rPr>
              <a:t>Возбудимые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CB9EC1A-54B3-0A46-8E33-E60386E2801F}"/>
              </a:ext>
            </a:extLst>
          </p:cNvPr>
          <p:cNvSpPr txBox="1"/>
          <p:nvPr/>
        </p:nvSpPr>
        <p:spPr>
          <a:xfrm>
            <a:off x="3651880" y="2954325"/>
            <a:ext cx="2524716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>
                <a:latin typeface="Play" pitchFamily="2" charset="0"/>
              </a:rPr>
              <a:t>Лабильные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8CDCAE4-7952-D648-A727-9FB9D0A32132}"/>
              </a:ext>
            </a:extLst>
          </p:cNvPr>
          <p:cNvSpPr txBox="1"/>
          <p:nvPr/>
        </p:nvSpPr>
        <p:spPr>
          <a:xfrm>
            <a:off x="6553286" y="2954325"/>
            <a:ext cx="2524716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>
                <a:latin typeface="Play" pitchFamily="2" charset="0"/>
              </a:rPr>
              <a:t>Тормозимые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22BD62F-98DE-974D-A017-ECDB5D08AB36}"/>
              </a:ext>
            </a:extLst>
          </p:cNvPr>
          <p:cNvSpPr txBox="1"/>
          <p:nvPr/>
        </p:nvSpPr>
        <p:spPr>
          <a:xfrm>
            <a:off x="9454692" y="2758388"/>
            <a:ext cx="2524716" cy="8002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>
                <a:latin typeface="Play" pitchFamily="2" charset="0"/>
              </a:rPr>
              <a:t>Туго</a:t>
            </a:r>
          </a:p>
          <a:p>
            <a:pPr algn="ctr"/>
            <a:r>
              <a:rPr lang="ru-RU" sz="2300" b="1" dirty="0">
                <a:latin typeface="Play" pitchFamily="2" charset="0"/>
              </a:rPr>
              <a:t>подвижные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1104B40-C5F0-824B-B7FE-DE7657FE5A7C}"/>
              </a:ext>
            </a:extLst>
          </p:cNvPr>
          <p:cNvSpPr txBox="1"/>
          <p:nvPr/>
        </p:nvSpPr>
        <p:spPr>
          <a:xfrm>
            <a:off x="4887201" y="1025792"/>
            <a:ext cx="132152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Play" pitchFamily="2" charset="0"/>
              </a:rPr>
              <a:t>Экстраверсия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A0EAC8E-546A-FF4E-A50E-946457D2EA72}"/>
              </a:ext>
            </a:extLst>
          </p:cNvPr>
          <p:cNvSpPr txBox="1"/>
          <p:nvPr/>
        </p:nvSpPr>
        <p:spPr>
          <a:xfrm>
            <a:off x="1968969" y="1022420"/>
            <a:ext cx="132152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latin typeface="Play" pitchFamily="2" charset="0"/>
              </a:rPr>
              <a:t>Спонтан</a:t>
            </a:r>
            <a:r>
              <a:rPr lang="ru-RU" sz="2000" b="1" dirty="0">
                <a:latin typeface="Play" pitchFamily="2" charset="0"/>
              </a:rPr>
              <a:t> </a:t>
            </a:r>
            <a:r>
              <a:rPr lang="ru-RU" sz="2000" b="1" dirty="0" err="1">
                <a:latin typeface="Play" pitchFamily="2" charset="0"/>
              </a:rPr>
              <a:t>ность</a:t>
            </a:r>
            <a:endParaRPr lang="ru-RU" sz="2000" b="1" dirty="0">
              <a:latin typeface="Play" pitchFamily="2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F3F02D9-3542-D748-9E96-720189D40794}"/>
              </a:ext>
            </a:extLst>
          </p:cNvPr>
          <p:cNvSpPr txBox="1"/>
          <p:nvPr/>
        </p:nvSpPr>
        <p:spPr>
          <a:xfrm>
            <a:off x="3431123" y="1025792"/>
            <a:ext cx="132152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latin typeface="Play" pitchFamily="2" charset="0"/>
              </a:rPr>
              <a:t>Эмотив</a:t>
            </a:r>
            <a:r>
              <a:rPr lang="ru-RU" sz="2000" b="1" dirty="0">
                <a:latin typeface="Play" pitchFamily="2" charset="0"/>
              </a:rPr>
              <a:t> </a:t>
            </a:r>
            <a:r>
              <a:rPr lang="ru-RU" sz="2000" b="1" dirty="0" err="1">
                <a:latin typeface="Play" pitchFamily="2" charset="0"/>
              </a:rPr>
              <a:t>ность</a:t>
            </a:r>
            <a:endParaRPr lang="ru-RU" sz="2000" b="1" dirty="0">
              <a:latin typeface="Play" pitchFamily="2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7AFBF4B-6725-EE46-896C-CD5A7E85B530}"/>
              </a:ext>
            </a:extLst>
          </p:cNvPr>
          <p:cNvSpPr txBox="1"/>
          <p:nvPr/>
        </p:nvSpPr>
        <p:spPr>
          <a:xfrm>
            <a:off x="7770022" y="1025180"/>
            <a:ext cx="132152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latin typeface="Play" pitchFamily="2" charset="0"/>
              </a:rPr>
              <a:t>Тревож</a:t>
            </a:r>
            <a:r>
              <a:rPr lang="ru-RU" sz="2000" b="1" dirty="0">
                <a:latin typeface="Play" pitchFamily="2" charset="0"/>
              </a:rPr>
              <a:t> </a:t>
            </a:r>
            <a:r>
              <a:rPr lang="ru-RU" sz="2000" b="1" dirty="0" err="1">
                <a:latin typeface="Play" pitchFamily="2" charset="0"/>
              </a:rPr>
              <a:t>ность</a:t>
            </a:r>
            <a:endParaRPr lang="ru-RU" sz="2000" b="1" dirty="0">
              <a:latin typeface="Play" pitchFamily="2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08415B2-DEEA-3345-8299-9302FBB7A32B}"/>
              </a:ext>
            </a:extLst>
          </p:cNvPr>
          <p:cNvSpPr txBox="1"/>
          <p:nvPr/>
        </p:nvSpPr>
        <p:spPr>
          <a:xfrm>
            <a:off x="6344897" y="1025792"/>
            <a:ext cx="132152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Play" pitchFamily="2" charset="0"/>
              </a:rPr>
              <a:t>Сензитивность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C2010F2-7917-504E-B009-014D3CC840F0}"/>
              </a:ext>
            </a:extLst>
          </p:cNvPr>
          <p:cNvSpPr txBox="1"/>
          <p:nvPr/>
        </p:nvSpPr>
        <p:spPr>
          <a:xfrm>
            <a:off x="10722428" y="856790"/>
            <a:ext cx="1321524" cy="9694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900" b="1" dirty="0" err="1">
                <a:latin typeface="Play" pitchFamily="2" charset="0"/>
              </a:rPr>
              <a:t>Интровертирован</a:t>
            </a:r>
            <a:r>
              <a:rPr lang="ru-RU" sz="1900" b="1" dirty="0">
                <a:latin typeface="Play" pitchFamily="2" charset="0"/>
              </a:rPr>
              <a:t> </a:t>
            </a:r>
            <a:r>
              <a:rPr lang="ru-RU" sz="1900" b="1" dirty="0" err="1">
                <a:latin typeface="Play" pitchFamily="2" charset="0"/>
              </a:rPr>
              <a:t>ность</a:t>
            </a:r>
            <a:endParaRPr lang="ru-RU" sz="1900" b="1" dirty="0">
              <a:latin typeface="Play" pitchFamily="2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02C397B-B3BF-F64A-9F57-74440F0359C2}"/>
              </a:ext>
            </a:extLst>
          </p:cNvPr>
          <p:cNvSpPr txBox="1"/>
          <p:nvPr/>
        </p:nvSpPr>
        <p:spPr>
          <a:xfrm>
            <a:off x="9223329" y="1025792"/>
            <a:ext cx="132152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Play" pitchFamily="2" charset="0"/>
              </a:rPr>
              <a:t>Педантичность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051906-ACD0-5642-ADDF-2FFF3B78506B}"/>
              </a:ext>
            </a:extLst>
          </p:cNvPr>
          <p:cNvSpPr txBox="1"/>
          <p:nvPr/>
        </p:nvSpPr>
        <p:spPr>
          <a:xfrm>
            <a:off x="515664" y="1019250"/>
            <a:ext cx="132152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Play" pitchFamily="2" charset="0"/>
              </a:rPr>
              <a:t>Агрессивность</a:t>
            </a:r>
          </a:p>
        </p:txBody>
      </p:sp>
      <p:cxnSp>
        <p:nvCxnSpPr>
          <p:cNvPr id="78" name="Прямая со стрелкой 77">
            <a:extLst>
              <a:ext uri="{FF2B5EF4-FFF2-40B4-BE49-F238E27FC236}">
                <a16:creationId xmlns:a16="http://schemas.microsoft.com/office/drawing/2014/main" id="{ABEB87CF-63A9-604E-B429-A17E3529E8E1}"/>
              </a:ext>
            </a:extLst>
          </p:cNvPr>
          <p:cNvCxnSpPr>
            <a:cxnSpLocks/>
            <a:endCxn id="12" idx="5"/>
          </p:cNvCxnSpPr>
          <p:nvPr/>
        </p:nvCxnSpPr>
        <p:spPr>
          <a:xfrm flipH="1" flipV="1">
            <a:off x="4552189" y="1743721"/>
            <a:ext cx="299288" cy="579318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>
            <a:extLst>
              <a:ext uri="{FF2B5EF4-FFF2-40B4-BE49-F238E27FC236}">
                <a16:creationId xmlns:a16="http://schemas.microsoft.com/office/drawing/2014/main" id="{CF3A9C72-8DB1-0643-8BC5-49C0B9F4B7A1}"/>
              </a:ext>
            </a:extLst>
          </p:cNvPr>
          <p:cNvCxnSpPr>
            <a:cxnSpLocks/>
            <a:endCxn id="13" idx="4"/>
          </p:cNvCxnSpPr>
          <p:nvPr/>
        </p:nvCxnSpPr>
        <p:spPr>
          <a:xfrm flipV="1">
            <a:off x="4851476" y="1959587"/>
            <a:ext cx="686789" cy="363454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 стрелкой 79">
            <a:extLst>
              <a:ext uri="{FF2B5EF4-FFF2-40B4-BE49-F238E27FC236}">
                <a16:creationId xmlns:a16="http://schemas.microsoft.com/office/drawing/2014/main" id="{CCD75A5E-8399-AF47-908A-FA49604F6AE3}"/>
              </a:ext>
            </a:extLst>
          </p:cNvPr>
          <p:cNvCxnSpPr>
            <a:cxnSpLocks/>
            <a:endCxn id="11" idx="5"/>
          </p:cNvCxnSpPr>
          <p:nvPr/>
        </p:nvCxnSpPr>
        <p:spPr>
          <a:xfrm flipH="1" flipV="1">
            <a:off x="7458799" y="1724881"/>
            <a:ext cx="325314" cy="53867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>
            <a:extLst>
              <a:ext uri="{FF2B5EF4-FFF2-40B4-BE49-F238E27FC236}">
                <a16:creationId xmlns:a16="http://schemas.microsoft.com/office/drawing/2014/main" id="{28F7F4AB-60ED-4449-9B44-5D55A9662025}"/>
              </a:ext>
            </a:extLst>
          </p:cNvPr>
          <p:cNvCxnSpPr>
            <a:cxnSpLocks/>
            <a:endCxn id="16" idx="4"/>
          </p:cNvCxnSpPr>
          <p:nvPr/>
        </p:nvCxnSpPr>
        <p:spPr>
          <a:xfrm flipV="1">
            <a:off x="7784111" y="1887702"/>
            <a:ext cx="660764" cy="37585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 стрелкой 81">
            <a:extLst>
              <a:ext uri="{FF2B5EF4-FFF2-40B4-BE49-F238E27FC236}">
                <a16:creationId xmlns:a16="http://schemas.microsoft.com/office/drawing/2014/main" id="{E0933598-61C1-DC41-855A-235552282066}"/>
              </a:ext>
            </a:extLst>
          </p:cNvPr>
          <p:cNvCxnSpPr>
            <a:cxnSpLocks/>
          </p:cNvCxnSpPr>
          <p:nvPr/>
        </p:nvCxnSpPr>
        <p:spPr>
          <a:xfrm flipH="1" flipV="1">
            <a:off x="10381507" y="1733066"/>
            <a:ext cx="318641" cy="613087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 стрелкой 82">
            <a:extLst>
              <a:ext uri="{FF2B5EF4-FFF2-40B4-BE49-F238E27FC236}">
                <a16:creationId xmlns:a16="http://schemas.microsoft.com/office/drawing/2014/main" id="{8DB99D5E-180A-6648-AF9D-40FD87599F08}"/>
              </a:ext>
            </a:extLst>
          </p:cNvPr>
          <p:cNvCxnSpPr>
            <a:cxnSpLocks/>
            <a:endCxn id="15" idx="4"/>
          </p:cNvCxnSpPr>
          <p:nvPr/>
        </p:nvCxnSpPr>
        <p:spPr>
          <a:xfrm flipV="1">
            <a:off x="10700148" y="1959587"/>
            <a:ext cx="651335" cy="386568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 стрелкой 93">
            <a:extLst>
              <a:ext uri="{FF2B5EF4-FFF2-40B4-BE49-F238E27FC236}">
                <a16:creationId xmlns:a16="http://schemas.microsoft.com/office/drawing/2014/main" id="{66DCDDD7-CF40-C744-A722-72102DB35330}"/>
              </a:ext>
            </a:extLst>
          </p:cNvPr>
          <p:cNvCxnSpPr>
            <a:cxnSpLocks/>
            <a:endCxn id="9" idx="5"/>
          </p:cNvCxnSpPr>
          <p:nvPr/>
        </p:nvCxnSpPr>
        <p:spPr>
          <a:xfrm flipH="1" flipV="1">
            <a:off x="2672487" y="3874268"/>
            <a:ext cx="708402" cy="441852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 стрелкой 94">
            <a:extLst>
              <a:ext uri="{FF2B5EF4-FFF2-40B4-BE49-F238E27FC236}">
                <a16:creationId xmlns:a16="http://schemas.microsoft.com/office/drawing/2014/main" id="{88B06230-9193-7846-B4A7-E63966CDC513}"/>
              </a:ext>
            </a:extLst>
          </p:cNvPr>
          <p:cNvCxnSpPr>
            <a:cxnSpLocks/>
            <a:endCxn id="8" idx="3"/>
          </p:cNvCxnSpPr>
          <p:nvPr/>
        </p:nvCxnSpPr>
        <p:spPr>
          <a:xfrm flipV="1">
            <a:off x="3380888" y="3909102"/>
            <a:ext cx="884454" cy="40702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>
            <a:extLst>
              <a:ext uri="{FF2B5EF4-FFF2-40B4-BE49-F238E27FC236}">
                <a16:creationId xmlns:a16="http://schemas.microsoft.com/office/drawing/2014/main" id="{BE042C5C-6774-B242-A156-CB13415101E3}"/>
              </a:ext>
            </a:extLst>
          </p:cNvPr>
          <p:cNvCxnSpPr>
            <a:cxnSpLocks/>
            <a:endCxn id="7" idx="5"/>
          </p:cNvCxnSpPr>
          <p:nvPr/>
        </p:nvCxnSpPr>
        <p:spPr>
          <a:xfrm flipH="1" flipV="1">
            <a:off x="8475299" y="3839434"/>
            <a:ext cx="762120" cy="453092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 стрелкой 101">
            <a:extLst>
              <a:ext uri="{FF2B5EF4-FFF2-40B4-BE49-F238E27FC236}">
                <a16:creationId xmlns:a16="http://schemas.microsoft.com/office/drawing/2014/main" id="{60F0083C-F00F-3B4F-99BD-1394B23C1726}"/>
              </a:ext>
            </a:extLst>
          </p:cNvPr>
          <p:cNvCxnSpPr>
            <a:cxnSpLocks/>
            <a:endCxn id="6" idx="3"/>
          </p:cNvCxnSpPr>
          <p:nvPr/>
        </p:nvCxnSpPr>
        <p:spPr>
          <a:xfrm flipV="1">
            <a:off x="9237418" y="3943937"/>
            <a:ext cx="830735" cy="348592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5180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06A54A-A135-9D45-93AF-6427208867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438900" y="876300"/>
            <a:ext cx="5753100" cy="5753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5BBC11-0AB2-CD49-90FD-785AC0295FBE}"/>
              </a:ext>
            </a:extLst>
          </p:cNvPr>
          <p:cNvSpPr txBox="1"/>
          <p:nvPr/>
        </p:nvSpPr>
        <p:spPr>
          <a:xfrm>
            <a:off x="8934995" y="6439988"/>
            <a:ext cx="2811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Georgia" panose="02040502050405020303" pitchFamily="18" charset="0"/>
              </a:rPr>
              <a:t>©Институт прикладной психологии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D2A942-4427-3E49-9C7E-3A33FBB2A8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7" t="27778" r="1486"/>
          <a:stretch/>
        </p:blipFill>
        <p:spPr>
          <a:xfrm>
            <a:off x="-43962" y="1143000"/>
            <a:ext cx="6482862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0873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5BBC11-0AB2-CD49-90FD-785AC0295FBE}"/>
              </a:ext>
            </a:extLst>
          </p:cNvPr>
          <p:cNvSpPr txBox="1"/>
          <p:nvPr/>
        </p:nvSpPr>
        <p:spPr>
          <a:xfrm>
            <a:off x="8934995" y="6439988"/>
            <a:ext cx="2811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Georgia" panose="02040502050405020303" pitchFamily="18" charset="0"/>
              </a:rPr>
              <a:t>©Институт прикладной психологии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2C248E-0A71-1342-9322-EC7BC0E7B9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47750" y="1066800"/>
            <a:ext cx="4762500" cy="47625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65A306-3B50-9F4C-9165-F114B820364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934200" y="105410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330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082477-CF61-BB47-9277-592E5754E5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59" t="19357" r="13886" b="8817"/>
          <a:stretch/>
        </p:blipFill>
        <p:spPr>
          <a:xfrm>
            <a:off x="1703812" y="-94905"/>
            <a:ext cx="8784376" cy="70478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0BA594-CD3E-D14F-86C1-88B4FA569A24}"/>
              </a:ext>
            </a:extLst>
          </p:cNvPr>
          <p:cNvSpPr txBox="1"/>
          <p:nvPr/>
        </p:nvSpPr>
        <p:spPr>
          <a:xfrm>
            <a:off x="8934995" y="6439988"/>
            <a:ext cx="2811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Georgia" panose="02040502050405020303" pitchFamily="18" charset="0"/>
              </a:rPr>
              <a:t>©Институт прикладной психологии</a:t>
            </a:r>
          </a:p>
        </p:txBody>
      </p:sp>
    </p:spTree>
    <p:extLst>
      <p:ext uri="{BB962C8B-B14F-4D97-AF65-F5344CB8AC3E}">
        <p14:creationId xmlns:p14="http://schemas.microsoft.com/office/powerpoint/2010/main" val="25887614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FA7F1A-54AA-0A42-922E-6C9DF03BA06D}"/>
              </a:ext>
            </a:extLst>
          </p:cNvPr>
          <p:cNvSpPr txBox="1"/>
          <p:nvPr/>
        </p:nvSpPr>
        <p:spPr>
          <a:xfrm>
            <a:off x="757556" y="162350"/>
            <a:ext cx="21066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Play" pitchFamily="2" charset="0"/>
              </a:rPr>
              <a:t>S-</a:t>
            </a:r>
            <a:r>
              <a:rPr lang="ru-RU" sz="4800" dirty="0">
                <a:latin typeface="Play" pitchFamily="2" charset="0"/>
              </a:rPr>
              <a:t>риск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17828A-93F3-B643-A7F8-BF74E575F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223" y="577849"/>
            <a:ext cx="6414247" cy="62068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86E2BE-3774-074B-85BE-2CAF23318A6E}"/>
              </a:ext>
            </a:extLst>
          </p:cNvPr>
          <p:cNvSpPr txBox="1"/>
          <p:nvPr/>
        </p:nvSpPr>
        <p:spPr>
          <a:xfrm>
            <a:off x="8934995" y="6439988"/>
            <a:ext cx="2811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Georgia" panose="02040502050405020303" pitchFamily="18" charset="0"/>
              </a:rPr>
              <a:t>©Институт прикладной психологии</a:t>
            </a:r>
          </a:p>
        </p:txBody>
      </p:sp>
    </p:spTree>
    <p:extLst>
      <p:ext uri="{BB962C8B-B14F-4D97-AF65-F5344CB8AC3E}">
        <p14:creationId xmlns:p14="http://schemas.microsoft.com/office/powerpoint/2010/main" val="33115587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B9461C-D563-204A-9AF0-9090DEDE8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189" y="506489"/>
            <a:ext cx="6535270" cy="62505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2942DD-E6D5-D248-AE7F-2A374D68C37C}"/>
              </a:ext>
            </a:extLst>
          </p:cNvPr>
          <p:cNvSpPr txBox="1"/>
          <p:nvPr/>
        </p:nvSpPr>
        <p:spPr>
          <a:xfrm>
            <a:off x="8934995" y="6439988"/>
            <a:ext cx="2811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Georgia" panose="02040502050405020303" pitchFamily="18" charset="0"/>
              </a:rPr>
              <a:t>©Институт прикладной психологии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D307CE-76A7-BD43-93F5-ABEE22EE7880}"/>
              </a:ext>
            </a:extLst>
          </p:cNvPr>
          <p:cNvSpPr txBox="1"/>
          <p:nvPr/>
        </p:nvSpPr>
        <p:spPr>
          <a:xfrm>
            <a:off x="757556" y="162350"/>
            <a:ext cx="3805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lay" pitchFamily="2" charset="0"/>
              </a:rPr>
              <a:t>Наркомания</a:t>
            </a:r>
          </a:p>
        </p:txBody>
      </p:sp>
    </p:spTree>
    <p:extLst>
      <p:ext uri="{BB962C8B-B14F-4D97-AF65-F5344CB8AC3E}">
        <p14:creationId xmlns:p14="http://schemas.microsoft.com/office/powerpoint/2010/main" val="28416492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5BBC11-0AB2-CD49-90FD-785AC0295FBE}"/>
              </a:ext>
            </a:extLst>
          </p:cNvPr>
          <p:cNvSpPr txBox="1"/>
          <p:nvPr/>
        </p:nvSpPr>
        <p:spPr>
          <a:xfrm>
            <a:off x="8934995" y="6439988"/>
            <a:ext cx="2811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Georgia" panose="02040502050405020303" pitchFamily="18" charset="0"/>
              </a:rPr>
              <a:t>©Институт прикладной психологии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77A74104-9F23-BF41-A9F3-C09540C492E5}"/>
              </a:ext>
            </a:extLst>
          </p:cNvPr>
          <p:cNvSpPr/>
          <p:nvPr/>
        </p:nvSpPr>
        <p:spPr>
          <a:xfrm>
            <a:off x="4414553" y="1030586"/>
            <a:ext cx="3775922" cy="4150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7B233C5D-760D-D046-AA1C-4F156256937D}"/>
              </a:ext>
            </a:extLst>
          </p:cNvPr>
          <p:cNvSpPr/>
          <p:nvPr/>
        </p:nvSpPr>
        <p:spPr>
          <a:xfrm>
            <a:off x="662696" y="1088283"/>
            <a:ext cx="3576596" cy="40689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BFE9FF6A-DF39-7D44-BF0E-D53E7F7B60A8}"/>
              </a:ext>
            </a:extLst>
          </p:cNvPr>
          <p:cNvSpPr/>
          <p:nvPr/>
        </p:nvSpPr>
        <p:spPr>
          <a:xfrm>
            <a:off x="8360229" y="1087419"/>
            <a:ext cx="3722192" cy="40918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8964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17460" y="915860"/>
            <a:ext cx="9581515" cy="35266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41300" algn="l"/>
              </a:tabLst>
            </a:pPr>
            <a:r>
              <a:rPr sz="2200" spc="-120" dirty="0">
                <a:latin typeface="Calibri"/>
                <a:cs typeface="Calibri"/>
              </a:rPr>
              <a:t> 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7460" y="1157314"/>
            <a:ext cx="9677400" cy="4885312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10"/>
              </a:spcBef>
              <a:buFont typeface="Arial"/>
              <a:buChar char="•"/>
              <a:tabLst>
                <a:tab pos="241300" algn="l"/>
              </a:tabLst>
            </a:pPr>
            <a:r>
              <a:rPr lang="ru-RU" sz="2800" dirty="0">
                <a:latin typeface="Lato" panose="020F0502020204030203" pitchFamily="34" charset="0"/>
                <a:cs typeface="Lato" panose="020F0502020204030203" pitchFamily="34" charset="0"/>
              </a:rPr>
              <a:t>Инструкция</a:t>
            </a:r>
          </a:p>
          <a:p>
            <a:pPr marL="241300" indent="-228600">
              <a:lnSpc>
                <a:spcPct val="100000"/>
              </a:lnSpc>
              <a:spcBef>
                <a:spcPts val="110"/>
              </a:spcBef>
              <a:buFont typeface="Arial"/>
              <a:buChar char="•"/>
              <a:tabLst>
                <a:tab pos="241300" algn="l"/>
              </a:tabLst>
            </a:pPr>
            <a:endParaRPr lang="ru-RU" sz="2800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241300" indent="-228600">
              <a:lnSpc>
                <a:spcPct val="100000"/>
              </a:lnSpc>
              <a:spcBef>
                <a:spcPts val="110"/>
              </a:spcBef>
              <a:buFont typeface="Arial"/>
              <a:buChar char="•"/>
              <a:tabLst>
                <a:tab pos="241300" algn="l"/>
              </a:tabLst>
            </a:pPr>
            <a:r>
              <a:rPr lang="ru-RU" sz="2800" dirty="0">
                <a:latin typeface="Lato" panose="020F0502020204030203" pitchFamily="34" charset="0"/>
                <a:cs typeface="Lato" panose="020F0502020204030203" pitchFamily="34" charset="0"/>
              </a:rPr>
              <a:t>Заполнение испытуемым регистрационного листа</a:t>
            </a:r>
          </a:p>
          <a:p>
            <a:pPr marL="241300" indent="-228600">
              <a:lnSpc>
                <a:spcPct val="100000"/>
              </a:lnSpc>
              <a:spcBef>
                <a:spcPts val="110"/>
              </a:spcBef>
              <a:buFont typeface="Arial"/>
              <a:buChar char="•"/>
              <a:tabLst>
                <a:tab pos="241300" algn="l"/>
              </a:tabLst>
            </a:pPr>
            <a:endParaRPr lang="ru-RU" sz="2800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241300" indent="-228600">
              <a:lnSpc>
                <a:spcPct val="100000"/>
              </a:lnSpc>
              <a:spcBef>
                <a:spcPts val="110"/>
              </a:spcBef>
              <a:buFont typeface="Arial"/>
              <a:buChar char="•"/>
              <a:tabLst>
                <a:tab pos="241300" algn="l"/>
              </a:tabLst>
            </a:pPr>
            <a:r>
              <a:rPr lang="ru-RU" sz="2800" dirty="0">
                <a:latin typeface="Lato" panose="020F0502020204030203" pitchFamily="34" charset="0"/>
                <a:cs typeface="Lato" panose="020F0502020204030203" pitchFamily="34" charset="0"/>
              </a:rPr>
              <a:t>Подсчет баллов</a:t>
            </a:r>
          </a:p>
          <a:p>
            <a:pPr marL="241300" indent="-228600">
              <a:lnSpc>
                <a:spcPct val="100000"/>
              </a:lnSpc>
              <a:spcBef>
                <a:spcPts val="110"/>
              </a:spcBef>
              <a:buFont typeface="Arial"/>
              <a:buChar char="•"/>
              <a:tabLst>
                <a:tab pos="241300" algn="l"/>
              </a:tabLst>
            </a:pPr>
            <a:endParaRPr lang="ru-RU" sz="2800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241300" indent="-228600">
              <a:lnSpc>
                <a:spcPct val="100000"/>
              </a:lnSpc>
              <a:spcBef>
                <a:spcPts val="110"/>
              </a:spcBef>
              <a:buFont typeface="Arial"/>
              <a:buChar char="•"/>
              <a:tabLst>
                <a:tab pos="241300" algn="l"/>
              </a:tabLst>
            </a:pPr>
            <a:r>
              <a:rPr lang="ru-RU" sz="2800" dirty="0">
                <a:latin typeface="Lato" panose="020F0502020204030203" pitchFamily="34" charset="0"/>
                <a:cs typeface="Lato" panose="020F0502020204030203" pitchFamily="34" charset="0"/>
              </a:rPr>
              <a:t>Построение профиля ИТО</a:t>
            </a:r>
          </a:p>
          <a:p>
            <a:pPr marL="241300" indent="-228600">
              <a:lnSpc>
                <a:spcPct val="100000"/>
              </a:lnSpc>
              <a:spcBef>
                <a:spcPts val="110"/>
              </a:spcBef>
              <a:buFont typeface="Arial"/>
              <a:buChar char="•"/>
              <a:tabLst>
                <a:tab pos="241300" algn="l"/>
              </a:tabLst>
            </a:pPr>
            <a:endParaRPr lang="ru-RU" sz="2800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241300" indent="-228600">
              <a:lnSpc>
                <a:spcPct val="100000"/>
              </a:lnSpc>
              <a:spcBef>
                <a:spcPts val="110"/>
              </a:spcBef>
              <a:buFont typeface="Arial"/>
              <a:buChar char="•"/>
              <a:tabLst>
                <a:tab pos="241300" algn="l"/>
              </a:tabLst>
            </a:pPr>
            <a:r>
              <a:rPr lang="ru-RU" sz="2800" dirty="0">
                <a:latin typeface="Lato" panose="020F0502020204030203" pitchFamily="34" charset="0"/>
                <a:cs typeface="Lato" panose="020F0502020204030203" pitchFamily="34" charset="0"/>
              </a:rPr>
              <a:t>Оценка достоверности</a:t>
            </a:r>
          </a:p>
          <a:p>
            <a:pPr marL="241300" indent="-228600">
              <a:lnSpc>
                <a:spcPct val="100000"/>
              </a:lnSpc>
              <a:spcBef>
                <a:spcPts val="110"/>
              </a:spcBef>
              <a:buFont typeface="Arial"/>
              <a:buChar char="•"/>
              <a:tabLst>
                <a:tab pos="241300" algn="l"/>
              </a:tabLst>
            </a:pPr>
            <a:endParaRPr lang="ru-RU" sz="2800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241300" indent="-228600">
              <a:lnSpc>
                <a:spcPct val="100000"/>
              </a:lnSpc>
              <a:spcBef>
                <a:spcPts val="110"/>
              </a:spcBef>
              <a:buFont typeface="Arial"/>
              <a:buChar char="•"/>
              <a:tabLst>
                <a:tab pos="241300" algn="l"/>
              </a:tabLst>
            </a:pPr>
            <a:r>
              <a:rPr lang="ru-RU" sz="2800" dirty="0">
                <a:latin typeface="Lato" panose="020F0502020204030203" pitchFamily="34" charset="0"/>
                <a:cs typeface="Lato" panose="020F0502020204030203" pitchFamily="34" charset="0"/>
              </a:rPr>
              <a:t>Оценка профиля</a:t>
            </a:r>
          </a:p>
        </p:txBody>
      </p:sp>
      <p:sp>
        <p:nvSpPr>
          <p:cNvPr id="6" name="object 2"/>
          <p:cNvSpPr txBox="1">
            <a:spLocks/>
          </p:cNvSpPr>
          <p:nvPr/>
        </p:nvSpPr>
        <p:spPr>
          <a:xfrm>
            <a:off x="917460" y="299796"/>
            <a:ext cx="8378940" cy="75661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>
            <a:lvl1pPr>
              <a:defRPr sz="2200" b="0" i="0">
                <a:solidFill>
                  <a:schemeClr val="bg1"/>
                </a:solidFill>
                <a:latin typeface="Cambria"/>
                <a:ea typeface="+mj-ea"/>
                <a:cs typeface="Cambria"/>
              </a:defRPr>
            </a:lvl1pPr>
          </a:lstStyle>
          <a:p>
            <a:pPr marL="12700">
              <a:spcBef>
                <a:spcPts val="140"/>
              </a:spcBef>
            </a:pPr>
            <a:r>
              <a:rPr lang="ru-RU" sz="4800" spc="15" dirty="0">
                <a:solidFill>
                  <a:srgbClr val="000000"/>
                </a:solidFill>
                <a:latin typeface="Play" pitchFamily="2" charset="0"/>
                <a:ea typeface="Verdana" panose="020B0604030504040204" pitchFamily="34" charset="0"/>
                <a:cs typeface="Verdana" panose="020B0604030504040204" pitchFamily="34" charset="0"/>
              </a:rPr>
              <a:t>Процедура обследования</a:t>
            </a:r>
            <a:endParaRPr lang="ru-RU" sz="4800" dirty="0">
              <a:latin typeface="Play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A90EE2-94CC-3C4D-BF23-85C10FFC3F63}"/>
              </a:ext>
            </a:extLst>
          </p:cNvPr>
          <p:cNvSpPr txBox="1"/>
          <p:nvPr/>
        </p:nvSpPr>
        <p:spPr>
          <a:xfrm>
            <a:off x="8934995" y="6439988"/>
            <a:ext cx="2811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Georgia" panose="02040502050405020303" pitchFamily="18" charset="0"/>
              </a:rPr>
              <a:t>©Институт прикладной психологии</a:t>
            </a:r>
          </a:p>
        </p:txBody>
      </p:sp>
    </p:spTree>
    <p:extLst>
      <p:ext uri="{BB962C8B-B14F-4D97-AF65-F5344CB8AC3E}">
        <p14:creationId xmlns:p14="http://schemas.microsoft.com/office/powerpoint/2010/main" val="20211699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17460" y="915860"/>
            <a:ext cx="9581515" cy="35266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41300" algn="l"/>
              </a:tabLst>
            </a:pPr>
            <a:r>
              <a:rPr sz="2200" spc="-120" dirty="0">
                <a:latin typeface="Calibri"/>
                <a:cs typeface="Calibri"/>
              </a:rPr>
              <a:t> 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7460" y="1157314"/>
            <a:ext cx="9677400" cy="262828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41300" algn="l"/>
              </a:tabLst>
            </a:pPr>
            <a:endParaRPr lang="ru-RU" sz="2800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41300" algn="l"/>
              </a:tabLst>
            </a:pPr>
            <a:r>
              <a:rPr lang="ru-RU" sz="2800" dirty="0">
                <a:latin typeface="Lato" panose="020F0502020204030203" pitchFamily="34" charset="0"/>
                <a:cs typeface="Lato" panose="020F0502020204030203" pitchFamily="34" charset="0"/>
              </a:rPr>
              <a:t>«Прочитав каждое утверждение, зачеркните “В” (верно) рядом с номером соответствующего утверждения, если согласны с утверждением, или “Н” (неверно), если не согласны» </a:t>
            </a:r>
          </a:p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41300" algn="l"/>
              </a:tabLst>
            </a:pPr>
            <a:r>
              <a:rPr lang="ru-RU" sz="2800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  <p:sp>
        <p:nvSpPr>
          <p:cNvPr id="6" name="object 2"/>
          <p:cNvSpPr txBox="1">
            <a:spLocks/>
          </p:cNvSpPr>
          <p:nvPr/>
        </p:nvSpPr>
        <p:spPr>
          <a:xfrm>
            <a:off x="917460" y="299796"/>
            <a:ext cx="8378940" cy="75661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>
            <a:lvl1pPr>
              <a:defRPr sz="2200" b="0" i="0">
                <a:solidFill>
                  <a:schemeClr val="bg1"/>
                </a:solidFill>
                <a:latin typeface="Cambria"/>
                <a:ea typeface="+mj-ea"/>
                <a:cs typeface="Cambria"/>
              </a:defRPr>
            </a:lvl1pPr>
          </a:lstStyle>
          <a:p>
            <a:pPr marL="12700">
              <a:spcBef>
                <a:spcPts val="140"/>
              </a:spcBef>
            </a:pPr>
            <a:r>
              <a:rPr lang="ru-RU" sz="4800" spc="15" dirty="0">
                <a:solidFill>
                  <a:srgbClr val="000000"/>
                </a:solidFill>
                <a:latin typeface="Play" pitchFamily="2" charset="0"/>
                <a:ea typeface="Verdana" panose="020B0604030504040204" pitchFamily="34" charset="0"/>
                <a:cs typeface="Verdana" panose="020B0604030504040204" pitchFamily="34" charset="0"/>
              </a:rPr>
              <a:t>Инструкция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A90EE2-94CC-3C4D-BF23-85C10FFC3F63}"/>
              </a:ext>
            </a:extLst>
          </p:cNvPr>
          <p:cNvSpPr txBox="1"/>
          <p:nvPr/>
        </p:nvSpPr>
        <p:spPr>
          <a:xfrm>
            <a:off x="8934995" y="6439988"/>
            <a:ext cx="2811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Georgia" panose="02040502050405020303" pitchFamily="18" charset="0"/>
              </a:rPr>
              <a:t>©Институт прикладной психологии</a:t>
            </a:r>
          </a:p>
        </p:txBody>
      </p:sp>
    </p:spTree>
    <p:extLst>
      <p:ext uri="{BB962C8B-B14F-4D97-AF65-F5344CB8AC3E}">
        <p14:creationId xmlns:p14="http://schemas.microsoft.com/office/powerpoint/2010/main" val="37222846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17460" y="915860"/>
            <a:ext cx="9581515" cy="35266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41300" algn="l"/>
              </a:tabLst>
            </a:pPr>
            <a:r>
              <a:rPr sz="2200" spc="-120" dirty="0">
                <a:latin typeface="Calibri"/>
                <a:cs typeface="Calibri"/>
              </a:rPr>
              <a:t> </a:t>
            </a:r>
            <a:endParaRPr sz="2200" dirty="0">
              <a:latin typeface="Calibri"/>
              <a:cs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ABD23C-17A7-5949-8CAE-83C0668F78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222" r="535"/>
          <a:stretch/>
        </p:blipFill>
        <p:spPr>
          <a:xfrm>
            <a:off x="1295400" y="11387"/>
            <a:ext cx="9499833" cy="6705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A90EE2-94CC-3C4D-BF23-85C10FFC3F63}"/>
              </a:ext>
            </a:extLst>
          </p:cNvPr>
          <p:cNvSpPr txBox="1"/>
          <p:nvPr/>
        </p:nvSpPr>
        <p:spPr>
          <a:xfrm>
            <a:off x="8934995" y="6439988"/>
            <a:ext cx="2811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Georgia" panose="02040502050405020303" pitchFamily="18" charset="0"/>
              </a:rPr>
              <a:t>©Институт прикладной психологии</a:t>
            </a:r>
          </a:p>
        </p:txBody>
      </p:sp>
    </p:spTree>
    <p:extLst>
      <p:ext uri="{BB962C8B-B14F-4D97-AF65-F5344CB8AC3E}">
        <p14:creationId xmlns:p14="http://schemas.microsoft.com/office/powerpoint/2010/main" val="38803788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17460" y="915860"/>
            <a:ext cx="9581515" cy="35266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41300" algn="l"/>
              </a:tabLst>
            </a:pPr>
            <a:r>
              <a:rPr sz="2200" spc="-120" dirty="0">
                <a:latin typeface="Calibri"/>
                <a:cs typeface="Calibri"/>
              </a:rPr>
              <a:t> 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A90EE2-94CC-3C4D-BF23-85C10FFC3F63}"/>
              </a:ext>
            </a:extLst>
          </p:cNvPr>
          <p:cNvSpPr txBox="1"/>
          <p:nvPr/>
        </p:nvSpPr>
        <p:spPr>
          <a:xfrm>
            <a:off x="8934995" y="6439988"/>
            <a:ext cx="2811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Georgia" panose="02040502050405020303" pitchFamily="18" charset="0"/>
              </a:rPr>
              <a:t>©Институт прикладной психологии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386F8298-DDF3-3448-97C6-D47514B20A4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95400" y="265751"/>
          <a:ext cx="9981578" cy="617423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06806">
                  <a:extLst>
                    <a:ext uri="{9D8B030D-6E8A-4147-A177-3AD203B41FA5}">
                      <a16:colId xmlns:a16="http://schemas.microsoft.com/office/drawing/2014/main" val="662151860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532712158"/>
                    </a:ext>
                  </a:extLst>
                </a:gridCol>
                <a:gridCol w="4700366">
                  <a:extLst>
                    <a:ext uri="{9D8B030D-6E8A-4147-A177-3AD203B41FA5}">
                      <a16:colId xmlns:a16="http://schemas.microsoft.com/office/drawing/2014/main" val="2206482975"/>
                    </a:ext>
                  </a:extLst>
                </a:gridCol>
                <a:gridCol w="2012206">
                  <a:extLst>
                    <a:ext uri="{9D8B030D-6E8A-4147-A177-3AD203B41FA5}">
                      <a16:colId xmlns:a16="http://schemas.microsoft.com/office/drawing/2014/main" val="763123933"/>
                    </a:ext>
                  </a:extLst>
                </a:gridCol>
              </a:tblGrid>
              <a:tr h="830614">
                <a:tc>
                  <a:txBody>
                    <a:bodyPr/>
                    <a:lstStyle/>
                    <a:p>
                      <a:r>
                        <a:rPr lang="ru-RU" sz="2300" b="1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300" b="1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Шкала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300" b="1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Ответы «Да»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300" b="1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Ответы «Нет»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656663"/>
                  </a:ext>
                </a:extLst>
              </a:tr>
              <a:tr h="528499">
                <a:tc>
                  <a:txBody>
                    <a:bodyPr/>
                    <a:lstStyle/>
                    <a:p>
                      <a:r>
                        <a:rPr lang="en-US" sz="23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L</a:t>
                      </a:r>
                      <a:endParaRPr lang="ru-RU" sz="2300" dirty="0">
                        <a:latin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3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Ложь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3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16, 31, 45, 46 , 60, 61, 75, 76, 90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300">
                        <a:latin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1309814"/>
                  </a:ext>
                </a:extLst>
              </a:tr>
              <a:tr h="461452">
                <a:tc>
                  <a:txBody>
                    <a:bodyPr/>
                    <a:lstStyle/>
                    <a:p>
                      <a:r>
                        <a:rPr lang="en-US" sz="23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F</a:t>
                      </a:r>
                      <a:endParaRPr lang="ru-RU" sz="2300" dirty="0">
                        <a:latin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3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Аггравация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2, 17, 32, 47, 62, 77, 64, 79 </a:t>
                      </a:r>
                    </a:p>
                    <a:p>
                      <a:endParaRPr lang="ru-RU" sz="2300" dirty="0">
                        <a:latin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3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282030"/>
                  </a:ext>
                </a:extLst>
              </a:tr>
              <a:tr h="461452">
                <a:tc>
                  <a:txBody>
                    <a:bodyPr/>
                    <a:lstStyle/>
                    <a:p>
                      <a:r>
                        <a:rPr lang="en-US" sz="23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I</a:t>
                      </a:r>
                      <a:endParaRPr lang="ru-RU" sz="2300" dirty="0">
                        <a:latin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3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Экстраверсия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3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12, 27, 29, 42, 44, 72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3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14, 57, 87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3071032"/>
                  </a:ext>
                </a:extLst>
              </a:tr>
              <a:tr h="461452">
                <a:tc>
                  <a:txBody>
                    <a:bodyPr/>
                    <a:lstStyle/>
                    <a:p>
                      <a:r>
                        <a:rPr lang="en-US" sz="23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II</a:t>
                      </a:r>
                      <a:endParaRPr lang="ru-RU" sz="2300" dirty="0">
                        <a:latin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3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Спонтанность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3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4, 19, 21, 34, 49, 50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3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6, 65, 80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7568410"/>
                  </a:ext>
                </a:extLst>
              </a:tr>
              <a:tr h="461452">
                <a:tc>
                  <a:txBody>
                    <a:bodyPr/>
                    <a:lstStyle/>
                    <a:p>
                      <a:r>
                        <a:rPr lang="en-US" sz="23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III</a:t>
                      </a:r>
                      <a:endParaRPr lang="ru-RU" sz="2300" dirty="0">
                        <a:latin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3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Агрессивность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3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7, 22, 36, 37, 51 , 53, 68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66, 81 </a:t>
                      </a:r>
                    </a:p>
                    <a:p>
                      <a:endParaRPr lang="ru-RU" sz="2300" dirty="0">
                        <a:latin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35114"/>
                  </a:ext>
                </a:extLst>
              </a:tr>
              <a:tr h="461452">
                <a:tc>
                  <a:txBody>
                    <a:bodyPr/>
                    <a:lstStyle/>
                    <a:p>
                      <a:r>
                        <a:rPr lang="en-US" sz="23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IV</a:t>
                      </a:r>
                      <a:endParaRPr lang="ru-RU" sz="2300" dirty="0">
                        <a:latin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3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Ригидность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3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9, 24, 26, 39, 41, 56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3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71, 83, 86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7511807"/>
                  </a:ext>
                </a:extLst>
              </a:tr>
              <a:tr h="461452">
                <a:tc>
                  <a:txBody>
                    <a:bodyPr/>
                    <a:lstStyle/>
                    <a:p>
                      <a:r>
                        <a:rPr lang="en-US" sz="23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V</a:t>
                      </a:r>
                      <a:endParaRPr lang="ru-RU" sz="2300" dirty="0">
                        <a:latin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3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Интроверсия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3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3, 5, 33, 35, 48, 78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1 8, 2 0, 63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625406"/>
                  </a:ext>
                </a:extLst>
              </a:tr>
              <a:tr h="461452">
                <a:tc>
                  <a:txBody>
                    <a:bodyPr/>
                    <a:lstStyle/>
                    <a:p>
                      <a:r>
                        <a:rPr lang="en-US" sz="23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VI</a:t>
                      </a:r>
                      <a:endParaRPr lang="ru-RU" sz="2300" dirty="0">
                        <a:latin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3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Сензитивность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3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15, 28, 43, 59, 89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3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11, 13, 30, 74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1351402"/>
                  </a:ext>
                </a:extLst>
              </a:tr>
              <a:tr h="461452">
                <a:tc>
                  <a:txBody>
                    <a:bodyPr/>
                    <a:lstStyle/>
                    <a:p>
                      <a:r>
                        <a:rPr lang="en-US" sz="23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VII</a:t>
                      </a:r>
                      <a:endParaRPr lang="ru-RU" sz="2300" dirty="0">
                        <a:latin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3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Тревожность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3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8, 23, 38, 52, 54, 69, 84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3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67, 82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1958707"/>
                  </a:ext>
                </a:extLst>
              </a:tr>
              <a:tr h="461452">
                <a:tc>
                  <a:txBody>
                    <a:bodyPr/>
                    <a:lstStyle/>
                    <a:p>
                      <a:r>
                        <a:rPr lang="en-US" sz="23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VIII</a:t>
                      </a:r>
                      <a:endParaRPr lang="ru-RU" sz="2300" dirty="0">
                        <a:latin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3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Лабильность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3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10, 25, 40, 55, 58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300" dirty="0"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70, 73, 85, 88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924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7819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13image18160336">
            <a:extLst>
              <a:ext uri="{FF2B5EF4-FFF2-40B4-BE49-F238E27FC236}">
                <a16:creationId xmlns:a16="http://schemas.microsoft.com/office/drawing/2014/main" id="{88A054F8-FB3D-0243-BBF3-FA2D754ED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543" y="139592"/>
            <a:ext cx="6607628" cy="671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C95626F-EE35-434C-AF30-CC37FA9DF91A}"/>
              </a:ext>
            </a:extLst>
          </p:cNvPr>
          <p:cNvSpPr/>
          <p:nvPr/>
        </p:nvSpPr>
        <p:spPr>
          <a:xfrm>
            <a:off x="4660900" y="330200"/>
            <a:ext cx="3670300" cy="39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itchFamily="2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24EACF6-DA9C-E248-A7A7-995998E3293D}"/>
              </a:ext>
            </a:extLst>
          </p:cNvPr>
          <p:cNvSpPr/>
          <p:nvPr/>
        </p:nvSpPr>
        <p:spPr>
          <a:xfrm>
            <a:off x="8420100" y="1308100"/>
            <a:ext cx="952500" cy="2654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120297D-9CA3-0347-B2F9-E83CC31583B4}"/>
              </a:ext>
            </a:extLst>
          </p:cNvPr>
          <p:cNvSpPr/>
          <p:nvPr/>
        </p:nvSpPr>
        <p:spPr>
          <a:xfrm>
            <a:off x="3708400" y="1308100"/>
            <a:ext cx="774700" cy="283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7115AC5-22FE-0E48-811A-7BCAF1BD605A}"/>
              </a:ext>
            </a:extLst>
          </p:cNvPr>
          <p:cNvSpPr/>
          <p:nvPr/>
        </p:nvSpPr>
        <p:spPr>
          <a:xfrm>
            <a:off x="6616700" y="3822700"/>
            <a:ext cx="2993571" cy="901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A05A00-F4CD-1048-A8DE-8EAB54D867D7}"/>
              </a:ext>
            </a:extLst>
          </p:cNvPr>
          <p:cNvSpPr/>
          <p:nvPr/>
        </p:nvSpPr>
        <p:spPr>
          <a:xfrm>
            <a:off x="3028044" y="3689350"/>
            <a:ext cx="2993571" cy="848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5B001FD-982C-1341-9E43-F79F79DA816F}"/>
              </a:ext>
            </a:extLst>
          </p:cNvPr>
          <p:cNvSpPr/>
          <p:nvPr/>
        </p:nvSpPr>
        <p:spPr>
          <a:xfrm>
            <a:off x="2094594" y="3047946"/>
            <a:ext cx="2993571" cy="901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itchFamily="2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4176755-0693-3B4C-8A43-57C191AD7BE1}"/>
              </a:ext>
            </a:extLst>
          </p:cNvPr>
          <p:cNvSpPr/>
          <p:nvPr/>
        </p:nvSpPr>
        <p:spPr>
          <a:xfrm>
            <a:off x="6856187" y="4693951"/>
            <a:ext cx="1620920" cy="345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itchFamily="2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AF6F0EB-AEB3-CD40-9ED3-22E3C099B070}"/>
              </a:ext>
            </a:extLst>
          </p:cNvPr>
          <p:cNvSpPr/>
          <p:nvPr/>
        </p:nvSpPr>
        <p:spPr>
          <a:xfrm>
            <a:off x="7308325" y="4846351"/>
            <a:ext cx="1321182" cy="345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D9E77BA-2DC8-B048-9D3B-ACCCD16E57D4}"/>
              </a:ext>
            </a:extLst>
          </p:cNvPr>
          <p:cNvSpPr/>
          <p:nvPr/>
        </p:nvSpPr>
        <p:spPr>
          <a:xfrm>
            <a:off x="6638472" y="3760728"/>
            <a:ext cx="217715" cy="407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itchFamily="2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2073D7F-D5FF-0D4A-B524-5B5DA9DD07B3}"/>
              </a:ext>
            </a:extLst>
          </p:cNvPr>
          <p:cNvSpPr/>
          <p:nvPr/>
        </p:nvSpPr>
        <p:spPr>
          <a:xfrm>
            <a:off x="4524829" y="4418269"/>
            <a:ext cx="1643058" cy="345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itchFamily="2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19C78FF-1BDC-F54D-BBC1-F18E436F5848}"/>
              </a:ext>
            </a:extLst>
          </p:cNvPr>
          <p:cNvSpPr/>
          <p:nvPr/>
        </p:nvSpPr>
        <p:spPr>
          <a:xfrm>
            <a:off x="4736576" y="4570669"/>
            <a:ext cx="897547" cy="345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itchFamily="2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796EC93-DE45-CD4B-AF2C-4691FA1D2B9C}"/>
              </a:ext>
            </a:extLst>
          </p:cNvPr>
          <p:cNvSpPr/>
          <p:nvPr/>
        </p:nvSpPr>
        <p:spPr>
          <a:xfrm>
            <a:off x="5986972" y="4537624"/>
            <a:ext cx="228714" cy="226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1EF54D-DE01-FE49-8AD1-F927484F3F5A}"/>
              </a:ext>
            </a:extLst>
          </p:cNvPr>
          <p:cNvSpPr txBox="1"/>
          <p:nvPr/>
        </p:nvSpPr>
        <p:spPr>
          <a:xfrm>
            <a:off x="6587612" y="4669243"/>
            <a:ext cx="2393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Play" pitchFamily="2" charset="0"/>
                <a:cs typeface="Times New Roman" panose="02020603050405020304" pitchFamily="18" charset="0"/>
              </a:rPr>
              <a:t>Темперамент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5F04B5-FF46-5748-94EF-E296043F894D}"/>
              </a:ext>
            </a:extLst>
          </p:cNvPr>
          <p:cNvSpPr txBox="1"/>
          <p:nvPr/>
        </p:nvSpPr>
        <p:spPr>
          <a:xfrm>
            <a:off x="4576554" y="4012802"/>
            <a:ext cx="1753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Play" pitchFamily="2" charset="0"/>
                <a:cs typeface="Times New Roman" panose="02020603050405020304" pitchFamily="18" charset="0"/>
              </a:rPr>
              <a:t>Характер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B8EB18-7237-2F44-BB75-D49806E28F89}"/>
              </a:ext>
            </a:extLst>
          </p:cNvPr>
          <p:cNvSpPr txBox="1"/>
          <p:nvPr/>
        </p:nvSpPr>
        <p:spPr>
          <a:xfrm rot="16200000">
            <a:off x="5066167" y="1715801"/>
            <a:ext cx="263013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Play" pitchFamily="2" charset="0"/>
                <a:cs typeface="Times New Roman" panose="02020603050405020304" pitchFamily="18" charset="0"/>
              </a:rPr>
              <a:t>Личность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02DFB99-6D3E-5642-A362-32EA7B93B424}"/>
              </a:ext>
            </a:extLst>
          </p:cNvPr>
          <p:cNvSpPr/>
          <p:nvPr/>
        </p:nvSpPr>
        <p:spPr>
          <a:xfrm>
            <a:off x="5439905" y="6214820"/>
            <a:ext cx="2014780" cy="584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ACFE79-E7F4-9D47-8A4B-D7B11016ECF7}"/>
              </a:ext>
            </a:extLst>
          </p:cNvPr>
          <p:cNvSpPr txBox="1"/>
          <p:nvPr/>
        </p:nvSpPr>
        <p:spPr>
          <a:xfrm>
            <a:off x="5485738" y="6295488"/>
            <a:ext cx="1923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Play" pitchFamily="2" charset="0"/>
                <a:cs typeface="Times New Roman" panose="02020603050405020304" pitchFamily="18" charset="0"/>
              </a:rPr>
              <a:t>Генофонд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9E0DC70-01D4-0F49-8D53-C8AF22E00997}"/>
              </a:ext>
            </a:extLst>
          </p:cNvPr>
          <p:cNvSpPr txBox="1"/>
          <p:nvPr/>
        </p:nvSpPr>
        <p:spPr>
          <a:xfrm>
            <a:off x="5070878" y="1383"/>
            <a:ext cx="2744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Play" pitchFamily="2" charset="0"/>
                <a:cs typeface="Times New Roman" panose="02020603050405020304" pitchFamily="18" charset="0"/>
              </a:rPr>
              <a:t>Влияние социума</a:t>
            </a:r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98590514-FCB4-4241-A229-764080AF8F08}"/>
              </a:ext>
            </a:extLst>
          </p:cNvPr>
          <p:cNvGrpSpPr/>
          <p:nvPr/>
        </p:nvGrpSpPr>
        <p:grpSpPr>
          <a:xfrm>
            <a:off x="6790084" y="2219119"/>
            <a:ext cx="1832974" cy="453826"/>
            <a:chOff x="6790084" y="2219119"/>
            <a:chExt cx="1832974" cy="453826"/>
          </a:xfrm>
        </p:grpSpPr>
        <p:cxnSp>
          <p:nvCxnSpPr>
            <p:cNvPr id="28" name="Прямая со стрелкой 27">
              <a:extLst>
                <a:ext uri="{FF2B5EF4-FFF2-40B4-BE49-F238E27FC236}">
                  <a16:creationId xmlns:a16="http://schemas.microsoft.com/office/drawing/2014/main" id="{841310D0-729A-9F4F-80FF-302D1C5EA1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49738" y="2219119"/>
              <a:ext cx="1773320" cy="451642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w="sm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 стрелкой 34">
              <a:extLst>
                <a:ext uri="{FF2B5EF4-FFF2-40B4-BE49-F238E27FC236}">
                  <a16:creationId xmlns:a16="http://schemas.microsoft.com/office/drawing/2014/main" id="{E0CBFD35-0D62-9D4C-AE9D-4096273701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90084" y="2292179"/>
              <a:ext cx="1563913" cy="380766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DB1B52EB-A6DA-BE48-AA61-C4FDDCB37154}"/>
              </a:ext>
            </a:extLst>
          </p:cNvPr>
          <p:cNvSpPr txBox="1"/>
          <p:nvPr/>
        </p:nvSpPr>
        <p:spPr>
          <a:xfrm>
            <a:off x="8618537" y="1077267"/>
            <a:ext cx="190857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Play" pitchFamily="2" charset="0"/>
                <a:cs typeface="Times New Roman" panose="02020603050405020304" pitchFamily="18" charset="0"/>
              </a:rPr>
              <a:t>Круг общения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2EF5B1-8B9B-1141-B7A7-1054198D272B}"/>
              </a:ext>
            </a:extLst>
          </p:cNvPr>
          <p:cNvSpPr txBox="1"/>
          <p:nvPr/>
        </p:nvSpPr>
        <p:spPr>
          <a:xfrm>
            <a:off x="8667397" y="1924974"/>
            <a:ext cx="166897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Play" pitchFamily="2" charset="0"/>
                <a:cs typeface="Times New Roman" panose="02020603050405020304" pitchFamily="18" charset="0"/>
              </a:rPr>
              <a:t>Социальная активность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C27C7BB-9E15-4742-A737-95169732BEE1}"/>
              </a:ext>
            </a:extLst>
          </p:cNvPr>
          <p:cNvSpPr txBox="1"/>
          <p:nvPr/>
        </p:nvSpPr>
        <p:spPr>
          <a:xfrm>
            <a:off x="2509230" y="1741213"/>
            <a:ext cx="250882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Play" pitchFamily="2" charset="0"/>
                <a:cs typeface="Times New Roman" panose="02020603050405020304" pitchFamily="18" charset="0"/>
              </a:rPr>
              <a:t>Профессиональная занятость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174B2BF-A218-5B44-A846-3F3919F1420E}"/>
              </a:ext>
            </a:extLst>
          </p:cNvPr>
          <p:cNvSpPr txBox="1"/>
          <p:nvPr/>
        </p:nvSpPr>
        <p:spPr>
          <a:xfrm>
            <a:off x="2570962" y="905331"/>
            <a:ext cx="160650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Play" pitchFamily="2" charset="0"/>
                <a:cs typeface="Times New Roman" panose="02020603050405020304" pitchFamily="18" charset="0"/>
              </a:rPr>
              <a:t>Сфера интересов</a:t>
            </a:r>
          </a:p>
        </p:txBody>
      </p: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33B240E9-6989-464C-B308-3B8A0AF53F2E}"/>
              </a:ext>
            </a:extLst>
          </p:cNvPr>
          <p:cNvCxnSpPr>
            <a:cxnSpLocks/>
          </p:cNvCxnSpPr>
          <p:nvPr/>
        </p:nvCxnSpPr>
        <p:spPr>
          <a:xfrm>
            <a:off x="5814039" y="426567"/>
            <a:ext cx="0" cy="59466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D952D053-6E9E-6942-A507-51320A30E3D1}"/>
              </a:ext>
            </a:extLst>
          </p:cNvPr>
          <p:cNvCxnSpPr>
            <a:cxnSpLocks/>
          </p:cNvCxnSpPr>
          <p:nvPr/>
        </p:nvCxnSpPr>
        <p:spPr>
          <a:xfrm>
            <a:off x="6608911" y="424479"/>
            <a:ext cx="0" cy="48204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3D96CBF7-2D63-1246-A382-B8A00AB6E28F}"/>
              </a:ext>
            </a:extLst>
          </p:cNvPr>
          <p:cNvCxnSpPr>
            <a:cxnSpLocks/>
          </p:cNvCxnSpPr>
          <p:nvPr/>
        </p:nvCxnSpPr>
        <p:spPr>
          <a:xfrm>
            <a:off x="7006346" y="426567"/>
            <a:ext cx="0" cy="59466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B023E283-3645-FA4B-AD25-41AD6749CDCD}"/>
              </a:ext>
            </a:extLst>
          </p:cNvPr>
          <p:cNvCxnSpPr>
            <a:cxnSpLocks/>
          </p:cNvCxnSpPr>
          <p:nvPr/>
        </p:nvCxnSpPr>
        <p:spPr>
          <a:xfrm>
            <a:off x="6211475" y="424479"/>
            <a:ext cx="0" cy="48204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F4261A6A-E887-D24F-8554-589CB2716F7E}"/>
              </a:ext>
            </a:extLst>
          </p:cNvPr>
          <p:cNvGrpSpPr/>
          <p:nvPr/>
        </p:nvGrpSpPr>
        <p:grpSpPr>
          <a:xfrm rot="1745899">
            <a:off x="4136637" y="2219620"/>
            <a:ext cx="1832974" cy="453826"/>
            <a:chOff x="6790084" y="2219119"/>
            <a:chExt cx="1832974" cy="453826"/>
          </a:xfrm>
        </p:grpSpPr>
        <p:cxnSp>
          <p:nvCxnSpPr>
            <p:cNvPr id="60" name="Прямая со стрелкой 59">
              <a:extLst>
                <a:ext uri="{FF2B5EF4-FFF2-40B4-BE49-F238E27FC236}">
                  <a16:creationId xmlns:a16="http://schemas.microsoft.com/office/drawing/2014/main" id="{E5C53FD2-A7BD-2340-8D34-B33F38A273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49738" y="2219119"/>
              <a:ext cx="1773320" cy="451642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w="sm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 стрелкой 60">
              <a:extLst>
                <a:ext uri="{FF2B5EF4-FFF2-40B4-BE49-F238E27FC236}">
                  <a16:creationId xmlns:a16="http://schemas.microsoft.com/office/drawing/2014/main" id="{DD116127-FD51-4043-A717-560D2C7EF3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90084" y="2292179"/>
              <a:ext cx="1563913" cy="380766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B778F1A0-17AF-1F41-A98B-CE53207ED217}"/>
              </a:ext>
            </a:extLst>
          </p:cNvPr>
          <p:cNvGrpSpPr/>
          <p:nvPr/>
        </p:nvGrpSpPr>
        <p:grpSpPr>
          <a:xfrm rot="1745899">
            <a:off x="4289707" y="1455965"/>
            <a:ext cx="1832974" cy="453826"/>
            <a:chOff x="6790084" y="2219119"/>
            <a:chExt cx="1832974" cy="453826"/>
          </a:xfrm>
        </p:grpSpPr>
        <p:cxnSp>
          <p:nvCxnSpPr>
            <p:cNvPr id="63" name="Прямая со стрелкой 62">
              <a:extLst>
                <a:ext uri="{FF2B5EF4-FFF2-40B4-BE49-F238E27FC236}">
                  <a16:creationId xmlns:a16="http://schemas.microsoft.com/office/drawing/2014/main" id="{854266C5-F6BA-7E47-9811-C89B8A6C02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49738" y="2219119"/>
              <a:ext cx="1773320" cy="451642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w="sm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 стрелкой 63">
              <a:extLst>
                <a:ext uri="{FF2B5EF4-FFF2-40B4-BE49-F238E27FC236}">
                  <a16:creationId xmlns:a16="http://schemas.microsoft.com/office/drawing/2014/main" id="{F15D2B3F-ACD0-024B-92D0-A19BCF530E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90084" y="2292179"/>
              <a:ext cx="1563913" cy="380766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1EA3A315-D2B8-9A43-A47D-0EDD475CB569}"/>
              </a:ext>
            </a:extLst>
          </p:cNvPr>
          <p:cNvGrpSpPr/>
          <p:nvPr/>
        </p:nvGrpSpPr>
        <p:grpSpPr>
          <a:xfrm>
            <a:off x="6631886" y="1457119"/>
            <a:ext cx="1832974" cy="453826"/>
            <a:chOff x="6790084" y="2219119"/>
            <a:chExt cx="1832974" cy="453826"/>
          </a:xfrm>
        </p:grpSpPr>
        <p:cxnSp>
          <p:nvCxnSpPr>
            <p:cNvPr id="66" name="Прямая со стрелкой 65">
              <a:extLst>
                <a:ext uri="{FF2B5EF4-FFF2-40B4-BE49-F238E27FC236}">
                  <a16:creationId xmlns:a16="http://schemas.microsoft.com/office/drawing/2014/main" id="{EA9EDD15-F31F-184A-9CC9-E47A970034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49738" y="2219119"/>
              <a:ext cx="1773320" cy="451642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w="sm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Прямая со стрелкой 66">
              <a:extLst>
                <a:ext uri="{FF2B5EF4-FFF2-40B4-BE49-F238E27FC236}">
                  <a16:creationId xmlns:a16="http://schemas.microsoft.com/office/drawing/2014/main" id="{D57132CE-9A58-6A40-B2A5-CB08C9CDBF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90084" y="2292179"/>
              <a:ext cx="1563913" cy="380766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111103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17460" y="915860"/>
            <a:ext cx="9581515" cy="35266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41300" algn="l"/>
              </a:tabLst>
            </a:pPr>
            <a:r>
              <a:rPr sz="2200" spc="-120" dirty="0">
                <a:latin typeface="Calibri"/>
                <a:cs typeface="Calibri"/>
              </a:rPr>
              <a:t> </a:t>
            </a:r>
            <a:endParaRPr sz="2200" dirty="0">
              <a:latin typeface="Calibri"/>
              <a:cs typeface="Calibri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0CB873-E376-2C4C-AFC9-940F8F5D2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730" y="549096"/>
            <a:ext cx="7887259" cy="6167891"/>
          </a:xfrm>
          <a:prstGeom prst="rect">
            <a:avLst/>
          </a:prstGeom>
        </p:spPr>
      </p:pic>
      <p:sp>
        <p:nvSpPr>
          <p:cNvPr id="6" name="object 2"/>
          <p:cNvSpPr txBox="1">
            <a:spLocks/>
          </p:cNvSpPr>
          <p:nvPr/>
        </p:nvSpPr>
        <p:spPr>
          <a:xfrm>
            <a:off x="917460" y="299796"/>
            <a:ext cx="8378940" cy="75661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>
            <a:lvl1pPr>
              <a:defRPr sz="2200" b="0" i="0">
                <a:solidFill>
                  <a:schemeClr val="bg1"/>
                </a:solidFill>
                <a:latin typeface="Cambria"/>
                <a:ea typeface="+mj-ea"/>
                <a:cs typeface="Cambria"/>
              </a:defRPr>
            </a:lvl1pPr>
          </a:lstStyle>
          <a:p>
            <a:pPr marL="12700">
              <a:spcBef>
                <a:spcPts val="140"/>
              </a:spcBef>
            </a:pPr>
            <a:r>
              <a:rPr lang="ru-RU" sz="4800" spc="15" dirty="0">
                <a:solidFill>
                  <a:srgbClr val="000000"/>
                </a:solidFill>
                <a:latin typeface="Play" pitchFamily="2" charset="0"/>
                <a:ea typeface="Verdana" panose="020B0604030504040204" pitchFamily="34" charset="0"/>
                <a:cs typeface="Verdana" panose="020B0604030504040204" pitchFamily="34" charset="0"/>
              </a:rPr>
              <a:t>Построение профиля</a:t>
            </a:r>
            <a:endParaRPr lang="ru-RU" sz="4800" dirty="0">
              <a:latin typeface="Play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A90EE2-94CC-3C4D-BF23-85C10FFC3F63}"/>
              </a:ext>
            </a:extLst>
          </p:cNvPr>
          <p:cNvSpPr txBox="1"/>
          <p:nvPr/>
        </p:nvSpPr>
        <p:spPr>
          <a:xfrm>
            <a:off x="8934995" y="6439988"/>
            <a:ext cx="2811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Georgia" panose="02040502050405020303" pitchFamily="18" charset="0"/>
              </a:rPr>
              <a:t>©Институт прикладной психологии</a:t>
            </a:r>
          </a:p>
        </p:txBody>
      </p:sp>
    </p:spTree>
    <p:extLst>
      <p:ext uri="{BB962C8B-B14F-4D97-AF65-F5344CB8AC3E}">
        <p14:creationId xmlns:p14="http://schemas.microsoft.com/office/powerpoint/2010/main" val="8341511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945169" y="2273758"/>
            <a:ext cx="9677400" cy="294888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  <a:tabLst>
                <a:tab pos="241300" algn="l"/>
              </a:tabLst>
            </a:pPr>
            <a:r>
              <a:rPr lang="en-US" sz="4000" b="1" dirty="0">
                <a:latin typeface="Lato" panose="020F0502020204030203" pitchFamily="34" charset="0"/>
                <a:cs typeface="Lato" panose="020F0502020204030203" pitchFamily="34" charset="0"/>
              </a:rPr>
              <a:t>L, F &gt; 5 </a:t>
            </a:r>
            <a:r>
              <a:rPr lang="ru-RU" sz="4000" b="1" dirty="0">
                <a:latin typeface="Lato" panose="020F0502020204030203" pitchFamily="34" charset="0"/>
                <a:cs typeface="Lato" panose="020F0502020204030203" pitchFamily="34" charset="0"/>
              </a:rPr>
              <a:t>интерпретировать </a:t>
            </a:r>
          </a:p>
          <a:p>
            <a:pPr marL="12700" algn="ctr">
              <a:lnSpc>
                <a:spcPct val="100000"/>
              </a:lnSpc>
              <a:spcBef>
                <a:spcPts val="110"/>
              </a:spcBef>
              <a:tabLst>
                <a:tab pos="241300" algn="l"/>
              </a:tabLst>
            </a:pPr>
            <a:r>
              <a:rPr lang="ru-RU" sz="4000" b="1" dirty="0">
                <a:latin typeface="Lato" panose="020F0502020204030203" pitchFamily="34" charset="0"/>
                <a:cs typeface="Lato" panose="020F0502020204030203" pitchFamily="34" charset="0"/>
              </a:rPr>
              <a:t>«с поправкой»</a:t>
            </a:r>
          </a:p>
          <a:p>
            <a:pPr marL="12700" algn="ctr">
              <a:lnSpc>
                <a:spcPct val="100000"/>
              </a:lnSpc>
              <a:spcBef>
                <a:spcPts val="110"/>
              </a:spcBef>
              <a:tabLst>
                <a:tab pos="241300" algn="l"/>
              </a:tabLst>
            </a:pPr>
            <a:endParaRPr lang="ru-RU" sz="4000" b="1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12700" algn="ctr">
              <a:lnSpc>
                <a:spcPct val="100000"/>
              </a:lnSpc>
              <a:spcBef>
                <a:spcPts val="110"/>
              </a:spcBef>
              <a:tabLst>
                <a:tab pos="241300" algn="l"/>
              </a:tabLst>
            </a:pPr>
            <a:r>
              <a:rPr lang="en-US" sz="4000" b="1" dirty="0">
                <a:latin typeface="Lato" panose="020F0502020204030203" pitchFamily="34" charset="0"/>
                <a:cs typeface="Lato" panose="020F0502020204030203" pitchFamily="34" charset="0"/>
              </a:rPr>
              <a:t>L, F &gt; 7 </a:t>
            </a:r>
            <a:r>
              <a:rPr lang="ru-RU" sz="4000" b="1" dirty="0">
                <a:latin typeface="Lato" panose="020F0502020204030203" pitchFamily="34" charset="0"/>
                <a:cs typeface="Lato" panose="020F0502020204030203" pitchFamily="34" charset="0"/>
              </a:rPr>
              <a:t>результаты недостоверны</a:t>
            </a:r>
          </a:p>
          <a:p>
            <a:pPr marL="241300" indent="-228600">
              <a:lnSpc>
                <a:spcPct val="100000"/>
              </a:lnSpc>
              <a:spcBef>
                <a:spcPts val="110"/>
              </a:spcBef>
              <a:buFont typeface="Arial"/>
              <a:buChar char="•"/>
              <a:tabLst>
                <a:tab pos="241300" algn="l"/>
              </a:tabLst>
            </a:pPr>
            <a:endParaRPr lang="ru-RU" sz="28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object 2"/>
          <p:cNvSpPr txBox="1">
            <a:spLocks/>
          </p:cNvSpPr>
          <p:nvPr/>
        </p:nvSpPr>
        <p:spPr>
          <a:xfrm>
            <a:off x="917460" y="299796"/>
            <a:ext cx="8378940" cy="75661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>
            <a:lvl1pPr>
              <a:defRPr sz="2200" b="0" i="0">
                <a:solidFill>
                  <a:schemeClr val="bg1"/>
                </a:solidFill>
                <a:latin typeface="Cambria"/>
                <a:ea typeface="+mj-ea"/>
                <a:cs typeface="Cambria"/>
              </a:defRPr>
            </a:lvl1pPr>
          </a:lstStyle>
          <a:p>
            <a:pPr marL="12700">
              <a:spcBef>
                <a:spcPts val="140"/>
              </a:spcBef>
            </a:pPr>
            <a:r>
              <a:rPr lang="ru-RU" sz="4800" spc="15" dirty="0">
                <a:solidFill>
                  <a:srgbClr val="000000"/>
                </a:solidFill>
                <a:latin typeface="Play" pitchFamily="2" charset="0"/>
                <a:ea typeface="Verdana" panose="020B0604030504040204" pitchFamily="34" charset="0"/>
                <a:cs typeface="Verdana" panose="020B0604030504040204" pitchFamily="34" charset="0"/>
              </a:rPr>
              <a:t>Оценка достоверности</a:t>
            </a:r>
            <a:endParaRPr lang="ru-RU" sz="4800" dirty="0">
              <a:latin typeface="Play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A90EE2-94CC-3C4D-BF23-85C10FFC3F63}"/>
              </a:ext>
            </a:extLst>
          </p:cNvPr>
          <p:cNvSpPr txBox="1"/>
          <p:nvPr/>
        </p:nvSpPr>
        <p:spPr>
          <a:xfrm>
            <a:off x="8934995" y="6439988"/>
            <a:ext cx="2811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Georgia" panose="02040502050405020303" pitchFamily="18" charset="0"/>
              </a:rPr>
              <a:t>©Институт прикладной психологии</a:t>
            </a:r>
          </a:p>
        </p:txBody>
      </p:sp>
    </p:spTree>
    <p:extLst>
      <p:ext uri="{BB962C8B-B14F-4D97-AF65-F5344CB8AC3E}">
        <p14:creationId xmlns:p14="http://schemas.microsoft.com/office/powerpoint/2010/main" val="12586991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917460" y="1157314"/>
            <a:ext cx="10283940" cy="48468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10"/>
              </a:spcBef>
              <a:buFont typeface="Arial"/>
              <a:buChar char="•"/>
              <a:tabLst>
                <a:tab pos="241300" algn="l"/>
              </a:tabLst>
            </a:pPr>
            <a:r>
              <a:rPr lang="ru-RU" sz="2800" dirty="0">
                <a:latin typeface="Lato" panose="020F0502020204030203" pitchFamily="34" charset="0"/>
                <a:cs typeface="Lato" panose="020F0502020204030203" pitchFamily="34" charset="0"/>
              </a:rPr>
              <a:t>0-2 балла – не заинтересован в обследовании, закрыт, плохое </a:t>
            </a:r>
            <a:r>
              <a:rPr lang="ru-RU" sz="2800" dirty="0" err="1">
                <a:latin typeface="Lato" panose="020F0502020204030203" pitchFamily="34" charset="0"/>
                <a:cs typeface="Lato" panose="020F0502020204030203" pitchFamily="34" charset="0"/>
              </a:rPr>
              <a:t>самопонимание</a:t>
            </a:r>
            <a:endParaRPr lang="ru-RU" sz="2800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241300" indent="-228600">
              <a:lnSpc>
                <a:spcPct val="100000"/>
              </a:lnSpc>
              <a:spcBef>
                <a:spcPts val="110"/>
              </a:spcBef>
              <a:buFont typeface="Arial"/>
              <a:buChar char="•"/>
              <a:tabLst>
                <a:tab pos="241300" algn="l"/>
              </a:tabLst>
            </a:pPr>
            <a:endParaRPr lang="ru-RU" sz="2800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241300" indent="-228600">
              <a:lnSpc>
                <a:spcPct val="100000"/>
              </a:lnSpc>
              <a:spcBef>
                <a:spcPts val="110"/>
              </a:spcBef>
              <a:buFont typeface="Arial"/>
              <a:buChar char="•"/>
              <a:tabLst>
                <a:tab pos="241300" algn="l"/>
              </a:tabLst>
            </a:pPr>
            <a:r>
              <a:rPr lang="ru-RU" sz="2800" dirty="0">
                <a:latin typeface="Lato" panose="020F0502020204030203" pitchFamily="34" charset="0"/>
                <a:cs typeface="Lato" panose="020F0502020204030203" pitchFamily="34" charset="0"/>
              </a:rPr>
              <a:t>3-4 балла – гармоничная норма</a:t>
            </a:r>
          </a:p>
          <a:p>
            <a:pPr marL="241300" indent="-228600">
              <a:lnSpc>
                <a:spcPct val="100000"/>
              </a:lnSpc>
              <a:spcBef>
                <a:spcPts val="110"/>
              </a:spcBef>
              <a:buFont typeface="Arial"/>
              <a:buChar char="•"/>
              <a:tabLst>
                <a:tab pos="241300" algn="l"/>
              </a:tabLst>
            </a:pPr>
            <a:endParaRPr lang="ru-RU" sz="2800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241300" indent="-228600">
              <a:lnSpc>
                <a:spcPct val="100000"/>
              </a:lnSpc>
              <a:spcBef>
                <a:spcPts val="110"/>
              </a:spcBef>
              <a:buFont typeface="Arial"/>
              <a:buChar char="•"/>
              <a:tabLst>
                <a:tab pos="241300" algn="l"/>
              </a:tabLst>
            </a:pPr>
            <a:r>
              <a:rPr lang="ru-RU" sz="2800" dirty="0">
                <a:latin typeface="Lato" panose="020F0502020204030203" pitchFamily="34" charset="0"/>
                <a:cs typeface="Lato" panose="020F0502020204030203" pitchFamily="34" charset="0"/>
              </a:rPr>
              <a:t>5-7 баллов – заострение тенденции</a:t>
            </a:r>
          </a:p>
          <a:p>
            <a:pPr marL="241300" indent="-228600">
              <a:lnSpc>
                <a:spcPct val="100000"/>
              </a:lnSpc>
              <a:spcBef>
                <a:spcPts val="110"/>
              </a:spcBef>
              <a:buFont typeface="Arial"/>
              <a:buChar char="•"/>
              <a:tabLst>
                <a:tab pos="241300" algn="l"/>
              </a:tabLst>
            </a:pPr>
            <a:endParaRPr lang="ru-RU" sz="2800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241300" indent="-228600">
              <a:lnSpc>
                <a:spcPct val="100000"/>
              </a:lnSpc>
              <a:spcBef>
                <a:spcPts val="110"/>
              </a:spcBef>
              <a:buFont typeface="Arial"/>
              <a:buChar char="•"/>
              <a:tabLst>
                <a:tab pos="241300" algn="l"/>
              </a:tabLst>
            </a:pPr>
            <a:r>
              <a:rPr lang="ru-RU" sz="2800" dirty="0">
                <a:latin typeface="Lato" panose="020F0502020204030203" pitchFamily="34" charset="0"/>
                <a:cs typeface="Lato" panose="020F0502020204030203" pitchFamily="34" charset="0"/>
              </a:rPr>
              <a:t>8-9 баллов – выраженное заострение тенденции,  эмоциональная напряженность, трудности социально-психологической адаптации</a:t>
            </a:r>
          </a:p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41300" algn="l"/>
              </a:tabLst>
            </a:pPr>
            <a:r>
              <a:rPr lang="ru-RU" sz="2800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  <p:sp>
        <p:nvSpPr>
          <p:cNvPr id="6" name="object 2"/>
          <p:cNvSpPr txBox="1">
            <a:spLocks/>
          </p:cNvSpPr>
          <p:nvPr/>
        </p:nvSpPr>
        <p:spPr>
          <a:xfrm>
            <a:off x="917460" y="299796"/>
            <a:ext cx="8378940" cy="75661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>
            <a:lvl1pPr>
              <a:defRPr sz="2200" b="0" i="0">
                <a:solidFill>
                  <a:schemeClr val="bg1"/>
                </a:solidFill>
                <a:latin typeface="Cambria"/>
                <a:ea typeface="+mj-ea"/>
                <a:cs typeface="Cambria"/>
              </a:defRPr>
            </a:lvl1pPr>
          </a:lstStyle>
          <a:p>
            <a:pPr marL="12700">
              <a:spcBef>
                <a:spcPts val="140"/>
              </a:spcBef>
            </a:pPr>
            <a:r>
              <a:rPr lang="ru-RU" sz="4800" spc="15" dirty="0">
                <a:solidFill>
                  <a:srgbClr val="000000"/>
                </a:solidFill>
                <a:latin typeface="Play" pitchFamily="2" charset="0"/>
                <a:ea typeface="Verdana" panose="020B0604030504040204" pitchFamily="34" charset="0"/>
                <a:cs typeface="Verdana" panose="020B0604030504040204" pitchFamily="34" charset="0"/>
              </a:rPr>
              <a:t>Оценка профиля</a:t>
            </a:r>
            <a:endParaRPr lang="ru-RU" sz="4800" dirty="0">
              <a:latin typeface="Play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A90EE2-94CC-3C4D-BF23-85C10FFC3F63}"/>
              </a:ext>
            </a:extLst>
          </p:cNvPr>
          <p:cNvSpPr txBox="1"/>
          <p:nvPr/>
        </p:nvSpPr>
        <p:spPr>
          <a:xfrm>
            <a:off x="8934995" y="6439988"/>
            <a:ext cx="2811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Georgia" panose="02040502050405020303" pitchFamily="18" charset="0"/>
              </a:rPr>
              <a:t>©Институт прикладной психологии</a:t>
            </a:r>
          </a:p>
        </p:txBody>
      </p:sp>
    </p:spTree>
    <p:extLst>
      <p:ext uri="{BB962C8B-B14F-4D97-AF65-F5344CB8AC3E}">
        <p14:creationId xmlns:p14="http://schemas.microsoft.com/office/powerpoint/2010/main" val="5605137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1image59566864">
            <a:extLst>
              <a:ext uri="{FF2B5EF4-FFF2-40B4-BE49-F238E27FC236}">
                <a16:creationId xmlns:a16="http://schemas.microsoft.com/office/drawing/2014/main" id="{39A3F543-817C-8B4E-8E09-B6CBE04AF0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4281" r="5000" b="4279"/>
          <a:stretch/>
        </p:blipFill>
        <p:spPr bwMode="auto">
          <a:xfrm>
            <a:off x="1435321" y="0"/>
            <a:ext cx="93213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3"/>
          <p:cNvSpPr txBox="1"/>
          <p:nvPr/>
        </p:nvSpPr>
        <p:spPr>
          <a:xfrm>
            <a:off x="917460" y="915860"/>
            <a:ext cx="9581515" cy="35266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41300" algn="l"/>
              </a:tabLst>
            </a:pPr>
            <a:r>
              <a:rPr sz="2200" spc="-120" dirty="0">
                <a:latin typeface="Calibri"/>
                <a:cs typeface="Calibri"/>
              </a:rPr>
              <a:t> 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A90EE2-94CC-3C4D-BF23-85C10FFC3F63}"/>
              </a:ext>
            </a:extLst>
          </p:cNvPr>
          <p:cNvSpPr txBox="1"/>
          <p:nvPr/>
        </p:nvSpPr>
        <p:spPr>
          <a:xfrm>
            <a:off x="8934995" y="6439988"/>
            <a:ext cx="2811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Georgia" panose="02040502050405020303" pitchFamily="18" charset="0"/>
              </a:rPr>
              <a:t>©Институт прикладной психологии</a:t>
            </a:r>
          </a:p>
        </p:txBody>
      </p:sp>
    </p:spTree>
    <p:extLst>
      <p:ext uri="{BB962C8B-B14F-4D97-AF65-F5344CB8AC3E}">
        <p14:creationId xmlns:p14="http://schemas.microsoft.com/office/powerpoint/2010/main" val="1932291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08256D-F285-D448-A62B-6C277F327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>
                <a:latin typeface="Play" pitchFamily="2" charset="0"/>
                <a:ea typeface="Verdana" panose="020B0604030504040204" pitchFamily="34" charset="0"/>
                <a:cs typeface="Verdana" panose="020B0604030504040204" pitchFamily="34" charset="0"/>
              </a:rPr>
              <a:t>«Содержание» ведущих тенденций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7C1E18B7-2DEA-8F48-AF3F-34EB5A7CFF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5337168"/>
              </p:ext>
            </p:extLst>
          </p:nvPr>
        </p:nvGraphicFramePr>
        <p:xfrm>
          <a:off x="420188" y="1943189"/>
          <a:ext cx="11235248" cy="40787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17624">
                  <a:extLst>
                    <a:ext uri="{9D8B030D-6E8A-4147-A177-3AD203B41FA5}">
                      <a16:colId xmlns:a16="http://schemas.microsoft.com/office/drawing/2014/main" val="1909961816"/>
                    </a:ext>
                  </a:extLst>
                </a:gridCol>
                <a:gridCol w="5617624">
                  <a:extLst>
                    <a:ext uri="{9D8B030D-6E8A-4147-A177-3AD203B41FA5}">
                      <a16:colId xmlns:a16="http://schemas.microsoft.com/office/drawing/2014/main" val="1723738386"/>
                    </a:ext>
                  </a:extLst>
                </a:gridCol>
              </a:tblGrid>
              <a:tr h="2039393">
                <a:tc>
                  <a:txBody>
                    <a:bodyPr/>
                    <a:lstStyle/>
                    <a:p>
                      <a:pPr algn="ctr"/>
                      <a:r>
                        <a:rPr lang="ru-RU" sz="3800" dirty="0">
                          <a:solidFill>
                            <a:schemeClr val="accent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Тип эмоционального реагирования</a:t>
                      </a:r>
                    </a:p>
                  </a:txBody>
                  <a:tcPr marL="97698" marR="97698" marT="48849" marB="4884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800" dirty="0">
                          <a:solidFill>
                            <a:srgbClr val="FF40FF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Когнитивный стиль</a:t>
                      </a:r>
                    </a:p>
                  </a:txBody>
                  <a:tcPr marL="97698" marR="97698" marT="48849" marB="4884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4733164"/>
                  </a:ext>
                </a:extLst>
              </a:tr>
              <a:tr h="2039393">
                <a:tc>
                  <a:txBody>
                    <a:bodyPr/>
                    <a:lstStyle/>
                    <a:p>
                      <a:pPr algn="ctr"/>
                      <a:r>
                        <a:rPr lang="ru-RU" sz="3800" dirty="0">
                          <a:solidFill>
                            <a:srgbClr val="FF0000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Ведущая мотивационная направленность</a:t>
                      </a:r>
                    </a:p>
                  </a:txBody>
                  <a:tcPr marL="97698" marR="97698" marT="48849" marB="4884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800" dirty="0">
                          <a:solidFill>
                            <a:srgbClr val="00FB92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Стиль межличностного поведения</a:t>
                      </a:r>
                    </a:p>
                  </a:txBody>
                  <a:tcPr marL="97698" marR="97698" marT="48849" marB="4884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076378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76CC886-E3D3-DC4B-85AD-12DE4EB1B395}"/>
              </a:ext>
            </a:extLst>
          </p:cNvPr>
          <p:cNvSpPr txBox="1"/>
          <p:nvPr/>
        </p:nvSpPr>
        <p:spPr>
          <a:xfrm>
            <a:off x="8934995" y="6439988"/>
            <a:ext cx="2811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Georgia" panose="02040502050405020303" pitchFamily="18" charset="0"/>
              </a:rPr>
              <a:t>©Институт прикладной психологии</a:t>
            </a:r>
          </a:p>
        </p:txBody>
      </p:sp>
    </p:spTree>
    <p:extLst>
      <p:ext uri="{BB962C8B-B14F-4D97-AF65-F5344CB8AC3E}">
        <p14:creationId xmlns:p14="http://schemas.microsoft.com/office/powerpoint/2010/main" val="1149455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08256D-F285-D448-A62B-6C277F327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>
                <a:latin typeface="Play" pitchFamily="2" charset="0"/>
                <a:ea typeface="Verdana" panose="020B0604030504040204" pitchFamily="34" charset="0"/>
                <a:cs typeface="Verdana" panose="020B0604030504040204" pitchFamily="34" charset="0"/>
              </a:rPr>
              <a:t>Эмоции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6CC886-E3D3-DC4B-85AD-12DE4EB1B395}"/>
              </a:ext>
            </a:extLst>
          </p:cNvPr>
          <p:cNvSpPr txBox="1"/>
          <p:nvPr/>
        </p:nvSpPr>
        <p:spPr>
          <a:xfrm>
            <a:off x="8934995" y="6439988"/>
            <a:ext cx="2811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Georgia" panose="02040502050405020303" pitchFamily="18" charset="0"/>
              </a:rPr>
              <a:t>©Институт прикладной психологии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6FD0CF-CE79-C44B-8F3B-51C34AAE0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2683" y="365125"/>
            <a:ext cx="5194300" cy="5194300"/>
          </a:xfrm>
          <a:prstGeom prst="rect">
            <a:avLst/>
          </a:prstGeom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D78212FA-F491-F442-9F45-D6F776F0C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8811"/>
            <a:ext cx="6979920" cy="4614364"/>
          </a:xfrm>
        </p:spPr>
        <p:txBody>
          <a:bodyPr>
            <a:normAutofit/>
          </a:bodyPr>
          <a:lstStyle/>
          <a:p>
            <a:r>
              <a:rPr lang="ru-RU" dirty="0">
                <a:latin typeface="Lato" panose="020F0502020204030203" pitchFamily="34" charset="0"/>
                <a:cs typeface="Lato" panose="020F0502020204030203" pitchFamily="34" charset="0"/>
              </a:rPr>
              <a:t>Оптимистичность/пессимистичность</a:t>
            </a:r>
          </a:p>
          <a:p>
            <a:endParaRPr lang="ru-RU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ru-RU" dirty="0">
                <a:latin typeface="Lato" panose="020F0502020204030203" pitchFamily="34" charset="0"/>
                <a:cs typeface="Lato" panose="020F0502020204030203" pitchFamily="34" charset="0"/>
              </a:rPr>
              <a:t>Глубина/поверхностность</a:t>
            </a:r>
          </a:p>
          <a:p>
            <a:endParaRPr lang="ru-RU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ru-RU" dirty="0">
                <a:latin typeface="Lato" panose="020F0502020204030203" pitchFamily="34" charset="0"/>
                <a:cs typeface="Lato" panose="020F0502020204030203" pitchFamily="34" charset="0"/>
              </a:rPr>
              <a:t>Подвижность/устойчивость</a:t>
            </a:r>
          </a:p>
          <a:p>
            <a:endParaRPr lang="ru-RU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ru-RU" dirty="0">
                <a:latin typeface="Lato" panose="020F0502020204030203" pitchFamily="34" charset="0"/>
                <a:cs typeface="Lato" panose="020F0502020204030203" pitchFamily="34" charset="0"/>
              </a:rPr>
              <a:t>Преобладание рационального/эмоционального</a:t>
            </a:r>
          </a:p>
        </p:txBody>
      </p:sp>
    </p:spTree>
    <p:extLst>
      <p:ext uri="{BB962C8B-B14F-4D97-AF65-F5344CB8AC3E}">
        <p14:creationId xmlns:p14="http://schemas.microsoft.com/office/powerpoint/2010/main" val="4260539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08256D-F285-D448-A62B-6C277F327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>
                <a:latin typeface="Play" pitchFamily="2" charset="0"/>
                <a:ea typeface="Verdana" panose="020B0604030504040204" pitchFamily="34" charset="0"/>
                <a:cs typeface="Verdana" panose="020B0604030504040204" pitchFamily="34" charset="0"/>
              </a:rPr>
              <a:t>Мотивация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6CC886-E3D3-DC4B-85AD-12DE4EB1B395}"/>
              </a:ext>
            </a:extLst>
          </p:cNvPr>
          <p:cNvSpPr txBox="1"/>
          <p:nvPr/>
        </p:nvSpPr>
        <p:spPr>
          <a:xfrm>
            <a:off x="8934995" y="6439988"/>
            <a:ext cx="2811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Georgia" panose="02040502050405020303" pitchFamily="18" charset="0"/>
              </a:rPr>
              <a:t>©Институт прикладной психологии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26207B-1B13-804E-B566-41F60FD42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2683" y="365125"/>
            <a:ext cx="5194300" cy="5194300"/>
          </a:xfrm>
          <a:prstGeom prst="rect">
            <a:avLst/>
          </a:prstGeom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AF332C4F-495D-4042-9D34-2EB1AB954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78811"/>
            <a:ext cx="7600407" cy="4614364"/>
          </a:xfrm>
        </p:spPr>
        <p:txBody>
          <a:bodyPr>
            <a:normAutofit lnSpcReduction="10000"/>
          </a:bodyPr>
          <a:lstStyle/>
          <a:p>
            <a:r>
              <a:rPr lang="ru-RU" dirty="0">
                <a:latin typeface="Lato" panose="020F0502020204030203" pitchFamily="34" charset="0"/>
                <a:cs typeface="Lato" panose="020F0502020204030203" pitchFamily="34" charset="0"/>
              </a:rPr>
              <a:t>Достижения/избегания</a:t>
            </a:r>
          </a:p>
          <a:p>
            <a:endParaRPr lang="ru-RU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ru-RU" dirty="0" err="1">
                <a:latin typeface="Lato" panose="020F0502020204030203" pitchFamily="34" charset="0"/>
                <a:cs typeface="Lato" panose="020F0502020204030203" pitchFamily="34" charset="0"/>
              </a:rPr>
              <a:t>Аффилиации</a:t>
            </a:r>
            <a:r>
              <a:rPr lang="ru-RU" dirty="0">
                <a:latin typeface="Lato" panose="020F0502020204030203" pitchFamily="34" charset="0"/>
                <a:cs typeface="Lato" panose="020F0502020204030203" pitchFamily="34" charset="0"/>
              </a:rPr>
              <a:t>/внимания</a:t>
            </a:r>
          </a:p>
          <a:p>
            <a:endParaRPr lang="ru-RU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ru-RU" dirty="0">
                <a:latin typeface="Lato" panose="020F0502020204030203" pitchFamily="34" charset="0"/>
                <a:cs typeface="Lato" panose="020F0502020204030203" pitchFamily="34" charset="0"/>
              </a:rPr>
              <a:t>Альтруистические/эгоистические тенденции</a:t>
            </a:r>
          </a:p>
          <a:p>
            <a:endParaRPr lang="ru-RU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ru-RU" dirty="0">
                <a:latin typeface="Lato" panose="020F0502020204030203" pitchFamily="34" charset="0"/>
                <a:cs typeface="Lato" panose="020F0502020204030203" pitchFamily="34" charset="0"/>
              </a:rPr>
              <a:t>Удовлетворение экзистенциальных/</a:t>
            </a:r>
            <a:r>
              <a:rPr lang="ru-RU" dirty="0" err="1">
                <a:latin typeface="Lato" panose="020F0502020204030203" pitchFamily="34" charset="0"/>
                <a:cs typeface="Lato" panose="020F0502020204030203" pitchFamily="34" charset="0"/>
              </a:rPr>
              <a:t>социо</a:t>
            </a:r>
            <a:r>
              <a:rPr lang="ru-RU" dirty="0">
                <a:latin typeface="Lato" panose="020F0502020204030203" pitchFamily="34" charset="0"/>
                <a:cs typeface="Lato" panose="020F0502020204030203" pitchFamily="34" charset="0"/>
              </a:rPr>
              <a:t>-экономических потребностей</a:t>
            </a:r>
          </a:p>
        </p:txBody>
      </p:sp>
    </p:spTree>
    <p:extLst>
      <p:ext uri="{BB962C8B-B14F-4D97-AF65-F5344CB8AC3E}">
        <p14:creationId xmlns:p14="http://schemas.microsoft.com/office/powerpoint/2010/main" val="2499802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08256D-F285-D448-A62B-6C277F327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>
                <a:latin typeface="Play" pitchFamily="2" charset="0"/>
                <a:ea typeface="Verdana" panose="020B0604030504040204" pitchFamily="34" charset="0"/>
                <a:cs typeface="Verdana" panose="020B0604030504040204" pitchFamily="34" charset="0"/>
              </a:rPr>
              <a:t>Когнитивный стиль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6CC886-E3D3-DC4B-85AD-12DE4EB1B395}"/>
              </a:ext>
            </a:extLst>
          </p:cNvPr>
          <p:cNvSpPr txBox="1"/>
          <p:nvPr/>
        </p:nvSpPr>
        <p:spPr>
          <a:xfrm>
            <a:off x="8934995" y="6439988"/>
            <a:ext cx="2811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Georgia" panose="02040502050405020303" pitchFamily="18" charset="0"/>
              </a:rPr>
              <a:t>©Институт прикладной психологии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466E58D-0979-B648-9A6A-834314D45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2685" y="365125"/>
            <a:ext cx="5194298" cy="5194298"/>
          </a:xfrm>
          <a:prstGeom prst="rect">
            <a:avLst/>
          </a:prstGeom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1EE303BB-31FD-ED41-A765-A876CB3FF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78811"/>
            <a:ext cx="7600407" cy="4614364"/>
          </a:xfrm>
        </p:spPr>
        <p:txBody>
          <a:bodyPr>
            <a:normAutofit/>
          </a:bodyPr>
          <a:lstStyle/>
          <a:p>
            <a:r>
              <a:rPr lang="ru-RU" dirty="0">
                <a:latin typeface="Lato" panose="020F0502020204030203" pitchFamily="34" charset="0"/>
                <a:cs typeface="Lato" panose="020F0502020204030203" pitchFamily="34" charset="0"/>
              </a:rPr>
              <a:t>Наглядно-образный, художественный</a:t>
            </a:r>
          </a:p>
          <a:p>
            <a:endParaRPr lang="ru-RU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ru-RU" dirty="0">
                <a:latin typeface="Lato" panose="020F0502020204030203" pitchFamily="34" charset="0"/>
                <a:cs typeface="Lato" panose="020F0502020204030203" pitchFamily="34" charset="0"/>
              </a:rPr>
              <a:t>Интуитивный, целостный, спекулятивный</a:t>
            </a:r>
          </a:p>
          <a:p>
            <a:endParaRPr lang="ru-RU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ru-RU" dirty="0">
                <a:latin typeface="Lato" panose="020F0502020204030203" pitchFamily="34" charset="0"/>
                <a:cs typeface="Lato" panose="020F0502020204030203" pitchFamily="34" charset="0"/>
              </a:rPr>
              <a:t>Формально-логический, числовой</a:t>
            </a:r>
          </a:p>
          <a:p>
            <a:endParaRPr lang="ru-RU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ru-RU" dirty="0">
                <a:latin typeface="Lato" panose="020F0502020204030203" pitchFamily="34" charset="0"/>
                <a:cs typeface="Lato" panose="020F0502020204030203" pitchFamily="34" charset="0"/>
              </a:rPr>
              <a:t>Вербально-аналитический, словесный</a:t>
            </a:r>
          </a:p>
        </p:txBody>
      </p:sp>
    </p:spTree>
    <p:extLst>
      <p:ext uri="{BB962C8B-B14F-4D97-AF65-F5344CB8AC3E}">
        <p14:creationId xmlns:p14="http://schemas.microsoft.com/office/powerpoint/2010/main" val="5939796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{164C03C4-679E-2449-A29D-E2C72E344E44}tf16401369</Template>
  <TotalTime>2358</TotalTime>
  <Words>1170</Words>
  <Application>Microsoft Macintosh PowerPoint</Application>
  <PresentationFormat>Широкоэкранный</PresentationFormat>
  <Paragraphs>331</Paragraphs>
  <Slides>53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64" baseType="lpstr">
      <vt:lpstr>Arial</vt:lpstr>
      <vt:lpstr>Calibri</vt:lpstr>
      <vt:lpstr>Calibri Light</vt:lpstr>
      <vt:lpstr>Georgia</vt:lpstr>
      <vt:lpstr>Lato</vt:lpstr>
      <vt:lpstr>Lato Black</vt:lpstr>
      <vt:lpstr>Lato Light</vt:lpstr>
      <vt:lpstr>Play</vt:lpstr>
      <vt:lpstr>Times New Roman</vt:lpstr>
      <vt:lpstr>Verdana</vt:lpstr>
      <vt:lpstr>Тема Office</vt:lpstr>
      <vt:lpstr>Презентация PowerPoint</vt:lpstr>
      <vt:lpstr>Презентация PowerPoint</vt:lpstr>
      <vt:lpstr>Ортогональные схемы</vt:lpstr>
      <vt:lpstr>Презентация PowerPoint</vt:lpstr>
      <vt:lpstr>Презентация PowerPoint</vt:lpstr>
      <vt:lpstr>«Содержание» ведущих тенденций</vt:lpstr>
      <vt:lpstr>Эмоции</vt:lpstr>
      <vt:lpstr>Мотивация</vt:lpstr>
      <vt:lpstr>Когнитивный стиль</vt:lpstr>
      <vt:lpstr>Стиль межличностного поведения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Диапазон личностной изменчивости</vt:lpstr>
      <vt:lpstr>Презентация PowerPoint</vt:lpstr>
      <vt:lpstr>Индивидуально-типологический опросник </vt:lpstr>
      <vt:lpstr>Презентация PowerPoint</vt:lpstr>
      <vt:lpstr>Презентация PowerPoint</vt:lpstr>
      <vt:lpstr>Презентация PowerPoint</vt:lpstr>
      <vt:lpstr>Презентация PowerPoint</vt:lpstr>
      <vt:lpstr>Стандартизированный многофакторный метод исследования личности</vt:lpstr>
      <vt:lpstr>Презентация PowerPoint</vt:lpstr>
      <vt:lpstr>Проблемы MMPI</vt:lpstr>
      <vt:lpstr>СМИЛ</vt:lpstr>
      <vt:lpstr>Презентация PowerPoint</vt:lpstr>
      <vt:lpstr>Презентация PowerPoint</vt:lpstr>
      <vt:lpstr>Т-баллы</vt:lpstr>
      <vt:lpstr>Презентация PowerPoint</vt:lpstr>
      <vt:lpstr>Индекс Уэлша</vt:lpstr>
      <vt:lpstr>Примеры недостоверных профилей</vt:lpstr>
      <vt:lpstr>Норма-дезадаптация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Лазарев</dc:creator>
  <cp:lastModifiedBy>Максим Лазарев</cp:lastModifiedBy>
  <cp:revision>114</cp:revision>
  <dcterms:created xsi:type="dcterms:W3CDTF">2018-12-04T05:10:55Z</dcterms:created>
  <dcterms:modified xsi:type="dcterms:W3CDTF">2019-10-30T19:59:37Z</dcterms:modified>
</cp:coreProperties>
</file>