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fntdata" ContentType="application/x-fontdata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5143500" type="screen16x9"/>
  <p:notesSz cx="6858000" cy="9144000"/>
  <p:embeddedFontLst>
    <p:embeddedFont>
      <p:font typeface="Amatic SC" panose="020B0604020202020204" charset="-79"/>
      <p:regular r:id="rId14"/>
      <p:bold r:id="rId15"/>
    </p:embeddedFont>
    <p:embeddedFont>
      <p:font typeface="Source Code Pro" panose="020B0604020202020204" charset="0"/>
      <p:regular r:id="rId16"/>
      <p:bold r:id="rId17"/>
      <p:italic r:id="rId18"/>
      <p:boldItalic r:id="rId19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6" d="100"/>
          <a:sy n="56" d="100"/>
        </p:scale>
        <p:origin x="-654" y="-11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font" Target="fonts/font5.fntdata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font" Target="fonts/font4.fntdata"/><Relationship Id="rId2" Type="http://schemas.openxmlformats.org/officeDocument/2006/relationships/slide" Target="slides/slide1.xml"/><Relationship Id="rId16" Type="http://schemas.openxmlformats.org/officeDocument/2006/relationships/font" Target="fonts/font3.fntdata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font" Target="fonts/font2.fntdata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font" Target="fonts/font6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1.fntdata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420658041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4" name="Google Shape;54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g6588da3b6d_0_2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8" name="Google Shape;118;g6588da3b6d_0_2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g6588da3b6d_0_22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4" name="Google Shape;124;g6588da3b6d_0_22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g6588da3b6d_0_9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0" name="Google Shape;60;g6588da3b6d_0_9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g6588da3b6d_0_10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7" name="Google Shape;67;g6588da3b6d_0_10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g6588da3b6d_0_16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7" name="Google Shape;77;g6588da3b6d_0_16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g6588da3b6d_0_17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5" name="Google Shape;85;g6588da3b6d_0_17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g6588da3b6d_0_18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1" name="Google Shape;91;g6588da3b6d_0_18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g6588da3b6d_0_19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8" name="Google Shape;98;g6588da3b6d_0_19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g6588da3b6d_0_20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7" name="Google Shape;107;g6588da3b6d_0_20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g6588da3b6d_0_2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3" name="Google Shape;113;g6588da3b6d_0_2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bg>
      <p:bgPr>
        <a:solidFill>
          <a:schemeClr val="dk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>
            <a:off x="0" y="0"/>
            <a:ext cx="9144000" cy="3429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ctrTitle"/>
          </p:nvPr>
        </p:nvSpPr>
        <p:spPr>
          <a:xfrm>
            <a:off x="311700" y="392150"/>
            <a:ext cx="8520600" cy="2690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1pPr>
            <a:lvl2pPr lvl="1" algn="ctr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2pPr>
            <a:lvl3pPr lvl="2" algn="ctr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3pPr>
            <a:lvl4pPr lvl="3" algn="ctr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4pPr>
            <a:lvl5pPr lvl="4" algn="ctr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5pPr>
            <a:lvl6pPr lvl="5" algn="ctr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6pPr>
            <a:lvl7pPr lvl="6" algn="ctr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7pPr>
            <a:lvl8pPr lvl="7" algn="ctr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8pPr>
            <a:lvl9pPr lvl="8" algn="ctr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ubTitle" idx="1"/>
          </p:nvPr>
        </p:nvSpPr>
        <p:spPr>
          <a:xfrm>
            <a:off x="311700" y="3890400"/>
            <a:ext cx="8520600" cy="70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100"/>
              <a:buNone/>
              <a:defRPr sz="2100" b="1">
                <a:solidFill>
                  <a:schemeClr val="accent1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100"/>
              <a:buNone/>
              <a:defRPr sz="2100" b="1">
                <a:solidFill>
                  <a:schemeClr val="accent1"/>
                </a:solidFill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100"/>
              <a:buNone/>
              <a:defRPr sz="2100" b="1">
                <a:solidFill>
                  <a:schemeClr val="accent1"/>
                </a:solidFill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100"/>
              <a:buNone/>
              <a:defRPr sz="2100" b="1">
                <a:solidFill>
                  <a:schemeClr val="accent1"/>
                </a:solidFill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100"/>
              <a:buNone/>
              <a:defRPr sz="2100" b="1">
                <a:solidFill>
                  <a:schemeClr val="accent1"/>
                </a:solidFill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100"/>
              <a:buNone/>
              <a:defRPr sz="2100" b="1">
                <a:solidFill>
                  <a:schemeClr val="accent1"/>
                </a:solidFill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100"/>
              <a:buNone/>
              <a:defRPr sz="2100" b="1">
                <a:solidFill>
                  <a:schemeClr val="accent1"/>
                </a:solidFill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100"/>
              <a:buNone/>
              <a:defRPr sz="2100" b="1">
                <a:solidFill>
                  <a:schemeClr val="accent1"/>
                </a:solidFill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100"/>
              <a:buNone/>
              <a:defRPr sz="2100" b="1">
                <a:solidFill>
                  <a:schemeClr val="accent1"/>
                </a:solidFill>
              </a:defRPr>
            </a:lvl9pPr>
          </a:lstStyle>
          <a:p>
            <a:endParaRPr/>
          </a:p>
        </p:txBody>
      </p:sp>
      <p:sp>
        <p:nvSpPr>
          <p:cNvPr id="13" name="Google Shape;13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240275"/>
            <a:ext cx="8520600" cy="1981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  <a:highlight>
                  <a:schemeClr val="accent1"/>
                </a:highlight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  <a:highlight>
                  <a:schemeClr val="accent1"/>
                </a:highlight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  <a:highlight>
                  <a:schemeClr val="accent1"/>
                </a:highlight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  <a:highlight>
                  <a:schemeClr val="accent1"/>
                </a:highlight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  <a:highlight>
                  <a:schemeClr val="accent1"/>
                </a:highlight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  <a:highlight>
                  <a:schemeClr val="accent1"/>
                </a:highlight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  <a:highlight>
                  <a:schemeClr val="accent1"/>
                </a:highlight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  <a:highlight>
                  <a:schemeClr val="accent1"/>
                </a:highlight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  <a:highlight>
                  <a:schemeClr val="accent1"/>
                </a:highlight>
              </a:defRPr>
            </a:lvl9pPr>
          </a:lstStyle>
          <a:p>
            <a:r>
              <a:t>xx%</a:t>
            </a:r>
          </a:p>
        </p:txBody>
      </p:sp>
      <p:sp>
        <p:nvSpPr>
          <p:cNvPr id="48" name="Google Shape;48;p11"/>
          <p:cNvSpPr txBox="1">
            <a:spLocks noGrp="1"/>
          </p:cNvSpPr>
          <p:nvPr>
            <p:ph type="body" idx="1"/>
          </p:nvPr>
        </p:nvSpPr>
        <p:spPr>
          <a:xfrm>
            <a:off x="311700" y="33046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Char char="●"/>
              <a:defRPr>
                <a:solidFill>
                  <a:schemeClr val="accent1"/>
                </a:solidFill>
                <a:highlight>
                  <a:schemeClr val="dk1"/>
                </a:highlight>
              </a:defRPr>
            </a:lvl1pPr>
            <a:lvl2pPr marL="914400" lvl="1" indent="-317500" algn="ctr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○"/>
              <a:defRPr>
                <a:solidFill>
                  <a:schemeClr val="accent1"/>
                </a:solidFill>
                <a:highlight>
                  <a:schemeClr val="dk1"/>
                </a:highlight>
              </a:defRPr>
            </a:lvl2pPr>
            <a:lvl3pPr marL="1371600" lvl="2" indent="-317500" algn="ctr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■"/>
              <a:defRPr>
                <a:solidFill>
                  <a:schemeClr val="accent1"/>
                </a:solidFill>
                <a:highlight>
                  <a:schemeClr val="dk1"/>
                </a:highlight>
              </a:defRPr>
            </a:lvl3pPr>
            <a:lvl4pPr marL="1828800" lvl="3" indent="-317500" algn="ctr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●"/>
              <a:defRPr>
                <a:solidFill>
                  <a:schemeClr val="accent1"/>
                </a:solidFill>
                <a:highlight>
                  <a:schemeClr val="dk1"/>
                </a:highlight>
              </a:defRPr>
            </a:lvl4pPr>
            <a:lvl5pPr marL="2286000" lvl="4" indent="-317500" algn="ctr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○"/>
              <a:defRPr>
                <a:solidFill>
                  <a:schemeClr val="accent1"/>
                </a:solidFill>
                <a:highlight>
                  <a:schemeClr val="dk1"/>
                </a:highlight>
              </a:defRPr>
            </a:lvl5pPr>
            <a:lvl6pPr marL="2743200" lvl="5" indent="-317500" algn="ctr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■"/>
              <a:defRPr>
                <a:solidFill>
                  <a:schemeClr val="accent1"/>
                </a:solidFill>
                <a:highlight>
                  <a:schemeClr val="dk1"/>
                </a:highlight>
              </a:defRPr>
            </a:lvl6pPr>
            <a:lvl7pPr marL="3200400" lvl="6" indent="-317500" algn="ctr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●"/>
              <a:defRPr>
                <a:solidFill>
                  <a:schemeClr val="accent1"/>
                </a:solidFill>
                <a:highlight>
                  <a:schemeClr val="dk1"/>
                </a:highlight>
              </a:defRPr>
            </a:lvl7pPr>
            <a:lvl8pPr marL="3657600" lvl="7" indent="-317500" algn="ctr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○"/>
              <a:defRPr>
                <a:solidFill>
                  <a:schemeClr val="accent1"/>
                </a:solidFill>
                <a:highlight>
                  <a:schemeClr val="dk1"/>
                </a:highlight>
              </a:defRPr>
            </a:lvl8pPr>
            <a:lvl9pPr marL="4114800" lvl="8" indent="-317500" algn="ctr">
              <a:spcBef>
                <a:spcPts val="1600"/>
              </a:spcBef>
              <a:spcAft>
                <a:spcPts val="1600"/>
              </a:spcAft>
              <a:buClr>
                <a:schemeClr val="accent1"/>
              </a:buClr>
              <a:buSzPts val="1400"/>
              <a:buChar char="■"/>
              <a:defRPr>
                <a:solidFill>
                  <a:schemeClr val="accent1"/>
                </a:solidFill>
                <a:highlight>
                  <a:schemeClr val="dk1"/>
                </a:highlight>
              </a:defRPr>
            </a:lvl9pPr>
          </a:lstStyle>
          <a:p>
            <a:endParaRPr/>
          </a:p>
        </p:txBody>
      </p:sp>
      <p:sp>
        <p:nvSpPr>
          <p:cNvPr id="49" name="Google Shape;49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bg>
      <p:bgPr>
        <a:solidFill>
          <a:schemeClr val="dk1"/>
        </a:solidFill>
        <a:effectLst/>
      </p:bgPr>
    </p:bg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3"/>
          <p:cNvSpPr txBox="1">
            <a:spLocks noGrp="1"/>
          </p:cNvSpPr>
          <p:nvPr>
            <p:ph type="title"/>
          </p:nvPr>
        </p:nvSpPr>
        <p:spPr>
          <a:xfrm>
            <a:off x="2802750" y="802500"/>
            <a:ext cx="3538500" cy="3538500"/>
          </a:xfrm>
          <a:prstGeom prst="rect">
            <a:avLst/>
          </a:prstGeom>
          <a:solidFill>
            <a:srgbClr val="FFFFFF"/>
          </a:solidFill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16" name="Google Shape;16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4"/>
          <p:cNvSpPr txBox="1">
            <a:spLocks noGrp="1"/>
          </p:cNvSpPr>
          <p:nvPr>
            <p:ph type="title"/>
          </p:nvPr>
        </p:nvSpPr>
        <p:spPr>
          <a:xfrm>
            <a:off x="311700" y="292850"/>
            <a:ext cx="8520600" cy="801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body" idx="1"/>
          </p:nvPr>
        </p:nvSpPr>
        <p:spPr>
          <a:xfrm>
            <a:off x="311700" y="1228675"/>
            <a:ext cx="8520600" cy="3340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20" name="Google Shape;20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5"/>
          <p:cNvSpPr txBox="1">
            <a:spLocks noGrp="1"/>
          </p:cNvSpPr>
          <p:nvPr>
            <p:ph type="title"/>
          </p:nvPr>
        </p:nvSpPr>
        <p:spPr>
          <a:xfrm>
            <a:off x="311700" y="292850"/>
            <a:ext cx="8520600" cy="801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1"/>
          </p:nvPr>
        </p:nvSpPr>
        <p:spPr>
          <a:xfrm>
            <a:off x="311700" y="1228675"/>
            <a:ext cx="3999900" cy="3340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body" idx="2"/>
          </p:nvPr>
        </p:nvSpPr>
        <p:spPr>
          <a:xfrm>
            <a:off x="4832400" y="1228675"/>
            <a:ext cx="3999900" cy="3340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5" name="Google Shape;25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6"/>
          <p:cNvSpPr txBox="1">
            <a:spLocks noGrp="1"/>
          </p:cNvSpPr>
          <p:nvPr>
            <p:ph type="title"/>
          </p:nvPr>
        </p:nvSpPr>
        <p:spPr>
          <a:xfrm>
            <a:off x="304800" y="309350"/>
            <a:ext cx="8537700" cy="748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1pPr>
            <a:lvl2pPr lvl="1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2pPr>
            <a:lvl3pPr lvl="2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3pPr>
            <a:lvl4pPr lvl="3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4pPr>
            <a:lvl5pPr lvl="4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5pPr>
            <a:lvl6pPr lvl="5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6pPr>
            <a:lvl7pPr lvl="6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7pPr>
            <a:lvl8pPr lvl="7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8pPr>
            <a:lvl9pPr lvl="8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9pPr>
          </a:lstStyle>
          <a:p>
            <a:endParaRPr/>
          </a:p>
        </p:txBody>
      </p:sp>
      <p:sp>
        <p:nvSpPr>
          <p:cNvPr id="28" name="Google Shape;28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 sz="3000">
                <a:highlight>
                  <a:schemeClr val="dk1"/>
                </a:highlight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 sz="3000">
                <a:highlight>
                  <a:schemeClr val="dk1"/>
                </a:highlight>
              </a:defRPr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 sz="3000">
                <a:highlight>
                  <a:schemeClr val="dk1"/>
                </a:highlight>
              </a:defRPr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 sz="3000">
                <a:highlight>
                  <a:schemeClr val="dk1"/>
                </a:highlight>
              </a:defRPr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 sz="3000">
                <a:highlight>
                  <a:schemeClr val="dk1"/>
                </a:highlight>
              </a:defRPr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 sz="3000">
                <a:highlight>
                  <a:schemeClr val="dk1"/>
                </a:highlight>
              </a:defRPr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 sz="3000">
                <a:highlight>
                  <a:schemeClr val="dk1"/>
                </a:highlight>
              </a:defRPr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 sz="3000">
                <a:highlight>
                  <a:schemeClr val="dk1"/>
                </a:highlight>
              </a:defRPr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 sz="3000">
                <a:highlight>
                  <a:schemeClr val="dk1"/>
                </a:highlight>
              </a:defRPr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2" name="Google Shape;32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bg>
      <p:bgPr>
        <a:solidFill>
          <a:schemeClr val="accent4"/>
        </a:solidFill>
        <a:effectLst/>
      </p:bgPr>
    </p:bg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8"/>
          <p:cNvSpPr txBox="1">
            <a:spLocks noGrp="1"/>
          </p:cNvSpPr>
          <p:nvPr>
            <p:ph type="title"/>
          </p:nvPr>
        </p:nvSpPr>
        <p:spPr>
          <a:xfrm>
            <a:off x="490250" y="526350"/>
            <a:ext cx="56187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35" name="Google Shape;35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9"/>
          <p:cNvSpPr/>
          <p:nvPr/>
        </p:nvSpPr>
        <p:spPr>
          <a:xfrm>
            <a:off x="4572000" y="-25"/>
            <a:ext cx="4572000" cy="51435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cxnSp>
        <p:nvCxnSpPr>
          <p:cNvPr id="38" name="Google Shape;38;p9"/>
          <p:cNvCxnSpPr/>
          <p:nvPr/>
        </p:nvCxnSpPr>
        <p:spPr>
          <a:xfrm>
            <a:off x="5029675" y="4495500"/>
            <a:ext cx="468300" cy="0"/>
          </a:xfrm>
          <a:prstGeom prst="straightConnector1">
            <a:avLst/>
          </a:prstGeom>
          <a:noFill/>
          <a:ln w="28575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39" name="Google Shape;39;p9"/>
          <p:cNvSpPr txBox="1">
            <a:spLocks noGrp="1"/>
          </p:cNvSpPr>
          <p:nvPr>
            <p:ph type="title"/>
          </p:nvPr>
        </p:nvSpPr>
        <p:spPr>
          <a:xfrm>
            <a:off x="265500" y="1081400"/>
            <a:ext cx="4045200" cy="1710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1pPr>
            <a:lvl2pPr lvl="1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2pPr>
            <a:lvl3pPr lvl="2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3pPr>
            <a:lvl4pPr lvl="3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4pPr>
            <a:lvl5pPr lvl="4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5pPr>
            <a:lvl6pPr lvl="5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6pPr>
            <a:lvl7pPr lvl="6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7pPr>
            <a:lvl8pPr lvl="7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8pPr>
            <a:lvl9pPr lvl="8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ubTitle" idx="1"/>
          </p:nvPr>
        </p:nvSpPr>
        <p:spPr>
          <a:xfrm>
            <a:off x="265500" y="2845223"/>
            <a:ext cx="4045200" cy="1345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>
            <a:endParaRPr/>
          </a:p>
        </p:txBody>
      </p:sp>
      <p:sp>
        <p:nvSpPr>
          <p:cNvPr id="41" name="Google Shape;41;p9"/>
          <p:cNvSpPr txBox="1">
            <a:spLocks noGrp="1"/>
          </p:cNvSpPr>
          <p:nvPr>
            <p:ph type="body" idx="2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Char char="●"/>
              <a:defRPr>
                <a:solidFill>
                  <a:schemeClr val="accent1"/>
                </a:solidFill>
                <a:highlight>
                  <a:schemeClr val="lt1"/>
                </a:highlight>
              </a:defRPr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○"/>
              <a:defRPr>
                <a:solidFill>
                  <a:schemeClr val="accent1"/>
                </a:solidFill>
                <a:highlight>
                  <a:schemeClr val="lt1"/>
                </a:highlight>
              </a:defRPr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■"/>
              <a:defRPr>
                <a:solidFill>
                  <a:schemeClr val="accent1"/>
                </a:solidFill>
                <a:highlight>
                  <a:schemeClr val="lt1"/>
                </a:highlight>
              </a:defRPr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●"/>
              <a:defRPr>
                <a:solidFill>
                  <a:schemeClr val="accent1"/>
                </a:solidFill>
                <a:highlight>
                  <a:schemeClr val="lt1"/>
                </a:highlight>
              </a:defRPr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○"/>
              <a:defRPr>
                <a:solidFill>
                  <a:schemeClr val="accent1"/>
                </a:solidFill>
                <a:highlight>
                  <a:schemeClr val="lt1"/>
                </a:highlight>
              </a:defRPr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■"/>
              <a:defRPr>
                <a:solidFill>
                  <a:schemeClr val="accent1"/>
                </a:solidFill>
                <a:highlight>
                  <a:schemeClr val="lt1"/>
                </a:highlight>
              </a:defRPr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●"/>
              <a:defRPr>
                <a:solidFill>
                  <a:schemeClr val="accent1"/>
                </a:solidFill>
                <a:highlight>
                  <a:schemeClr val="lt1"/>
                </a:highlight>
              </a:defRPr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○"/>
              <a:defRPr>
                <a:solidFill>
                  <a:schemeClr val="accent1"/>
                </a:solidFill>
                <a:highlight>
                  <a:schemeClr val="lt1"/>
                </a:highlight>
              </a:defRPr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Clr>
                <a:schemeClr val="accent1"/>
              </a:buClr>
              <a:buSzPts val="1400"/>
              <a:buChar char="■"/>
              <a:defRPr>
                <a:solidFill>
                  <a:schemeClr val="accent1"/>
                </a:solidFill>
                <a:highlight>
                  <a:schemeClr val="lt1"/>
                </a:highlight>
              </a:defRPr>
            </a:lvl9pPr>
          </a:lstStyle>
          <a:p>
            <a:endParaRPr/>
          </a:p>
        </p:txBody>
      </p:sp>
      <p:sp>
        <p:nvSpPr>
          <p:cNvPr id="42" name="Google Shape;42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10"/>
          <p:cNvSpPr txBox="1">
            <a:spLocks noGrp="1"/>
          </p:cNvSpPr>
          <p:nvPr>
            <p:ph type="body" idx="1"/>
          </p:nvPr>
        </p:nvSpPr>
        <p:spPr>
          <a:xfrm>
            <a:off x="319500" y="4230575"/>
            <a:ext cx="5998800" cy="598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Amatic SC"/>
              <a:buNone/>
              <a:defRPr sz="2400" b="1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1pPr>
          </a:lstStyle>
          <a:p>
            <a:endParaRPr/>
          </a:p>
        </p:txBody>
      </p:sp>
      <p:sp>
        <p:nvSpPr>
          <p:cNvPr id="45" name="Google Shape;45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beach-day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292850"/>
            <a:ext cx="8520600" cy="80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Amatic SC"/>
              <a:buNone/>
              <a:defRPr sz="4200" b="1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Amatic SC"/>
              <a:buNone/>
              <a:defRPr sz="4200" b="1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Amatic SC"/>
              <a:buNone/>
              <a:defRPr sz="4200" b="1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Amatic SC"/>
              <a:buNone/>
              <a:defRPr sz="4200" b="1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Amatic SC"/>
              <a:buNone/>
              <a:defRPr sz="4200" b="1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Amatic SC"/>
              <a:buNone/>
              <a:defRPr sz="4200" b="1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Amatic SC"/>
              <a:buNone/>
              <a:defRPr sz="4200" b="1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Amatic SC"/>
              <a:buNone/>
              <a:defRPr sz="4200" b="1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Amatic SC"/>
              <a:buNone/>
              <a:defRPr sz="4200" b="1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228675"/>
            <a:ext cx="8520600" cy="334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Source Code Pro"/>
              <a:buChar char="●"/>
              <a:defRPr sz="1800"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1pPr>
            <a:lvl2pPr marL="914400" lvl="1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/>
              <a:buChar char="○"/>
              <a:defRPr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2pPr>
            <a:lvl3pPr marL="1371600" lvl="2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/>
              <a:buChar char="■"/>
              <a:defRPr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3pPr>
            <a:lvl4pPr marL="1828800" lvl="3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/>
              <a:buChar char="●"/>
              <a:defRPr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4pPr>
            <a:lvl5pPr marL="2286000" lvl="4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/>
              <a:buChar char="○"/>
              <a:defRPr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5pPr>
            <a:lvl6pPr marL="2743200" lvl="5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/>
              <a:buChar char="■"/>
              <a:defRPr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6pPr>
            <a:lvl7pPr marL="3200400" lvl="6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/>
              <a:buChar char="●"/>
              <a:defRPr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7pPr>
            <a:lvl8pPr marL="3657600" lvl="7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/>
              <a:buChar char="○"/>
              <a:defRPr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8pPr>
            <a:lvl9pPr marL="4114800" lvl="8" indent="-3175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Source Code Pro"/>
              <a:buChar char="■"/>
              <a:defRPr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>
              <a:buNone/>
              <a:defRPr sz="1000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1pPr>
            <a:lvl2pPr lvl="1" algn="r">
              <a:buNone/>
              <a:defRPr sz="1000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2pPr>
            <a:lvl3pPr lvl="2" algn="r">
              <a:buNone/>
              <a:defRPr sz="1000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3pPr>
            <a:lvl4pPr lvl="3" algn="r">
              <a:buNone/>
              <a:defRPr sz="1000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4pPr>
            <a:lvl5pPr lvl="4" algn="r">
              <a:buNone/>
              <a:defRPr sz="1000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5pPr>
            <a:lvl6pPr lvl="5" algn="r">
              <a:buNone/>
              <a:defRPr sz="1000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6pPr>
            <a:lvl7pPr lvl="6" algn="r">
              <a:buNone/>
              <a:defRPr sz="1000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7pPr>
            <a:lvl8pPr lvl="7" algn="r">
              <a:buNone/>
              <a:defRPr sz="1000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8pPr>
            <a:lvl9pPr lvl="8" algn="r">
              <a:buNone/>
              <a:defRPr sz="1000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3.jp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13"/>
          <p:cNvSpPr txBox="1">
            <a:spLocks noGrp="1"/>
          </p:cNvSpPr>
          <p:nvPr>
            <p:ph type="ctrTitle"/>
          </p:nvPr>
        </p:nvSpPr>
        <p:spPr>
          <a:xfrm>
            <a:off x="311700" y="392150"/>
            <a:ext cx="8520600" cy="2690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Работа с детьми зависимых</a:t>
            </a:r>
            <a:endParaRPr/>
          </a:p>
        </p:txBody>
      </p:sp>
      <p:sp>
        <p:nvSpPr>
          <p:cNvPr id="57" name="Google Shape;57;p13"/>
          <p:cNvSpPr txBox="1">
            <a:spLocks noGrp="1"/>
          </p:cNvSpPr>
          <p:nvPr>
            <p:ph type="subTitle" idx="1"/>
          </p:nvPr>
        </p:nvSpPr>
        <p:spPr>
          <a:xfrm>
            <a:off x="344250" y="3550650"/>
            <a:ext cx="5553900" cy="577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>
                <a:solidFill>
                  <a:schemeClr val="accent5"/>
                </a:solidFill>
              </a:rPr>
              <a:t>Баган Катерина, Скварко Вадим</a:t>
            </a:r>
            <a:endParaRPr dirty="0">
              <a:solidFill>
                <a:schemeClr val="accent5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22"/>
          <p:cNvSpPr txBox="1">
            <a:spLocks noGrp="1"/>
          </p:cNvSpPr>
          <p:nvPr>
            <p:ph type="title"/>
          </p:nvPr>
        </p:nvSpPr>
        <p:spPr>
          <a:xfrm>
            <a:off x="311700" y="292850"/>
            <a:ext cx="8520600" cy="801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Выводы</a:t>
            </a:r>
            <a:endParaRPr/>
          </a:p>
        </p:txBody>
      </p:sp>
      <p:sp>
        <p:nvSpPr>
          <p:cNvPr id="121" name="Google Shape;121;p22"/>
          <p:cNvSpPr txBox="1">
            <a:spLocks noGrp="1"/>
          </p:cNvSpPr>
          <p:nvPr>
            <p:ph type="body" idx="1"/>
          </p:nvPr>
        </p:nvSpPr>
        <p:spPr>
          <a:xfrm>
            <a:off x="311700" y="1015800"/>
            <a:ext cx="8520600" cy="3553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en"/>
              <a:t>Дети зависимых, могут отличаться некоторой агрессией, которую они скорее подавляют или направляют внутрь себя.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en"/>
              <a:t>Трудно поверить в заинтересованность взрослых в них, при обычных обстоятельствах.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en"/>
              <a:t>У них может отсутствовать образец продуктивных, приятных, надежных, поддерживающих, питающих связей с другими.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en"/>
              <a:t>Когда ребенок забывается в игре, обнаруживаются его живые особенности, желания, ценности, стремления и потенциал.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en" b="1"/>
              <a:t>ДЕТИ ЗАВИСИМЫХ ИМИТИРУЮТ ЖИЗНЬ ВООБРАЖАЕМЫХ ЗНАЧИМЫХ ВЗРОСЛЫХ!!!</a:t>
            </a:r>
            <a:endParaRPr b="1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23"/>
          <p:cNvSpPr txBox="1">
            <a:spLocks noGrp="1"/>
          </p:cNvSpPr>
          <p:nvPr>
            <p:ph type="title"/>
          </p:nvPr>
        </p:nvSpPr>
        <p:spPr>
          <a:xfrm>
            <a:off x="311700" y="1693000"/>
            <a:ext cx="6702300" cy="787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Спасибо за внимание! </a:t>
            </a:r>
            <a:endParaRPr/>
          </a:p>
        </p:txBody>
      </p:sp>
      <p:sp>
        <p:nvSpPr>
          <p:cNvPr id="127" name="Google Shape;127;p23"/>
          <p:cNvSpPr txBox="1">
            <a:spLocks noGrp="1"/>
          </p:cNvSpPr>
          <p:nvPr>
            <p:ph type="body" idx="1"/>
          </p:nvPr>
        </p:nvSpPr>
        <p:spPr>
          <a:xfrm>
            <a:off x="311700" y="1228675"/>
            <a:ext cx="8520600" cy="3340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600"/>
              </a:spcAft>
              <a:buNone/>
            </a:pPr>
            <a:endParaRPr/>
          </a:p>
        </p:txBody>
      </p:sp>
      <p:pic>
        <p:nvPicPr>
          <p:cNvPr id="128" name="Google Shape;128;p2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796225" y="1228680"/>
            <a:ext cx="2682892" cy="33402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4"/>
          <p:cNvSpPr txBox="1">
            <a:spLocks noGrp="1"/>
          </p:cNvSpPr>
          <p:nvPr>
            <p:ph type="title"/>
          </p:nvPr>
        </p:nvSpPr>
        <p:spPr>
          <a:xfrm>
            <a:off x="311700" y="292850"/>
            <a:ext cx="8520600" cy="801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Комплексный подход к реабилитации зависимых</a:t>
            </a:r>
            <a:endParaRPr dirty="0"/>
          </a:p>
        </p:txBody>
      </p:sp>
      <p:sp>
        <p:nvSpPr>
          <p:cNvPr id="63" name="Google Shape;63;p14"/>
          <p:cNvSpPr txBox="1">
            <a:spLocks noGrp="1"/>
          </p:cNvSpPr>
          <p:nvPr>
            <p:ph type="body" idx="1"/>
          </p:nvPr>
        </p:nvSpPr>
        <p:spPr>
          <a:xfrm>
            <a:off x="133775" y="1234075"/>
            <a:ext cx="4914635" cy="3472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81000" algn="l" rtl="0">
              <a:spcBef>
                <a:spcPts val="0"/>
              </a:spcBef>
              <a:spcAft>
                <a:spcPts val="0"/>
              </a:spcAft>
              <a:buSzPts val="2400"/>
              <a:buAutoNum type="arabicPeriod"/>
            </a:pPr>
            <a:r>
              <a:rPr lang="en" sz="2400" dirty="0"/>
              <a:t>Реабилитация зависимого</a:t>
            </a:r>
            <a:endParaRPr sz="2400" dirty="0"/>
          </a:p>
          <a:p>
            <a:pPr marL="457200" lvl="0" indent="-381000" algn="l" rtl="0">
              <a:spcBef>
                <a:spcPts val="0"/>
              </a:spcBef>
              <a:spcAft>
                <a:spcPts val="0"/>
              </a:spcAft>
              <a:buSzPts val="2400"/>
              <a:buAutoNum type="arabicPeriod"/>
            </a:pPr>
            <a:r>
              <a:rPr lang="en" sz="2400" dirty="0"/>
              <a:t>Родительские группы или семейное образование (от 16 лет)</a:t>
            </a:r>
            <a:endParaRPr sz="2400" dirty="0"/>
          </a:p>
          <a:p>
            <a:pPr marL="457200" lvl="0" indent="-381000" algn="l" rtl="0">
              <a:spcBef>
                <a:spcPts val="0"/>
              </a:spcBef>
              <a:spcAft>
                <a:spcPts val="0"/>
              </a:spcAft>
              <a:buSzPts val="2400"/>
              <a:buAutoNum type="arabicPeriod"/>
            </a:pPr>
            <a:r>
              <a:rPr lang="en" sz="2400" dirty="0"/>
              <a:t>Работа с детьми, у которых один из значимых близких страдает зависимостью </a:t>
            </a:r>
            <a:endParaRPr sz="2400" dirty="0"/>
          </a:p>
        </p:txBody>
      </p:sp>
      <p:pic>
        <p:nvPicPr>
          <p:cNvPr id="64" name="Google Shape;64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953224" y="2347075"/>
            <a:ext cx="4072149" cy="271554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5"/>
          <p:cNvSpPr txBox="1">
            <a:spLocks noGrp="1"/>
          </p:cNvSpPr>
          <p:nvPr>
            <p:ph type="title"/>
          </p:nvPr>
        </p:nvSpPr>
        <p:spPr>
          <a:xfrm>
            <a:off x="311700" y="292850"/>
            <a:ext cx="8520600" cy="801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Немного теории, что бы вы нам поверили :)</a:t>
            </a:r>
            <a:endParaRPr/>
          </a:p>
        </p:txBody>
      </p:sp>
      <p:sp>
        <p:nvSpPr>
          <p:cNvPr id="70" name="Google Shape;70;p15"/>
          <p:cNvSpPr txBox="1">
            <a:spLocks noGrp="1"/>
          </p:cNvSpPr>
          <p:nvPr>
            <p:ph type="body" idx="1"/>
          </p:nvPr>
        </p:nvSpPr>
        <p:spPr>
          <a:xfrm>
            <a:off x="311700" y="1228675"/>
            <a:ext cx="8520600" cy="3739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Насущность проблемы: Украина занимает 4е место среди стран по уровню зависимостей        поколения нуждающиеся в помощи </a:t>
            </a:r>
            <a:endParaRPr dirty="0"/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endParaRPr dirty="0"/>
          </a:p>
          <a:p>
            <a:pPr marL="0" marR="38100" lvl="0" indent="457200" algn="l" rtl="0">
              <a:lnSpc>
                <a:spcPct val="128571"/>
              </a:lnSpc>
              <a:spcBef>
                <a:spcPts val="1600"/>
              </a:spcBef>
              <a:spcAft>
                <a:spcPts val="0"/>
              </a:spcAft>
              <a:buNone/>
            </a:pPr>
            <a:r>
              <a:rPr lang="en" dirty="0"/>
              <a:t>Основная преграда - отрицание зависимости, особенно алкогольной. Даже если в семье семье только один зависимый - страдают все члены семьи.</a:t>
            </a:r>
            <a:endParaRPr dirty="0"/>
          </a:p>
          <a:p>
            <a:pPr marL="0" marR="38100" lvl="0" indent="457200" algn="l" rtl="0">
              <a:lnSpc>
                <a:spcPct val="128571"/>
              </a:lnSpc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  <a:p>
            <a:pPr marL="0" marR="38100" lvl="0" indent="457200" algn="l" rtl="0">
              <a:lnSpc>
                <a:spcPct val="128571"/>
              </a:lnSpc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  <a:p>
            <a:pPr marL="0" lvl="0" indent="457200" algn="l" rtl="0">
              <a:spcBef>
                <a:spcPts val="0"/>
              </a:spcBef>
              <a:spcAft>
                <a:spcPts val="1600"/>
              </a:spcAft>
              <a:buNone/>
            </a:pPr>
            <a:r>
              <a:rPr lang="en" dirty="0"/>
              <a:t>  </a:t>
            </a:r>
            <a:endParaRPr dirty="0"/>
          </a:p>
        </p:txBody>
      </p:sp>
      <p:sp>
        <p:nvSpPr>
          <p:cNvPr id="71" name="Google Shape;71;p15"/>
          <p:cNvSpPr/>
          <p:nvPr/>
        </p:nvSpPr>
        <p:spPr>
          <a:xfrm>
            <a:off x="3168425" y="1660394"/>
            <a:ext cx="854400" cy="499800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cxnSp>
        <p:nvCxnSpPr>
          <p:cNvPr id="72" name="Google Shape;72;p15"/>
          <p:cNvCxnSpPr>
            <a:cxnSpLocks/>
          </p:cNvCxnSpPr>
          <p:nvPr/>
        </p:nvCxnSpPr>
        <p:spPr>
          <a:xfrm flipV="1">
            <a:off x="8298789" y="1621330"/>
            <a:ext cx="0" cy="434445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sp>
        <p:nvSpPr>
          <p:cNvPr id="73" name="Google Shape;73;p15"/>
          <p:cNvSpPr txBox="1"/>
          <p:nvPr/>
        </p:nvSpPr>
        <p:spPr>
          <a:xfrm>
            <a:off x="3595625" y="3047400"/>
            <a:ext cx="7339500" cy="856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Source Code Pro"/>
              <a:ea typeface="Source Code Pro"/>
              <a:cs typeface="Source Code Pro"/>
              <a:sym typeface="Source Code Pro"/>
            </a:endParaRPr>
          </a:p>
        </p:txBody>
      </p:sp>
      <p:sp>
        <p:nvSpPr>
          <p:cNvPr id="74" name="Google Shape;74;p15"/>
          <p:cNvSpPr/>
          <p:nvPr/>
        </p:nvSpPr>
        <p:spPr>
          <a:xfrm flipH="1">
            <a:off x="563200" y="2712675"/>
            <a:ext cx="181800" cy="226500"/>
          </a:xfrm>
          <a:prstGeom prst="diamond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6"/>
          <p:cNvSpPr txBox="1">
            <a:spLocks noGrp="1"/>
          </p:cNvSpPr>
          <p:nvPr>
            <p:ph type="title"/>
          </p:nvPr>
        </p:nvSpPr>
        <p:spPr>
          <a:xfrm>
            <a:off x="311700" y="292850"/>
            <a:ext cx="8520600" cy="801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Особенности детей зависимых</a:t>
            </a:r>
            <a:endParaRPr/>
          </a:p>
        </p:txBody>
      </p:sp>
      <p:sp>
        <p:nvSpPr>
          <p:cNvPr id="80" name="Google Shape;80;p16"/>
          <p:cNvSpPr txBox="1">
            <a:spLocks noGrp="1"/>
          </p:cNvSpPr>
          <p:nvPr>
            <p:ph type="body" idx="1"/>
          </p:nvPr>
        </p:nvSpPr>
        <p:spPr>
          <a:xfrm>
            <a:off x="2782025" y="1416850"/>
            <a:ext cx="4848000" cy="2924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Высокий риск развитие ментальных проблем; 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Отсутствие навыка строить здоровую привязанность;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Сложность в понимании свои ощущения и эмоций;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Притворяются “нормальными” в учебных группах;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Низкая самооценка. </a:t>
            </a:r>
            <a:endParaRPr/>
          </a:p>
        </p:txBody>
      </p:sp>
      <p:pic>
        <p:nvPicPr>
          <p:cNvPr id="81" name="Google Shape;81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10175" y="3510000"/>
            <a:ext cx="2671850" cy="1415500"/>
          </a:xfrm>
          <a:prstGeom prst="rect">
            <a:avLst/>
          </a:prstGeom>
          <a:noFill/>
          <a:ln>
            <a:noFill/>
          </a:ln>
        </p:spPr>
      </p:pic>
      <p:pic>
        <p:nvPicPr>
          <p:cNvPr id="82" name="Google Shape;82;p1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6343275" y="-1"/>
            <a:ext cx="2800726" cy="18656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17"/>
          <p:cNvSpPr txBox="1">
            <a:spLocks noGrp="1"/>
          </p:cNvSpPr>
          <p:nvPr>
            <p:ph type="title"/>
          </p:nvPr>
        </p:nvSpPr>
        <p:spPr>
          <a:xfrm>
            <a:off x="311700" y="292850"/>
            <a:ext cx="8520600" cy="801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Дженет Дж. Войтиц: характеристики детей выросших в семье зависимых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88;p17"/>
          <p:cNvSpPr txBox="1">
            <a:spLocks noGrp="1"/>
          </p:cNvSpPr>
          <p:nvPr>
            <p:ph type="body" idx="1"/>
          </p:nvPr>
        </p:nvSpPr>
        <p:spPr>
          <a:xfrm>
            <a:off x="311700" y="1834800"/>
            <a:ext cx="8520600" cy="3138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38100" lvl="0" indent="457200" algn="l" rtl="0">
              <a:lnSpc>
                <a:spcPct val="128571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1. Дети зависимых пытаются угадать, что такое норма. </a:t>
            </a:r>
            <a:endParaRPr/>
          </a:p>
          <a:p>
            <a:pPr marL="0" marR="38100" lvl="0" indent="457200" algn="l" rtl="0">
              <a:lnSpc>
                <a:spcPct val="128571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2. Сложность в инициации новых дел и доведении их до конца. </a:t>
            </a:r>
            <a:endParaRPr/>
          </a:p>
          <a:p>
            <a:pPr marL="0" marR="38100" lvl="0" indent="457200" algn="l" rtl="0">
              <a:lnSpc>
                <a:spcPct val="128571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3. Врут, даже если правду сказать совсем не сложно. </a:t>
            </a:r>
            <a:endParaRPr/>
          </a:p>
          <a:p>
            <a:pPr marL="0" marR="38100" lvl="0" indent="457200" algn="l" rtl="0">
              <a:lnSpc>
                <a:spcPct val="128571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4. Безжалостно осуждают себя.</a:t>
            </a:r>
            <a:endParaRPr/>
          </a:p>
          <a:p>
            <a:pPr marL="0" marR="38100" lvl="0" indent="457200" algn="l" rtl="0">
              <a:lnSpc>
                <a:spcPct val="128571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5. Не умеют веселиться, воспринимают себя очень серьезно.</a:t>
            </a:r>
            <a:endParaRPr/>
          </a:p>
          <a:p>
            <a:pPr marL="0" marR="38100" lvl="0" indent="457200" algn="l" rtl="0">
              <a:lnSpc>
                <a:spcPct val="128571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6. Имеют трудности в построении близких отношений. </a:t>
            </a:r>
            <a:endParaRPr/>
          </a:p>
          <a:p>
            <a:pPr marL="0" marR="38100" lvl="0" indent="457200" algn="l" rtl="0">
              <a:lnSpc>
                <a:spcPct val="128571"/>
              </a:lnSpc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18"/>
          <p:cNvSpPr txBox="1">
            <a:spLocks noGrp="1"/>
          </p:cNvSpPr>
          <p:nvPr>
            <p:ph type="title"/>
          </p:nvPr>
        </p:nvSpPr>
        <p:spPr>
          <a:xfrm>
            <a:off x="311700" y="292850"/>
            <a:ext cx="8520600" cy="801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94;p18"/>
          <p:cNvSpPr txBox="1">
            <a:spLocks noGrp="1"/>
          </p:cNvSpPr>
          <p:nvPr>
            <p:ph type="body" idx="1"/>
          </p:nvPr>
        </p:nvSpPr>
        <p:spPr>
          <a:xfrm>
            <a:off x="3305400" y="583700"/>
            <a:ext cx="5526900" cy="3447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38100" lvl="0" indent="457200" algn="l" rtl="0">
              <a:lnSpc>
                <a:spcPct val="128571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7. Чрезмерно остро реагируют на изменения, которые не могут контролировать. </a:t>
            </a:r>
            <a:endParaRPr/>
          </a:p>
          <a:p>
            <a:pPr marL="0" marR="38100" lvl="0" indent="457200" algn="l" rtl="0">
              <a:lnSpc>
                <a:spcPct val="128571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8. Все время ищут одобрения и подтверждения собственной значимости.</a:t>
            </a:r>
            <a:endParaRPr/>
          </a:p>
          <a:p>
            <a:pPr marL="0" marR="38100" lvl="0" indent="457200" algn="l" rtl="0">
              <a:lnSpc>
                <a:spcPct val="128571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9. Чувствуют себя не такими как все.</a:t>
            </a:r>
            <a:endParaRPr/>
          </a:p>
          <a:p>
            <a:pPr marL="0" marR="38100" lvl="0" indent="457200" algn="l" rtl="0">
              <a:lnSpc>
                <a:spcPct val="128571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10. Или гиперответственны, или наоборот.</a:t>
            </a:r>
            <a:endParaRPr/>
          </a:p>
          <a:p>
            <a:pPr marL="0" marR="38100" lvl="0" indent="457200" algn="l" rtl="0">
              <a:lnSpc>
                <a:spcPct val="128571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11. Слишком лояльные, даже тогда, когда эта лояльность незаслуженная.</a:t>
            </a:r>
            <a:endParaRPr/>
          </a:p>
          <a:p>
            <a:pPr marL="0" marR="38100" lvl="0" indent="457200" algn="l" rtl="0">
              <a:lnSpc>
                <a:spcPct val="128571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12. Импульсивные. </a:t>
            </a:r>
            <a:endParaRPr/>
          </a:p>
          <a:p>
            <a:pPr marL="0" marR="38100" lvl="0" indent="457200" algn="l" rtl="0">
              <a:lnSpc>
                <a:spcPct val="128571"/>
              </a:lnSpc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1600"/>
              </a:spcAft>
              <a:buNone/>
            </a:pPr>
            <a:endParaRPr/>
          </a:p>
        </p:txBody>
      </p:sp>
      <p:pic>
        <p:nvPicPr>
          <p:cNvPr id="95" name="Google Shape;95;p1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52400" y="1246250"/>
            <a:ext cx="3000600" cy="296203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19"/>
          <p:cNvSpPr txBox="1">
            <a:spLocks noGrp="1"/>
          </p:cNvSpPr>
          <p:nvPr>
            <p:ph type="title"/>
          </p:nvPr>
        </p:nvSpPr>
        <p:spPr>
          <a:xfrm>
            <a:off x="311700" y="292850"/>
            <a:ext cx="8520600" cy="801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Описание занятий </a:t>
            </a:r>
            <a:endParaRPr/>
          </a:p>
        </p:txBody>
      </p:sp>
      <p:sp>
        <p:nvSpPr>
          <p:cNvPr id="101" name="Google Shape;101;p19"/>
          <p:cNvSpPr txBox="1">
            <a:spLocks noGrp="1"/>
          </p:cNvSpPr>
          <p:nvPr>
            <p:ph type="body" idx="1"/>
          </p:nvPr>
        </p:nvSpPr>
        <p:spPr>
          <a:xfrm>
            <a:off x="311700" y="1228675"/>
            <a:ext cx="5218800" cy="3792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/>
              <a:t>Задачи</a:t>
            </a:r>
            <a:r>
              <a:rPr lang="en"/>
              <a:t>, которые мы ставим перед собой, как специалисты: </a:t>
            </a:r>
            <a:endParaRPr/>
          </a:p>
          <a:p>
            <a:pPr marL="457200" lvl="0" indent="-342900" algn="l" rtl="0">
              <a:spcBef>
                <a:spcPts val="1600"/>
              </a:spcBef>
              <a:spcAft>
                <a:spcPts val="0"/>
              </a:spcAft>
              <a:buSzPts val="1800"/>
              <a:buAutoNum type="arabicPeriod"/>
            </a:pPr>
            <a:r>
              <a:rPr lang="en"/>
              <a:t>Восполнение недостающего внимания, восстановление самоценности, контакта с чувствами, целостности личности;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en"/>
              <a:t>Поддержание развития психики, спонтанности и творчества;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en"/>
              <a:t>Развитие способности преодолевать препятствия, обучаться и тренировать новые навыки.  </a:t>
            </a:r>
            <a:endParaRPr/>
          </a:p>
        </p:txBody>
      </p:sp>
      <p:sp>
        <p:nvSpPr>
          <p:cNvPr id="102" name="Google Shape;102;p19"/>
          <p:cNvSpPr txBox="1"/>
          <p:nvPr/>
        </p:nvSpPr>
        <p:spPr>
          <a:xfrm>
            <a:off x="3720150" y="3315775"/>
            <a:ext cx="7336800" cy="855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Source Code Pro"/>
              <a:ea typeface="Source Code Pro"/>
              <a:cs typeface="Source Code Pro"/>
              <a:sym typeface="Source Code Pro"/>
            </a:endParaRPr>
          </a:p>
        </p:txBody>
      </p:sp>
      <p:pic>
        <p:nvPicPr>
          <p:cNvPr id="103" name="Google Shape;103;p1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410750" y="65500"/>
            <a:ext cx="2652149" cy="1917125"/>
          </a:xfrm>
          <a:prstGeom prst="rect">
            <a:avLst/>
          </a:prstGeom>
          <a:noFill/>
          <a:ln>
            <a:noFill/>
          </a:ln>
        </p:spPr>
      </p:pic>
      <p:sp>
        <p:nvSpPr>
          <p:cNvPr id="104" name="Google Shape;104;p19"/>
          <p:cNvSpPr txBox="1"/>
          <p:nvPr/>
        </p:nvSpPr>
        <p:spPr>
          <a:xfrm>
            <a:off x="5530500" y="2118875"/>
            <a:ext cx="3430200" cy="2902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100" b="1">
                <a:latin typeface="Source Code Pro"/>
                <a:ea typeface="Source Code Pro"/>
                <a:cs typeface="Source Code Pro"/>
                <a:sym typeface="Source Code Pro"/>
              </a:rPr>
              <a:t>Для кого?</a:t>
            </a:r>
            <a:endParaRPr sz="2100" b="1">
              <a:latin typeface="Source Code Pro"/>
              <a:ea typeface="Source Code Pro"/>
              <a:cs typeface="Source Code Pro"/>
              <a:sym typeface="Source Code Pr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100">
                <a:latin typeface="Source Code Pro"/>
                <a:ea typeface="Source Code Pro"/>
                <a:cs typeface="Source Code Pro"/>
                <a:sym typeface="Source Code Pro"/>
              </a:rPr>
              <a:t>Дети от 3 до 15 лет</a:t>
            </a:r>
            <a:endParaRPr sz="2100">
              <a:latin typeface="Source Code Pro"/>
              <a:ea typeface="Source Code Pro"/>
              <a:cs typeface="Source Code Pro"/>
              <a:sym typeface="Source Code Pr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100" b="1">
                <a:latin typeface="Source Code Pro"/>
                <a:ea typeface="Source Code Pro"/>
                <a:cs typeface="Source Code Pro"/>
                <a:sym typeface="Source Code Pro"/>
              </a:rPr>
              <a:t>Кем проводиться?</a:t>
            </a:r>
            <a:endParaRPr sz="2100" b="1">
              <a:latin typeface="Source Code Pro"/>
              <a:ea typeface="Source Code Pro"/>
              <a:cs typeface="Source Code Pro"/>
              <a:sym typeface="Source Code Pr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100">
                <a:latin typeface="Source Code Pro"/>
                <a:ea typeface="Source Code Pro"/>
                <a:cs typeface="Source Code Pro"/>
                <a:sym typeface="Source Code Pro"/>
              </a:rPr>
              <a:t>Психологами женского и мужского пола, которые могут олицетворять родительские фигуры.</a:t>
            </a:r>
            <a:endParaRPr sz="2100">
              <a:latin typeface="Source Code Pro"/>
              <a:ea typeface="Source Code Pro"/>
              <a:cs typeface="Source Code Pro"/>
              <a:sym typeface="Source Code Pro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0"/>
          <p:cNvSpPr txBox="1">
            <a:spLocks noGrp="1"/>
          </p:cNvSpPr>
          <p:nvPr>
            <p:ph type="title"/>
          </p:nvPr>
        </p:nvSpPr>
        <p:spPr>
          <a:xfrm>
            <a:off x="311700" y="292850"/>
            <a:ext cx="8520600" cy="801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Процедура проведения </a:t>
            </a:r>
            <a:endParaRPr/>
          </a:p>
        </p:txBody>
      </p:sp>
      <p:sp>
        <p:nvSpPr>
          <p:cNvPr id="110" name="Google Shape;110;p20"/>
          <p:cNvSpPr txBox="1">
            <a:spLocks noGrp="1"/>
          </p:cNvSpPr>
          <p:nvPr>
            <p:ph type="body" idx="1"/>
          </p:nvPr>
        </p:nvSpPr>
        <p:spPr>
          <a:xfrm>
            <a:off x="311700" y="1093850"/>
            <a:ext cx="8520600" cy="38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Занятие имеет несколько этапов: </a:t>
            </a:r>
            <a:endParaRPr/>
          </a:p>
          <a:p>
            <a:pPr marL="457200" lvl="0" indent="-342900" algn="l" rtl="0">
              <a:spcBef>
                <a:spcPts val="160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Приветствие: детки представляют сами себя и узнают других, что помогает предъявить себя миру.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Середина занятия: игры, активные упражнения и прочая деятельность. а некоторое время до прощания, ребенок готовиться к завершению, чтобы не пришлось прерывать игровую историю на середине.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Итоги: ведущий благодарит малыша за общение и отмечает его успехи.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Прощание: психолог поощряет намерение встретиться еще. Помогает спланировать (пожелать) тему следующей встречи. 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21"/>
          <p:cNvSpPr txBox="1">
            <a:spLocks noGrp="1"/>
          </p:cNvSpPr>
          <p:nvPr>
            <p:ph type="title"/>
          </p:nvPr>
        </p:nvSpPr>
        <p:spPr>
          <a:xfrm>
            <a:off x="2802750" y="802500"/>
            <a:ext cx="3538500" cy="3538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КАк оно было? 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each Day">
  <a:themeElements>
    <a:clrScheme name="Beach Day">
      <a:dk1>
        <a:srgbClr val="00FDC8"/>
      </a:dk1>
      <a:lt1>
        <a:srgbClr val="FFFFFF"/>
      </a:lt1>
      <a:dk2>
        <a:srgbClr val="666666"/>
      </a:dk2>
      <a:lt2>
        <a:srgbClr val="EEEEEE"/>
      </a:lt2>
      <a:accent1>
        <a:srgbClr val="212121"/>
      </a:accent1>
      <a:accent2>
        <a:srgbClr val="455A64"/>
      </a:accent2>
      <a:accent3>
        <a:srgbClr val="78909C"/>
      </a:accent3>
      <a:accent4>
        <a:srgbClr val="7C7CE0"/>
      </a:accent4>
      <a:accent5>
        <a:srgbClr val="DB4437"/>
      </a:accent5>
      <a:accent6>
        <a:srgbClr val="F6CD4C"/>
      </a:accent6>
      <a:hlink>
        <a:srgbClr val="DB4437"/>
      </a:hlink>
      <a:folHlink>
        <a:srgbClr val="DB443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221</TotalTime>
  <Words>488</Words>
  <Application>Microsoft Office PowerPoint</Application>
  <PresentationFormat>Экран (16:9)</PresentationFormat>
  <Paragraphs>55</Paragraphs>
  <Slides>11</Slides>
  <Notes>11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5" baseType="lpstr">
      <vt:lpstr>Arial</vt:lpstr>
      <vt:lpstr>Amatic SC</vt:lpstr>
      <vt:lpstr>Source Code Pro</vt:lpstr>
      <vt:lpstr>Beach Day</vt:lpstr>
      <vt:lpstr>Работа с детьми зависимых</vt:lpstr>
      <vt:lpstr>Комплексный подход к реабилитации зависимых</vt:lpstr>
      <vt:lpstr>Немного теории, что бы вы нам поверили :)</vt:lpstr>
      <vt:lpstr>Особенности детей зависимых</vt:lpstr>
      <vt:lpstr>Дженет Дж. Войтиц: характеристики детей выросших в семье зависимых </vt:lpstr>
      <vt:lpstr>Презентация PowerPoint</vt:lpstr>
      <vt:lpstr>Описание занятий </vt:lpstr>
      <vt:lpstr>Процедура проведения </vt:lpstr>
      <vt:lpstr>КАк оно было? </vt:lpstr>
      <vt:lpstr>Выводы</vt:lpstr>
      <vt:lpstr>Спасибо за внимание!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Работа с детьми зависимых</dc:title>
  <dc:creator>Любимая</dc:creator>
  <cp:lastModifiedBy>User</cp:lastModifiedBy>
  <cp:revision>4</cp:revision>
  <dcterms:modified xsi:type="dcterms:W3CDTF">2019-10-31T13:20:55Z</dcterms:modified>
</cp:coreProperties>
</file>