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1"/>
  </p:notesMasterIdLst>
  <p:sldIdLst>
    <p:sldId id="376" r:id="rId2"/>
    <p:sldId id="317" r:id="rId3"/>
    <p:sldId id="377" r:id="rId4"/>
    <p:sldId id="359" r:id="rId5"/>
    <p:sldId id="333" r:id="rId6"/>
    <p:sldId id="368" r:id="rId7"/>
    <p:sldId id="361" r:id="rId8"/>
    <p:sldId id="362" r:id="rId9"/>
    <p:sldId id="367" r:id="rId10"/>
    <p:sldId id="364" r:id="rId11"/>
    <p:sldId id="365" r:id="rId12"/>
    <p:sldId id="366" r:id="rId13"/>
    <p:sldId id="373" r:id="rId14"/>
    <p:sldId id="372" r:id="rId15"/>
    <p:sldId id="355" r:id="rId16"/>
    <p:sldId id="349" r:id="rId17"/>
    <p:sldId id="348" r:id="rId18"/>
    <p:sldId id="265" r:id="rId19"/>
    <p:sldId id="375" r:id="rId20"/>
  </p:sldIdLst>
  <p:sldSz cx="9144000" cy="5143500" type="screen16x9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025198"/>
    <a:srgbClr val="422C16"/>
    <a:srgbClr val="0C788E"/>
    <a:srgbClr val="1C1C1C"/>
    <a:srgbClr val="660066"/>
    <a:srgbClr val="000058"/>
    <a:srgbClr val="5F5F5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5" autoAdjust="0"/>
    <p:restoredTop sz="94559" autoAdjust="0"/>
  </p:normalViewPr>
  <p:slideViewPr>
    <p:cSldViewPr>
      <p:cViewPr>
        <p:scale>
          <a:sx n="90" d="100"/>
          <a:sy n="90" d="100"/>
        </p:scale>
        <p:origin x="-582" y="-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007576873480974"/>
          <c:y val="3.5216022536735524E-2"/>
          <c:w val="0.88038003062117254"/>
          <c:h val="0.76944475690538694"/>
        </c:manualLayout>
      </c:layout>
      <c:barChart>
        <c:barDir val="col"/>
        <c:grouping val="percentStacked"/>
        <c:ser>
          <c:idx val="0"/>
          <c:order val="0"/>
          <c:tx>
            <c:strRef>
              <c:f>Аркуш1!$B$1</c:f>
              <c:strCache>
                <c:ptCount val="1"/>
                <c:pt idx="0">
                  <c:v>№1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cat>
            <c:strRef>
              <c:f>Аркуш1!$A$2:$A$11</c:f>
              <c:strCache>
                <c:ptCount val="10"/>
                <c:pt idx="0">
                  <c:v>1с</c:v>
                </c:pt>
                <c:pt idx="1">
                  <c:v>2с</c:v>
                </c:pt>
                <c:pt idx="2">
                  <c:v>3с</c:v>
                </c:pt>
                <c:pt idx="3">
                  <c:v>4с</c:v>
                </c:pt>
                <c:pt idx="4">
                  <c:v>5с</c:v>
                </c:pt>
                <c:pt idx="5">
                  <c:v>6с</c:v>
                </c:pt>
                <c:pt idx="6">
                  <c:v>7с</c:v>
                </c:pt>
                <c:pt idx="7">
                  <c:v>8с</c:v>
                </c:pt>
                <c:pt idx="8">
                  <c:v>9с</c:v>
                </c:pt>
                <c:pt idx="9">
                  <c:v>10с</c:v>
                </c:pt>
              </c:strCache>
            </c:strRef>
          </c:cat>
          <c:val>
            <c:numRef>
              <c:f>Аркуш1!$B$2:$B$11</c:f>
              <c:numCache>
                <c:formatCode>General</c:formatCode>
                <c:ptCount val="10"/>
                <c:pt idx="0">
                  <c:v>39</c:v>
                </c:pt>
                <c:pt idx="1">
                  <c:v>32</c:v>
                </c:pt>
                <c:pt idx="2">
                  <c:v>16</c:v>
                </c:pt>
                <c:pt idx="3">
                  <c:v>14</c:v>
                </c:pt>
                <c:pt idx="4">
                  <c:v>30</c:v>
                </c:pt>
                <c:pt idx="5">
                  <c:v>61</c:v>
                </c:pt>
                <c:pt idx="6">
                  <c:v>20</c:v>
                </c:pt>
                <c:pt idx="7">
                  <c:v>25</c:v>
                </c:pt>
                <c:pt idx="8">
                  <c:v>39</c:v>
                </c:pt>
                <c:pt idx="9">
                  <c:v>72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№2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Аркуш1!$A$2:$A$11</c:f>
              <c:strCache>
                <c:ptCount val="10"/>
                <c:pt idx="0">
                  <c:v>1с</c:v>
                </c:pt>
                <c:pt idx="1">
                  <c:v>2с</c:v>
                </c:pt>
                <c:pt idx="2">
                  <c:v>3с</c:v>
                </c:pt>
                <c:pt idx="3">
                  <c:v>4с</c:v>
                </c:pt>
                <c:pt idx="4">
                  <c:v>5с</c:v>
                </c:pt>
                <c:pt idx="5">
                  <c:v>6с</c:v>
                </c:pt>
                <c:pt idx="6">
                  <c:v>7с</c:v>
                </c:pt>
                <c:pt idx="7">
                  <c:v>8с</c:v>
                </c:pt>
                <c:pt idx="8">
                  <c:v>9с</c:v>
                </c:pt>
                <c:pt idx="9">
                  <c:v>10с</c:v>
                </c:pt>
              </c:strCache>
            </c:strRef>
          </c:cat>
          <c:val>
            <c:numRef>
              <c:f>Аркуш1!$C$2:$C$11</c:f>
              <c:numCache>
                <c:formatCode>General</c:formatCode>
                <c:ptCount val="10"/>
                <c:pt idx="0">
                  <c:v>28</c:v>
                </c:pt>
                <c:pt idx="1">
                  <c:v>27</c:v>
                </c:pt>
                <c:pt idx="2">
                  <c:v>22</c:v>
                </c:pt>
                <c:pt idx="3">
                  <c:v>13</c:v>
                </c:pt>
                <c:pt idx="4">
                  <c:v>27</c:v>
                </c:pt>
                <c:pt idx="5">
                  <c:v>3</c:v>
                </c:pt>
                <c:pt idx="6">
                  <c:v>8</c:v>
                </c:pt>
                <c:pt idx="7">
                  <c:v>0</c:v>
                </c:pt>
                <c:pt idx="8">
                  <c:v>4</c:v>
                </c:pt>
                <c:pt idx="9">
                  <c:v>7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№3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Аркуш1!$A$2:$A$11</c:f>
              <c:strCache>
                <c:ptCount val="10"/>
                <c:pt idx="0">
                  <c:v>1с</c:v>
                </c:pt>
                <c:pt idx="1">
                  <c:v>2с</c:v>
                </c:pt>
                <c:pt idx="2">
                  <c:v>3с</c:v>
                </c:pt>
                <c:pt idx="3">
                  <c:v>4с</c:v>
                </c:pt>
                <c:pt idx="4">
                  <c:v>5с</c:v>
                </c:pt>
                <c:pt idx="5">
                  <c:v>6с</c:v>
                </c:pt>
                <c:pt idx="6">
                  <c:v>7с</c:v>
                </c:pt>
                <c:pt idx="7">
                  <c:v>8с</c:v>
                </c:pt>
                <c:pt idx="8">
                  <c:v>9с</c:v>
                </c:pt>
                <c:pt idx="9">
                  <c:v>10с</c:v>
                </c:pt>
              </c:strCache>
            </c:strRef>
          </c:cat>
          <c:val>
            <c:numRef>
              <c:f>Аркуш1!$D$2:$D$11</c:f>
              <c:numCache>
                <c:formatCode>General</c:formatCode>
                <c:ptCount val="10"/>
                <c:pt idx="0">
                  <c:v>31</c:v>
                </c:pt>
                <c:pt idx="1">
                  <c:v>40</c:v>
                </c:pt>
                <c:pt idx="2">
                  <c:v>51</c:v>
                </c:pt>
                <c:pt idx="3">
                  <c:v>50</c:v>
                </c:pt>
                <c:pt idx="4">
                  <c:v>32</c:v>
                </c:pt>
                <c:pt idx="5">
                  <c:v>1</c:v>
                </c:pt>
                <c:pt idx="6">
                  <c:v>26</c:v>
                </c:pt>
                <c:pt idx="7">
                  <c:v>33</c:v>
                </c:pt>
                <c:pt idx="8">
                  <c:v>34</c:v>
                </c:pt>
                <c:pt idx="9">
                  <c:v>21</c:v>
                </c:pt>
              </c:numCache>
            </c:numRef>
          </c:val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№4</c:v>
                </c:pt>
              </c:strCache>
            </c:strRef>
          </c:tx>
          <c:spPr>
            <a:solidFill>
              <a:srgbClr val="002060"/>
            </a:solidFill>
          </c:spPr>
          <c:cat>
            <c:strRef>
              <c:f>Аркуш1!$A$2:$A$11</c:f>
              <c:strCache>
                <c:ptCount val="10"/>
                <c:pt idx="0">
                  <c:v>1с</c:v>
                </c:pt>
                <c:pt idx="1">
                  <c:v>2с</c:v>
                </c:pt>
                <c:pt idx="2">
                  <c:v>3с</c:v>
                </c:pt>
                <c:pt idx="3">
                  <c:v>4с</c:v>
                </c:pt>
                <c:pt idx="4">
                  <c:v>5с</c:v>
                </c:pt>
                <c:pt idx="5">
                  <c:v>6с</c:v>
                </c:pt>
                <c:pt idx="6">
                  <c:v>7с</c:v>
                </c:pt>
                <c:pt idx="7">
                  <c:v>8с</c:v>
                </c:pt>
                <c:pt idx="8">
                  <c:v>9с</c:v>
                </c:pt>
                <c:pt idx="9">
                  <c:v>10с</c:v>
                </c:pt>
              </c:strCache>
            </c:strRef>
          </c:cat>
          <c:val>
            <c:numRef>
              <c:f>Аркуш1!$E$2:$E$11</c:f>
              <c:numCache>
                <c:formatCode>General</c:formatCode>
                <c:ptCount val="10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23</c:v>
                </c:pt>
                <c:pt idx="4">
                  <c:v>10</c:v>
                </c:pt>
                <c:pt idx="5">
                  <c:v>13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4"/>
          <c:order val="4"/>
          <c:tx>
            <c:strRef>
              <c:f>Аркуш1!$F$1</c:f>
              <c:strCache>
                <c:ptCount val="1"/>
                <c:pt idx="0">
                  <c:v>№5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cat>
            <c:strRef>
              <c:f>Аркуш1!$A$2:$A$11</c:f>
              <c:strCache>
                <c:ptCount val="10"/>
                <c:pt idx="0">
                  <c:v>1с</c:v>
                </c:pt>
                <c:pt idx="1">
                  <c:v>2с</c:v>
                </c:pt>
                <c:pt idx="2">
                  <c:v>3с</c:v>
                </c:pt>
                <c:pt idx="3">
                  <c:v>4с</c:v>
                </c:pt>
                <c:pt idx="4">
                  <c:v>5с</c:v>
                </c:pt>
                <c:pt idx="5">
                  <c:v>6с</c:v>
                </c:pt>
                <c:pt idx="6">
                  <c:v>7с</c:v>
                </c:pt>
                <c:pt idx="7">
                  <c:v>8с</c:v>
                </c:pt>
                <c:pt idx="8">
                  <c:v>9с</c:v>
                </c:pt>
                <c:pt idx="9">
                  <c:v>10с</c:v>
                </c:pt>
              </c:strCache>
            </c:strRef>
          </c:cat>
          <c:val>
            <c:numRef>
              <c:f>Аркуш1!$F$2:$F$11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11</c:v>
                </c:pt>
                <c:pt idx="3">
                  <c:v>0</c:v>
                </c:pt>
                <c:pt idx="4">
                  <c:v>0</c:v>
                </c:pt>
                <c:pt idx="5">
                  <c:v>22</c:v>
                </c:pt>
                <c:pt idx="6">
                  <c:v>33</c:v>
                </c:pt>
                <c:pt idx="7">
                  <c:v>42</c:v>
                </c:pt>
                <c:pt idx="8">
                  <c:v>14</c:v>
                </c:pt>
                <c:pt idx="9">
                  <c:v>0</c:v>
                </c:pt>
              </c:numCache>
            </c:numRef>
          </c:val>
        </c:ser>
        <c:ser>
          <c:idx val="5"/>
          <c:order val="5"/>
          <c:tx>
            <c:strRef>
              <c:f>Аркуш1!$G$1</c:f>
              <c:strCache>
                <c:ptCount val="1"/>
                <c:pt idx="0">
                  <c:v>№6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Аркуш1!$A$2:$A$11</c:f>
              <c:strCache>
                <c:ptCount val="10"/>
                <c:pt idx="0">
                  <c:v>1с</c:v>
                </c:pt>
                <c:pt idx="1">
                  <c:v>2с</c:v>
                </c:pt>
                <c:pt idx="2">
                  <c:v>3с</c:v>
                </c:pt>
                <c:pt idx="3">
                  <c:v>4с</c:v>
                </c:pt>
                <c:pt idx="4">
                  <c:v>5с</c:v>
                </c:pt>
                <c:pt idx="5">
                  <c:v>6с</c:v>
                </c:pt>
                <c:pt idx="6">
                  <c:v>7с</c:v>
                </c:pt>
                <c:pt idx="7">
                  <c:v>8с</c:v>
                </c:pt>
                <c:pt idx="8">
                  <c:v>9с</c:v>
                </c:pt>
                <c:pt idx="9">
                  <c:v>10с</c:v>
                </c:pt>
              </c:strCache>
            </c:strRef>
          </c:cat>
          <c:val>
            <c:numRef>
              <c:f>Аркуш1!$G$2:$G$11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13</c:v>
                </c:pt>
                <c:pt idx="7">
                  <c:v>0</c:v>
                </c:pt>
                <c:pt idx="8">
                  <c:v>9</c:v>
                </c:pt>
                <c:pt idx="9">
                  <c:v>0</c:v>
                </c:pt>
              </c:numCache>
            </c:numRef>
          </c:val>
        </c:ser>
        <c:dLbls/>
        <c:overlap val="100"/>
        <c:axId val="106613376"/>
        <c:axId val="185930112"/>
      </c:barChart>
      <c:catAx>
        <c:axId val="106613376"/>
        <c:scaling>
          <c:orientation val="minMax"/>
        </c:scaling>
        <c:axPos val="b"/>
        <c:tickLblPos val="nextTo"/>
        <c:crossAx val="185930112"/>
        <c:crosses val="autoZero"/>
        <c:auto val="1"/>
        <c:lblAlgn val="ctr"/>
        <c:lblOffset val="100"/>
      </c:catAx>
      <c:valAx>
        <c:axId val="185930112"/>
        <c:scaling>
          <c:orientation val="minMax"/>
        </c:scaling>
        <c:axPos val="l"/>
        <c:majorGridlines/>
        <c:numFmt formatCode="0%" sourceLinked="1"/>
        <c:tickLblPos val="nextTo"/>
        <c:crossAx val="10661337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5579596821230682"/>
          <c:y val="0.90443288338957639"/>
          <c:w val="0.70924139690871979"/>
          <c:h val="9.5567116610423705E-2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8607549756279076"/>
          <c:y val="4.4440040850161962E-2"/>
          <c:w val="0.7807042443100044"/>
          <c:h val="0.83514869724504059"/>
        </c:manualLayout>
      </c:layout>
      <c:barChart>
        <c:barDir val="col"/>
        <c:grouping val="clustered"/>
        <c:ser>
          <c:idx val="0"/>
          <c:order val="0"/>
          <c:tx>
            <c:strRef>
              <c:f>Аркуш1!$B$1</c:f>
              <c:strCache>
                <c:ptCount val="1"/>
                <c:pt idx="0">
                  <c:v>Хліб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Аркуш1!$A$2:$A$7</c:f>
              <c:strCache>
                <c:ptCount val="6"/>
                <c:pt idx="0">
                  <c:v>стрес</c:v>
                </c:pt>
                <c:pt idx="1">
                  <c:v>взаємодія</c:v>
                </c:pt>
                <c:pt idx="2">
                  <c:v>інтерес</c:v>
                </c:pt>
                <c:pt idx="3">
                  <c:v>хвилювання</c:v>
                </c:pt>
                <c:pt idx="4">
                  <c:v>концентрація</c:v>
                </c:pt>
                <c:pt idx="5">
                  <c:v>релаксація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53</c:v>
                </c:pt>
                <c:pt idx="1">
                  <c:v>68</c:v>
                </c:pt>
                <c:pt idx="2">
                  <c:v>67</c:v>
                </c:pt>
                <c:pt idx="3">
                  <c:v>60</c:v>
                </c:pt>
                <c:pt idx="4">
                  <c:v>49</c:v>
                </c:pt>
                <c:pt idx="5">
                  <c:v>62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Шоколад</c:v>
                </c:pt>
              </c:strCache>
            </c:strRef>
          </c:tx>
          <c:spPr>
            <a:solidFill>
              <a:schemeClr val="bg2">
                <a:lumMod val="25000"/>
              </a:schemeClr>
            </a:solidFill>
          </c:spPr>
          <c:cat>
            <c:strRef>
              <c:f>Аркуш1!$A$2:$A$7</c:f>
              <c:strCache>
                <c:ptCount val="6"/>
                <c:pt idx="0">
                  <c:v>стрес</c:v>
                </c:pt>
                <c:pt idx="1">
                  <c:v>взаємодія</c:v>
                </c:pt>
                <c:pt idx="2">
                  <c:v>інтерес</c:v>
                </c:pt>
                <c:pt idx="3">
                  <c:v>хвилювання</c:v>
                </c:pt>
                <c:pt idx="4">
                  <c:v>концентрація</c:v>
                </c:pt>
                <c:pt idx="5">
                  <c:v>релаксація</c:v>
                </c:pt>
              </c:strCache>
            </c:strRef>
          </c:cat>
          <c:val>
            <c:numRef>
              <c:f>Аркуш1!$C$2:$C$7</c:f>
              <c:numCache>
                <c:formatCode>General</c:formatCode>
                <c:ptCount val="6"/>
                <c:pt idx="0">
                  <c:v>54</c:v>
                </c:pt>
                <c:pt idx="1">
                  <c:v>71</c:v>
                </c:pt>
                <c:pt idx="2">
                  <c:v>73</c:v>
                </c:pt>
                <c:pt idx="3">
                  <c:v>65</c:v>
                </c:pt>
                <c:pt idx="4">
                  <c:v>52</c:v>
                </c:pt>
                <c:pt idx="5">
                  <c:v>65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Соус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Аркуш1!$A$2:$A$7</c:f>
              <c:strCache>
                <c:ptCount val="6"/>
                <c:pt idx="0">
                  <c:v>стрес</c:v>
                </c:pt>
                <c:pt idx="1">
                  <c:v>взаємодія</c:v>
                </c:pt>
                <c:pt idx="2">
                  <c:v>інтерес</c:v>
                </c:pt>
                <c:pt idx="3">
                  <c:v>хвилювання</c:v>
                </c:pt>
                <c:pt idx="4">
                  <c:v>концентрація</c:v>
                </c:pt>
                <c:pt idx="5">
                  <c:v>релаксація</c:v>
                </c:pt>
              </c:strCache>
            </c:strRef>
          </c:cat>
          <c:val>
            <c:numRef>
              <c:f>Аркуш1!$D$2:$D$7</c:f>
              <c:numCache>
                <c:formatCode>General</c:formatCode>
                <c:ptCount val="6"/>
                <c:pt idx="0">
                  <c:v>42</c:v>
                </c:pt>
                <c:pt idx="1">
                  <c:v>56</c:v>
                </c:pt>
                <c:pt idx="2">
                  <c:v>69</c:v>
                </c:pt>
                <c:pt idx="3">
                  <c:v>72</c:v>
                </c:pt>
                <c:pt idx="4">
                  <c:v>36</c:v>
                </c:pt>
                <c:pt idx="5">
                  <c:v>52</c:v>
                </c:pt>
              </c:numCache>
            </c:numRef>
          </c:val>
        </c:ser>
        <c:dLbls/>
        <c:axId val="186686848"/>
        <c:axId val="186688640"/>
      </c:barChart>
      <c:catAx>
        <c:axId val="186686848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 b="0">
                <a:solidFill>
                  <a:schemeClr val="tx1"/>
                </a:solidFill>
              </a:defRPr>
            </a:pPr>
            <a:endParaRPr lang="ru-RU"/>
          </a:p>
        </c:txPr>
        <c:crossAx val="186688640"/>
        <c:crosses val="autoZero"/>
        <c:auto val="1"/>
        <c:lblAlgn val="ctr"/>
        <c:lblOffset val="100"/>
      </c:catAx>
      <c:valAx>
        <c:axId val="186688640"/>
        <c:scaling>
          <c:orientation val="minMax"/>
        </c:scaling>
        <c:axPos val="l"/>
        <c:majorGridlines/>
        <c:numFmt formatCode="General" sourceLinked="1"/>
        <c:tickLblPos val="nextTo"/>
        <c:crossAx val="186686848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05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5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50"/>
            </a:pPr>
            <a:endParaRPr lang="ru-RU"/>
          </a:p>
        </c:txPr>
      </c:legendEntry>
      <c:layout>
        <c:manualLayout>
          <c:xMode val="edge"/>
          <c:yMode val="edge"/>
          <c:x val="0"/>
          <c:y val="0.70289499454760718"/>
          <c:w val="0.13075974424440898"/>
          <c:h val="0.27751791195313819"/>
        </c:manualLayout>
      </c:layout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8D431-72FC-47C1-972B-561927DDE7A9}" type="datetimeFigureOut">
              <a:rPr lang="uk-UA" smtClean="0"/>
              <a:pPr/>
              <a:t>30.10.2019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2ACFB-56BC-457E-8563-378C641E70F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69475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18A4-F3C9-44D4-83D3-315ADC98809A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4236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6E27-10FC-478E-9A6E-AED289BB652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13507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5C68A-CC3E-4B07-A521-1501FCF4B18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6238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A86F7-AF1D-47FB-B8F1-23F53558F9C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628251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BB4F-A52C-455F-8373-4BEE60FF944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74513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49ACD-150A-4B61-9E2E-F158BA94339C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55181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920E5-516A-4A29-9F4A-43B14C3C3244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84252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23632-DE0B-4B49-B747-CAF89AC2637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66999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4122-AA1D-485A-949D-73689D7D94E2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8257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0C28-29AA-45E5-86A9-8493439A5EE0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50724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B3FFA-09D2-435B-833D-77FC19F5D840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4941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08F36-F667-410C-9400-140583C8E4E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2912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8.jpeg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24.png"/><Relationship Id="rId7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28.png"/><Relationship Id="rId4" Type="http://schemas.openxmlformats.org/officeDocument/2006/relationships/image" Target="../media/image25.jpe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europsytechgroup.com/uk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hyperlink" Target="https://best-skills.com/%D0%B3%D1%80%D0%BE%D1%88%D1%96/15-%D1%81%D0%BF%D0%BE%D1%81%D0%BE%D0%B1%D1%96%D0%B2-%D0%B2%D0%B8%D1%82%D1%80%D0%B0%D1%82%D0%B8%D1%82%D0%B8-%D0%B3%D1%80%D0%BE%D1%88%D1%96-%D0%B7-%D0%BC%D0%B0%D0%BA%D1%81%D0%B8%D0%BC%D0%B0%D0%BB%D1%8C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8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8569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СУЧАСНІ </a:t>
            </a:r>
          </a:p>
          <a:p>
            <a:pPr algn="ctr"/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НЕЙРОТЕХНОЛОГІЇ </a:t>
            </a:r>
          </a:p>
          <a:p>
            <a:pPr algn="ctr"/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ФІКСАЦІЇ</a:t>
            </a:r>
            <a:endParaRPr lang="en-US" sz="54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ПІДСВІДОМИХ </a:t>
            </a:r>
          </a:p>
          <a:p>
            <a:pPr algn="ctr"/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РЕАКЦІЙ</a:t>
            </a:r>
          </a:p>
          <a:p>
            <a:pPr algn="ctr"/>
            <a:r>
              <a:rPr lang="uk-UA" sz="5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ОСОБИСТОСТІ</a:t>
            </a:r>
          </a:p>
          <a:p>
            <a:pPr algn="ctr"/>
            <a:endParaRPr lang="uk-UA" sz="4000" b="1" dirty="0" smtClean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endParaRPr lang="en-US" sz="2800" b="1" dirty="0" smtClean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7439680" y="306956"/>
            <a:ext cx="1131212" cy="504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815" y="1626320"/>
            <a:ext cx="805507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501412" y="216254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«Зчитування» повідомлень мозку </a:t>
            </a:r>
            <a:endParaRPr lang="uk-UA" sz="32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67" t="67864" r="2870" b="9557"/>
          <a:stretch/>
        </p:blipFill>
        <p:spPr bwMode="auto">
          <a:xfrm>
            <a:off x="501412" y="811012"/>
            <a:ext cx="8064896" cy="1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446181" y="979713"/>
            <a:ext cx="8175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Нейромаркетинг</a:t>
            </a: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– високоточне апаратне </a:t>
            </a:r>
            <a:r>
              <a:rPr lang="uk-UA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фіксування («зчитування») підсвідомих людських реакцій на будь-який аудіовізуальний подразник та інші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12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611560" y="301080"/>
            <a:ext cx="1131212" cy="504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51" b="12593"/>
          <a:stretch/>
        </p:blipFill>
        <p:spPr>
          <a:xfrm>
            <a:off x="1105158" y="1059582"/>
            <a:ext cx="6858000" cy="347472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539552" y="4431172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Комерційна </a:t>
            </a:r>
            <a:r>
              <a:rPr lang="uk-U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інформація та аналітика створюється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NPTG</a:t>
            </a:r>
            <a:r>
              <a:rPr lang="uk-U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 не </a:t>
            </a:r>
            <a:r>
              <a:rPr lang="uk-UA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на </a:t>
            </a:r>
            <a:r>
              <a:rPr lang="uk-UA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правдопродібних</a:t>
            </a:r>
            <a:r>
              <a:rPr lang="uk-U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,  а  на  достовірних  даних  завдяки  передовим наукоємним </a:t>
            </a:r>
            <a:r>
              <a:rPr lang="uk-UA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нейротехнологіям</a:t>
            </a:r>
            <a:endParaRPr lang="uk-UA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67" t="67864" r="2870" b="9557"/>
          <a:stretch/>
        </p:blipFill>
        <p:spPr bwMode="auto">
          <a:xfrm>
            <a:off x="611560" y="811012"/>
            <a:ext cx="8064896" cy="1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3466468" y="212122"/>
            <a:ext cx="5212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Методи дослідження мозку </a:t>
            </a:r>
            <a:endParaRPr lang="uk-UA" sz="32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26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Ð ÐµÐ·ÑÐ»ÑÑÐ°Ñ Ð¿Ð¾ÑÑÐºÑ Ð·Ð¾Ð±ÑÐ°Ð¶ÐµÐ½Ñ Ð·Ð° Ð·Ð°Ð¿Ð¸ÑÐ¾Ð¼ &quot;statistics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1039" y="1765762"/>
            <a:ext cx="5435719" cy="307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611560" y="306956"/>
            <a:ext cx="1131212" cy="504056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697028" y="226235"/>
            <a:ext cx="6979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Результати 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аналітичного 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дослідження</a:t>
            </a:r>
            <a:endParaRPr lang="uk-UA" sz="3200" dirty="0">
              <a:latin typeface="+mn-lt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546037" y="989929"/>
            <a:ext cx="8131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Аналітичне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дослідження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спрямоване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на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визначення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взаємозв’язків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між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різними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чинниками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та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виявлення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закономірностей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у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досліджуваній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реальності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575350" y="1992166"/>
            <a:ext cx="26183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Статистичний </a:t>
            </a:r>
            <a:r>
              <a:rPr lang="uk-UA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аналіз </a:t>
            </a:r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даних: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latin typeface="+mn-lt"/>
              </a:rPr>
              <a:t>Описовий </a:t>
            </a:r>
            <a:r>
              <a:rPr lang="uk-UA" sz="1600" dirty="0">
                <a:latin typeface="+mn-lt"/>
              </a:rPr>
              <a:t>аналіз 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latin typeface="+mn-lt"/>
              </a:rPr>
              <a:t>Аналіз відмінностей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latin typeface="+mn-lt"/>
              </a:rPr>
              <a:t>Асоціативний аналіз</a:t>
            </a:r>
            <a:endParaRPr lang="en-US" sz="1600" dirty="0" smtClean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latin typeface="+mn-lt"/>
              </a:rPr>
              <a:t>Класифікаційний аналіз</a:t>
            </a:r>
            <a:endParaRPr lang="uk-UA" sz="1600" dirty="0">
              <a:latin typeface="+mn-lt"/>
            </a:endParaRPr>
          </a:p>
          <a:p>
            <a:endParaRPr lang="uk-UA" sz="1600" dirty="0">
              <a:latin typeface="+mn-lt"/>
            </a:endParaRPr>
          </a:p>
          <a:p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В</a:t>
            </a:r>
            <a:r>
              <a:rPr lang="uk-UA" sz="1600" b="1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ізуалізація</a:t>
            </a:r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аналізу:</a:t>
            </a:r>
            <a:endParaRPr lang="uk-UA" sz="16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latin typeface="+mn-lt"/>
              </a:rPr>
              <a:t>Таблиці</a:t>
            </a:r>
            <a:endParaRPr lang="uk-UA" sz="1600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latin typeface="+mn-lt"/>
              </a:rPr>
              <a:t>Графіки</a:t>
            </a:r>
            <a:endParaRPr lang="uk-UA" sz="1600" dirty="0"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1600" dirty="0" smtClean="0">
                <a:latin typeface="+mn-lt"/>
              </a:rPr>
              <a:t>Діаграми</a:t>
            </a:r>
            <a:endParaRPr lang="uk-UA" sz="1600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67" t="67864" r="2870" b="9557"/>
          <a:stretch/>
        </p:blipFill>
        <p:spPr bwMode="auto">
          <a:xfrm>
            <a:off x="611560" y="811012"/>
            <a:ext cx="8064896" cy="1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1896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90" r="25940"/>
          <a:stretch/>
        </p:blipFill>
        <p:spPr>
          <a:xfrm>
            <a:off x="0" y="-41076"/>
            <a:ext cx="9144000" cy="5184576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179512" y="1923678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ПРИЙМАТИ НАДІЙНІ РІШЕННЯ </a:t>
            </a:r>
            <a:endParaRPr lang="ru-RU" sz="3600" b="1" cap="all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3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 </a:t>
            </a:r>
            <a:r>
              <a:rPr lang="ru-RU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ФАКТАМИ НАБАГАТО КРАЩЕ, </a:t>
            </a:r>
            <a:br>
              <a:rPr lang="ru-RU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НІЖ ОПИРАТИСЯ НА </a:t>
            </a:r>
            <a:r>
              <a:rPr lang="ru-RU" sz="36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ПРИПУЩЕННЯ</a:t>
            </a:r>
            <a:endParaRPr lang="ru-RU" sz="36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604180" y="4679146"/>
            <a:ext cx="441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13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54286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7401228" y="306956"/>
            <a:ext cx="1131212" cy="504056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500262" y="1233510"/>
            <a:ext cx="23762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Аналітика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нейромаркетингових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ru-RU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досліджень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дозволяє 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визначити, </a:t>
            </a: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які саме творчі роботи від різних креативних агенцій не лише викликають позитивне ставлення до бренду, а й ефективно спонукають до 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купівлі. </a:t>
            </a:r>
          </a:p>
          <a:p>
            <a:pPr algn="just"/>
            <a:endParaRPr lang="uk-UA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  <a:p>
            <a:pPr algn="just"/>
            <a:r>
              <a:rPr lang="uk-UA" sz="1400" b="1" dirty="0" smtClean="0">
                <a:solidFill>
                  <a:srgbClr val="7030A0"/>
                </a:solidFill>
                <a:latin typeface="+mn-lt"/>
              </a:rPr>
              <a:t>Абсолютним </a:t>
            </a:r>
            <a:r>
              <a:rPr lang="uk-UA" sz="1400" b="1" dirty="0">
                <a:solidFill>
                  <a:srgbClr val="7030A0"/>
                </a:solidFill>
                <a:latin typeface="+mn-lt"/>
              </a:rPr>
              <a:t>лідером у привертанні уваги та спонукання до купівлі є упаковка у верхньому лівому </a:t>
            </a:r>
            <a:r>
              <a:rPr lang="uk-UA" sz="1400" b="1" dirty="0" smtClean="0">
                <a:solidFill>
                  <a:srgbClr val="7030A0"/>
                </a:solidFill>
                <a:latin typeface="+mn-lt"/>
              </a:rPr>
              <a:t>куті.</a:t>
            </a:r>
            <a:endParaRPr lang="uk-UA" sz="14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67544" y="226235"/>
            <a:ext cx="34736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Вибір переможців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1204" y="1141884"/>
            <a:ext cx="5491236" cy="372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67" t="67864" r="2870" b="9557"/>
          <a:stretch/>
        </p:blipFill>
        <p:spPr bwMode="auto">
          <a:xfrm>
            <a:off x="467544" y="811012"/>
            <a:ext cx="8064896" cy="1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049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8" name="Об'є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68617090"/>
              </p:ext>
            </p:extLst>
          </p:nvPr>
        </p:nvGraphicFramePr>
        <p:xfrm>
          <a:off x="281187" y="929098"/>
          <a:ext cx="1927586" cy="2722772"/>
        </p:xfrm>
        <a:graphic>
          <a:graphicData uri="http://schemas.openxmlformats.org/presentationml/2006/ole">
            <p:oleObj spid="_x0000_s1078" r:id="rId3" imgW="37490400" imgH="48463200" progId="">
              <p:embed/>
            </p:oleObj>
          </a:graphicData>
        </a:graphic>
      </p:graphicFrame>
      <p:sp>
        <p:nvSpPr>
          <p:cNvPr id="9" name="Прямокутник 8"/>
          <p:cNvSpPr/>
          <p:nvPr/>
        </p:nvSpPr>
        <p:spPr>
          <a:xfrm>
            <a:off x="560512" y="3651870"/>
            <a:ext cx="81159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>
                <a:latin typeface="+mn-lt"/>
              </a:rPr>
              <a:t>Поля уваги дизайну </a:t>
            </a:r>
            <a:r>
              <a:rPr lang="uk-UA" sz="1400" dirty="0" smtClean="0">
                <a:latin typeface="+mn-lt"/>
              </a:rPr>
              <a:t>упаковки: 1 </a:t>
            </a:r>
            <a:r>
              <a:rPr lang="uk-UA" sz="1400" dirty="0">
                <a:latin typeface="+mn-lt"/>
              </a:rPr>
              <a:t>– </a:t>
            </a:r>
            <a:r>
              <a:rPr lang="uk-UA" sz="1400" dirty="0" err="1">
                <a:latin typeface="+mn-lt"/>
              </a:rPr>
              <a:t>атарактор</a:t>
            </a:r>
            <a:r>
              <a:rPr lang="uk-UA" sz="1400" dirty="0">
                <a:latin typeface="+mn-lt"/>
              </a:rPr>
              <a:t> </a:t>
            </a:r>
            <a:r>
              <a:rPr lang="uk-UA" sz="1400" dirty="0" smtClean="0">
                <a:latin typeface="+mn-lt"/>
              </a:rPr>
              <a:t>(привертає </a:t>
            </a:r>
            <a:r>
              <a:rPr lang="uk-UA" sz="1400" dirty="0">
                <a:latin typeface="+mn-lt"/>
              </a:rPr>
              <a:t>увагу); 2 – назва продукту; 3- логотип</a:t>
            </a:r>
            <a:r>
              <a:rPr lang="uk-UA" sz="1400" dirty="0" smtClean="0">
                <a:latin typeface="+mn-lt"/>
              </a:rPr>
              <a:t>; 4 </a:t>
            </a:r>
            <a:r>
              <a:rPr lang="uk-UA" sz="1400" dirty="0">
                <a:latin typeface="+mn-lt"/>
              </a:rPr>
              <a:t>– інформація про приготування</a:t>
            </a:r>
            <a:r>
              <a:rPr lang="uk-UA" sz="1400" dirty="0" smtClean="0">
                <a:latin typeface="+mn-lt"/>
              </a:rPr>
              <a:t>; </a:t>
            </a:r>
            <a:r>
              <a:rPr lang="uk-UA" sz="1400" dirty="0">
                <a:latin typeface="+mn-lt"/>
              </a:rPr>
              <a:t>5 – інформація про масу</a:t>
            </a:r>
            <a:r>
              <a:rPr lang="uk-UA" sz="1400" dirty="0" smtClean="0">
                <a:latin typeface="+mn-lt"/>
              </a:rPr>
              <a:t>; 6 </a:t>
            </a:r>
            <a:r>
              <a:rPr lang="uk-UA" sz="1400" dirty="0">
                <a:latin typeface="+mn-lt"/>
              </a:rPr>
              <a:t>– інформація про продукт</a:t>
            </a:r>
            <a:r>
              <a:rPr lang="uk-UA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На </a:t>
            </a: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першій секунді </a:t>
            </a:r>
            <a:r>
              <a:rPr lang="uk-UA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розпізнається</a:t>
            </a: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бренд, а на шостій приймається раціональне рішення про придбання. Тестування показує, що дизайн упаковки не налагодив конструктивної комунікації, а лише викликає приємне 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враження про торгову марку.</a:t>
            </a:r>
            <a:r>
              <a:rPr lang="uk-UA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uk-UA" sz="1400" b="1" dirty="0" smtClean="0">
                <a:solidFill>
                  <a:srgbClr val="7030A0"/>
                </a:solidFill>
                <a:latin typeface="+mn-lt"/>
              </a:rPr>
              <a:t>Очевидно</a:t>
            </a:r>
            <a:r>
              <a:rPr lang="uk-UA" sz="1400" b="1" dirty="0">
                <a:solidFill>
                  <a:srgbClr val="7030A0"/>
                </a:solidFill>
                <a:latin typeface="+mn-lt"/>
              </a:rPr>
              <a:t>, що виробнику необхідно кардинально </a:t>
            </a:r>
            <a:r>
              <a:rPr lang="uk-UA" sz="1400" b="1" dirty="0" smtClean="0">
                <a:solidFill>
                  <a:srgbClr val="7030A0"/>
                </a:solidFill>
                <a:latin typeface="+mn-lt"/>
              </a:rPr>
              <a:t>змінювати дизайн.</a:t>
            </a:r>
            <a:endParaRPr lang="uk-UA" sz="1400" b="1" dirty="0">
              <a:solidFill>
                <a:srgbClr val="7030A0"/>
              </a:solidFill>
              <a:latin typeface="+mn-lt"/>
            </a:endParaRPr>
          </a:p>
        </p:txBody>
      </p:sp>
      <p:graphicFrame>
        <p:nvGraphicFramePr>
          <p:cNvPr id="5" name="Діаграма 4"/>
          <p:cNvGraphicFramePr/>
          <p:nvPr>
            <p:extLst>
              <p:ext uri="{D42A27DB-BD31-4B8C-83A1-F6EECF244321}">
                <p14:modId xmlns:p14="http://schemas.microsoft.com/office/powerpoint/2010/main" xmlns="" val="3946596087"/>
              </p:ext>
            </p:extLst>
          </p:nvPr>
        </p:nvGraphicFramePr>
        <p:xfrm>
          <a:off x="2267744" y="1059582"/>
          <a:ext cx="6408712" cy="2528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611560" y="306956"/>
            <a:ext cx="1131212" cy="504056"/>
          </a:xfrm>
          <a:prstGeom prst="rect">
            <a:avLst/>
          </a:prstGeom>
        </p:spPr>
      </p:pic>
      <p:sp>
        <p:nvSpPr>
          <p:cNvPr id="2" name="Прямокутник 1"/>
          <p:cNvSpPr/>
          <p:nvPr/>
        </p:nvSpPr>
        <p:spPr>
          <a:xfrm>
            <a:off x="4943959" y="235597"/>
            <a:ext cx="37324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Тестування дизайну</a:t>
            </a:r>
            <a:endParaRPr lang="uk-UA" sz="32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67" t="67864" r="2870" b="9557"/>
          <a:stretch/>
        </p:blipFill>
        <p:spPr bwMode="auto">
          <a:xfrm>
            <a:off x="611560" y="811012"/>
            <a:ext cx="8064896" cy="1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79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196" y="297695"/>
            <a:ext cx="4824536" cy="505070"/>
          </a:xfrm>
        </p:spPr>
        <p:txBody>
          <a:bodyPr>
            <a:noAutofit/>
          </a:bodyPr>
          <a:lstStyle/>
          <a:p>
            <a:pPr algn="l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Тестування властивостей</a:t>
            </a:r>
            <a:endParaRPr lang="uk-UA" sz="32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932" y="1124727"/>
            <a:ext cx="1587789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219" y="2165963"/>
            <a:ext cx="1581502" cy="135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 descr="Ð ÐµÐ·ÑÐ»ÑÑÐ°Ñ Ð¿Ð¾ÑÑÐºÑ Ð·Ð¾Ð±ÑÐ°Ð¶ÐµÐ½Ñ Ð·Ð° Ð·Ð°Ð¿Ð¸ÑÐ¾Ð¼ &quot;ÑÐ¾ÑÑ ÑÐ¾ÑÐ²Ð¸Ð¹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2728" y="3270128"/>
            <a:ext cx="518264" cy="98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Ð ÐµÐ·ÑÐ»ÑÑÐ°Ñ Ð¿Ð¾ÑÑÐºÑ Ð·Ð¾Ð±ÑÐ°Ð¶ÐµÐ½Ñ Ð·Ð° Ð·Ð°Ð¿Ð¸ÑÐ¾Ð¼ &quot;ÑÐ»ÑÐ±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5937" y="1192181"/>
            <a:ext cx="1000771" cy="71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Ð ÐµÐ·ÑÐ»ÑÑÐ°Ñ Ð¿Ð¾ÑÑÐºÑ Ð·Ð¾Ð±ÑÐ°Ð¶ÐµÐ½Ñ Ð·Ð° Ð·Ð°Ð¿Ð¸ÑÐ¾Ð¼ &quot;ÑÐ¾ÐºÐ¾Ð»Ð°Ð´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7260" y="2087923"/>
            <a:ext cx="1099448" cy="80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2716322" y="3876592"/>
            <a:ext cx="58627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Динаміка </a:t>
            </a: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зміни показників і виявлення характерних ЕЕГ </a:t>
            </a:r>
            <a:r>
              <a:rPr lang="uk-UA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патернів</a:t>
            </a: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для кожного «відтінку смакових відчуттів» допомагає виробнику об’єктивно оцінити однозначну реакцію споживачів на продукт і сміло працювати з «палітрою смаків та </a:t>
            </a:r>
            <a:r>
              <a:rPr lang="uk-UA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післясмаку</a:t>
            </a: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» для покращення свого 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продукту.</a:t>
            </a:r>
            <a:endParaRPr lang="uk-UA" sz="1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7447879" y="295539"/>
            <a:ext cx="1131212" cy="504056"/>
          </a:xfrm>
          <a:prstGeom prst="rect">
            <a:avLst/>
          </a:prstGeom>
        </p:spPr>
      </p:pic>
      <p:graphicFrame>
        <p:nvGraphicFramePr>
          <p:cNvPr id="11" name="Діаграма 10"/>
          <p:cNvGraphicFramePr/>
          <p:nvPr>
            <p:extLst>
              <p:ext uri="{D42A27DB-BD31-4B8C-83A1-F6EECF244321}">
                <p14:modId xmlns:p14="http://schemas.microsoft.com/office/powerpoint/2010/main" xmlns="" val="108773072"/>
              </p:ext>
            </p:extLst>
          </p:nvPr>
        </p:nvGraphicFramePr>
        <p:xfrm>
          <a:off x="2915816" y="1064040"/>
          <a:ext cx="5802333" cy="2697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67" t="67864" r="2870" b="9557"/>
          <a:stretch/>
        </p:blipFill>
        <p:spPr bwMode="auto">
          <a:xfrm>
            <a:off x="514195" y="799595"/>
            <a:ext cx="8064896" cy="1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816" y="3206185"/>
            <a:ext cx="1589905" cy="134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335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64" t="11267" r="8946" b="13435"/>
          <a:stretch>
            <a:fillRect/>
          </a:stretch>
        </p:blipFill>
        <p:spPr bwMode="auto">
          <a:xfrm>
            <a:off x="2362556" y="1082720"/>
            <a:ext cx="2219558" cy="135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71" r="22357" b="13078"/>
          <a:stretch>
            <a:fillRect/>
          </a:stretch>
        </p:blipFill>
        <p:spPr bwMode="auto">
          <a:xfrm>
            <a:off x="4776161" y="1082720"/>
            <a:ext cx="2229672" cy="136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67" r="22357" b="13683"/>
          <a:stretch>
            <a:fillRect/>
          </a:stretch>
        </p:blipFill>
        <p:spPr bwMode="auto">
          <a:xfrm>
            <a:off x="2384362" y="2694256"/>
            <a:ext cx="2199320" cy="13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57" t="14986" r="7869" b="13280"/>
          <a:stretch>
            <a:fillRect/>
          </a:stretch>
        </p:blipFill>
        <p:spPr bwMode="auto">
          <a:xfrm>
            <a:off x="4776161" y="2686729"/>
            <a:ext cx="2219558" cy="135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439592" y="1423693"/>
            <a:ext cx="2648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" y="262759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439592" y="3887095"/>
            <a:ext cx="26481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" y="5073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467544" y="4046247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Маючи аналітику, ви можете точно побачити, як люди реагують на різні фрагменти відзнятого 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відео матеріалу. </a:t>
            </a: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Це дозволяє вам створити емоційно насичений, динамічний та цікавий фільм. Особливо це стосується підвищення ефективності 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відеореклами, </a:t>
            </a: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бо деякі фрагменти тривають інколи 0,5 с.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611560" y="306956"/>
            <a:ext cx="1131212" cy="504056"/>
          </a:xfrm>
          <a:prstGeom prst="rect">
            <a:avLst/>
          </a:prstGeom>
        </p:spPr>
      </p:pic>
      <p:sp>
        <p:nvSpPr>
          <p:cNvPr id="8" name="Прямокутник 7"/>
          <p:cNvSpPr/>
          <p:nvPr/>
        </p:nvSpPr>
        <p:spPr>
          <a:xfrm>
            <a:off x="3001638" y="226237"/>
            <a:ext cx="56835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Оптимізація контенту </a:t>
            </a:r>
            <a:endParaRPr lang="uk-UA" sz="32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827328" y="1623543"/>
            <a:ext cx="1535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здивування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7092280" y="3129786"/>
            <a:ext cx="1454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драматизм</a:t>
            </a:r>
            <a:endParaRPr lang="uk-U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6995719" y="1623543"/>
            <a:ext cx="1938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</a:t>
            </a: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ацікавленість</a:t>
            </a:r>
          </a:p>
        </p:txBody>
      </p:sp>
      <p:sp>
        <p:nvSpPr>
          <p:cNvPr id="13" name="Прямокутник 12"/>
          <p:cNvSpPr/>
          <p:nvPr/>
        </p:nvSpPr>
        <p:spPr>
          <a:xfrm>
            <a:off x="956881" y="3205774"/>
            <a:ext cx="1443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очікування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67" t="67864" r="2870" b="9557"/>
          <a:stretch/>
        </p:blipFill>
        <p:spPr bwMode="auto">
          <a:xfrm>
            <a:off x="611560" y="811012"/>
            <a:ext cx="8064896" cy="1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807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3279244" y="164681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Комплексний підхід </a:t>
            </a:r>
            <a:endParaRPr lang="uk-UA" sz="7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535771" y="1173182"/>
            <a:ext cx="41802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Бренд – це </a:t>
            </a: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торгова 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марка, </a:t>
            </a: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за яку свідомо людина готова переплатити. Бренд для 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нейропсихолога – це </a:t>
            </a: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образ з емоційною прив’язкою. 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Просто людина – це образ, а людина, яка наповнила ваше серце любов’ю чи розбила серце, </a:t>
            </a:r>
            <a:r>
              <a:rPr lang="uk-UA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– 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це вже бренд.</a:t>
            </a:r>
          </a:p>
          <a:p>
            <a:pPr algn="just"/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Щодня житель мегаполісу за день отримує біля 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6000 </a:t>
            </a:r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сигналів рекламного характеру, але не на всі звертає увагу.</a:t>
            </a:r>
          </a:p>
          <a:p>
            <a:pPr algn="just"/>
            <a:r>
              <a:rPr lang="uk-UA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    Щоб торгову марку зробити брендом, необхідно намагатися якомога ближче наближатися у момент прийняття рішення, якомога частіше з’являтися у відповідні моменти, і якомога максимально дарувати задоволення коли клієнт купує ваш товар. А для цього необхідний комплексний підхід, який сприяє пошуку інноваційних рішень.</a:t>
            </a:r>
            <a:endParaRPr lang="uk-UA" sz="1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endParaRPr lang="uk-UA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611560" y="306956"/>
            <a:ext cx="1131212" cy="50405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67" t="67864" r="2870" b="9557"/>
          <a:stretch/>
        </p:blipFill>
        <p:spPr bwMode="auto">
          <a:xfrm>
            <a:off x="611560" y="811012"/>
            <a:ext cx="8064896" cy="1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res.cloudinary.com/highereducation/image/upload/c_fill,h_300,w_800/f_auto,fl_lossy,q_auto/v1512077948/TBC_Statistics_xoxnd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44" name="Picture 4" descr="Ð ÐµÐ·ÑÐ»ÑÑÐ°Ñ Ð¿Ð¾ÑÑÐºÑ Ð·Ð¾Ð±ÑÐ°Ð¶ÐµÐ½Ñ Ð·Ð° Ð·Ð°Ð¿Ð¸ÑÐ¾Ð¼ &quot;complex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3" r="13472"/>
          <a:stretch/>
        </p:blipFill>
        <p:spPr bwMode="auto">
          <a:xfrm>
            <a:off x="4800600" y="1275606"/>
            <a:ext cx="3875856" cy="343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2195736" y="2139702"/>
            <a:ext cx="51125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Д</a:t>
            </a:r>
            <a:r>
              <a:rPr lang="uk-UA" sz="4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якуємо за увагу</a:t>
            </a:r>
            <a:endParaRPr lang="uk-UA" sz="88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7884368" y="4443958"/>
            <a:ext cx="1131212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078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629561" y="2895471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Neuro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uk-UA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Psy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uk-UA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Tech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Group – це об’єднання провідних науковців та фахівців у галузі </a:t>
            </a:r>
            <a:r>
              <a:rPr lang="uk-UA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нейронаук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які займаються впровадженням передових наукоємних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</a:t>
            </a:r>
            <a:r>
              <a:rPr lang="uk-UA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нейротехнологій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для   будь-якого  бізнесу  та  особистостей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287523" y="195485"/>
            <a:ext cx="5724637" cy="2550837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6012160" y="3291830"/>
            <a:ext cx="2952328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/>
              <a:t>Богдан </a:t>
            </a:r>
            <a:r>
              <a:rPr lang="uk-UA" sz="1400" b="1" dirty="0" smtClean="0"/>
              <a:t>Ткач</a:t>
            </a:r>
            <a:r>
              <a:rPr lang="uk-UA" sz="14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endParaRPr lang="uk-UA" sz="1400" dirty="0"/>
          </a:p>
          <a:p>
            <a:pPr algn="just"/>
            <a:r>
              <a:rPr lang="uk-UA" sz="1100" dirty="0" smtClean="0"/>
              <a:t>лікар</a:t>
            </a:r>
            <a:r>
              <a:rPr lang="uk-UA" sz="1100" dirty="0"/>
              <a:t>, психолог, </a:t>
            </a:r>
            <a:r>
              <a:rPr lang="uk-UA" sz="1100" dirty="0" err="1"/>
              <a:t>д</a:t>
            </a:r>
            <a:r>
              <a:rPr lang="uk-UA" sz="1100" dirty="0" err="1" smtClean="0"/>
              <a:t>.психол.н</a:t>
            </a:r>
            <a:r>
              <a:rPr lang="uk-UA" sz="1100" dirty="0"/>
              <a:t>., керівник науково-дослідного відділу Першої </a:t>
            </a:r>
            <a:r>
              <a:rPr lang="uk-UA" sz="1100" dirty="0" err="1"/>
              <a:t>нейромаркетингової</a:t>
            </a:r>
            <a:r>
              <a:rPr lang="uk-UA" sz="1100" dirty="0"/>
              <a:t> компанії </a:t>
            </a:r>
            <a:r>
              <a:rPr lang="en-US" sz="1100" dirty="0" err="1"/>
              <a:t>Neuro</a:t>
            </a:r>
            <a:r>
              <a:rPr lang="en-US" sz="1100" dirty="0"/>
              <a:t> </a:t>
            </a:r>
            <a:r>
              <a:rPr lang="en-US" sz="1100" dirty="0" err="1"/>
              <a:t>Psy</a:t>
            </a:r>
            <a:r>
              <a:rPr lang="en-US" sz="1100" dirty="0"/>
              <a:t> Tech Group. </a:t>
            </a:r>
            <a:endParaRPr lang="uk-UA" sz="1100" dirty="0" smtClean="0"/>
          </a:p>
          <a:p>
            <a:pPr algn="just"/>
            <a:r>
              <a:rPr lang="uk-UA" sz="1100" dirty="0" smtClean="0"/>
              <a:t>Автор </a:t>
            </a:r>
            <a:r>
              <a:rPr lang="uk-UA" sz="1100" dirty="0"/>
              <a:t>понад </a:t>
            </a:r>
            <a:r>
              <a:rPr lang="uk-UA" sz="1100" dirty="0" smtClean="0"/>
              <a:t>70 </a:t>
            </a:r>
            <a:r>
              <a:rPr lang="uk-UA" sz="1100" dirty="0"/>
              <a:t>наукових праць з нейропсихології, </a:t>
            </a:r>
            <a:r>
              <a:rPr lang="uk-UA" sz="1100" dirty="0" err="1"/>
              <a:t>девіантології</a:t>
            </a:r>
            <a:r>
              <a:rPr lang="uk-UA" sz="1100" dirty="0"/>
              <a:t>, </a:t>
            </a:r>
            <a:r>
              <a:rPr lang="uk-UA" sz="1100" dirty="0" smtClean="0"/>
              <a:t> сексології </a:t>
            </a:r>
            <a:r>
              <a:rPr lang="uk-UA" sz="1100" dirty="0"/>
              <a:t>та </a:t>
            </a:r>
            <a:r>
              <a:rPr lang="uk-UA" sz="1100" dirty="0" err="1" smtClean="0"/>
              <a:t>нейромаркетингу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555526"/>
            <a:ext cx="2623220" cy="262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002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Картинки по запросу хіларі і трам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15566"/>
            <a:ext cx="6096000" cy="3429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51920" y="195486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2016</a:t>
            </a:r>
            <a:endParaRPr lang="ru-RU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7189723" y="4232789"/>
            <a:ext cx="1501735" cy="669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6209" y="4068930"/>
            <a:ext cx="2235877" cy="99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203848" y="205810"/>
            <a:ext cx="64030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Нейромаркетинг</a:t>
            </a:r>
            <a:endParaRPr lang="uk-UA" sz="48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851920" y="1347614"/>
            <a:ext cx="46956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Ера до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нейромаркетингу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Ера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нейромаркетингу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r"/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Мозок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середовище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існування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брендів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Сигнал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із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«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чорного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ящика»</a:t>
            </a:r>
          </a:p>
          <a:p>
            <a:pPr algn="r"/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Творче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тестування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реклами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відеконтенту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…</a:t>
            </a:r>
          </a:p>
          <a:p>
            <a:pPr algn="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Де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знаходиться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у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мозку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кнопка «Купи»</a:t>
            </a:r>
          </a:p>
          <a:p>
            <a:pPr algn="r"/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Медіапланування</a:t>
            </a:r>
            <a:endParaRPr lang="uk-UA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07504" y="196756"/>
            <a:ext cx="359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i="1" dirty="0">
                <a:latin typeface="Arno Pro Smbd" pitchFamily="18" charset="0"/>
              </a:rPr>
              <a:t>«Один мільйон, вкладений у ефективну рекламу, продає більше, ніж десять мільйонів, вкладених у неефективну рекламу». </a:t>
            </a:r>
            <a:endParaRPr lang="uk-UA" sz="1400" i="1" dirty="0" smtClean="0">
              <a:latin typeface="Arno Pro Smbd" pitchFamily="18" charset="0"/>
            </a:endParaRPr>
          </a:p>
          <a:p>
            <a:pPr algn="r"/>
            <a:r>
              <a:rPr lang="uk-UA" sz="1400" i="1" dirty="0">
                <a:solidFill>
                  <a:srgbClr val="7030A0"/>
                </a:solidFill>
                <a:latin typeface="Arno Pro Smbd" pitchFamily="18" charset="0"/>
              </a:rPr>
              <a:t>«батько реклами» </a:t>
            </a:r>
            <a:r>
              <a:rPr lang="uk-UA" sz="1400" i="1" dirty="0">
                <a:latin typeface="Arno Pro Smbd" pitchFamily="18" charset="0"/>
              </a:rPr>
              <a:t>Девід </a:t>
            </a:r>
            <a:r>
              <a:rPr lang="uk-UA" sz="1400" i="1" dirty="0" err="1">
                <a:latin typeface="Arno Pro Smbd" pitchFamily="18" charset="0"/>
              </a:rPr>
              <a:t>Огілві</a:t>
            </a:r>
            <a:endParaRPr lang="uk-UA" sz="1400" i="1" dirty="0">
              <a:latin typeface="Arno Pro Smbd" pitchFamily="18" charset="0"/>
            </a:endParaRPr>
          </a:p>
        </p:txBody>
      </p:sp>
      <p:pic>
        <p:nvPicPr>
          <p:cNvPr id="614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57213"/>
            <a:ext cx="3960440" cy="398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828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528" y="-11546"/>
            <a:ext cx="9164528" cy="5155047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518748" y="1977684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ПРАВИЛЬНО МИСЛИТИ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НАБАГАТО ЦІННІШЕ, НІЖ БАГАТО ЗНАТИ</a:t>
            </a:r>
            <a:endParaRPr lang="uk-U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99592" y="141483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/>
            </a:r>
            <a:br>
              <a:rPr lang="ru-RU" dirty="0">
                <a:hlinkClick r:id="rId4"/>
              </a:rPr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85195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611560" y="306956"/>
            <a:ext cx="1131212" cy="504056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3730422" y="226236"/>
            <a:ext cx="4946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Етапи взаємодії з клієнтом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68919"/>
            <a:ext cx="1453101" cy="126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Результат пошуку зображень за запитом &quot;ГРОШІ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0360" y="1110190"/>
            <a:ext cx="1996096" cy="126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2411760" y="1199302"/>
            <a:ext cx="5105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+</a:t>
            </a:r>
            <a:endParaRPr lang="uk-UA" sz="6600" dirty="0">
              <a:solidFill>
                <a:srgbClr val="7030A0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 rot="10800000" flipV="1">
            <a:off x="5557571" y="1199302"/>
            <a:ext cx="6751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=</a:t>
            </a:r>
            <a:endParaRPr lang="uk-UA" sz="6600" dirty="0">
              <a:solidFill>
                <a:srgbClr val="7030A0"/>
              </a:solidFill>
            </a:endParaRPr>
          </a:p>
        </p:txBody>
      </p:sp>
      <p:pic>
        <p:nvPicPr>
          <p:cNvPr id="9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434" y="1062267"/>
            <a:ext cx="1313878" cy="133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кутник 9"/>
          <p:cNvSpPr/>
          <p:nvPr/>
        </p:nvSpPr>
        <p:spPr>
          <a:xfrm>
            <a:off x="395536" y="2499742"/>
            <a:ext cx="842493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uk-UA" i="1" dirty="0">
                <a:latin typeface="Arno Pro Smbd" pitchFamily="18" charset="0"/>
              </a:rPr>
              <a:t>У час скорочення бюджету на рекламу маркетолог повинен «потрапляти в яблучко з першого пострілу», </a:t>
            </a:r>
            <a:r>
              <a:rPr lang="uk-UA" i="1" dirty="0" smtClean="0">
                <a:latin typeface="Arno Pro Smbd" pitchFamily="18" charset="0"/>
              </a:rPr>
              <a:t> бо </a:t>
            </a:r>
            <a:r>
              <a:rPr lang="uk-UA" i="1" dirty="0">
                <a:latin typeface="Arno Pro Smbd" pitchFamily="18" charset="0"/>
              </a:rPr>
              <a:t>на другу спробу може і не бути ресурсів</a:t>
            </a:r>
            <a:r>
              <a:rPr lang="uk-UA" i="1" dirty="0" smtClean="0">
                <a:latin typeface="Arno Pro Smbd" pitchFamily="18" charset="0"/>
              </a:rPr>
              <a:t>.</a:t>
            </a:r>
          </a:p>
          <a:p>
            <a:pPr marL="0" indent="0">
              <a:buNone/>
            </a:pPr>
            <a:endParaRPr lang="uk-UA" sz="1200" dirty="0"/>
          </a:p>
          <a:p>
            <a:pPr marL="0" indent="0">
              <a:buNone/>
            </a:pPr>
            <a:r>
              <a:rPr lang="uk-UA" sz="1600" b="1" dirty="0" smtClean="0"/>
              <a:t>	Існує </a:t>
            </a:r>
            <a:r>
              <a:rPr lang="uk-UA" sz="1600" b="1" dirty="0"/>
              <a:t>три етапи взаємодії з клієнтом: </a:t>
            </a:r>
          </a:p>
          <a:p>
            <a:pPr marL="1657350" lvl="3" indent="-285750">
              <a:buFont typeface="Arial" pitchFamily="34" charset="0"/>
              <a:buChar char="•"/>
            </a:pPr>
            <a:r>
              <a:rPr lang="uk-UA" sz="1600" b="1" dirty="0">
                <a:solidFill>
                  <a:srgbClr val="FF0000"/>
                </a:solidFill>
              </a:rPr>
              <a:t>«зачепити</a:t>
            </a:r>
            <a:r>
              <a:rPr lang="uk-UA" sz="1600" b="1" dirty="0" smtClean="0">
                <a:solidFill>
                  <a:srgbClr val="FF0000"/>
                </a:solidFill>
              </a:rPr>
              <a:t>»</a:t>
            </a:r>
            <a:endParaRPr lang="uk-UA" sz="1600" b="1" dirty="0">
              <a:solidFill>
                <a:srgbClr val="FF0000"/>
              </a:solidFill>
            </a:endParaRPr>
          </a:p>
          <a:p>
            <a:pPr marL="1657350" lvl="3" indent="-285750">
              <a:buFont typeface="Arial" pitchFamily="34" charset="0"/>
              <a:buChar char="•"/>
            </a:pPr>
            <a:r>
              <a:rPr lang="uk-UA" sz="1600" b="1" dirty="0">
                <a:solidFill>
                  <a:srgbClr val="000099"/>
                </a:solidFill>
              </a:rPr>
              <a:t>«переконати» чи «спонукати» до </a:t>
            </a:r>
            <a:r>
              <a:rPr lang="uk-UA" sz="1600" b="1" dirty="0" smtClean="0">
                <a:solidFill>
                  <a:srgbClr val="000099"/>
                </a:solidFill>
              </a:rPr>
              <a:t>купівлі </a:t>
            </a:r>
            <a:endParaRPr lang="uk-UA" sz="1600" b="1" dirty="0">
              <a:solidFill>
                <a:srgbClr val="000099"/>
              </a:solidFill>
            </a:endParaRPr>
          </a:p>
          <a:p>
            <a:pPr marL="1657350" lvl="3" indent="-285750">
              <a:buFont typeface="Arial" pitchFamily="34" charset="0"/>
              <a:buChar char="•"/>
            </a:pPr>
            <a:r>
              <a:rPr lang="uk-UA" sz="1600" b="1" dirty="0">
                <a:solidFill>
                  <a:schemeClr val="accent3">
                    <a:lumMod val="50000"/>
                  </a:schemeClr>
                </a:solidFill>
              </a:rPr>
              <a:t>«завершити» </a:t>
            </a:r>
            <a:r>
              <a:rPr lang="uk-UA" sz="1600" b="1" dirty="0" smtClean="0">
                <a:solidFill>
                  <a:schemeClr val="accent3">
                    <a:lumMod val="50000"/>
                  </a:schemeClr>
                </a:solidFill>
              </a:rPr>
              <a:t>взаємодію продажем </a:t>
            </a:r>
          </a:p>
          <a:p>
            <a:endParaRPr lang="uk-UA" sz="1200" dirty="0"/>
          </a:p>
          <a:p>
            <a:pPr marL="0" indent="0" algn="just">
              <a:buNone/>
            </a:pPr>
            <a:r>
              <a:rPr lang="uk-UA" sz="1400" b="1" dirty="0">
                <a:solidFill>
                  <a:srgbClr val="7030A0"/>
                </a:solidFill>
              </a:rPr>
              <a:t>Необхідно «зчитувати» повідомлення мозку на кожному етапі </a:t>
            </a:r>
            <a:r>
              <a:rPr lang="uk-UA" sz="1400" b="1" dirty="0" smtClean="0">
                <a:solidFill>
                  <a:srgbClr val="7030A0"/>
                </a:solidFill>
              </a:rPr>
              <a:t>взаємодії, </a:t>
            </a:r>
            <a:r>
              <a:rPr lang="uk-UA" sz="1400" b="1" dirty="0">
                <a:solidFill>
                  <a:srgbClr val="7030A0"/>
                </a:solidFill>
              </a:rPr>
              <a:t>щоб знати </a:t>
            </a:r>
            <a:r>
              <a:rPr lang="uk-UA" sz="1400" b="1" dirty="0" smtClean="0">
                <a:solidFill>
                  <a:srgbClr val="7030A0"/>
                </a:solidFill>
              </a:rPr>
              <a:t>точно, </a:t>
            </a:r>
            <a:r>
              <a:rPr lang="uk-UA" sz="1400" b="1" dirty="0">
                <a:solidFill>
                  <a:srgbClr val="7030A0"/>
                </a:solidFill>
              </a:rPr>
              <a:t>що треба </a:t>
            </a:r>
            <a:r>
              <a:rPr lang="uk-UA" sz="1400" b="1" dirty="0" smtClean="0">
                <a:solidFill>
                  <a:srgbClr val="7030A0"/>
                </a:solidFill>
              </a:rPr>
              <a:t>зробити аби клієнт </a:t>
            </a:r>
            <a:r>
              <a:rPr lang="uk-UA" sz="1400" b="1" dirty="0">
                <a:solidFill>
                  <a:srgbClr val="7030A0"/>
                </a:solidFill>
              </a:rPr>
              <a:t>отримав максимум </a:t>
            </a:r>
            <a:r>
              <a:rPr lang="uk-UA" sz="1400" b="1" dirty="0" smtClean="0">
                <a:solidFill>
                  <a:srgbClr val="7030A0"/>
                </a:solidFill>
              </a:rPr>
              <a:t>задоволення, </a:t>
            </a:r>
            <a:r>
              <a:rPr lang="uk-UA" sz="1400" b="1" dirty="0">
                <a:solidFill>
                  <a:srgbClr val="7030A0"/>
                </a:solidFill>
              </a:rPr>
              <a:t>купуючи </a:t>
            </a:r>
            <a:r>
              <a:rPr lang="uk-UA" sz="1400" b="1" dirty="0" smtClean="0">
                <a:solidFill>
                  <a:srgbClr val="7030A0"/>
                </a:solidFill>
              </a:rPr>
              <a:t>саме ваш продукт.</a:t>
            </a:r>
            <a:endParaRPr lang="uk-UA" sz="1400" b="1" dirty="0">
              <a:solidFill>
                <a:srgbClr val="7030A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67" t="67864" r="2870" b="9557"/>
          <a:stretch/>
        </p:blipFill>
        <p:spPr bwMode="auto">
          <a:xfrm>
            <a:off x="611560" y="811012"/>
            <a:ext cx="8064896" cy="1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07504" y="4659982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 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26751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1673" y="1092006"/>
            <a:ext cx="2464670" cy="290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11560" y="4083918"/>
            <a:ext cx="81369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 smtClean="0">
                <a:solidFill>
                  <a:srgbClr val="7030A0"/>
                </a:solidFill>
              </a:rPr>
              <a:t>«</a:t>
            </a:r>
            <a:r>
              <a:rPr lang="uk-UA" sz="1400" b="1" dirty="0" err="1" smtClean="0">
                <a:solidFill>
                  <a:srgbClr val="7030A0"/>
                </a:solidFill>
              </a:rPr>
              <a:t>Зчитува</a:t>
            </a:r>
            <a:r>
              <a:rPr lang="ru-RU" sz="1400" b="1" dirty="0" err="1">
                <a:solidFill>
                  <a:srgbClr val="7030A0"/>
                </a:solidFill>
              </a:rPr>
              <a:t>ння</a:t>
            </a:r>
            <a:r>
              <a:rPr lang="uk-UA" sz="1400" b="1" dirty="0">
                <a:solidFill>
                  <a:srgbClr val="7030A0"/>
                </a:solidFill>
              </a:rPr>
              <a:t>» </a:t>
            </a:r>
            <a:r>
              <a:rPr lang="uk-UA" sz="1400" b="1" dirty="0" smtClean="0">
                <a:solidFill>
                  <a:srgbClr val="7030A0"/>
                </a:solidFill>
              </a:rPr>
              <a:t>повідомлень </a:t>
            </a:r>
            <a:r>
              <a:rPr lang="uk-UA" sz="1400" b="1" dirty="0">
                <a:solidFill>
                  <a:srgbClr val="7030A0"/>
                </a:solidFill>
              </a:rPr>
              <a:t>мозку дозволяє </a:t>
            </a:r>
            <a:r>
              <a:rPr lang="uk-UA" sz="1400" b="1" dirty="0" smtClean="0">
                <a:solidFill>
                  <a:srgbClr val="7030A0"/>
                </a:solidFill>
              </a:rPr>
              <a:t>знати, </a:t>
            </a:r>
            <a:r>
              <a:rPr lang="uk-UA" sz="1400" b="1" dirty="0">
                <a:solidFill>
                  <a:srgbClr val="7030A0"/>
                </a:solidFill>
              </a:rPr>
              <a:t>куди </a:t>
            </a:r>
            <a:r>
              <a:rPr lang="uk-UA" sz="1400" b="1" dirty="0" smtClean="0">
                <a:solidFill>
                  <a:srgbClr val="7030A0"/>
                </a:solidFill>
              </a:rPr>
              <a:t>саме дивиться </a:t>
            </a:r>
            <a:r>
              <a:rPr lang="uk-UA" sz="1400" b="1" dirty="0">
                <a:solidFill>
                  <a:srgbClr val="7030A0"/>
                </a:solidFill>
              </a:rPr>
              <a:t>і що </a:t>
            </a:r>
            <a:r>
              <a:rPr lang="uk-UA" sz="1400" b="1" dirty="0" smtClean="0">
                <a:solidFill>
                  <a:srgbClr val="7030A0"/>
                </a:solidFill>
              </a:rPr>
              <a:t>в цей момент відчуває людина та </a:t>
            </a:r>
            <a:r>
              <a:rPr lang="uk-UA" sz="1400" b="1" dirty="0">
                <a:solidFill>
                  <a:srgbClr val="7030A0"/>
                </a:solidFill>
              </a:rPr>
              <a:t>які в </a:t>
            </a:r>
            <a:r>
              <a:rPr lang="uk-UA" sz="1400" b="1" dirty="0" smtClean="0">
                <a:solidFill>
                  <a:srgbClr val="7030A0"/>
                </a:solidFill>
              </a:rPr>
              <a:t>неї </a:t>
            </a:r>
            <a:r>
              <a:rPr lang="uk-UA" sz="1400" b="1" dirty="0">
                <a:solidFill>
                  <a:srgbClr val="7030A0"/>
                </a:solidFill>
              </a:rPr>
              <a:t>наміри. </a:t>
            </a:r>
            <a:r>
              <a:rPr lang="uk-UA" sz="1600" i="1" dirty="0" smtClean="0">
                <a:latin typeface="Arno Pro Smbd" pitchFamily="18" charset="0"/>
              </a:rPr>
              <a:t>Це допоможе </a:t>
            </a:r>
            <a:r>
              <a:rPr lang="uk-UA" sz="1600" i="1" dirty="0">
                <a:latin typeface="Arno Pro Smbd" pitchFamily="18" charset="0"/>
              </a:rPr>
              <a:t>вибудовувати </a:t>
            </a:r>
            <a:r>
              <a:rPr lang="uk-UA" sz="1600" i="1" dirty="0" smtClean="0">
                <a:latin typeface="Arno Pro Smbd" pitchFamily="18" charset="0"/>
              </a:rPr>
              <a:t>медіа стратегію </a:t>
            </a:r>
            <a:r>
              <a:rPr lang="uk-UA" sz="1600" i="1" dirty="0">
                <a:latin typeface="Arno Pro Smbd" pitchFamily="18" charset="0"/>
              </a:rPr>
              <a:t>так, щоб просувати на ринок саме свій бренд, але не всю категорію </a:t>
            </a:r>
            <a:r>
              <a:rPr lang="uk-UA" sz="1600" i="1" dirty="0" smtClean="0">
                <a:latin typeface="Arno Pro Smbd" pitchFamily="18" charset="0"/>
              </a:rPr>
              <a:t>продуктів </a:t>
            </a:r>
            <a:r>
              <a:rPr lang="uk-UA" sz="1600" i="1" dirty="0">
                <a:latin typeface="Arno Pro Smbd" pitchFamily="18" charset="0"/>
              </a:rPr>
              <a:t>і не конкурентів </a:t>
            </a:r>
            <a:r>
              <a:rPr lang="uk-UA" sz="1600" i="1" dirty="0" smtClean="0">
                <a:latin typeface="Arno Pro Smbd" pitchFamily="18" charset="0"/>
              </a:rPr>
              <a:t>водночас.</a:t>
            </a:r>
            <a:endParaRPr lang="uk-UA" sz="1600" dirty="0"/>
          </a:p>
        </p:txBody>
      </p:sp>
      <p:sp>
        <p:nvSpPr>
          <p:cNvPr id="8" name="Прямокутник 7"/>
          <p:cNvSpPr/>
          <p:nvPr/>
        </p:nvSpPr>
        <p:spPr>
          <a:xfrm>
            <a:off x="1371977" y="3795863"/>
            <a:ext cx="740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жінки</a:t>
            </a:r>
            <a:endParaRPr lang="uk-UA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6998951" y="3795863"/>
            <a:ext cx="1088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чоловіки</a:t>
            </a:r>
            <a:endParaRPr lang="uk-UA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0398" y="1094380"/>
            <a:ext cx="2266058" cy="269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9518"/>
            <a:ext cx="2261742" cy="2692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611219" y="315040"/>
            <a:ext cx="1131212" cy="50405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67" t="67864" r="2870" b="9557"/>
          <a:stretch/>
        </p:blipFill>
        <p:spPr bwMode="auto">
          <a:xfrm>
            <a:off x="611560" y="811012"/>
            <a:ext cx="8064896" cy="1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4307568" y="226237"/>
            <a:ext cx="4368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Відмінності сприйняття</a:t>
            </a:r>
            <a:endParaRPr lang="uk-UA" sz="3200" b="1" dirty="0">
              <a:solidFill>
                <a:schemeClr val="accent6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36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92" b="14752"/>
          <a:stretch/>
        </p:blipFill>
        <p:spPr>
          <a:xfrm>
            <a:off x="539552" y="306956"/>
            <a:ext cx="1131212" cy="50405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548323" y="1838641"/>
            <a:ext cx="2781984" cy="108012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ІДЕАЛЬНЕ ДОСЛІДЖЕННЯ</a:t>
            </a:r>
            <a:endParaRPr lang="uk-UA" sz="2000" dirty="0"/>
          </a:p>
        </p:txBody>
      </p:sp>
      <p:sp>
        <p:nvSpPr>
          <p:cNvPr id="4" name="Овал 3"/>
          <p:cNvSpPr/>
          <p:nvPr/>
        </p:nvSpPr>
        <p:spPr>
          <a:xfrm>
            <a:off x="683568" y="3737852"/>
            <a:ext cx="2805768" cy="121016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ДОСЛІДЖУВАНА</a:t>
            </a:r>
            <a:r>
              <a:rPr lang="uk-UA" sz="1600" b="1" dirty="0"/>
              <a:t> </a:t>
            </a:r>
            <a:r>
              <a:rPr lang="uk-UA" sz="2000" b="1" dirty="0"/>
              <a:t>РЕАЛЬНІСТЬ</a:t>
            </a:r>
            <a:endParaRPr lang="uk-UA" sz="1600" dirty="0"/>
          </a:p>
        </p:txBody>
      </p:sp>
      <p:sp>
        <p:nvSpPr>
          <p:cNvPr id="5" name="Овал 4"/>
          <p:cNvSpPr/>
          <p:nvPr/>
        </p:nvSpPr>
        <p:spPr>
          <a:xfrm>
            <a:off x="6330307" y="3931310"/>
            <a:ext cx="2567442" cy="101670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/>
              <a:t>РЕАЛЬНЕ ДОСЛІДЖЕННЯ</a:t>
            </a:r>
            <a:endParaRPr lang="uk-UA" dirty="0"/>
          </a:p>
        </p:txBody>
      </p:sp>
      <p:sp>
        <p:nvSpPr>
          <p:cNvPr id="6" name="Прямокутник 5"/>
          <p:cNvSpPr/>
          <p:nvPr/>
        </p:nvSpPr>
        <p:spPr>
          <a:xfrm>
            <a:off x="539552" y="979714"/>
            <a:ext cx="8150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Існує відмінність між процесами </a:t>
            </a: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і </a:t>
            </a:r>
            <a:r>
              <a:rPr lang="uk-UA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явищами </a:t>
            </a: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в </a:t>
            </a:r>
            <a:r>
              <a:rPr lang="uk-UA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реальності та їхніми аналогами,  які  ми спостерігаємо  чи  відтворюємо при </a:t>
            </a:r>
            <a:r>
              <a:rPr lang="uk-UA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нейромаркетинговому</a:t>
            </a:r>
            <a:r>
              <a:rPr lang="uk-UA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дослідженні</a:t>
            </a: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Прямокутник 6"/>
          <p:cNvSpPr/>
          <p:nvPr/>
        </p:nvSpPr>
        <p:spPr>
          <a:xfrm rot="19798282">
            <a:off x="732849" y="2665970"/>
            <a:ext cx="2788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прогностична </a:t>
            </a:r>
            <a:r>
              <a:rPr lang="uk-UA" dirty="0" err="1"/>
              <a:t>валідність</a:t>
            </a:r>
            <a:endParaRPr lang="uk-UA" dirty="0"/>
          </a:p>
        </p:txBody>
      </p:sp>
      <p:sp>
        <p:nvSpPr>
          <p:cNvPr id="8" name="Прямокутник 7"/>
          <p:cNvSpPr/>
          <p:nvPr/>
        </p:nvSpPr>
        <p:spPr>
          <a:xfrm rot="2010074">
            <a:off x="6358982" y="2883754"/>
            <a:ext cx="2431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внутрішня </a:t>
            </a:r>
            <a:r>
              <a:rPr lang="uk-UA" dirty="0" err="1"/>
              <a:t>валідність</a:t>
            </a:r>
            <a:endParaRPr lang="uk-UA" dirty="0"/>
          </a:p>
        </p:txBody>
      </p:sp>
      <p:sp>
        <p:nvSpPr>
          <p:cNvPr id="9" name="Прямокутник 8"/>
          <p:cNvSpPr/>
          <p:nvPr/>
        </p:nvSpPr>
        <p:spPr>
          <a:xfrm>
            <a:off x="3756616" y="4368845"/>
            <a:ext cx="2313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зовнішня </a:t>
            </a:r>
            <a:r>
              <a:rPr lang="uk-UA" dirty="0" err="1"/>
              <a:t>валідність</a:t>
            </a:r>
            <a:endParaRPr lang="uk-UA" dirty="0"/>
          </a:p>
        </p:txBody>
      </p:sp>
      <p:sp>
        <p:nvSpPr>
          <p:cNvPr id="11" name="Прямокутник 10"/>
          <p:cNvSpPr/>
          <p:nvPr/>
        </p:nvSpPr>
        <p:spPr>
          <a:xfrm>
            <a:off x="4252075" y="226235"/>
            <a:ext cx="4478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Дизайн 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дослідження</a:t>
            </a:r>
            <a:endParaRPr lang="uk-UA" sz="3200" b="1" dirty="0">
              <a:solidFill>
                <a:schemeClr val="accent6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Штрихова стрілка вправо 16"/>
          <p:cNvSpPr/>
          <p:nvPr/>
        </p:nvSpPr>
        <p:spPr>
          <a:xfrm rot="19685907">
            <a:off x="2330643" y="2663342"/>
            <a:ext cx="1488872" cy="936104"/>
          </a:xfrm>
          <a:prstGeom prst="striped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одвійна стрілка вгору/вниз 17"/>
          <p:cNvSpPr/>
          <p:nvPr/>
        </p:nvSpPr>
        <p:spPr>
          <a:xfrm rot="18553135">
            <a:off x="6487517" y="2783477"/>
            <a:ext cx="479135" cy="116515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Стрілка вправо з вирізом 18"/>
          <p:cNvSpPr/>
          <p:nvPr/>
        </p:nvSpPr>
        <p:spPr>
          <a:xfrm rot="10800000">
            <a:off x="3756616" y="3920012"/>
            <a:ext cx="2494720" cy="387452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67" t="67864" r="2870" b="9557"/>
          <a:stretch/>
        </p:blipFill>
        <p:spPr bwMode="auto">
          <a:xfrm>
            <a:off x="611560" y="811012"/>
            <a:ext cx="8064896" cy="16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680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259"/>
          <a:stretch/>
        </p:blipFill>
        <p:spPr>
          <a:xfrm>
            <a:off x="0" y="0"/>
            <a:ext cx="9144000" cy="5149974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827584" y="1974822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ТОЙ, ХТО БАЧИТЬ НЕПОМІТНЕ, – ЗДАТНИЙ ТВОРИТИ НЕМОЖЛИВЕ</a:t>
            </a:r>
            <a:r>
              <a:rPr lang="ru-RU" cap="al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214939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14487</TotalTime>
  <Words>648</Words>
  <Application>Microsoft Office PowerPoint</Application>
  <PresentationFormat>Экран (16:9)</PresentationFormat>
  <Paragraphs>89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Тестування властивостей</vt:lpstr>
      <vt:lpstr>Слайд 17</vt:lpstr>
      <vt:lpstr>Слайд 18</vt:lpstr>
      <vt:lpstr>Слайд 19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Света</cp:lastModifiedBy>
  <cp:revision>983</cp:revision>
  <dcterms:created xsi:type="dcterms:W3CDTF">2010-05-23T14:28:12Z</dcterms:created>
  <dcterms:modified xsi:type="dcterms:W3CDTF">2019-10-30T08:15:39Z</dcterms:modified>
</cp:coreProperties>
</file>