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6"/>
  </p:notesMasterIdLst>
  <p:handoutMasterIdLst>
    <p:handoutMasterId r:id="rId27"/>
  </p:handoutMasterIdLst>
  <p:sldIdLst>
    <p:sldId id="325" r:id="rId2"/>
    <p:sldId id="400" r:id="rId3"/>
    <p:sldId id="402" r:id="rId4"/>
    <p:sldId id="399" r:id="rId5"/>
    <p:sldId id="378" r:id="rId6"/>
    <p:sldId id="379" r:id="rId7"/>
    <p:sldId id="362" r:id="rId8"/>
    <p:sldId id="397" r:id="rId9"/>
    <p:sldId id="408" r:id="rId10"/>
    <p:sldId id="382" r:id="rId11"/>
    <p:sldId id="395" r:id="rId12"/>
    <p:sldId id="361" r:id="rId13"/>
    <p:sldId id="396" r:id="rId14"/>
    <p:sldId id="406" r:id="rId15"/>
    <p:sldId id="405" r:id="rId16"/>
    <p:sldId id="383" r:id="rId17"/>
    <p:sldId id="389" r:id="rId18"/>
    <p:sldId id="388" r:id="rId19"/>
    <p:sldId id="385" r:id="rId20"/>
    <p:sldId id="332" r:id="rId21"/>
    <p:sldId id="386" r:id="rId22"/>
    <p:sldId id="404" r:id="rId23"/>
    <p:sldId id="398" r:id="rId24"/>
    <p:sldId id="31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5B3"/>
    <a:srgbClr val="FF0066"/>
    <a:srgbClr val="008000"/>
    <a:srgbClr val="FF3399"/>
    <a:srgbClr val="7FDDCB"/>
    <a:srgbClr val="969696"/>
    <a:srgbClr val="CC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Помір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Помірний стиль 3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21" autoAdjust="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AAD188-13AB-47DA-BCEE-75DC196F53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7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3B7626-C8B2-4F1E-9F11-9986F31B81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18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8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7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9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fld id="{38C82DAD-B942-478E-B30E-50A483CF1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AC4A6D6-AE10-40C3-8B53-995FD196C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5C27CC0C-F0A4-4331-97CF-C15D6E8BE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B92C08-71E6-4F1B-B916-C8F06127423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2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97EC82-B781-44D9-84ED-794689B667E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7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4856C58-751C-4170-9679-C2D9EB490C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96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041DB5-CC15-40F1-9050-3711CEF7CA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3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4FC9A49D-E1C1-4F6E-96D2-AF68947A05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7AC217F-F898-4402-BD77-2E596A10C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B47E474-003D-4380-AF39-BBA3A3B4C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2ADEE43-24AE-43BA-9C56-E585F6E62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D5B8ED79-F71E-4F3F-B4E0-9CFDFD6C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52EC04F-BBB0-4668-9664-43C261825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36DD684-E210-4437-9C8D-0C0661FB15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031C835-7A21-49AB-9F9B-77470A4D4A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fld id="{42CCD583-AF7A-476C-B558-35D48767EE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ransition spd="slow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://nubip.edu.u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earn.nubip.edu.ua/" TargetMode="External"/><Relationship Id="rId5" Type="http://schemas.openxmlformats.org/officeDocument/2006/relationships/hyperlink" Target="http://moodle.nauu.kiev.ua/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nubip.edu.ua/structure/viyskiova_kafedr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ubip.edu.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6" name="Picture 4" descr="Рисунок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76672"/>
            <a:ext cx="5688012" cy="353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834628" y="4653136"/>
            <a:ext cx="8280400" cy="1440160"/>
          </a:xfrm>
          <a:noFill/>
          <a:ln/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ННІ ЛІСОВОГО І САДОВО-ПАРКОВОГО ГОСПОДАРСТВА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867400" y="141362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 dirty="0">
                <a:solidFill>
                  <a:schemeClr val="bg1"/>
                </a:solidFill>
              </a:rPr>
              <a:t>Національний університет біоресурсів і природокористування України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5867400" y="3285282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>
                <a:solidFill>
                  <a:schemeClr val="bg1"/>
                </a:solidFill>
              </a:rPr>
              <a:t>ННІ лісового і садово-паркового господарства</a:t>
            </a:r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109586" name="Picture 18" descr="Gerb_27_0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16857"/>
            <a:ext cx="13684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6021288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hlinkClick r:id="rId4"/>
              </a:rPr>
              <a:t>http://nubip.edu.ua/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s://nubip.edu.ua/sites/all/themes/nauu/images/redesign2/nubip-logo-gerb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74"/>
          <a:stretch/>
        </p:blipFill>
        <p:spPr bwMode="auto">
          <a:xfrm>
            <a:off x="6732587" y="116125"/>
            <a:ext cx="1368425" cy="129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772400" cy="442913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3"/>
          <a:stretch/>
        </p:blipFill>
        <p:spPr bwMode="auto">
          <a:xfrm>
            <a:off x="3827694" y="4973688"/>
            <a:ext cx="2232247" cy="1581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DSC_0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73688"/>
            <a:ext cx="2378500" cy="158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1" name="Picture 6" descr="C:\Users\ASUS\Desktop\Новая папка\DSC04817.JPG"/>
          <p:cNvPicPr>
            <a:picLocks noChangeAspect="1" noChangeArrowheads="1"/>
          </p:cNvPicPr>
          <p:nvPr/>
        </p:nvPicPr>
        <p:blipFill rotWithShape="1">
          <a:blip r:embed="rId4" cstate="print"/>
          <a:srcRect t="4626"/>
          <a:stretch/>
        </p:blipFill>
        <p:spPr bwMode="auto">
          <a:xfrm>
            <a:off x="6558259" y="4973688"/>
            <a:ext cx="2210803" cy="15813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115616" y="4131578"/>
            <a:ext cx="7671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</a:rPr>
              <a:t>Навчальний портал </a:t>
            </a:r>
            <a:r>
              <a:rPr lang="en-US" sz="2000" dirty="0">
                <a:solidFill>
                  <a:schemeClr val="bg1"/>
                </a:solidFill>
              </a:rPr>
              <a:t>MOODLE</a:t>
            </a:r>
            <a:endParaRPr lang="uk-UA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hlinkClick r:id="rId5"/>
              </a:rPr>
              <a:t>http://moodle.nauu.kiev.ua/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та </a:t>
            </a:r>
            <a:r>
              <a:rPr lang="en-US" sz="2000" dirty="0">
                <a:solidFill>
                  <a:schemeClr val="bg1"/>
                </a:solidFill>
                <a:hlinkClick r:id="rId6"/>
              </a:rPr>
              <a:t>http://elearn.nubip.edu.ua/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5456" r="-2141" b="43835"/>
          <a:stretch/>
        </p:blipFill>
        <p:spPr bwMode="auto">
          <a:xfrm>
            <a:off x="1115616" y="975172"/>
            <a:ext cx="7794430" cy="31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53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55575" y="102264"/>
            <a:ext cx="880148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200" i="1" dirty="0"/>
              <a:t>Науковці інституту –</a:t>
            </a:r>
          </a:p>
          <a:p>
            <a:r>
              <a:rPr lang="uk-UA" sz="3200" i="1" dirty="0"/>
              <a:t>учасники міжнародних проектів</a:t>
            </a:r>
          </a:p>
        </p:txBody>
      </p:sp>
      <p:sp>
        <p:nvSpPr>
          <p:cNvPr id="2" name="AutoShape 2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177972" y="3482277"/>
            <a:ext cx="8998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П</a:t>
            </a:r>
            <a:r>
              <a:rPr lang="uk-UA" sz="1400" b="1" i="1" dirty="0" smtClean="0">
                <a:solidFill>
                  <a:schemeClr val="bg1"/>
                </a:solidFill>
              </a:rPr>
              <a:t>роект </a:t>
            </a:r>
            <a:r>
              <a:rPr lang="uk-UA" sz="1400" b="1" i="1" dirty="0">
                <a:solidFill>
                  <a:schemeClr val="bg1"/>
                </a:solidFill>
              </a:rPr>
              <a:t>Глобального екологічного фонду щодо досліджень у Чорнобильському радіаційно-екологічному біосферному заповіднику (</a:t>
            </a:r>
            <a:r>
              <a:rPr lang="en-US" sz="1400" b="1" i="1" dirty="0">
                <a:solidFill>
                  <a:schemeClr val="bg1"/>
                </a:solidFill>
              </a:rPr>
              <a:t>GEF Chornobyl project)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77972" y="6440396"/>
            <a:ext cx="454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Вручення нагороди ООН </a:t>
            </a:r>
            <a:r>
              <a:rPr lang="en-US" sz="1400" b="1" i="1" dirty="0">
                <a:solidFill>
                  <a:schemeClr val="bg1"/>
                </a:solidFill>
              </a:rPr>
              <a:t>Green Star Awards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4149081"/>
            <a:ext cx="2512438" cy="1719162"/>
          </a:xfrm>
          <a:prstGeom prst="rect">
            <a:avLst/>
          </a:prstGeom>
          <a:noFill/>
        </p:spPr>
      </p:pic>
      <p:pic>
        <p:nvPicPr>
          <p:cNvPr id="28" name="Рисунок 27" descr="C:\Users\Oleksandr\Downloads\DSCF19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5630"/>
          <a:stretch/>
        </p:blipFill>
        <p:spPr bwMode="auto">
          <a:xfrm>
            <a:off x="6470324" y="4149080"/>
            <a:ext cx="2486733" cy="1719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63463" y="6044239"/>
            <a:ext cx="53805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Співробітництво з питань охорони лісів від пожеж із Глобальним Центром моніторингу лісових пожеж, </a:t>
            </a:r>
            <a:r>
              <a:rPr lang="uk-UA" sz="1400" b="1" i="1" dirty="0" err="1">
                <a:solidFill>
                  <a:schemeClr val="bg1"/>
                </a:solidFill>
              </a:rPr>
              <a:t>м.Фрайбург</a:t>
            </a:r>
            <a:r>
              <a:rPr lang="uk-UA" sz="1400" b="1" i="1" dirty="0">
                <a:solidFill>
                  <a:schemeClr val="bg1"/>
                </a:solidFill>
              </a:rPr>
              <a:t>, Німеччина 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" y="4041572"/>
            <a:ext cx="3486510" cy="2290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109944"/>
            <a:ext cx="5197077" cy="23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4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56984" cy="941990"/>
          </a:xfrm>
        </p:spPr>
        <p:txBody>
          <a:bodyPr anchor="b">
            <a:no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Студенти ННІ - учасники 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міжнародної програми стажування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IFFP </a:t>
            </a:r>
            <a:r>
              <a:rPr lang="uk-U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від Лісової служби та Національного лісового фонду США (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National Forest Foundation)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106" y="1229906"/>
            <a:ext cx="4158463" cy="554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19" t="-399" r="19288" b="1176"/>
          <a:stretch/>
        </p:blipFill>
        <p:spPr>
          <a:xfrm>
            <a:off x="0" y="1412776"/>
            <a:ext cx="4850059" cy="51788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0_7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6" y="2021983"/>
            <a:ext cx="3754085" cy="277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425423.vk.me/v425423199/739e/wT2vYEkFFJ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2" y="2021984"/>
            <a:ext cx="3694245" cy="27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1236812" y="541714"/>
            <a:ext cx="7108272" cy="7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Студентські міжнародні зв'язки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856" y="5046320"/>
            <a:ext cx="3754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Змагання з лісового багатоборства </a:t>
            </a:r>
            <a:br>
              <a:rPr lang="uk-UA" sz="1400" b="1" i="1" dirty="0">
                <a:solidFill>
                  <a:schemeClr val="bg1"/>
                </a:solidFill>
              </a:rPr>
            </a:br>
            <a:r>
              <a:rPr lang="uk-UA" sz="1400" b="1" i="1" dirty="0">
                <a:solidFill>
                  <a:schemeClr val="bg1"/>
                </a:solidFill>
              </a:rPr>
              <a:t>м.</a:t>
            </a:r>
            <a:r>
              <a:rPr lang="ru-RU" sz="1400" b="1" i="1" dirty="0">
                <a:solidFill>
                  <a:schemeClr val="bg1"/>
                </a:solidFill>
              </a:rPr>
              <a:t> Брно (</a:t>
            </a:r>
            <a:r>
              <a:rPr lang="ru-RU" sz="1400" b="1" i="1" dirty="0" err="1">
                <a:solidFill>
                  <a:schemeClr val="bg1"/>
                </a:solidFill>
              </a:rPr>
              <a:t>Чеська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Республіка</a:t>
            </a:r>
            <a:r>
              <a:rPr lang="ru-RU" sz="1400" b="1" i="1" dirty="0">
                <a:solidFill>
                  <a:schemeClr val="bg1"/>
                </a:solidFill>
              </a:rPr>
              <a:t>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2368" y="5066020"/>
            <a:ext cx="3677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М</a:t>
            </a:r>
            <a:r>
              <a:rPr lang="uk-UA" sz="1400" b="1" i="1" dirty="0">
                <a:solidFill>
                  <a:schemeClr val="bg1"/>
                </a:solidFill>
              </a:rPr>
              <a:t>і</a:t>
            </a:r>
            <a:r>
              <a:rPr lang="ru-RU" sz="1400" b="1" i="1" dirty="0" err="1">
                <a:solidFill>
                  <a:schemeClr val="bg1"/>
                </a:solidFill>
              </a:rPr>
              <a:t>жнародна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магістерська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програма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</a:rPr>
              <a:t>Evroforester</a:t>
            </a:r>
            <a:r>
              <a:rPr lang="en-US" sz="1400" b="1" i="1" dirty="0">
                <a:solidFill>
                  <a:schemeClr val="bg1"/>
                </a:solidFill>
              </a:rPr>
              <a:t> (SLU, Sweden)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0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683568" y="188640"/>
            <a:ext cx="7885670" cy="7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Студентські міжнародні зв'язки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13" t="15224" r="5383" b="5333"/>
          <a:stretch/>
        </p:blipFill>
        <p:spPr bwMode="auto">
          <a:xfrm>
            <a:off x="881986" y="950196"/>
            <a:ext cx="7506437" cy="5791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4777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6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259632" y="75157"/>
            <a:ext cx="7108272" cy="76155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Навчальні практики студентів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" y="951711"/>
            <a:ext cx="2717224" cy="1829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2" y="4950285"/>
            <a:ext cx="2776770" cy="17829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4717" b="4879"/>
          <a:stretch/>
        </p:blipFill>
        <p:spPr>
          <a:xfrm>
            <a:off x="3134362" y="951002"/>
            <a:ext cx="2776770" cy="18149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6261" r="9008" b="5494"/>
          <a:stretch/>
        </p:blipFill>
        <p:spPr>
          <a:xfrm>
            <a:off x="3065759" y="2938676"/>
            <a:ext cx="2845373" cy="184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17167" r="712" b="5255"/>
          <a:stretch/>
        </p:blipFill>
        <p:spPr>
          <a:xfrm>
            <a:off x="179512" y="4959572"/>
            <a:ext cx="2725953" cy="1773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951002"/>
            <a:ext cx="2671230" cy="3561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747" y="4626930"/>
            <a:ext cx="2476104" cy="2106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40" y="2883078"/>
            <a:ext cx="2717224" cy="19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панора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7344817" cy="45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899592" y="188640"/>
            <a:ext cx="7772400" cy="641350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лісових звірів і птахів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4104456" cy="27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291513" cy="811213"/>
          </a:xfrm>
        </p:spPr>
        <p:txBody>
          <a:bodyPr>
            <a:normAutofit fontScale="90000"/>
          </a:bodyPr>
          <a:lstStyle/>
          <a:p>
            <a:pPr algn="ctr"/>
            <a:r>
              <a:rPr lang="uk-UA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НУБіП України “Боярська ЛДС”</a:t>
            </a: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97216" y="6272320"/>
            <a:ext cx="2133600" cy="476250"/>
          </a:xfrm>
        </p:spPr>
        <p:txBody>
          <a:bodyPr/>
          <a:lstStyle/>
          <a:p>
            <a:fld id="{B7A35FAF-78B9-45CB-8454-4C72D9EB39B8}" type="slidenum">
              <a:rPr lang="ru-RU"/>
              <a:pPr/>
              <a:t>17</a:t>
            </a:fld>
            <a:endParaRPr lang="ru-RU" dirty="0"/>
          </a:p>
        </p:txBody>
      </p:sp>
      <p:pic>
        <p:nvPicPr>
          <p:cNvPr id="131076" name="Picture 7" descr="DSC0053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96446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3" name="Picture 11" descr="DSC_00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66914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0" y="4066914"/>
            <a:ext cx="4159600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679" r="4277" b="1"/>
          <a:stretch/>
        </p:blipFill>
        <p:spPr>
          <a:xfrm>
            <a:off x="6948264" y="1296446"/>
            <a:ext cx="192771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3594"/>
          <a:stretch/>
        </p:blipFill>
        <p:spPr>
          <a:xfrm>
            <a:off x="4716380" y="1296445"/>
            <a:ext cx="1943852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03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6"/>
          <p:cNvSpPr>
            <a:spLocks noGrp="1" noChangeArrowheads="1"/>
          </p:cNvSpPr>
          <p:nvPr>
            <p:ph type="title"/>
          </p:nvPr>
        </p:nvSpPr>
        <p:spPr>
          <a:xfrm>
            <a:off x="852488" y="313531"/>
            <a:ext cx="8291512" cy="811213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 “Боярська ЛДС”: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>
          <a:xfrm>
            <a:off x="213646" y="2080347"/>
            <a:ext cx="2762865" cy="199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4" y="4429128"/>
            <a:ext cx="2800469" cy="2100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10" y="4429128"/>
            <a:ext cx="2815334" cy="2111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4197" r="2822" b="5907"/>
          <a:stretch/>
        </p:blipFill>
        <p:spPr>
          <a:xfrm>
            <a:off x="3170829" y="2080347"/>
            <a:ext cx="2817814" cy="1996956"/>
          </a:xfrm>
          <a:prstGeom prst="rect">
            <a:avLst/>
          </a:prstGeom>
        </p:spPr>
      </p:pic>
      <p:pic>
        <p:nvPicPr>
          <p:cNvPr id="13" name="Picture 3" descr="D:\Администратор\Рабочий стол\фото захис звітів\DSCN17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196" y="4429128"/>
            <a:ext cx="2801315" cy="21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"/>
          <a:stretch/>
        </p:blipFill>
        <p:spPr>
          <a:xfrm>
            <a:off x="6205354" y="2080347"/>
            <a:ext cx="2808491" cy="1996956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585327" y="1268759"/>
            <a:ext cx="8424936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наукових досліджень та практичного навчання студентів</a:t>
            </a:r>
            <a:endParaRPr lang="uk-UA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51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8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232335" y="0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Ботанічний сад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/>
          <a:stretch/>
        </p:blipFill>
        <p:spPr>
          <a:xfrm>
            <a:off x="4822901" y="676734"/>
            <a:ext cx="4235524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8051"/>
          <a:stretch/>
        </p:blipFill>
        <p:spPr>
          <a:xfrm>
            <a:off x="179512" y="3620361"/>
            <a:ext cx="4320480" cy="297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1617"/>
          <a:stretch/>
        </p:blipFill>
        <p:spPr>
          <a:xfrm>
            <a:off x="4822901" y="3620361"/>
            <a:ext cx="4191665" cy="2976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68" y="686014"/>
            <a:ext cx="4289424" cy="28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4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21289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Керівництво та підрозділи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4" y="2289140"/>
            <a:ext cx="4355977" cy="1344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0881" b="4242"/>
          <a:stretch/>
        </p:blipFill>
        <p:spPr>
          <a:xfrm>
            <a:off x="580006" y="3731644"/>
            <a:ext cx="3636927" cy="3086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825" t="17240" r="26848" b="11360"/>
          <a:stretch/>
        </p:blipFill>
        <p:spPr>
          <a:xfrm>
            <a:off x="4415141" y="1340768"/>
            <a:ext cx="4632458" cy="4984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3464" t="34593" r="27875" b="44397"/>
          <a:stretch/>
        </p:blipFill>
        <p:spPr>
          <a:xfrm>
            <a:off x="59163" y="899887"/>
            <a:ext cx="4224805" cy="12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0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8316416" cy="731301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Культурно-виховна і спортивно-масова</a:t>
            </a:r>
            <a:b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робота</a:t>
            </a:r>
            <a:r>
              <a:rPr lang="uk-UA" sz="3200" b="1" u="sng" dirty="0">
                <a:solidFill>
                  <a:srgbClr val="FFFF00"/>
                </a:solidFill>
              </a:rPr>
              <a:t> </a:t>
            </a:r>
            <a:endParaRPr lang="ru-RU" sz="3200" b="1" u="sng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3" y="5188921"/>
            <a:ext cx="2193355" cy="143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005" y="4105530"/>
            <a:ext cx="2063868" cy="251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1"/>
          <a:stretch/>
        </p:blipFill>
        <p:spPr>
          <a:xfrm>
            <a:off x="2483768" y="1542353"/>
            <a:ext cx="4211062" cy="246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2783"/>
          <a:stretch/>
        </p:blipFill>
        <p:spPr>
          <a:xfrm>
            <a:off x="6850005" y="1052736"/>
            <a:ext cx="2061660" cy="295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nubip.edu.ua/sites/default/files/%D0%9F%D1%96%D1%82%D1%96%D1%80%D1%96%D0%BC%D0%BE%D0%B2%D0%B0%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4"/>
          <a:stretch/>
        </p:blipFill>
        <p:spPr bwMode="auto">
          <a:xfrm>
            <a:off x="91212" y="1052736"/>
            <a:ext cx="2115363" cy="235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" y="3575055"/>
            <a:ext cx="2193355" cy="146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bNZ7oC1wxp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8993"/>
          <a:stretch/>
        </p:blipFill>
        <p:spPr bwMode="auto">
          <a:xfrm>
            <a:off x="2483768" y="4245128"/>
            <a:ext cx="4211062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DSC013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5" r="14069" b="-1668"/>
          <a:stretch>
            <a:fillRect/>
          </a:stretch>
        </p:blipFill>
        <p:spPr bwMode="auto">
          <a:xfrm>
            <a:off x="5333652" y="4299743"/>
            <a:ext cx="2987675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DSC0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50" y="2708920"/>
            <a:ext cx="2746042" cy="20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DSC013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4" y="1068610"/>
            <a:ext cx="2916237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944289" y="188640"/>
            <a:ext cx="8121551" cy="625500"/>
          </a:xfrm>
          <a:noFill/>
          <a:ln/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Студентське життя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8274"/>
            <a:ext cx="3800952" cy="252606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4431"/>
          <a:stretch/>
        </p:blipFill>
        <p:spPr bwMode="auto">
          <a:xfrm>
            <a:off x="1259632" y="3412216"/>
            <a:ext cx="3505165" cy="2212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5268" y="5836056"/>
            <a:ext cx="342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Студентський клуб «Лісова казка» в студентському гуртожитку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645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8064896" cy="193899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  <a:latin typeface="RobotoRegular"/>
              </a:rPr>
              <a:t> 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університеті функціонує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кафедра військової підготовки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студенти мають можливість отримати звання офіцерів запасу</a:t>
            </a:r>
          </a:p>
          <a:p>
            <a:pPr algn="just"/>
            <a:r>
              <a:rPr lang="uk-UA" sz="2400" dirty="0">
                <a:solidFill>
                  <a:srgbClr val="000000"/>
                </a:solidFill>
                <a:latin typeface="RobotoRegular"/>
              </a:rPr>
              <a:t>  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5" y="2254242"/>
            <a:ext cx="4527708" cy="3303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13" y="2254242"/>
            <a:ext cx="4526021" cy="33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2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152352" y="116632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Офіційний сайт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0795" y="6093296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  <a:hlinkClick r:id="rId3"/>
              </a:rPr>
              <a:t>http://nubip.edu.ua/</a:t>
            </a:r>
            <a:endParaRPr lang="uk-UA" sz="28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112" t="13583" r="8264" b="5179"/>
          <a:stretch/>
        </p:blipFill>
        <p:spPr>
          <a:xfrm>
            <a:off x="114953" y="958007"/>
            <a:ext cx="9056505" cy="4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90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997200"/>
            <a:ext cx="7010400" cy="7921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4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ДЯКУЮ ЗА УВАГУ!</a:t>
            </a:r>
            <a:endParaRPr lang="ru-RU" sz="4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53CD-69CE-4D3C-B3DC-9736BD9603F6}" type="slidenum">
              <a:rPr lang="ru-RU"/>
              <a:pPr/>
              <a:t>24</a:t>
            </a:fld>
            <a:endParaRPr lang="ru-RU"/>
          </a:p>
        </p:txBody>
      </p:sp>
      <p:pic>
        <p:nvPicPr>
          <p:cNvPr id="95236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2123728" y="2967335"/>
            <a:ext cx="5400600" cy="92333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5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DSC_2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56454" y="728068"/>
            <a:ext cx="5451872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НАЦІОНАЛЬНИЙ УНІВЕРСИТЕТ БІОРЕСУРСІВ</a:t>
            </a:r>
            <a:r>
              <a:rPr lang="en-US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 ПРИРОДОКОРИСТУВАННЯ УКРАЇНИ</a:t>
            </a:r>
            <a:endParaRPr lang="ru-RU" sz="1800" b="1" kern="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5462"/>
          <a:stretch>
            <a:fillRect/>
          </a:stretch>
        </p:blipFill>
        <p:spPr bwMode="auto">
          <a:xfrm>
            <a:off x="706272" y="857251"/>
            <a:ext cx="2450183" cy="21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71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r="2164" b="93"/>
          <a:stretch>
            <a:fillRect/>
          </a:stretch>
        </p:blipFill>
        <p:spPr bwMode="auto">
          <a:xfrm>
            <a:off x="374992" y="369819"/>
            <a:ext cx="4130984" cy="248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030" name="Picture 6" descr="Указ Цар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43" y="3501008"/>
            <a:ext cx="2520281" cy="318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502" y="2852936"/>
            <a:ext cx="434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Маримонтський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сільського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господарства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лісівництва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1840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" name="Picture 2" descr="campus_NovoAlexa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7111" r="8585" b="25127"/>
          <a:stretch>
            <a:fillRect/>
          </a:stretch>
        </p:blipFill>
        <p:spPr bwMode="auto">
          <a:xfrm>
            <a:off x="4606702" y="3144510"/>
            <a:ext cx="4373944" cy="262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3210" y="5824210"/>
            <a:ext cx="4600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Політехнічного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землеробського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r>
              <a:rPr lang="ru-RU" sz="1400" b="1" dirty="0">
                <a:solidFill>
                  <a:schemeClr val="bg1"/>
                </a:solidFill>
              </a:rPr>
              <a:t> (м. Ново-</a:t>
            </a:r>
            <a:r>
              <a:rPr lang="ru-RU" sz="1400" b="1" dirty="0" err="1">
                <a:solidFill>
                  <a:schemeClr val="bg1"/>
                </a:solidFill>
              </a:rPr>
              <a:t>Олександрія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нині</a:t>
            </a:r>
            <a:r>
              <a:rPr lang="ru-RU" sz="1400" b="1" dirty="0">
                <a:solidFill>
                  <a:schemeClr val="bg1"/>
                </a:solidFill>
              </a:rPr>
              <a:t> м. </a:t>
            </a:r>
            <a:r>
              <a:rPr lang="ru-RU" sz="1400" b="1" dirty="0" err="1">
                <a:solidFill>
                  <a:schemeClr val="bg1"/>
                </a:solidFill>
              </a:rPr>
              <a:t>Пулави</a:t>
            </a:r>
            <a:r>
              <a:rPr lang="ru-RU" sz="1400" b="1" dirty="0">
                <a:solidFill>
                  <a:schemeClr val="bg1"/>
                </a:solidFill>
              </a:rPr>
              <a:t>), 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1862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54947" y="980728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940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1" y="378768"/>
            <a:ext cx="4168191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070" y="3284984"/>
            <a:ext cx="4248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Українського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лісотехнічного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(м. </a:t>
            </a:r>
            <a:r>
              <a:rPr lang="ru-RU" sz="1400" b="1" dirty="0" err="1">
                <a:solidFill>
                  <a:schemeClr val="bg1"/>
                </a:solidFill>
              </a:rPr>
              <a:t>Київ</a:t>
            </a:r>
            <a:r>
              <a:rPr lang="ru-RU" sz="1400" b="1" dirty="0">
                <a:solidFill>
                  <a:schemeClr val="bg1"/>
                </a:solidFill>
              </a:rPr>
              <a:t>, 1928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Picture 2" descr="Корпус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r="2234" b="4408"/>
          <a:stretch>
            <a:fillRect/>
          </a:stretch>
        </p:blipFill>
        <p:spPr bwMode="auto">
          <a:xfrm>
            <a:off x="4507669" y="3197656"/>
            <a:ext cx="4357630" cy="26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5602" y="5805264"/>
            <a:ext cx="4416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№ 1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 err="1">
                <a:solidFill>
                  <a:schemeClr val="bg1"/>
                </a:solidFill>
              </a:rPr>
              <a:t>Національного</a:t>
            </a:r>
            <a:r>
              <a:rPr lang="ru-RU" sz="1400" b="1" dirty="0">
                <a:solidFill>
                  <a:schemeClr val="bg1"/>
                </a:solidFill>
              </a:rPr>
              <a:t> аграрного </a:t>
            </a:r>
            <a:r>
              <a:rPr lang="ru-RU" sz="1400" b="1" dirty="0" err="1">
                <a:solidFill>
                  <a:schemeClr val="bg1"/>
                </a:solidFill>
              </a:rPr>
              <a:t>університету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</a:t>
            </a:r>
            <a:r>
              <a:rPr lang="ru-RU" sz="1400" b="1" dirty="0" err="1">
                <a:solidFill>
                  <a:schemeClr val="bg1"/>
                </a:solidFill>
              </a:rPr>
              <a:t>Лісогосподарський</a:t>
            </a:r>
            <a:r>
              <a:rPr lang="ru-RU" sz="1400" b="1" dirty="0">
                <a:solidFill>
                  <a:schemeClr val="bg1"/>
                </a:solidFill>
              </a:rPr>
              <a:t> факультет)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51782" y="1124744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36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87489"/>
            <a:ext cx="7772400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92175" y="260648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Географія інституту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4510087" y="2728914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4438650" y="28717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2422525" y="3376614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778375" y="2530476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Київ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294187" y="3016251"/>
            <a:ext cx="119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Боярка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690812" y="3106739"/>
            <a:ext cx="160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Бережани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5807075" y="30876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862387" y="2511426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167437" y="3016251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Лубни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187151" y="2171205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Малин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919605" y="2350295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17411" y="2229645"/>
            <a:ext cx="1361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Бобровиця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1751806" y="2073278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983943" y="2062446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Arial" pitchFamily="34" charset="0"/>
              </a:rPr>
              <a:t>Шацьк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543800" cy="721054"/>
          </a:xfrm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інституту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32988"/>
              </p:ext>
            </p:extLst>
          </p:nvPr>
        </p:nvGraphicFramePr>
        <p:xfrm>
          <a:off x="827584" y="1052736"/>
          <a:ext cx="8136904" cy="566281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8136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marL="3155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Науково-дослідний інститут лісівництва та декоративного садівництва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наукова частина ВП </a:t>
                      </a:r>
                      <a:r>
                        <a:rPr lang="uk-UA" sz="1800" b="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 України “Боярська ЛДС”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3 науково-дослідних</a:t>
                      </a:r>
                      <a:r>
                        <a:rPr lang="uk-UA" sz="1800" b="0" kern="14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лабораторії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8016">
                <a:tc>
                  <a:txBody>
                    <a:bodyPr/>
                    <a:lstStyle/>
                    <a:p>
                      <a:pPr marL="283845" indent="31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Кафедри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0118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лісівництва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відтворення лісів та лісових меліорацій </a:t>
                      </a: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таксації лісу та лісового менеджменту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технологій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та дизайну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виробів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з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деревини</a:t>
                      </a:r>
                      <a:endParaRPr lang="en-US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ботаніки, дендрології та лісової селекції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marR="0" lvl="0" indent="-2794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ландшафтної архітектури </a:t>
                      </a: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 фітодизайну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6273">
                <a:tc>
                  <a:txBody>
                    <a:bodyPr/>
                    <a:lstStyle/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Ботанічний сад </a:t>
                      </a: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України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Офіс національного представництва 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Forest Stewardship Council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FSC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Регіональний Східноєвропейський офіс моніторингу пожеж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REEFMC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Дзвінківський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навчально-науково-виробничий центр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0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543800" cy="49006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пеціальності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46362"/>
              </p:ext>
            </p:extLst>
          </p:nvPr>
        </p:nvGraphicFramePr>
        <p:xfrm>
          <a:off x="1196280" y="2996952"/>
          <a:ext cx="7704856" cy="237626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7704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05352">
                <a:tc>
                  <a:txBody>
                    <a:bodyPr/>
                    <a:lstStyle/>
                    <a:p>
                      <a:pPr marL="26670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uk-UA" sz="24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ННІ</a:t>
                      </a:r>
                      <a:r>
                        <a:rPr lang="uk-UA" sz="2400" b="1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лісового і садово-паркового господарства</a:t>
                      </a:r>
                      <a:endParaRPr lang="ru-RU" sz="24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70912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лісове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садово-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паркове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деревообробні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400" b="0" kern="14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меблеві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технології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183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0"/>
            <a:ext cx="7560840" cy="67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6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уд">
  <a:themeElements>
    <a:clrScheme name="Office Theme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 dirty="0" smtClean="0"/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E1F3BC"/>
        </a:lt1>
        <a:dk2>
          <a:srgbClr val="078F48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6273</TotalTime>
  <Words>344</Words>
  <Application>Microsoft Office PowerPoint</Application>
  <PresentationFormat>Экран (4:3)</PresentationFormat>
  <Paragraphs>77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RobotoRegular</vt:lpstr>
      <vt:lpstr>Times New Roman</vt:lpstr>
      <vt:lpstr>Trebuchet MS</vt:lpstr>
      <vt:lpstr>Wingdings</vt:lpstr>
      <vt:lpstr>Wingdings 2</vt:lpstr>
      <vt:lpstr>пруд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інституту </vt:lpstr>
      <vt:lpstr>Cпеціальності</vt:lpstr>
      <vt:lpstr>Презентация PowerPoint</vt:lpstr>
      <vt:lpstr>Освітній процес</vt:lpstr>
      <vt:lpstr>Презентация PowerPoint</vt:lpstr>
      <vt:lpstr>Студенти ННІ - учасники міжнародної програми стажування IFFP від Лісової служби та Національного лісового фонду США (National Forest Foundation)</vt:lpstr>
      <vt:lpstr>Презентация PowerPoint</vt:lpstr>
      <vt:lpstr>Презентация PowerPoint</vt:lpstr>
      <vt:lpstr>Навчальні практики студентів</vt:lpstr>
      <vt:lpstr>Музей лісових звірів і птахів</vt:lpstr>
      <vt:lpstr>ВП НУБіП України “Боярська ЛДС”</vt:lpstr>
      <vt:lpstr>ВП НУБіП України “Боярська ЛДС”:</vt:lpstr>
      <vt:lpstr>Ботанічний сад НУБіП України</vt:lpstr>
      <vt:lpstr>Культурно-виховна і спортивно-масова робота </vt:lpstr>
      <vt:lpstr>Студентське життя</vt:lpstr>
      <vt:lpstr>Презентация PowerPoint</vt:lpstr>
      <vt:lpstr>Офіційний сайт НУБіП України</vt:lpstr>
      <vt:lpstr>Презентация PowerPoint</vt:lpstr>
    </vt:vector>
  </TitlesOfParts>
  <Company>OEMPREINSTALL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діяльність ННІ лісового і садово-паркового господарства за 2006 рік</dc:title>
  <dc:creator>User</dc:creator>
  <cp:lastModifiedBy>Home</cp:lastModifiedBy>
  <cp:revision>288</cp:revision>
  <dcterms:created xsi:type="dcterms:W3CDTF">2007-01-20T10:11:21Z</dcterms:created>
  <dcterms:modified xsi:type="dcterms:W3CDTF">2022-04-19T07:08:25Z</dcterms:modified>
</cp:coreProperties>
</file>