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5" r:id="rId3"/>
    <p:sldId id="286" r:id="rId4"/>
    <p:sldId id="287" r:id="rId5"/>
    <p:sldId id="288" r:id="rId6"/>
    <p:sldId id="289" r:id="rId7"/>
    <p:sldId id="290" r:id="rId8"/>
    <p:sldId id="292" r:id="rId9"/>
    <p:sldId id="300" r:id="rId10"/>
    <p:sldId id="293" r:id="rId11"/>
    <p:sldId id="294" r:id="rId12"/>
    <p:sldId id="295" r:id="rId13"/>
    <p:sldId id="302" r:id="rId14"/>
    <p:sldId id="297" r:id="rId15"/>
    <p:sldId id="299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F2"/>
    <a:srgbClr val="83B7A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FB8F3-FB4C-43DF-9A5F-B83B7E8D99B6}" v="627" dt="2023-09-12T06:46:02.133"/>
    <p1510:client id="{B5FA68BC-8181-47CE-B5DA-DCCB5B703E17}" v="4" dt="2023-09-12T06:46:31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2" autoAdjust="0"/>
    <p:restoredTop sz="94660"/>
  </p:normalViewPr>
  <p:slideViewPr>
    <p:cSldViewPr snapToGrid="0">
      <p:cViewPr>
        <p:scale>
          <a:sx n="66" d="100"/>
          <a:sy n="66" d="100"/>
        </p:scale>
        <p:origin x="1075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01ae5bde9303e78/&#1057;&#1090;&#1072;&#1090;&#1080;&#1089;&#1090;&#1080;&#1082;&#1072;%20Google%20&#1060;&#1086;&#1088;&#1084;&#1072;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01ae5bde9303e78/&#1057;&#1090;&#1072;&#1090;&#1080;&#1089;&#1090;&#1080;&#1082;&#1072;%20Google%20&#1060;&#1086;&#1088;&#1084;&#1072;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2;&#1086;&#1080;%20&#1076;&#1086;&#1082;&#1091;&#1084;&#1077;&#1085;&#1090;&#1099;\&#1047;&#1072;&#1075;&#1088;&#1091;&#1079;&#1082;&#1080;\Telegram%20Desktop\&#1057;&#1090;&#1072;&#1090;&#1080;&#1089;&#1090;&#1080;&#1082;&#1072;%20Google%20&#1060;&#1086;&#1088;&#1084;&#1072;%20(1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7;&#1090;&#1072;&#1090;&#1090;&#1110;%20&#1090;&#1072;%20&#1090;&#1077;&#1079;&#1080;%20&#1074;%20&#1088;&#1086;&#1079;&#1088;&#1086;&#1073;&#1094;&#1110;\&#1054;&#1089;&#1086;&#1073;&#1083;&#1080;&#1074;&#1086;&#1089;&#1090;&#1110;%20&#1085;&#1072;&#1074;&#1095;&#1072;&#1083;&#1100;&#1085;&#1086;&#1111;%20&#1076;&#1110;&#1103;&#1083;&#1100;&#1085;&#1086;&#1089;&#1090;&#1110;%20&#1089;&#1090;&#1091;&#1076;&#1077;&#1085;&#1090;&#1089;&#1100;&#1082;&#1086;&#1111;%20&#1084;&#1086;&#1083;&#1086;&#1076;&#1110;%20&#1074;%20&#1077;&#1082;&#1089;&#1090;&#1088;&#1077;&#1084;&#1072;&#1083;&#1100;&#1085;&#1080;&#1093;%20&#1091;&#1084;&#1086;&#1074;&#1072;&#1093;%20&#1088;&#1077;&#1079;&#1091;&#1083;&#1100;&#1090;&#1072;&#1090;&#1080;%20&#1087;&#1110;&#1083;&#1086;&#1090;&#1072;&#1078;&#1085;&#1086;&#1075;&#1086;%20&#1076;&#1086;&#1089;&#1083;&#1110;&#1076;&#1078;&#1077;&#1085;&#1085;&#1103;\&#1057;&#1090;&#1072;&#1090;&#1080;&#1089;&#1090;&#1080;&#1082;&#1072;%20Google%20&#1060;&#1086;&#1088;&#1084;&#1072;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01ae5bde9303e78/&#1057;&#1090;&#1072;&#1090;&#1080;&#1089;&#1090;&#1080;&#1082;&#1072;%20Google%20&#1060;&#1086;&#1088;&#1084;&#1072;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Швидко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опановував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інформацію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Повільно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опановував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інформацію</a:t>
            </a:r>
            <a:endParaRPr lang="ru-RU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defRPr sz="1200">
                <a:solidFill>
                  <a:schemeClr val="tx1"/>
                </a:solidFill>
              </a:defRPr>
            </a:pPr>
            <a:endParaRPr lang="ru-RU" sz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398344303418903"/>
          <c:y val="0.1605796447833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15832792965635"/>
          <c:y val="0.2909281728604079"/>
          <c:w val="0.80107580708814963"/>
          <c:h val="0.553180397084371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8D-4AAC-B381-1884F5CAD3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8D-4AAC-B381-1884F5CAD3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Діаграми!$A$2:$B$2</c:f>
              <c:strCache>
                <c:ptCount val="2"/>
                <c:pt idx="0">
                  <c:v>Швидко</c:v>
                </c:pt>
                <c:pt idx="1">
                  <c:v>Повільно</c:v>
                </c:pt>
              </c:strCache>
            </c:strRef>
          </c:cat>
          <c:val>
            <c:numRef>
              <c:f>Діаграми!$A$3:$B$3</c:f>
              <c:numCache>
                <c:formatCode>0%</c:formatCode>
                <c:ptCount val="2"/>
                <c:pt idx="0">
                  <c:v>0.74273858921161828</c:v>
                </c:pt>
                <c:pt idx="1">
                  <c:v>0.25726141078838172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8D-4AAC-B381-1884F5CAD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 dirty="0">
              <a:solidFill>
                <a:sysClr val="windowText" lastClr="000000"/>
              </a:solidFill>
            </a:endParaRPr>
          </a:p>
          <a:p>
            <a:pPr>
              <a:defRPr sz="2000">
                <a:solidFill>
                  <a:sysClr val="windowText" lastClr="000000"/>
                </a:solidFill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охоче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неохоче</a:t>
            </a:r>
          </a:p>
          <a:p>
            <a:pPr>
              <a:defRPr sz="2000">
                <a:solidFill>
                  <a:sysClr val="windowText" lastClr="000000"/>
                </a:solidFill>
              </a:defRPr>
            </a:pPr>
            <a:endParaRPr lang="ru-RU" sz="20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423900360492327"/>
          <c:y val="0.23821525374403174"/>
          <c:w val="0.68090518593749927"/>
          <c:h val="0.615632405650220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4-4248-A34A-ED03BF310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4-4248-A34A-ED03BF3104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Діаграми!$A$12:$B$12</c:f>
              <c:strCache>
                <c:ptCount val="2"/>
                <c:pt idx="0">
                  <c:v>Охоче</c:v>
                </c:pt>
                <c:pt idx="1">
                  <c:v>Неохоче</c:v>
                </c:pt>
              </c:strCache>
            </c:strRef>
          </c:cat>
          <c:val>
            <c:numRef>
              <c:f>Діаграми!$A$13:$B$13</c:f>
              <c:numCache>
                <c:formatCode>0%</c:formatCode>
                <c:ptCount val="2"/>
                <c:pt idx="0">
                  <c:v>0.68879668049792531</c:v>
                </c:pt>
                <c:pt idx="1">
                  <c:v>0.31120331950207469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74-4248-A34A-ED03BF310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600">
              <a:solidFill>
                <a:sysClr val="windowText" lastClr="000000"/>
              </a:solidFill>
            </a:endParaRPr>
          </a:p>
          <a:p>
            <a:pPr>
              <a:defRPr sz="1600">
                <a:solidFill>
                  <a:sysClr val="windowText" lastClr="000000"/>
                </a:solidFill>
              </a:defRPr>
            </a:pPr>
            <a:r>
              <a:rPr lang="ru-RU" sz="1600">
                <a:solidFill>
                  <a:sysClr val="windowText" lastClr="000000"/>
                </a:solidFill>
              </a:rPr>
              <a:t>Навчався за власним бажанням - Навчався через обов’язок</a:t>
            </a:r>
          </a:p>
          <a:p>
            <a:pPr>
              <a:defRPr sz="1600">
                <a:solidFill>
                  <a:sysClr val="windowText" lastClr="000000"/>
                </a:solidFill>
              </a:defRPr>
            </a:pPr>
            <a:endParaRPr lang="ru-RU" sz="16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3010847277640167"/>
          <c:y val="7.7866371496575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1018697430255"/>
          <c:y val="0.30094637275551717"/>
          <c:w val="0.68677531511678935"/>
          <c:h val="0.569935037782561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4-4682-8E05-A4F855C10C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D4-4682-8E05-A4F855C10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Діаграми!$A$14:$B$14</c:f>
              <c:strCache>
                <c:ptCount val="2"/>
                <c:pt idx="0">
                  <c:v>За власним бажанням</c:v>
                </c:pt>
                <c:pt idx="1">
                  <c:v>Через обов'язок</c:v>
                </c:pt>
              </c:strCache>
            </c:strRef>
          </c:cat>
          <c:val>
            <c:numRef>
              <c:f>Діаграми!$A$15:$B$15</c:f>
              <c:numCache>
                <c:formatCode>0%</c:formatCode>
                <c:ptCount val="2"/>
                <c:pt idx="0">
                  <c:v>0.78008298755186722</c:v>
                </c:pt>
                <c:pt idx="1">
                  <c:v>0.21991701244813278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4-4682-8E05-A4F855C10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активно, включено, </a:t>
            </a:r>
            <a:r>
              <a:rPr lang="ru-RU" sz="1600" dirty="0" err="1">
                <a:solidFill>
                  <a:sysClr val="windowText" lastClr="000000"/>
                </a:solidFill>
              </a:rPr>
              <a:t>захоплено</a:t>
            </a:r>
            <a:r>
              <a:rPr lang="ru-RU" sz="1600" dirty="0">
                <a:solidFill>
                  <a:sysClr val="windowText" lastClr="000000"/>
                </a:solidFill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пасивно</a:t>
            </a:r>
            <a:r>
              <a:rPr lang="ru-RU" sz="1600" dirty="0">
                <a:solidFill>
                  <a:sysClr val="windowText" lastClr="000000"/>
                </a:solidFill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</a:rPr>
              <a:t>в’яло</a:t>
            </a:r>
            <a:r>
              <a:rPr lang="ru-RU" sz="1600" dirty="0">
                <a:solidFill>
                  <a:sysClr val="windowText" lastClr="000000"/>
                </a:solidFill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</a:rPr>
              <a:t>байдуже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7060677899944243"/>
          <c:y val="3.762063497525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88888268466869"/>
          <c:y val="0.24440333239984333"/>
          <c:w val="0.74935135325228053"/>
          <c:h val="0.636060119187458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D2-4CAC-9AA8-104DF9F54B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D2-4CAC-9AA8-104DF9F54B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Діаграми!$A$16:$B$16</c:f>
              <c:strCache>
                <c:ptCount val="2"/>
                <c:pt idx="0">
                  <c:v>Активно</c:v>
                </c:pt>
                <c:pt idx="1">
                  <c:v>Пасивно</c:v>
                </c:pt>
              </c:strCache>
            </c:strRef>
          </c:cat>
          <c:val>
            <c:numRef>
              <c:f>Діаграми!$A$17:$B$17</c:f>
              <c:numCache>
                <c:formatCode>0%</c:formatCode>
                <c:ptCount val="2"/>
                <c:pt idx="0">
                  <c:v>0.72614107883817425</c:v>
                </c:pt>
                <c:pt idx="1">
                  <c:v>0.27385892116182575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D2-4CAC-9AA8-104DF9F54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69962091916297"/>
          <c:y val="0.93367488889835792"/>
          <c:w val="0.53341943478539822"/>
          <c:h val="6.632511110164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err="1">
                <a:solidFill>
                  <a:schemeClr val="tx1"/>
                </a:solidFill>
              </a:rPr>
              <a:t>Навчався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усвідомлено</a:t>
            </a:r>
            <a:r>
              <a:rPr lang="ru-RU" sz="1800" dirty="0">
                <a:solidFill>
                  <a:schemeClr val="tx1"/>
                </a:solidFill>
              </a:rPr>
              <a:t>, з </a:t>
            </a:r>
            <a:r>
              <a:rPr lang="ru-RU" sz="1800" dirty="0" err="1">
                <a:solidFill>
                  <a:schemeClr val="tx1"/>
                </a:solidFill>
              </a:rPr>
              <a:t>розумінням</a:t>
            </a:r>
            <a:r>
              <a:rPr lang="ru-RU" sz="1800" dirty="0">
                <a:solidFill>
                  <a:schemeClr val="tx1"/>
                </a:solidFill>
              </a:rPr>
              <a:t> - </a:t>
            </a:r>
            <a:r>
              <a:rPr lang="ru-RU" sz="1800" dirty="0" err="1">
                <a:solidFill>
                  <a:schemeClr val="tx1"/>
                </a:solidFill>
              </a:rPr>
              <a:t>Навчався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механічно</a:t>
            </a:r>
            <a:r>
              <a:rPr lang="ru-RU" sz="1800" dirty="0">
                <a:solidFill>
                  <a:schemeClr val="tx1"/>
                </a:solidFill>
              </a:rPr>
              <a:t>, не </a:t>
            </a:r>
            <a:r>
              <a:rPr lang="ru-RU" sz="1800" dirty="0" err="1">
                <a:solidFill>
                  <a:schemeClr val="tx1"/>
                </a:solidFill>
              </a:rPr>
              <a:t>розуміючи</a:t>
            </a:r>
            <a:r>
              <a:rPr lang="ru-RU" sz="1800" dirty="0">
                <a:solidFill>
                  <a:schemeClr val="tx1"/>
                </a:solidFill>
              </a:rPr>
              <a:t>, методом </a:t>
            </a:r>
            <a:r>
              <a:rPr lang="ru-RU" sz="1800" dirty="0" err="1">
                <a:solidFill>
                  <a:schemeClr val="tx1"/>
                </a:solidFill>
              </a:rPr>
              <a:t>спроб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помилок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4564023409227"/>
          <c:y val="0.16103530069771577"/>
          <c:w val="0.439102961233927"/>
          <c:h val="0.746112508559467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F-4F7C-9B27-774D8D180E6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F-4F7C-9B27-774D8D180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Діаграми!$A$24:$B$24</c:f>
              <c:strCache>
                <c:ptCount val="2"/>
                <c:pt idx="0">
                  <c:v>Усвідомлено</c:v>
                </c:pt>
                <c:pt idx="1">
                  <c:v>Механічно</c:v>
                </c:pt>
              </c:strCache>
            </c:strRef>
          </c:cat>
          <c:val>
            <c:numRef>
              <c:f>Діаграми!$A$25:$B$25</c:f>
              <c:numCache>
                <c:formatCode>0%</c:formatCode>
                <c:ptCount val="2"/>
                <c:pt idx="0">
                  <c:v>0.82572614107883813</c:v>
                </c:pt>
                <c:pt idx="1">
                  <c:v>0.17427385892116182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F-4F7C-9B27-774D8D18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Як Ви </a:t>
            </a:r>
            <a:r>
              <a:rPr lang="ru-RU" sz="1600" dirty="0" err="1"/>
              <a:t>оцінюєте</a:t>
            </a:r>
            <a:r>
              <a:rPr lang="ru-RU" sz="1600" dirty="0"/>
              <a:t> </a:t>
            </a:r>
            <a:r>
              <a:rPr lang="ru-RU" sz="1600" dirty="0" err="1"/>
              <a:t>результативність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упродовж</a:t>
            </a:r>
            <a:r>
              <a:rPr lang="ru-RU" sz="1600" dirty="0"/>
              <a:t> </a:t>
            </a:r>
            <a:r>
              <a:rPr lang="ru-RU" sz="1600" dirty="0" err="1"/>
              <a:t>останнього</a:t>
            </a:r>
            <a:r>
              <a:rPr lang="ru-RU" sz="1600" dirty="0"/>
              <a:t> року:?</a:t>
            </a:r>
          </a:p>
        </c:rich>
      </c:tx>
      <c:layout>
        <c:manualLayout>
          <c:xMode val="edge"/>
          <c:yMode val="edge"/>
          <c:x val="0.14228957475810705"/>
          <c:y val="4.182999741953382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8-4360-8EA1-DC78E8C631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8-4360-8EA1-DC78E8C631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68-4360-8EA1-DC78E8C631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68-4360-8EA1-DC78E8C631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'[Статистика Google Форма (1).xlsx]Дані анкети'!$I$26:$L$26</c:f>
              <c:strCache>
                <c:ptCount val="4"/>
                <c:pt idx="0">
                  <c:v>Висока</c:v>
                </c:pt>
                <c:pt idx="1">
                  <c:v>Середня</c:v>
                </c:pt>
                <c:pt idx="2">
                  <c:v>Нижче середньої</c:v>
                </c:pt>
                <c:pt idx="3">
                  <c:v>Низька</c:v>
                </c:pt>
              </c:strCache>
            </c:strRef>
          </c:cat>
          <c:val>
            <c:numRef>
              <c:f>'[Статистика Google Форма (1).xlsx]Дані анкети'!$I$27:$L$27</c:f>
              <c:numCache>
                <c:formatCode>0%</c:formatCode>
                <c:ptCount val="4"/>
                <c:pt idx="0">
                  <c:v>0.18032786885245902</c:v>
                </c:pt>
                <c:pt idx="1">
                  <c:v>0.62295081967213117</c:v>
                </c:pt>
                <c:pt idx="2">
                  <c:v>9.8360655737704916E-2</c:v>
                </c:pt>
                <c:pt idx="3">
                  <c:v>9.8360655737704916E-2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68-4360-8EA1-DC78E8C63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Як би Ви </a:t>
            </a:r>
            <a:r>
              <a:rPr lang="ru-RU" sz="1600" dirty="0" err="1"/>
              <a:t>оцінили</a:t>
            </a:r>
            <a:r>
              <a:rPr lang="ru-RU" sz="1600" dirty="0"/>
              <a:t> </a:t>
            </a:r>
            <a:r>
              <a:rPr lang="ru-RU" sz="1600" dirty="0" err="1"/>
              <a:t>успішність</a:t>
            </a:r>
            <a:r>
              <a:rPr lang="ru-RU" sz="1600" dirty="0"/>
              <a:t> </a:t>
            </a:r>
            <a:r>
              <a:rPr lang="ru-RU" sz="1600" dirty="0" err="1"/>
              <a:t>Вашого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 за </a:t>
            </a:r>
            <a:r>
              <a:rPr lang="ru-RU" sz="1600" dirty="0" err="1"/>
              <a:t>останній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, </a:t>
            </a:r>
            <a:r>
              <a:rPr lang="ru-RU" sz="1600" dirty="0" err="1"/>
              <a:t>виходячи</a:t>
            </a:r>
            <a:r>
              <a:rPr lang="ru-RU" sz="1600" dirty="0"/>
              <a:t> з </a:t>
            </a:r>
            <a:r>
              <a:rPr lang="ru-RU" sz="1600" dirty="0" err="1"/>
              <a:t>отримуваних</a:t>
            </a:r>
            <a:r>
              <a:rPr lang="ru-RU" sz="1600" dirty="0"/>
              <a:t> </a:t>
            </a:r>
            <a:r>
              <a:rPr lang="ru-RU" sz="1600" dirty="0" err="1"/>
              <a:t>оцінок</a:t>
            </a:r>
            <a:r>
              <a:rPr lang="ru-RU" sz="1600" dirty="0"/>
              <a:t>, у </a:t>
            </a:r>
            <a:r>
              <a:rPr lang="ru-RU" sz="1600" dirty="0" err="1"/>
              <a:t>порівнянні</a:t>
            </a:r>
            <a:r>
              <a:rPr lang="ru-RU" sz="1600" dirty="0"/>
              <a:t> з </a:t>
            </a:r>
            <a:r>
              <a:rPr lang="ru-RU" sz="1600" dirty="0" err="1"/>
              <a:t>попередніми</a:t>
            </a:r>
            <a:r>
              <a:rPr lang="ru-RU" sz="1600" dirty="0"/>
              <a:t> роками</a:t>
            </a:r>
            <a:r>
              <a:rPr lang="ru-RU" sz="1600" dirty="0" smtClean="0"/>
              <a:t>?</a:t>
            </a:r>
          </a:p>
          <a:p>
            <a:pPr>
              <a:defRPr sz="1600"/>
            </a:pP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712231976944731"/>
          <c:y val="0.22438016621873941"/>
          <c:w val="0.39633430138754439"/>
          <c:h val="0.546269218901160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6-4033-B98D-F1F7D8572E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6-4033-B98D-F1F7D8572E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76-4033-B98D-F1F7D8572E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76-4033-B98D-F1F7D8572E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76-4033-B98D-F1F7D8572E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'[Статистика Google Форма (1).xlsx]Дані анкети'!$I$28:$M$28</c:f>
              <c:strCache>
                <c:ptCount val="5"/>
                <c:pt idx="0">
                  <c:v>Залишилась такою ж</c:v>
                </c:pt>
                <c:pt idx="1">
                  <c:v>Дещо покращилась</c:v>
                </c:pt>
                <c:pt idx="2">
                  <c:v>Суттєво покращилась</c:v>
                </c:pt>
                <c:pt idx="3">
                  <c:v>Дещо знизилась</c:v>
                </c:pt>
                <c:pt idx="4">
                  <c:v>Суттєво знизилась</c:v>
                </c:pt>
              </c:strCache>
            </c:strRef>
          </c:cat>
          <c:val>
            <c:numRef>
              <c:f>'[Статистика Google Форма (1).xlsx]Дані анкети'!$I$29:$M$29</c:f>
              <c:numCache>
                <c:formatCode>0%</c:formatCode>
                <c:ptCount val="5"/>
                <c:pt idx="0">
                  <c:v>0.31950207468879666</c:v>
                </c:pt>
                <c:pt idx="1">
                  <c:v>0.35684647302904565</c:v>
                </c:pt>
                <c:pt idx="2">
                  <c:v>0.18257261410788381</c:v>
                </c:pt>
                <c:pt idx="3">
                  <c:v>0.12863070539419086</c:v>
                </c:pt>
                <c:pt idx="4">
                  <c:v>1.2448132780082987E-2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76-4033-B98D-F1F7D8572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34514158413436E-2"/>
          <c:y val="0.80651505642901877"/>
          <c:w val="0.83939246234136922"/>
          <c:h val="0.193484943570981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0-4E54-9B08-69D5ED13213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0-4E54-9B08-69D5ED13213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0-4E54-9B08-69D5ED132137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D3FA3F55-4A1F-4456-95FF-1ECE03EF2FD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30-4E54-9B08-69D5ED132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'[Статистика Google Форма (1).xlsx]Діаграми 2'!$B$118:$D$118</c:f>
              <c:strCache>
                <c:ptCount val="3"/>
                <c:pt idx="0">
                  <c:v>Відзначають позитивні характеристики</c:v>
                </c:pt>
                <c:pt idx="1">
                  <c:v>Відзначають негативні характеристики</c:v>
                </c:pt>
                <c:pt idx="2">
                  <c:v>Відзначають позитивні та негативні характеристики</c:v>
                </c:pt>
              </c:strCache>
            </c:strRef>
          </c:cat>
          <c:val>
            <c:numRef>
              <c:f>'[Статистика Google Форма (1).xlsx]Діаграми 2'!$B$119:$D$119</c:f>
              <c:numCache>
                <c:formatCode>0%</c:formatCode>
                <c:ptCount val="3"/>
                <c:pt idx="0">
                  <c:v>0.22406639004149378</c:v>
                </c:pt>
                <c:pt idx="1">
                  <c:v>1.6597510373443983E-2</c:v>
                </c:pt>
                <c:pt idx="2">
                  <c:v>0.75933609958506221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30-4E54-9B08-69D5ED132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1736032995877"/>
          <c:y val="0.75792609257176191"/>
          <c:w val="0.76443182102237217"/>
          <c:h val="0.19710036245469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>
                <a:solidFill>
                  <a:schemeClr val="tx1"/>
                </a:solidFill>
              </a:rPr>
              <a:t>Навчався</a:t>
            </a:r>
            <a:r>
              <a:rPr lang="ru-RU" sz="1600" dirty="0">
                <a:solidFill>
                  <a:schemeClr val="tx1"/>
                </a:solidFill>
              </a:rPr>
              <a:t> легко, без </a:t>
            </a:r>
            <a:r>
              <a:rPr lang="ru-RU" sz="1600" dirty="0" err="1">
                <a:solidFill>
                  <a:schemeClr val="tx1"/>
                </a:solidFill>
              </a:rPr>
              <a:t>зусиль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Навчався</a:t>
            </a:r>
            <a:r>
              <a:rPr lang="ru-RU" sz="1600" dirty="0">
                <a:solidFill>
                  <a:schemeClr val="tx1"/>
                </a:solidFill>
              </a:rPr>
              <a:t> напружено, </a:t>
            </a:r>
            <a:r>
              <a:rPr lang="ru-RU" sz="1600" dirty="0" err="1">
                <a:solidFill>
                  <a:schemeClr val="tx1"/>
                </a:solidFill>
              </a:rPr>
              <a:t>важко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defRPr sz="1200">
                <a:solidFill>
                  <a:schemeClr val="tx1"/>
                </a:solidFill>
              </a:defRPr>
            </a:pPr>
            <a:endParaRPr lang="ru-RU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388050753041678"/>
          <c:y val="0.106109967460038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15832792965635"/>
          <c:y val="0.2396872701673744"/>
          <c:w val="0.80846827003561184"/>
          <c:h val="0.595107458568802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7-4E99-BF8E-1B9D1A7CBC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7-4E99-BF8E-1B9D1A7CBC82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C7-4E99-BF8E-1B9D1A7CBC82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C7-4E99-BF8E-1B9D1A7CB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Діаграми!$A$4:$B$4</c:f>
              <c:strCache>
                <c:ptCount val="2"/>
                <c:pt idx="0">
                  <c:v>Легко</c:v>
                </c:pt>
                <c:pt idx="1">
                  <c:v>Напружено</c:v>
                </c:pt>
              </c:strCache>
            </c:strRef>
          </c:cat>
          <c:val>
            <c:numRef>
              <c:f>Діаграми!$A$5:$B$5</c:f>
              <c:numCache>
                <c:formatCode>0%</c:formatCode>
                <c:ptCount val="2"/>
                <c:pt idx="0">
                  <c:v>0.68464730290456433</c:v>
                </c:pt>
                <c:pt idx="1">
                  <c:v>0.31535269709543567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7-4E99-BF8E-1B9D1A7CB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Набуті</a:t>
            </a:r>
            <a:r>
              <a:rPr lang="ru-RU" sz="1600" dirty="0">
                <a:solidFill>
                  <a:sysClr val="windowText" lastClr="000000"/>
                </a:solidFill>
              </a:rPr>
              <a:t> мною </a:t>
            </a:r>
            <a:r>
              <a:rPr lang="ru-RU" sz="1600" dirty="0" err="1">
                <a:solidFill>
                  <a:sysClr val="windowText" lastClr="000000"/>
                </a:solidFill>
              </a:rPr>
              <a:t>знання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міцні</a:t>
            </a:r>
            <a:r>
              <a:rPr lang="ru-RU" sz="1600" dirty="0">
                <a:solidFill>
                  <a:sysClr val="windowText" lastClr="000000"/>
                </a:solidFill>
              </a:rPr>
              <a:t> і </a:t>
            </a:r>
            <a:r>
              <a:rPr lang="ru-RU" sz="1600" dirty="0" err="1">
                <a:solidFill>
                  <a:sysClr val="windowText" lastClr="000000"/>
                </a:solidFill>
              </a:rPr>
              <a:t>стійкі</a:t>
            </a:r>
            <a:r>
              <a:rPr lang="ru-RU" sz="1600" dirty="0">
                <a:solidFill>
                  <a:sysClr val="windowText" lastClr="000000"/>
                </a:solidFill>
              </a:rPr>
              <a:t> у </a:t>
            </a:r>
            <a:r>
              <a:rPr lang="ru-RU" sz="1600" dirty="0" err="1">
                <a:solidFill>
                  <a:sysClr val="windowText" lastClr="000000"/>
                </a:solidFill>
              </a:rPr>
              <a:t>часі</a:t>
            </a:r>
            <a:r>
              <a:rPr lang="ru-RU" sz="1600" dirty="0">
                <a:solidFill>
                  <a:sysClr val="windowText" lastClr="000000"/>
                </a:solidFill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Набуті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знання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швидко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забувались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940313137745448"/>
          <c:y val="4.8973831135402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27509508337185"/>
          <c:y val="0.23773710050497027"/>
          <c:w val="0.81701966162310546"/>
          <c:h val="0.601402074082452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B7-4598-B6BC-02634A13F3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B7-4598-B6BC-02634A13F3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Діаграми!$A$6:$B$6</c:f>
              <c:strCache>
                <c:ptCount val="2"/>
                <c:pt idx="0">
                  <c:v>Міцні</c:v>
                </c:pt>
                <c:pt idx="1">
                  <c:v>Забувались</c:v>
                </c:pt>
              </c:strCache>
            </c:strRef>
          </c:cat>
          <c:val>
            <c:numRef>
              <c:f>Діаграми!$A$7:$B$7</c:f>
              <c:numCache>
                <c:formatCode>0%</c:formatCode>
                <c:ptCount val="2"/>
                <c:pt idx="0">
                  <c:v>0.57261410788381739</c:v>
                </c:pt>
                <c:pt idx="1">
                  <c:v>0.42738589211618255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7-4598-B6BC-02634A13F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800" dirty="0"/>
          </a:p>
          <a:p>
            <a:pPr>
              <a:defRPr sz="1800"/>
            </a:pPr>
            <a:r>
              <a:rPr lang="ru-RU" sz="1800" dirty="0" err="1">
                <a:solidFill>
                  <a:schemeClr val="tx1"/>
                </a:solidFill>
              </a:rPr>
              <a:t>Навчався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сумлінно</a:t>
            </a:r>
            <a:r>
              <a:rPr lang="ru-RU" sz="1800" dirty="0">
                <a:solidFill>
                  <a:schemeClr val="tx1"/>
                </a:solidFill>
              </a:rPr>
              <a:t> - </a:t>
            </a:r>
            <a:r>
              <a:rPr lang="ru-RU" sz="1800" dirty="0" err="1">
                <a:solidFill>
                  <a:schemeClr val="tx1"/>
                </a:solidFill>
              </a:rPr>
              <a:t>Навчався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недбало</a:t>
            </a:r>
            <a:endParaRPr lang="ru-RU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839056754398541"/>
          <c:y val="2.85312729710445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449093948327292"/>
          <c:y val="0.15643337520915446"/>
          <c:w val="0.56488142843316114"/>
          <c:h val="0.742907218098183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4-4687-A10D-8F27A25102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4-4687-A10D-8F27A25102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Діаграми!$A$8:$B$8</c:f>
              <c:strCache>
                <c:ptCount val="2"/>
                <c:pt idx="0">
                  <c:v>Сумлінно</c:v>
                </c:pt>
                <c:pt idx="1">
                  <c:v>Недбало</c:v>
                </c:pt>
              </c:strCache>
            </c:strRef>
          </c:cat>
          <c:val>
            <c:numRef>
              <c:f>Діаграми!$A$9:$B$9</c:f>
              <c:numCache>
                <c:formatCode>0%</c:formatCode>
                <c:ptCount val="2"/>
                <c:pt idx="0">
                  <c:v>0.82572614107883813</c:v>
                </c:pt>
                <c:pt idx="1">
                  <c:v>0.17427385892116182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E4-4687-A10D-8F27A2510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045102823638485"/>
          <c:y val="0.9105982670958489"/>
          <c:w val="0.43909794352723031"/>
          <c:h val="7.2282969121524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800" dirty="0">
              <a:solidFill>
                <a:schemeClr val="tx1"/>
              </a:solidFill>
            </a:endParaRPr>
          </a:p>
          <a:p>
            <a:pPr>
              <a:defRPr sz="1800"/>
            </a:pPr>
            <a:r>
              <a:rPr lang="ru-RU" sz="1800" dirty="0" err="1">
                <a:solidFill>
                  <a:schemeClr val="tx1"/>
                </a:solidFill>
              </a:rPr>
              <a:t>Мої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набуті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досить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глибокі</a:t>
            </a:r>
            <a:r>
              <a:rPr lang="ru-RU" sz="1800" dirty="0">
                <a:solidFill>
                  <a:schemeClr val="tx1"/>
                </a:solidFill>
              </a:rPr>
              <a:t> - </a:t>
            </a:r>
            <a:r>
              <a:rPr lang="ru-RU" sz="1800" dirty="0" err="1">
                <a:solidFill>
                  <a:schemeClr val="tx1"/>
                </a:solidFill>
              </a:rPr>
              <a:t>Мої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набуті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поверхневі</a:t>
            </a:r>
            <a:endParaRPr lang="ru-RU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24041424910982"/>
          <c:y val="4.347166924157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24920150580465"/>
          <c:y val="0.23070086926121261"/>
          <c:w val="0.56404909511268431"/>
          <c:h val="0.696511120341961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B-4CF7-875F-0D1A3BA3BC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7B-4CF7-875F-0D1A3BA3B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Діаграми!$A$10:$B$10</c:f>
              <c:strCache>
                <c:ptCount val="2"/>
                <c:pt idx="0">
                  <c:v>Глибокі</c:v>
                </c:pt>
                <c:pt idx="1">
                  <c:v>Поверхневі</c:v>
                </c:pt>
              </c:strCache>
            </c:strRef>
          </c:cat>
          <c:val>
            <c:numRef>
              <c:f>Діаграми!$A$11:$B$11</c:f>
              <c:numCache>
                <c:formatCode>0%</c:formatCode>
                <c:ptCount val="2"/>
                <c:pt idx="0">
                  <c:v>0.47717842323651455</c:v>
                </c:pt>
                <c:pt idx="1">
                  <c:v>0.52282157676348551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7B-4CF7-875F-0D1A3BA3B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09034973645506"/>
          <c:y val="0.93317849990457036"/>
          <c:w val="0.4502299241203101"/>
          <c:h val="6.6821500095429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старанно</a:t>
            </a:r>
            <a:r>
              <a:rPr lang="ru-RU" sz="1600" dirty="0">
                <a:solidFill>
                  <a:sysClr val="windowText" lastClr="000000"/>
                </a:solidFill>
              </a:rPr>
              <a:t>, </a:t>
            </a:r>
            <a:r>
              <a:rPr lang="ru-RU" sz="1600" dirty="0" err="1">
                <a:solidFill>
                  <a:sysClr val="windowText" lastClr="000000"/>
                </a:solidFill>
              </a:rPr>
              <a:t>докладаючи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всі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сили</a:t>
            </a:r>
            <a:r>
              <a:rPr lang="ru-RU" sz="1600" dirty="0">
                <a:solidFill>
                  <a:sysClr val="windowText" lastClr="000000"/>
                </a:solidFill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абияк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98797942066732"/>
          <c:y val="0.23936821696059521"/>
          <c:w val="0.71002378902275898"/>
          <c:h val="0.602243542378604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38-4D8C-8D82-57F0D5EA1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38-4D8C-8D82-57F0D5EA1C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Діаграми!$A$18:$B$18</c:f>
              <c:strCache>
                <c:ptCount val="2"/>
                <c:pt idx="0">
                  <c:v>Старанно</c:v>
                </c:pt>
                <c:pt idx="1">
                  <c:v>Абияк</c:v>
                </c:pt>
              </c:strCache>
            </c:strRef>
          </c:cat>
          <c:val>
            <c:numRef>
              <c:f>Діаграми!$A$19:$B$19</c:f>
              <c:numCache>
                <c:formatCode>0%</c:formatCode>
                <c:ptCount val="2"/>
                <c:pt idx="0">
                  <c:v>0.82572614107883813</c:v>
                </c:pt>
                <c:pt idx="1">
                  <c:v>0.17427385892116182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38-4D8C-8D82-57F0D5EA1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самостійно</a:t>
            </a:r>
            <a:r>
              <a:rPr lang="ru-RU" sz="1600" dirty="0">
                <a:solidFill>
                  <a:sysClr val="windowText" lastClr="000000"/>
                </a:solidFill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під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впливом</a:t>
            </a:r>
            <a:r>
              <a:rPr lang="ru-RU" sz="1600" dirty="0">
                <a:solidFill>
                  <a:sysClr val="windowText" lastClr="000000"/>
                </a:solidFill>
              </a:rPr>
              <a:t> натиску </a:t>
            </a:r>
            <a:r>
              <a:rPr lang="ru-RU" sz="1600" dirty="0" err="1">
                <a:solidFill>
                  <a:sysClr val="windowText" lastClr="000000"/>
                </a:solidFill>
              </a:rPr>
              <a:t>чи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допомоги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інших</a:t>
            </a:r>
            <a:endParaRPr lang="ru-RU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419314618965914"/>
          <c:y val="5.9753087581473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278917782262996"/>
          <c:y val="0.2374329782722461"/>
          <c:w val="0.7127937540893291"/>
          <c:h val="0.604593032071411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8E-427E-99F7-1F21B23DA5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8E-427E-99F7-1F21B23DA5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Діаграми!$A$20:$B$20</c:f>
              <c:strCache>
                <c:ptCount val="2"/>
                <c:pt idx="0">
                  <c:v>Самостійно</c:v>
                </c:pt>
                <c:pt idx="1">
                  <c:v>Під впливом</c:v>
                </c:pt>
              </c:strCache>
            </c:strRef>
          </c:cat>
          <c:val>
            <c:numRef>
              <c:f>Діаграми!$A$21:$B$21</c:f>
              <c:numCache>
                <c:formatCode>0%</c:formatCode>
                <c:ptCount val="2"/>
                <c:pt idx="0">
                  <c:v>0.92116182572614103</c:v>
                </c:pt>
                <c:pt idx="1">
                  <c:v>7.8838174273858919E-2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8E-427E-99F7-1F21B23DA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 dirty="0">
              <a:solidFill>
                <a:sysClr val="windowText" lastClr="000000"/>
              </a:solidFill>
            </a:endParaRPr>
          </a:p>
          <a:p>
            <a:pPr>
              <a:defRPr sz="1200">
                <a:solidFill>
                  <a:sysClr val="windowText" lastClr="000000"/>
                </a:solidFill>
              </a:defRPr>
            </a:pP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планомірно</a:t>
            </a:r>
            <a:r>
              <a:rPr lang="ru-RU" sz="1600" dirty="0">
                <a:solidFill>
                  <a:sysClr val="windowText" lastClr="000000"/>
                </a:solidFill>
              </a:rPr>
              <a:t> - </a:t>
            </a:r>
            <a:r>
              <a:rPr lang="ru-RU" sz="1600" dirty="0" err="1">
                <a:solidFill>
                  <a:sysClr val="windowText" lastClr="000000"/>
                </a:solidFill>
              </a:rPr>
              <a:t>Навчався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 err="1">
                <a:solidFill>
                  <a:sysClr val="windowText" lastClr="000000"/>
                </a:solidFill>
              </a:rPr>
              <a:t>безсистемно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>
              <a:defRPr sz="1200">
                <a:solidFill>
                  <a:sysClr val="windowText" lastClr="000000"/>
                </a:solidFill>
              </a:defRPr>
            </a:pPr>
            <a:endParaRPr lang="ru-RU" sz="12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1294301854585657"/>
          <c:y val="5.32446583022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60644862793944"/>
          <c:y val="0.26743384083022242"/>
          <c:w val="0.71197834656836723"/>
          <c:h val="0.579968551185656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1-46BA-97ED-50C706E5A4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1-46BA-97ED-50C706E5A4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Діаграми!$A$22:$B$22</c:f>
              <c:strCache>
                <c:ptCount val="2"/>
                <c:pt idx="0">
                  <c:v>Планомірно</c:v>
                </c:pt>
                <c:pt idx="1">
                  <c:v>Безсистемно</c:v>
                </c:pt>
              </c:strCache>
            </c:strRef>
          </c:cat>
          <c:val>
            <c:numRef>
              <c:f>Діаграми!$A$23:$B$23</c:f>
              <c:numCache>
                <c:formatCode>0%</c:formatCode>
                <c:ptCount val="2"/>
                <c:pt idx="0">
                  <c:v>0.72614107883817425</c:v>
                </c:pt>
                <c:pt idx="1">
                  <c:v>0.27385892116182575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1-46BA-97ED-50C706E5A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Навчався охоче - Навчався неохоче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17.09.2024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1990" y="5523230"/>
            <a:ext cx="284480" cy="355600"/>
          </a:xfrm>
          <a:prstGeom prst="rect">
            <a:avLst/>
          </a:prstGeom>
          <a:solidFill>
            <a:srgbClr val="EF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77540" y="5470197"/>
            <a:ext cx="37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18572"/>
            <a:ext cx="10116273" cy="2476982"/>
          </a:xfrm>
          <a:prstGeom prst="rect">
            <a:avLst/>
          </a:prstGeom>
          <a:solidFill>
            <a:srgbClr val="EF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42905"/>
            <a:ext cx="9062978" cy="2476982"/>
          </a:xfrm>
          <a:prstGeom prst="rect">
            <a:avLst/>
          </a:prstGeom>
          <a:solidFill>
            <a:srgbClr val="EF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" y="1316767"/>
            <a:ext cx="8553691" cy="3227292"/>
          </a:xfrm>
          <a:prstGeom prst="rect">
            <a:avLst/>
          </a:prstGeom>
          <a:gradFill flip="none" rotWithShape="1">
            <a:gsLst>
              <a:gs pos="0">
                <a:srgbClr val="83B7A2">
                  <a:tint val="66000"/>
                  <a:satMod val="160000"/>
                </a:srgbClr>
              </a:gs>
              <a:gs pos="50000">
                <a:srgbClr val="83B7A2">
                  <a:tint val="44500"/>
                  <a:satMod val="160000"/>
                </a:srgbClr>
              </a:gs>
              <a:gs pos="100000">
                <a:srgbClr val="83B7A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1220" y="1799397"/>
            <a:ext cx="8384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ОСОБЛИВОСТІ ЗДІЙСНЕННЯ НАВЧАЛЬНОЇ ДІЯЛЬНОСТІ СТУДЕНТАМИ В ЧАСИ ВОЄННОГО СТАНУ</a:t>
            </a:r>
            <a:endParaRPr lang="ru-RU" sz="3600" b="1" dirty="0"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7428958"/>
              </p:ext>
            </p:extLst>
          </p:nvPr>
        </p:nvGraphicFramePr>
        <p:xfrm>
          <a:off x="1048341" y="1992772"/>
          <a:ext cx="9695859" cy="465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79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774711"/>
              </p:ext>
            </p:extLst>
          </p:nvPr>
        </p:nvGraphicFramePr>
        <p:xfrm>
          <a:off x="972274" y="1967695"/>
          <a:ext cx="4925526" cy="438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3727"/>
              </p:ext>
            </p:extLst>
          </p:nvPr>
        </p:nvGraphicFramePr>
        <p:xfrm>
          <a:off x="5567423" y="1828800"/>
          <a:ext cx="6624577" cy="48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41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68978"/>
              </p:ext>
            </p:extLst>
          </p:nvPr>
        </p:nvGraphicFramePr>
        <p:xfrm>
          <a:off x="1664623" y="1465118"/>
          <a:ext cx="8862753" cy="522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7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103909"/>
            <a:ext cx="12192000" cy="2109355"/>
          </a:xfrm>
          <a:prstGeom prst="rect">
            <a:avLst/>
          </a:prstGeom>
          <a:solidFill>
            <a:srgbClr val="EFF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32" y="318444"/>
            <a:ext cx="12192000" cy="1308160"/>
          </a:xfrm>
          <a:prstGeom prst="rect">
            <a:avLst/>
          </a:prstGeom>
          <a:gradFill flip="none" rotWithShape="1">
            <a:gsLst>
              <a:gs pos="0">
                <a:srgbClr val="83B7A2">
                  <a:tint val="66000"/>
                  <a:satMod val="160000"/>
                </a:srgbClr>
              </a:gs>
              <a:gs pos="50000">
                <a:srgbClr val="83B7A2">
                  <a:tint val="44500"/>
                  <a:satMod val="160000"/>
                </a:srgbClr>
              </a:gs>
              <a:gs pos="100000">
                <a:srgbClr val="83B7A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0700" y="606709"/>
            <a:ext cx="961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Встановлено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що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підвищення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оцінок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результативності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власної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навчальної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діяльності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позитивно </a:t>
            </a:r>
            <a:r>
              <a:rPr lang="ru-RU" sz="2400" b="1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корелює</a:t>
            </a:r>
            <a:r>
              <a:rPr 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з:</a:t>
            </a:r>
            <a:endParaRPr lang="ru-RU" sz="2400" b="1" dirty="0"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5" y="2213264"/>
            <a:ext cx="57622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швидкістю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опанування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навчальної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інформації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міцністю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набутих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знань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сумлінністю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у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навчанні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якістю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та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ґрунтовністю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набутих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знань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30364" y="2213264"/>
            <a:ext cx="52750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власним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бажанням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навчатись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активністю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у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навчанні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старанністю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у </a:t>
            </a: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навчанні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планомірністю</a:t>
            </a:r>
            <a:r>
              <a:rPr lang="ru-RU" sz="2000" dirty="0" smtClean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та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усвідомленим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підходом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навчання</a:t>
            </a:r>
            <a:r>
              <a:rPr lang="ru-RU" sz="2000" dirty="0">
                <a:solidFill>
                  <a:srgbClr val="000000"/>
                </a:solidFill>
                <a:latin typeface="Montserrat" panose="00000500000000000000" pitchFamily="2" charset="-52"/>
                <a:ea typeface="Roboto" panose="02000000000000000000" pitchFamily="2" charset="0"/>
              </a:rPr>
              <a:t>.</a:t>
            </a:r>
            <a:endParaRPr lang="ru-RU" sz="2000" dirty="0">
              <a:effectLst/>
              <a:latin typeface="Montserrat" panose="00000500000000000000" pitchFamily="2" charset="-52"/>
              <a:ea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35627" b="27006"/>
          <a:stretch/>
        </p:blipFill>
        <p:spPr>
          <a:xfrm>
            <a:off x="10632" y="4297680"/>
            <a:ext cx="1218136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3B7A2">
                  <a:tint val="66000"/>
                  <a:satMod val="160000"/>
                </a:srgbClr>
              </a:gs>
              <a:gs pos="50000">
                <a:srgbClr val="83B7A2">
                  <a:tint val="44500"/>
                  <a:satMod val="160000"/>
                </a:srgbClr>
              </a:gs>
              <a:gs pos="100000">
                <a:srgbClr val="83B7A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6"/>
          <a:stretch/>
        </p:blipFill>
        <p:spPr>
          <a:xfrm>
            <a:off x="0" y="2550160"/>
            <a:ext cx="12192000" cy="17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9275" y="1539431"/>
            <a:ext cx="11217987" cy="4975668"/>
            <a:chOff x="-1241441" y="-63887"/>
            <a:chExt cx="7051000" cy="3837244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1637837048"/>
                </p:ext>
              </p:extLst>
            </p:nvPr>
          </p:nvGraphicFramePr>
          <p:xfrm>
            <a:off x="-1241441" y="-63887"/>
            <a:ext cx="2437953" cy="3837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:p14="http://schemas.microsoft.com/office/powerpoint/2010/main" val="532446221"/>
                </p:ext>
              </p:extLst>
            </p:nvPr>
          </p:nvGraphicFramePr>
          <p:xfrm>
            <a:off x="1284052" y="173542"/>
            <a:ext cx="2159635" cy="3599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1919959297"/>
                </p:ext>
              </p:extLst>
            </p:nvPr>
          </p:nvGraphicFramePr>
          <p:xfrm>
            <a:off x="3649924" y="173542"/>
            <a:ext cx="2159635" cy="3599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50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85800" y="1643605"/>
            <a:ext cx="10474036" cy="4902669"/>
            <a:chOff x="-179649" y="12500"/>
            <a:chExt cx="5487459" cy="4222758"/>
          </a:xfrm>
        </p:grpSpPr>
        <p:graphicFrame>
          <p:nvGraphicFramePr>
            <p:cNvPr id="6" name="Диаграмма 5"/>
            <p:cNvGraphicFramePr/>
            <p:nvPr>
              <p:extLst>
                <p:ext uri="{D42A27DB-BD31-4B8C-83A1-F6EECF244321}">
                  <p14:modId xmlns:p14="http://schemas.microsoft.com/office/powerpoint/2010/main" val="3045496685"/>
                </p:ext>
              </p:extLst>
            </p:nvPr>
          </p:nvGraphicFramePr>
          <p:xfrm>
            <a:off x="-179649" y="401310"/>
            <a:ext cx="2879725" cy="3833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1845393556"/>
                </p:ext>
              </p:extLst>
            </p:nvPr>
          </p:nvGraphicFramePr>
          <p:xfrm>
            <a:off x="2428085" y="12500"/>
            <a:ext cx="2879725" cy="4147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77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7036" y="1770927"/>
            <a:ext cx="11866419" cy="4868864"/>
            <a:chOff x="-220665" y="-148549"/>
            <a:chExt cx="6461520" cy="3748364"/>
          </a:xfrm>
        </p:grpSpPr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251725947"/>
                </p:ext>
              </p:extLst>
            </p:nvPr>
          </p:nvGraphicFramePr>
          <p:xfrm>
            <a:off x="-220665" y="0"/>
            <a:ext cx="2159635" cy="3599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3597777696"/>
                </p:ext>
              </p:extLst>
            </p:nvPr>
          </p:nvGraphicFramePr>
          <p:xfrm>
            <a:off x="1981200" y="0"/>
            <a:ext cx="2215300" cy="3599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95980282"/>
                </p:ext>
              </p:extLst>
            </p:nvPr>
          </p:nvGraphicFramePr>
          <p:xfrm>
            <a:off x="4081220" y="-148549"/>
            <a:ext cx="2159635" cy="3748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43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0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483966" y="2118166"/>
          <a:ext cx="6933235" cy="414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37562" y="1746446"/>
            <a:ext cx="8007497" cy="4892998"/>
            <a:chOff x="186039" y="-243754"/>
            <a:chExt cx="4258841" cy="4314237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303656855"/>
                </p:ext>
              </p:extLst>
            </p:nvPr>
          </p:nvGraphicFramePr>
          <p:xfrm>
            <a:off x="186039" y="110623"/>
            <a:ext cx="2159635" cy="3959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4234444215"/>
                </p:ext>
              </p:extLst>
            </p:nvPr>
          </p:nvGraphicFramePr>
          <p:xfrm>
            <a:off x="2285245" y="-243754"/>
            <a:ext cx="2159635" cy="4314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03481032"/>
              </p:ext>
            </p:extLst>
          </p:nvPr>
        </p:nvGraphicFramePr>
        <p:xfrm>
          <a:off x="8015239" y="2148363"/>
          <a:ext cx="3725063" cy="438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76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212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138</cp:revision>
  <dcterms:created xsi:type="dcterms:W3CDTF">2023-09-12T05:47:41Z</dcterms:created>
  <dcterms:modified xsi:type="dcterms:W3CDTF">2024-09-17T20:18:14Z</dcterms:modified>
</cp:coreProperties>
</file>