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83" r:id="rId5"/>
    <p:sldId id="284" r:id="rId6"/>
    <p:sldId id="285" r:id="rId7"/>
    <p:sldId id="279" r:id="rId8"/>
    <p:sldId id="287" r:id="rId9"/>
    <p:sldId id="288" r:id="rId10"/>
    <p:sldId id="282" r:id="rId11"/>
    <p:sldId id="281" r:id="rId12"/>
    <p:sldId id="290" r:id="rId13"/>
    <p:sldId id="291" r:id="rId14"/>
    <p:sldId id="257" r:id="rId15"/>
    <p:sldId id="277" r:id="rId16"/>
    <p:sldId id="260" r:id="rId17"/>
    <p:sldId id="276" r:id="rId18"/>
    <p:sldId id="267" r:id="rId19"/>
    <p:sldId id="275" r:id="rId20"/>
    <p:sldId id="269" r:id="rId21"/>
    <p:sldId id="274" r:id="rId22"/>
    <p:sldId id="270" r:id="rId23"/>
    <p:sldId id="272" r:id="rId24"/>
    <p:sldId id="273" r:id="rId25"/>
    <p:sldId id="271" r:id="rId2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1" autoAdjust="0"/>
  </p:normalViewPr>
  <p:slideViewPr>
    <p:cSldViewPr snapToGrid="0">
      <p:cViewPr varScale="1">
        <p:scale>
          <a:sx n="50" d="100"/>
          <a:sy n="50" d="100"/>
        </p:scale>
        <p:origin x="22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Вираженість емоційних станів у досліджуваних</a:t>
            </a:r>
            <a:r>
              <a:rPr lang="uk-UA" baseline="0"/>
              <a:t> </a:t>
            </a:r>
            <a:endParaRPr lang="uk-UA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>
        <c:manualLayout>
          <c:layoutTarget val="inner"/>
          <c:xMode val="edge"/>
          <c:yMode val="edge"/>
          <c:x val="3.5765810124226763E-2"/>
          <c:y val="8.6766660768180626E-2"/>
          <c:w val="0.95702171900251343"/>
          <c:h val="0.675225514090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Переважають негативні значення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83623431784507E-2"/>
                      <c:h val="7.8564743849489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1C-4FA8-8BC7-B0189D75B407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785540870005718E-2"/>
                      <c:h val="9.68913879975353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21C-4FA8-8BC7-B0189D75B407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350206729102811E-2"/>
                      <c:h val="9.42751794111388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21C-4FA8-8BC7-B0189D75B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Спокій-тривожність</c:v>
                </c:pt>
                <c:pt idx="1">
                  <c:v>Енергійність-втома</c:v>
                </c:pt>
                <c:pt idx="2">
                  <c:v>Піднесеність-пригніченість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34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A-44B8-9C5B-5230949ECDB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Урівноваженість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82584192346186E-2"/>
                      <c:h val="8.90295781950756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1C-4FA8-8BC7-B0189D75B407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261176064364774E-2"/>
                      <c:h val="8.11809524358858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21C-4FA8-8BC7-B0189D75B407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452862148858199E-2"/>
                      <c:h val="8.90295781950756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21C-4FA8-8BC7-B0189D75B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Спокій-тривожність</c:v>
                </c:pt>
                <c:pt idx="1">
                  <c:v>Енергійність-втома</c:v>
                </c:pt>
                <c:pt idx="2">
                  <c:v>Піднесеність-пригніченість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43</c:v>
                </c:pt>
                <c:pt idx="1">
                  <c:v>54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FA-44B8-9C5B-5230949ECDB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Переважають позитивні значення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2125181991842128E-3"/>
                  <c:y val="1.0300033804710948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A49068-A149-45E6-A8B9-EB8A05556268}" type="VALUE">
                      <a:rPr lang="en-US" sz="1400" b="1"/>
                      <a:pPr>
                        <a:defRPr b="1"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442469754474989E-2"/>
                      <c:h val="9.687820395426537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21C-4FA8-8BC7-B0189D75B407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158520644609379E-2"/>
                      <c:h val="8.9042762238345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21C-4FA8-8BC7-B0189D75B407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360599123486021E-2"/>
                      <c:h val="6.54968849607764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421C-4FA8-8BC7-B0189D75B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Спокій-тривожність</c:v>
                </c:pt>
                <c:pt idx="1">
                  <c:v>Енергійність-втома</c:v>
                </c:pt>
                <c:pt idx="2">
                  <c:v>Піднесеність-пригніченість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27</c:v>
                </c:pt>
                <c:pt idx="1">
                  <c:v>12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FA-44B8-9C5B-5230949ECD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71533407"/>
        <c:axId val="871534655"/>
      </c:barChart>
      <c:catAx>
        <c:axId val="871533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871534655"/>
        <c:crosses val="autoZero"/>
        <c:auto val="1"/>
        <c:lblAlgn val="ctr"/>
        <c:lblOffset val="100"/>
        <c:noMultiLvlLbl val="0"/>
      </c:catAx>
      <c:valAx>
        <c:axId val="871534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871533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Показники зниження настрою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Відсоток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F2-4CCD-ACE1-1BDADACF028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F2-4CCD-ACE1-1BDADACF028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F2-4CCD-ACE1-1BDADACF028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F2-4CCD-ACE1-1BDADACF0282}"/>
              </c:ext>
            </c:extLst>
          </c:dPt>
          <c:dLbls>
            <c:dLbl>
              <c:idx val="0"/>
              <c:layout>
                <c:manualLayout>
                  <c:x val="-9.1118480123371287E-2"/>
                  <c:y val="-0.126865365579256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DB02760-FF25-477D-AF6C-5D5ED071C16F}" type="VALUE">
                      <a:rPr lang="en-US" sz="1400" b="1"/>
                      <a:pPr>
                        <a:defRPr sz="1400"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7504178213315E-2"/>
                      <c:h val="0.146394781283891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CF2-4CCD-ACE1-1BDADACF028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410292592950377E-2"/>
                      <c:h val="8.16728779794341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CF2-4CCD-ACE1-1BDADACF0282}"/>
                </c:ext>
              </c:extLst>
            </c:dLbl>
            <c:dLbl>
              <c:idx val="2"/>
              <c:layout>
                <c:manualLayout>
                  <c:x val="1.5846744185828779E-2"/>
                  <c:y val="8.7608509898908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83188905568583E-2"/>
                      <c:h val="3.7754443594266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CF2-4CCD-ACE1-1BDADACF028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62631222621174E-2"/>
                      <c:h val="4.700042978061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CF2-4CCD-ACE1-1BDADACF02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Настрій в нормі</c:v>
                </c:pt>
                <c:pt idx="1">
                  <c:v>Незначне зниження</c:v>
                </c:pt>
                <c:pt idx="2">
                  <c:v>Значне зниження</c:v>
                </c:pt>
                <c:pt idx="3">
                  <c:v>Глибоке зниження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73.5</c:v>
                </c:pt>
                <c:pt idx="1">
                  <c:v>20.5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F2-4CCD-ACE1-1BDADACF0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Відсоток досліджуваних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90-46FE-8682-8C9C74CA90C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90-46FE-8682-8C9C74CA90C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D90-46FE-8682-8C9C74CA90C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D90-46FE-8682-8C9C74CA90C4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D90-46FE-8682-8C9C74CA90C4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D90-46FE-8682-8C9C74CA90C4}"/>
              </c:ext>
            </c:extLst>
          </c:dPt>
          <c:dLbls>
            <c:dLbl>
              <c:idx val="0"/>
              <c:layout>
                <c:manualLayout>
                  <c:x val="-4.8037492677211482E-2"/>
                  <c:y val="-0.123375905089611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ACBFA7D-DE27-4DBF-9E74-8AF84852086C}" type="VALUE">
                      <a:rPr lang="en-US" sz="1400" b="1"/>
                      <a:pPr>
                        <a:defRPr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117750439367308E-2"/>
                      <c:h val="7.908847184986594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D90-46FE-8682-8C9C74CA90C4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815465729349739E-2"/>
                      <c:h val="7.10455764075067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D90-46FE-8682-8C9C74CA90C4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620E149-2766-4240-BCCF-AD0FA2B880A6}" type="VALUE">
                      <a:rPr lang="en-US" sz="1400" b="1"/>
                      <a:pPr>
                        <a:defRPr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815465729349739E-2"/>
                      <c:h val="6.769436997319035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D90-46FE-8682-8C9C74CA90C4}"/>
                </c:ext>
              </c:extLst>
            </c:dLbl>
            <c:dLbl>
              <c:idx val="3"/>
              <c:layout>
                <c:manualLayout>
                  <c:x val="-8.6115992970123068E-2"/>
                  <c:y val="5.46809229275295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46E495B-A0FF-46E1-9811-C15ED720E07E}" type="VALUE">
                      <a:rPr lang="en-US" sz="1400" b="1"/>
                      <a:pPr>
                        <a:defRPr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207381370826015E-2"/>
                      <c:h val="8.17694369973190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D90-46FE-8682-8C9C74CA90C4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56F9A4-6D26-4E03-9209-BDD22FFC0247}" type="VALUE">
                      <a:rPr lang="en-US" sz="1400" b="1"/>
                      <a:pPr>
                        <a:defRPr/>
                      </a:pPr>
                      <a:t>[ЗНАЧЕНИЕ]</a:t>
                    </a:fld>
                    <a:endParaRPr lang="uk-UA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613942589338019E-2"/>
                      <c:h val="8.713136729222520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D90-46FE-8682-8C9C74CA90C4}"/>
                </c:ext>
              </c:extLst>
            </c:dLbl>
            <c:dLbl>
              <c:idx val="5"/>
              <c:layout>
                <c:manualLayout>
                  <c:x val="1.1716461628588166E-3"/>
                  <c:y val="1.21426611217833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04686584651435E-2"/>
                      <c:h val="6.23324396782841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D90-46FE-8682-8C9C74CA90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Здатність отримувати задоволення в нормі</c:v>
                </c:pt>
                <c:pt idx="1">
                  <c:v>Низький рівень ангедонії</c:v>
                </c:pt>
                <c:pt idx="2">
                  <c:v>Знижений рівень ангедонії</c:v>
                </c:pt>
                <c:pt idx="3">
                  <c:v>Середній рівень ангедонії</c:v>
                </c:pt>
                <c:pt idx="4">
                  <c:v>Підвищений рівень ангедонії</c:v>
                </c:pt>
                <c:pt idx="5">
                  <c:v>Високий рівень ангедонії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77</c:v>
                </c:pt>
                <c:pt idx="1">
                  <c:v>8</c:v>
                </c:pt>
                <c:pt idx="2">
                  <c:v>11.5</c:v>
                </c:pt>
                <c:pt idx="3">
                  <c:v>2.5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D90-46FE-8682-8C9C74CA90C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ayout>
        <c:manualLayout>
          <c:xMode val="edge"/>
          <c:yMode val="edge"/>
          <c:x val="6.1737634289562672E-2"/>
          <c:y val="0.71923497498469524"/>
          <c:w val="0.79802443850933391"/>
          <c:h val="0.264679234130586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44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426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88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7747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7358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5694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0341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4925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05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29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025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435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045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93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065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822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48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B70D64B-B840-400D-907B-43FB07170E5A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2D4E061-06BF-4E83-8F91-84B3A6A441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3540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473939" cy="279880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РИЗИКИ ДЛЯ ПСИХІЧНОГО ЗДОРОВ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’</a:t>
            </a: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Я ОСОБИСТОСТІ У ВОЄННИЙ ТА ПОВОЄННИЙ ПЕРІОД.</a:t>
            </a:r>
            <a:b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 ОСОБЛИВОСТІ ПЕРЕЖИВАННЯ СТРЕСІВ ВІЙНИ У СТУДЕНТСЬКОМУ ВІЦІ</a:t>
            </a:r>
            <a:endParaRPr lang="uk-UA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6842" y="4202213"/>
            <a:ext cx="6400800" cy="1947333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Ірина Мартинюк</a:t>
            </a:r>
            <a:endParaRPr lang="uk-UA" sz="2400" b="1" dirty="0">
              <a:solidFill>
                <a:schemeClr val="bg1"/>
              </a:solidFill>
            </a:endParaRPr>
          </a:p>
          <a:p>
            <a:r>
              <a:rPr lang="uk-UA" sz="2400" dirty="0" smtClean="0">
                <a:solidFill>
                  <a:schemeClr val="bg1"/>
                </a:solidFill>
              </a:rPr>
              <a:t>завідувач кафедри психології НУБіП України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1026" name="Picture 2" descr="Відео — Освіта під час війни: як забезпечать навчання у ВНЗ — Сторінка віде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964" y="4418641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6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116116"/>
              </p:ext>
            </p:extLst>
          </p:nvPr>
        </p:nvGraphicFramePr>
        <p:xfrm>
          <a:off x="902804" y="1280160"/>
          <a:ext cx="10604971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187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2821609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56911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Деприва-ційні стани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Стани, викликані інформаційно-сенсорною обмеженістю.</a:t>
                      </a:r>
                    </a:p>
                    <a:p>
                      <a:pPr algn="just"/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Наслідки: </a:t>
                      </a:r>
                      <a:r>
                        <a:rPr lang="uk-UA" sz="2000" b="0" dirty="0" smtClean="0"/>
                        <a:t>тимчасова дезадаптація, тимчасові психічні розлади, органічні</a:t>
                      </a:r>
                      <a:r>
                        <a:rPr lang="uk-UA" sz="2000" b="0" baseline="0" dirty="0" smtClean="0"/>
                        <a:t> зміни.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Наростання емоційної лабільності, погіршення пам</a:t>
                      </a:r>
                      <a:r>
                        <a:rPr lang="en-US" sz="2000" b="0" baseline="0" dirty="0" smtClean="0"/>
                        <a:t>’</a:t>
                      </a:r>
                      <a:r>
                        <a:rPr lang="uk-UA" sz="2000" b="0" baseline="0" dirty="0" smtClean="0"/>
                        <a:t>яті, порушення ритму сну і неспання, розвиваються гіпнотичні стани, активізуються процеси уяви (компенсують сенсорний голод).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02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Порушення сну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Труднощі засинання, безсоння, часті пробудження, страшні сни.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0" dirty="0" smtClean="0"/>
                        <a:t>Погіршення самопочуття, денна сонливість</a:t>
                      </a:r>
                      <a:r>
                        <a:rPr lang="uk-UA" sz="2000" b="0" baseline="0" dirty="0" smtClean="0"/>
                        <a:t>, швидка втомлюваність, слабкість, погіршення пам</a:t>
                      </a:r>
                      <a:r>
                        <a:rPr lang="en-US" sz="2000" b="0" baseline="0" dirty="0" smtClean="0"/>
                        <a:t>’</a:t>
                      </a:r>
                      <a:r>
                        <a:rPr lang="uk-UA" sz="2000" b="0" baseline="0" dirty="0" smtClean="0"/>
                        <a:t>яті й кмітливості, нездатність сконцентруватись. </a:t>
                      </a:r>
                      <a:endParaRPr lang="uk-UA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56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5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346" y="303609"/>
            <a:ext cx="9561887" cy="59809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ДЕЗАДАПТИВНИХ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859079"/>
              </p:ext>
            </p:extLst>
          </p:nvPr>
        </p:nvGraphicFramePr>
        <p:xfrm>
          <a:off x="890105" y="1005840"/>
          <a:ext cx="10604971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995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5780076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r>
                        <a:rPr lang="uk-UA" sz="2400" baseline="0" dirty="0" smtClean="0"/>
                        <a:t> і н</a:t>
                      </a:r>
                      <a:r>
                        <a:rPr lang="uk-UA" sz="2400" dirty="0" smtClean="0"/>
                        <a:t>аслідки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Травматичний стрес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Нормальна реакція на ненормальні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обставини.</a:t>
                      </a:r>
                    </a:p>
                    <a:p>
                      <a:pPr algn="just"/>
                      <a:endParaRPr lang="uk-UA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Проблеми зі сном, гнів, депресія, втрата інтересу до занять, що цікавили раніше…</a:t>
                      </a:r>
                    </a:p>
                    <a:p>
                      <a:pPr algn="just"/>
                      <a:endParaRPr lang="uk-UA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Ламаються ілюзії безсмертя, справедливості;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Переживання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почуття провини, самотність, переживання безглуздості події, що трапилась (намагання її пояснити і не знаходження відповідей).</a:t>
                      </a:r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uk-UA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53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8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346" y="303609"/>
            <a:ext cx="9561887" cy="59809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93438"/>
              </p:ext>
            </p:extLst>
          </p:nvPr>
        </p:nvGraphicFramePr>
        <p:xfrm>
          <a:off x="543530" y="901700"/>
          <a:ext cx="10961676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974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1850931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7654771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Реакція на важкий стрес</a:t>
                      </a:r>
                      <a:endParaRPr lang="uk-UA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Гостра реакція на стрес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0" dirty="0" smtClean="0">
                          <a:solidFill>
                            <a:schemeClr val="bg1"/>
                          </a:solidFill>
                        </a:rPr>
                        <a:t>Виникають протягом першої години після дії фізичного чи медичного стресора: звуження уваги, дезорієнтація, гнів, агресія, розпач, безнадійність, неадекватна чи безцільна гіперактивність, неконтрольоване переживання горя.</a:t>
                      </a:r>
                      <a:endParaRPr lang="uk-UA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2952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just"/>
                      <a:endParaRPr lang="uk-UA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ПТСР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Стійкі спогади чи пожвавлення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стресора в нав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’</a:t>
                      </a:r>
                      <a:r>
                        <a:rPr lang="uk-UA" sz="2000" baseline="0" dirty="0" err="1" smtClean="0">
                          <a:solidFill>
                            <a:schemeClr val="bg1"/>
                          </a:solidFill>
                        </a:rPr>
                        <a:t>язливих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спогадах, повторюваних снах;</a:t>
                      </a:r>
                    </a:p>
                    <a:p>
                      <a:pPr algn="just"/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уникання обставин, які нагадують про стресор;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психогенна амнезія щодо періоду впливу стресора;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підвищена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чутливість чи збудженість: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труднощі засинання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чи збереження сну,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дратівливість чи спалахи гніву, 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труднощі концентрації уваги.</a:t>
                      </a:r>
                    </a:p>
                    <a:p>
                      <a:pPr algn="just"/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Симптоми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 виникають протягом 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6 і більше </a:t>
                      </a:r>
                      <a:r>
                        <a:rPr lang="uk-UA" sz="2000" baseline="0" dirty="0" smtClean="0">
                          <a:solidFill>
                            <a:schemeClr val="bg1"/>
                          </a:solidFill>
                        </a:rPr>
                        <a:t>місяців після стресогенної події.</a:t>
                      </a:r>
                      <a:endParaRPr lang="uk-UA" sz="2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85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3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346" y="303609"/>
            <a:ext cx="9561887" cy="59809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052923"/>
              </p:ext>
            </p:extLst>
          </p:nvPr>
        </p:nvGraphicFramePr>
        <p:xfrm>
          <a:off x="543530" y="901700"/>
          <a:ext cx="1096167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974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1850931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7654771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Реакція на важкий стрес</a:t>
                      </a:r>
                      <a:endParaRPr lang="uk-UA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Адаптаційні розлади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Тривога, нервозність, полохливість, депресвний настрій, сльозливість, почуття</a:t>
                      </a:r>
                      <a:r>
                        <a:rPr lang="uk-UA" sz="2000" b="1" baseline="0" dirty="0" smtClean="0">
                          <a:solidFill>
                            <a:schemeClr val="bg1"/>
                          </a:solidFill>
                        </a:rPr>
                        <a:t> безнадійності, легковажна поведінка, протиправна поведінка, стомлюваність, головний біль, біль у спині, порушення навчальної чи професійної діяльності.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239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13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541" y="476192"/>
            <a:ext cx="10551818" cy="907765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ОСОБЛИВОСТІ ПЕРЕЖИВАННЯ СТРЕСІВ ВІЙНИ У СТУДЕНТСЬКОМУ ВІЦІ</a:t>
            </a:r>
          </a:p>
        </p:txBody>
      </p:sp>
      <p:pic>
        <p:nvPicPr>
          <p:cNvPr id="2050" name="Picture 2" descr="Навчання під час війни: що відбувається із загальною середньою та вищою  освітами – Українська Гельсінська спілка з прав людин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47" y="1725990"/>
            <a:ext cx="3563810" cy="147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06057" y="1552995"/>
            <a:ext cx="70304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uk-UA" sz="2400" dirty="0">
                <a:solidFill>
                  <a:schemeClr val="bg1"/>
                </a:solidFill>
              </a:rPr>
              <a:t>Більше </a:t>
            </a:r>
            <a:r>
              <a:rPr lang="uk-UA" sz="2400" dirty="0" smtClean="0">
                <a:solidFill>
                  <a:schemeClr val="bg1"/>
                </a:solidFill>
              </a:rPr>
              <a:t>двох років </a:t>
            </a:r>
            <a:r>
              <a:rPr lang="uk-UA" sz="2400" dirty="0">
                <a:solidFill>
                  <a:schemeClr val="bg1"/>
                </a:solidFill>
              </a:rPr>
              <a:t>студенти українських </a:t>
            </a:r>
            <a:r>
              <a:rPr lang="uk-UA" sz="2400" dirty="0" smtClean="0">
                <a:solidFill>
                  <a:schemeClr val="bg1"/>
                </a:solidFill>
              </a:rPr>
              <a:t>ЗВО </a:t>
            </a:r>
            <a:r>
              <a:rPr lang="uk-UA" sz="2400" dirty="0">
                <a:solidFill>
                  <a:schemeClr val="bg1"/>
                </a:solidFill>
              </a:rPr>
              <a:t>змушені </a:t>
            </a:r>
            <a:r>
              <a:rPr lang="uk-UA" sz="2400" dirty="0" smtClean="0">
                <a:solidFill>
                  <a:schemeClr val="bg1"/>
                </a:solidFill>
              </a:rPr>
              <a:t>адаптовуватися </a:t>
            </a:r>
            <a:r>
              <a:rPr lang="uk-UA" sz="2400" dirty="0">
                <a:solidFill>
                  <a:schemeClr val="bg1"/>
                </a:solidFill>
              </a:rPr>
              <a:t>до життя та навчання в екстремальних умовах війни</a:t>
            </a:r>
            <a:r>
              <a:rPr lang="uk-UA" sz="2400" dirty="0" smtClean="0">
                <a:solidFill>
                  <a:schemeClr val="bg1"/>
                </a:solidFill>
              </a:rPr>
              <a:t>. Вони </a:t>
            </a:r>
            <a:r>
              <a:rPr lang="uk-UA" sz="2400" dirty="0">
                <a:solidFill>
                  <a:schemeClr val="bg1"/>
                </a:solidFill>
              </a:rPr>
              <a:t>мають </a:t>
            </a:r>
            <a:r>
              <a:rPr lang="uk-UA" sz="2400" dirty="0" smtClean="0">
                <a:solidFill>
                  <a:schemeClr val="bg1"/>
                </a:solidFill>
              </a:rPr>
              <a:t>бути:</a:t>
            </a:r>
          </a:p>
          <a:p>
            <a:pPr marL="342900" indent="-342900">
              <a:buFontTx/>
              <a:buChar char="-"/>
            </a:pPr>
            <a:r>
              <a:rPr lang="uk-UA" sz="2400" dirty="0" smtClean="0">
                <a:solidFill>
                  <a:schemeClr val="bg1"/>
                </a:solidFill>
              </a:rPr>
              <a:t>гнучкими </a:t>
            </a:r>
            <a:r>
              <a:rPr lang="uk-UA" sz="2400" dirty="0">
                <a:solidFill>
                  <a:schemeClr val="bg1"/>
                </a:solidFill>
              </a:rPr>
              <a:t>щодо режиму та форми навчання через небезпеку ворожого обстрілу, тимчасову недоступність звичних джерел </a:t>
            </a:r>
            <a:r>
              <a:rPr lang="uk-UA" sz="2400" dirty="0" smtClean="0">
                <a:solidFill>
                  <a:schemeClr val="bg1"/>
                </a:solidFill>
              </a:rPr>
              <a:t>інформації,</a:t>
            </a:r>
          </a:p>
          <a:p>
            <a:pPr marL="342900" indent="-342900">
              <a:buFontTx/>
              <a:buChar char="-"/>
            </a:pPr>
            <a:r>
              <a:rPr lang="uk-UA" sz="2400" dirty="0" smtClean="0">
                <a:solidFill>
                  <a:schemeClr val="bg1"/>
                </a:solidFill>
              </a:rPr>
              <a:t>стресостійкими,</a:t>
            </a:r>
          </a:p>
          <a:p>
            <a:pPr marL="342900" indent="-342900">
              <a:buFontTx/>
              <a:buChar char="-"/>
            </a:pPr>
            <a:r>
              <a:rPr lang="uk-UA" sz="2400" dirty="0" smtClean="0">
                <a:solidFill>
                  <a:schemeClr val="bg1"/>
                </a:solidFill>
              </a:rPr>
              <a:t>здатними </a:t>
            </a:r>
            <a:r>
              <a:rPr lang="uk-UA" sz="2400" dirty="0">
                <a:solidFill>
                  <a:schemeClr val="bg1"/>
                </a:solidFill>
              </a:rPr>
              <a:t>до ефективного безпосереднього та опосередкованого спілкування з питань навчання та оволодіння професією.</a:t>
            </a:r>
          </a:p>
        </p:txBody>
      </p:sp>
      <p:pic>
        <p:nvPicPr>
          <p:cNvPr id="2052" name="Picture 4" descr="Навчання під час війни: як минають уроки в школах Полтавщини | Полтавська  хвил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47" y="3344991"/>
            <a:ext cx="2241637" cy="112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Відкрити світлин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47" y="4500064"/>
            <a:ext cx="3539096" cy="175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4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7387" y="602691"/>
            <a:ext cx="9354536" cy="115666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Про НАШЕ дослідження  </a:t>
            </a:r>
            <a:b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і </a:t>
            </a:r>
            <a:b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Чому діяльність важлива у стресових умовах ?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45490" y="2118167"/>
            <a:ext cx="10050154" cy="3817619"/>
          </a:xfrm>
        </p:spPr>
        <p:txBody>
          <a:bodyPr>
            <a:normAutofit fontScale="32500" lnSpcReduction="20000"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r>
              <a:rPr lang="uk-UA" sz="7400" dirty="0" smtClean="0">
                <a:solidFill>
                  <a:schemeClr val="bg1"/>
                </a:solidFill>
              </a:rPr>
              <a:t>Екстремальні </a:t>
            </a:r>
            <a:r>
              <a:rPr lang="uk-UA" sz="7400" dirty="0">
                <a:solidFill>
                  <a:schemeClr val="bg1"/>
                </a:solidFill>
              </a:rPr>
              <a:t>ситуації є емоціогенними, оскільки актуалізують усвідомлення власного безсилля, ризику для власного здоров’я, невизначеності ситуації. Вони викликають інтенсивні емоції та почуття, що можуть </a:t>
            </a:r>
            <a:r>
              <a:rPr lang="uk-UA" sz="7400" dirty="0" smtClean="0">
                <a:solidFill>
                  <a:schemeClr val="bg1"/>
                </a:solidFill>
              </a:rPr>
              <a:t>дезорганізувати психічну діяльність.</a:t>
            </a:r>
          </a:p>
          <a:p>
            <a:pPr indent="444500" algn="just"/>
            <a:r>
              <a:rPr lang="uk-UA" sz="7400" dirty="0" smtClean="0">
                <a:solidFill>
                  <a:schemeClr val="bg1"/>
                </a:solidFill>
              </a:rPr>
              <a:t>Через діяльність (яка є свідомою активністю) людина вибудовує систему дій, спрямованих на досягнення поставленої мети і тим самим впорядковує свою внутрішню психічну діяльність, це, у свою чергу, здатне вплинути на емоційну сферу і психічний стан.</a:t>
            </a:r>
            <a:endParaRPr lang="uk-UA" sz="7400" dirty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1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44" y="504295"/>
            <a:ext cx="10055756" cy="38539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Методологія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Матеріали і методи ДОСлідження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76312" y="1172818"/>
            <a:ext cx="4649787" cy="576262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Мета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88443" y="1749080"/>
            <a:ext cx="5806949" cy="4273466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smtClean="0">
                <a:solidFill>
                  <a:schemeClr val="bg1"/>
                </a:solidFill>
              </a:rPr>
              <a:t>ясувати, які психічні стани переживає студентська молодь та яким чином вони пов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smtClean="0">
                <a:solidFill>
                  <a:schemeClr val="bg1"/>
                </a:solidFill>
              </a:rPr>
              <a:t>язані з її діяльністю.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accent2">
                    <a:lumMod val="75000"/>
                  </a:schemeClr>
                </a:solidFill>
              </a:rPr>
              <a:t>Методи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Авторська </a:t>
            </a:r>
            <a:r>
              <a:rPr lang="uk-UA" dirty="0">
                <a:solidFill>
                  <a:schemeClr val="bg1"/>
                </a:solidFill>
              </a:rPr>
              <a:t>анкета (для збору інформації про діяльність респондентів під час війни)</a:t>
            </a:r>
          </a:p>
          <a:p>
            <a:r>
              <a:rPr lang="uk-UA" dirty="0">
                <a:solidFill>
                  <a:schemeClr val="bg1"/>
                </a:solidFill>
              </a:rPr>
              <a:t>Опитувальник А. Вессмана та Д. Рікса «Самооцінка емоційних станів»),</a:t>
            </a:r>
          </a:p>
          <a:p>
            <a:r>
              <a:rPr lang="uk-UA" dirty="0">
                <a:solidFill>
                  <a:schemeClr val="bg1"/>
                </a:solidFill>
              </a:rPr>
              <a:t>Шкала зниженого настрою (субдепресії) з опитувальника В. Зунга, </a:t>
            </a:r>
          </a:p>
          <a:p>
            <a:r>
              <a:rPr lang="uk-UA" dirty="0">
                <a:solidFill>
                  <a:schemeClr val="bg1"/>
                </a:solidFill>
              </a:rPr>
              <a:t>Шкала ангедонії Стейта-Гамільтона. </a:t>
            </a: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911162" y="1172818"/>
            <a:ext cx="4725453" cy="576262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Процедура дослідження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836734" y="1749080"/>
            <a:ext cx="4799881" cy="427346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bg1"/>
                </a:solidFill>
              </a:rPr>
              <a:t>Проводилась у річницю повномасштабної війни (24.02.2023 р.). </a:t>
            </a:r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Участь взяли 155 студентів 1-5 курсів спеціальності «Психологія»  та магістрів різних спеціальностей нашого університету, </a:t>
            </a:r>
            <a:r>
              <a:rPr lang="uk-UA" dirty="0">
                <a:solidFill>
                  <a:schemeClr val="bg1"/>
                </a:solidFill>
              </a:rPr>
              <a:t>використовувалась </a:t>
            </a:r>
            <a:r>
              <a:rPr lang="uk-UA" dirty="0" smtClean="0">
                <a:solidFill>
                  <a:schemeClr val="bg1"/>
                </a:solidFill>
              </a:rPr>
              <a:t>Google-анкета. </a:t>
            </a:r>
            <a:endParaRPr lang="uk-UA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44" y="504295"/>
            <a:ext cx="10055756" cy="66852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ВИРАЖЕНІСТЬ ЕМОЦІЙНИХ СТАНІВ У ДОСЛІДЖУВАНИХ</a:t>
            </a:r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1424573"/>
              </p:ext>
            </p:extLst>
          </p:nvPr>
        </p:nvGraphicFramePr>
        <p:xfrm>
          <a:off x="684213" y="1269999"/>
          <a:ext cx="10565034" cy="485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7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44" y="504295"/>
            <a:ext cx="10055756" cy="66852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Розподіл досліджуваних за показниками рівня 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ЗНИЖЕНОГО НАСТРОЮ</a:t>
            </a:r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4230375"/>
              </p:ext>
            </p:extLst>
          </p:nvPr>
        </p:nvGraphicFramePr>
        <p:xfrm>
          <a:off x="1046028" y="1541466"/>
          <a:ext cx="9617149" cy="4120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6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44" y="504295"/>
            <a:ext cx="10055756" cy="668523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Розподіл досліджуваних за показниками рівня ангедонії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6243991"/>
              </p:ext>
            </p:extLst>
          </p:nvPr>
        </p:nvGraphicFramePr>
        <p:xfrm>
          <a:off x="688975" y="1285875"/>
          <a:ext cx="10839450" cy="47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2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4536" y="382773"/>
            <a:ext cx="8534400" cy="91262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ВПЛИВ УМОВ ВОЄННОГО СТАНУ НА ПСИХІКУ ЛЮДИНИ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 fontScale="40000" lnSpcReduction="20000"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r>
              <a:rPr lang="uk-UA" sz="7400" dirty="0" smtClean="0">
                <a:solidFill>
                  <a:schemeClr val="bg1"/>
                </a:solidFill>
              </a:rPr>
              <a:t>Умови воєнного стану супроводжуються великою кількістю екстремальних ситуацій.</a:t>
            </a:r>
          </a:p>
          <a:p>
            <a:pPr indent="444500" algn="just"/>
            <a:r>
              <a:rPr lang="uk-UA" sz="7400" dirty="0" smtClean="0">
                <a:solidFill>
                  <a:schemeClr val="bg1"/>
                </a:solidFill>
              </a:rPr>
              <a:t>Екстремальні </a:t>
            </a:r>
            <a:r>
              <a:rPr lang="uk-UA" sz="7400" dirty="0">
                <a:solidFill>
                  <a:schemeClr val="bg1"/>
                </a:solidFill>
              </a:rPr>
              <a:t>ситуації </a:t>
            </a:r>
            <a:r>
              <a:rPr lang="uk-UA" sz="7400" dirty="0" smtClean="0">
                <a:solidFill>
                  <a:schemeClr val="bg1"/>
                </a:solidFill>
              </a:rPr>
              <a:t>актуалізують </a:t>
            </a:r>
            <a:r>
              <a:rPr lang="uk-UA" sz="7400" dirty="0">
                <a:solidFill>
                  <a:schemeClr val="bg1"/>
                </a:solidFill>
              </a:rPr>
              <a:t>усвідомлення власного безсилля, ризику для власного здоров’я, невизначеності ситуації. </a:t>
            </a:r>
            <a:endParaRPr lang="uk-UA" sz="7400" dirty="0" smtClean="0">
              <a:solidFill>
                <a:schemeClr val="bg1"/>
              </a:solidFill>
            </a:endParaRPr>
          </a:p>
          <a:p>
            <a:pPr indent="444500" algn="just"/>
            <a:r>
              <a:rPr lang="uk-UA" sz="7400" dirty="0" smtClean="0">
                <a:solidFill>
                  <a:schemeClr val="bg1"/>
                </a:solidFill>
              </a:rPr>
              <a:t>Вони зумовлюють виникнення низки негативних психофізіологічних станів.</a:t>
            </a: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02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762" y="553407"/>
            <a:ext cx="10055756" cy="66852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Групи досліджуваних із різними показниками психічних станів</a:t>
            </a:r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4424704"/>
              </p:ext>
            </p:extLst>
          </p:nvPr>
        </p:nvGraphicFramePr>
        <p:xfrm>
          <a:off x="684213" y="1584325"/>
          <a:ext cx="107823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843">
                  <a:extLst>
                    <a:ext uri="{9D8B030D-6E8A-4147-A177-3AD203B41FA5}">
                      <a16:colId xmlns:a16="http://schemas.microsoft.com/office/drawing/2014/main" val="2176523644"/>
                    </a:ext>
                  </a:extLst>
                </a:gridCol>
                <a:gridCol w="4444409">
                  <a:extLst>
                    <a:ext uri="{9D8B030D-6E8A-4147-A177-3AD203B41FA5}">
                      <a16:colId xmlns:a16="http://schemas.microsoft.com/office/drawing/2014/main" val="2845543246"/>
                    </a:ext>
                  </a:extLst>
                </a:gridCol>
                <a:gridCol w="4130048">
                  <a:extLst>
                    <a:ext uri="{9D8B030D-6E8A-4147-A177-3AD203B41FA5}">
                      <a16:colId xmlns:a16="http://schemas.microsoft.com/office/drawing/2014/main" val="418403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Досліджувані із показниками адаптованості (39%)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Досліджувані із показниками зниженої адаптованості (61%)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58517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Характерні риси психічних станів</a:t>
                      </a:r>
                    </a:p>
                    <a:p>
                      <a:pPr algn="ctr"/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Характерні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спокій, </a:t>
                      </a:r>
                    </a:p>
                    <a:p>
                      <a:pPr algn="ctr"/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баланс між енергійністю і втомою, піднесенням і пригніченням</a:t>
                      </a:r>
                    </a:p>
                    <a:p>
                      <a:pPr algn="ctr"/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або позитивний один із полюсів: енергійність, піднесення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Баланс між показниками психічних станів із вираженням одного або кількох негативних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полюсів</a:t>
                      </a:r>
                    </a:p>
                    <a:p>
                      <a:pPr algn="ctr"/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(тривожність, втома, пригніченість)</a:t>
                      </a:r>
                    </a:p>
                    <a:p>
                      <a:pPr algn="ctr"/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361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Настрій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В нормі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В нормі або зниження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5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Здатність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отримувати задоволеність від життя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Збережена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Збережена або різна міра зниження</a:t>
                      </a:r>
                      <a:endParaRPr lang="uk-U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7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1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762" y="553407"/>
            <a:ext cx="10055756" cy="66852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Види діяльності досліджуваних із різними показниками психічних станів</a:t>
            </a:r>
            <a:endParaRPr lang="uk-UA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6519912"/>
              </p:ext>
            </p:extLst>
          </p:nvPr>
        </p:nvGraphicFramePr>
        <p:xfrm>
          <a:off x="684213" y="1584325"/>
          <a:ext cx="107823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4100">
                  <a:extLst>
                    <a:ext uri="{9D8B030D-6E8A-4147-A177-3AD203B41FA5}">
                      <a16:colId xmlns:a16="http://schemas.microsoft.com/office/drawing/2014/main" val="2176523644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2845543246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418403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Параметр порівняння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Досліджувані із показниками адаптованості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Досліджувані із показниками зниженої адаптованості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58517"/>
                  </a:ext>
                </a:extLst>
              </a:tr>
              <a:tr h="136023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Діяльність із задоволення нових інтересів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87 %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69%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3611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Види діяльності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виконання домашніх обов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’язків та піклування про сім’ю, спілкування/</a:t>
                      </a: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проведення часу з родичами та друзями, навчання, саморозвиток</a:t>
                      </a:r>
                      <a:endParaRPr lang="uk-UA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2454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хобі, спорт, влаштування особистого життя, приділення часу собі, заняття кулінарією, виховання дітей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подорожі, рукоділля, творчість (різних видів), гра в доту, лежання в ліжку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5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Діяльності, орієнтовані на саморозвиток</a:t>
                      </a:r>
                      <a:r>
                        <a:rPr lang="uk-UA" baseline="0" dirty="0" smtClean="0"/>
                        <a:t> і самоосвіту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Біль</a:t>
                      </a:r>
                      <a:r>
                        <a:rPr lang="uk-UA" b="1" baseline="0" dirty="0" smtClean="0"/>
                        <a:t>ш різноманітні види самоосвіти</a:t>
                      </a:r>
                      <a:r>
                        <a:rPr lang="uk-UA" baseline="0" dirty="0" smtClean="0"/>
                        <a:t> (навчання поза університетом, читання книг, вивчення іноземних мов)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Більш одноманітні </a:t>
                      </a:r>
                      <a:r>
                        <a:rPr lang="uk-UA" dirty="0" smtClean="0"/>
                        <a:t>(навчання у межах дисциплін університету)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7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806" y="491939"/>
            <a:ext cx="10055756" cy="66852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ВИсновки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10782859" cy="480899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solidFill>
                  <a:schemeClr val="bg1"/>
                </a:solidFill>
              </a:rPr>
              <a:t>1. </a:t>
            </a:r>
            <a:r>
              <a:rPr lang="uk-UA" sz="2400" dirty="0">
                <a:solidFill>
                  <a:schemeClr val="bg1"/>
                </a:solidFill>
              </a:rPr>
              <a:t>З</a:t>
            </a:r>
            <a:r>
              <a:rPr lang="uk-UA" sz="2400" dirty="0" smtClean="0">
                <a:solidFill>
                  <a:schemeClr val="bg1"/>
                </a:solidFill>
              </a:rPr>
              <a:t>айнятість </a:t>
            </a:r>
            <a:r>
              <a:rPr lang="uk-UA" sz="2400" dirty="0">
                <a:solidFill>
                  <a:schemeClr val="bg1"/>
                </a:solidFill>
              </a:rPr>
              <a:t>різними видами діяльності пов’язана із проявом та ймовірним коригуванням психічного стану особистості</a:t>
            </a:r>
            <a:r>
              <a:rPr lang="uk-UA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uk-UA" sz="2400" b="1" dirty="0" smtClean="0">
                <a:solidFill>
                  <a:schemeClr val="bg1"/>
                </a:solidFill>
              </a:rPr>
              <a:t>2.</a:t>
            </a:r>
            <a:r>
              <a:rPr lang="uk-UA" sz="2400" dirty="0" smtClean="0">
                <a:solidFill>
                  <a:schemeClr val="bg1"/>
                </a:solidFill>
              </a:rPr>
              <a:t> Збереженню </a:t>
            </a:r>
            <a:r>
              <a:rPr lang="uk-UA" sz="2400" dirty="0">
                <a:solidFill>
                  <a:schemeClr val="bg1"/>
                </a:solidFill>
              </a:rPr>
              <a:t>позитивних характеристик психічних станів студентської молоді у стресових умовах сприяє поява нових інтересів та діяльність з їх реалізації. Заняття життєстерджуючими видами діяльності (хобі, спорт, заняття собою, приділення часу вихованню дітей, приготування кулінарних виробів), окрім необхідних повсякденних справ та основного виду діяльності (робота, навчання) сприяють підтриманню психічного стану в нормі. </a:t>
            </a:r>
            <a:endParaRPr lang="uk-UA" sz="2400" dirty="0" smtClean="0">
              <a:solidFill>
                <a:schemeClr val="bg1"/>
              </a:solidFill>
            </a:endParaRPr>
          </a:p>
          <a:p>
            <a:pPr algn="just"/>
            <a:r>
              <a:rPr lang="uk-UA" sz="2400" b="1" dirty="0" smtClean="0">
                <a:solidFill>
                  <a:schemeClr val="bg1"/>
                </a:solidFill>
              </a:rPr>
              <a:t>3. </a:t>
            </a:r>
            <a:r>
              <a:rPr lang="uk-UA" sz="2400" dirty="0" smtClean="0">
                <a:solidFill>
                  <a:schemeClr val="bg1"/>
                </a:solidFill>
              </a:rPr>
              <a:t>Чим </a:t>
            </a:r>
            <a:r>
              <a:rPr lang="uk-UA" sz="2400" dirty="0">
                <a:solidFill>
                  <a:schemeClr val="bg1"/>
                </a:solidFill>
              </a:rPr>
              <a:t>більшу кількість видів діяльності здійснює людина у стресових умовах, тим кращі можливості відновлення її психічного стану.</a:t>
            </a:r>
          </a:p>
          <a:p>
            <a:pPr algn="just"/>
            <a:endParaRPr lang="uk-UA" dirty="0"/>
          </a:p>
          <a:p>
            <a:pPr algn="just"/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806" y="491939"/>
            <a:ext cx="10055756" cy="66852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ВИсновки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10782859" cy="4808995"/>
          </a:xfrm>
        </p:spPr>
        <p:txBody>
          <a:bodyPr/>
          <a:lstStyle/>
          <a:p>
            <a:pPr algn="just"/>
            <a:r>
              <a:rPr lang="uk-UA" sz="2400" b="1" dirty="0">
                <a:solidFill>
                  <a:schemeClr val="bg1"/>
                </a:solidFill>
              </a:rPr>
              <a:t>4</a:t>
            </a:r>
            <a:r>
              <a:rPr lang="uk-UA" sz="2400" b="1" dirty="0" smtClean="0">
                <a:solidFill>
                  <a:schemeClr val="bg1"/>
                </a:solidFill>
              </a:rPr>
              <a:t>. </a:t>
            </a:r>
            <a:r>
              <a:rPr lang="ru-RU" sz="2400" dirty="0">
                <a:solidFill>
                  <a:schemeClr val="bg1"/>
                </a:solidFill>
              </a:rPr>
              <a:t>Вагому роль у забезпеченні ресурсного психічного стану особистості здатна відіграти діяльність, спрямована на саморозвиток та самоосвіту, на розвиток і задоволення пізнавальних інтересів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</a:rPr>
              <a:t>5.</a:t>
            </a:r>
            <a:r>
              <a:rPr lang="ru-RU" sz="2400" dirty="0" smtClean="0">
                <a:solidFill>
                  <a:schemeClr val="bg1"/>
                </a:solidFill>
              </a:rPr>
              <a:t> У </a:t>
            </a:r>
            <a:r>
              <a:rPr lang="ru-RU" sz="2400" dirty="0">
                <a:solidFill>
                  <a:schemeClr val="bg1"/>
                </a:solidFill>
              </a:rPr>
              <a:t>стресових умовах тривалої дії студентська молодь здатна зберігати спокій, долати тривожність і втому, уникати пригніченості, підтримувати настрій на досить високому рівні, відчувати радість від різних аспектів життя. </a:t>
            </a:r>
            <a:endParaRPr lang="uk-UA" sz="2400" dirty="0">
              <a:solidFill>
                <a:schemeClr val="bg1"/>
              </a:solidFill>
            </a:endParaRPr>
          </a:p>
          <a:p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1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806" y="491939"/>
            <a:ext cx="10055756" cy="66852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РЕКОМЕНДАЦІЇ</a:t>
            </a:r>
            <a:endParaRPr lang="uk-U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10782859" cy="4808995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chemeClr val="bg1"/>
                </a:solidFill>
              </a:rPr>
              <a:t>Для тих студентів, показники психічних станів яких є зниженими, як спосіб психологічної допомоги </a:t>
            </a:r>
            <a:r>
              <a:rPr lang="ru-RU" sz="2400" dirty="0" smtClean="0">
                <a:solidFill>
                  <a:schemeClr val="bg1"/>
                </a:solidFill>
              </a:rPr>
              <a:t>варто пропонувати: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якийсь </a:t>
            </a:r>
            <a:r>
              <a:rPr lang="ru-RU" sz="2400" dirty="0">
                <a:solidFill>
                  <a:schemeClr val="bg1"/>
                </a:solidFill>
              </a:rPr>
              <a:t>із життєстверджуючих видів діяльності,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розширення </a:t>
            </a:r>
            <a:r>
              <a:rPr lang="ru-RU" sz="2400" dirty="0">
                <a:solidFill>
                  <a:schemeClr val="bg1"/>
                </a:solidFill>
              </a:rPr>
              <a:t>кола їх інтересів і створення можливостей для їх задоволення,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формування </a:t>
            </a:r>
            <a:r>
              <a:rPr lang="ru-RU" sz="2400" dirty="0">
                <a:solidFill>
                  <a:schemeClr val="bg1"/>
                </a:solidFill>
              </a:rPr>
              <a:t>готовності до самоосвіти й </a:t>
            </a:r>
            <a:r>
              <a:rPr lang="ru-RU" sz="2400" dirty="0" smtClean="0">
                <a:solidFill>
                  <a:schemeClr val="bg1"/>
                </a:solidFill>
              </a:rPr>
              <a:t>саморозвитку, а для цього використовувати фасилітативний стиль спілкування й взаємодії.</a:t>
            </a:r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10782859" cy="4808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Дякую за увагу!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836" y="506616"/>
            <a:ext cx="8534400" cy="806949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Класи психофізіологічних станів 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79479"/>
              </p:ext>
            </p:extLst>
          </p:nvPr>
        </p:nvGraphicFramePr>
        <p:xfrm>
          <a:off x="902805" y="1415165"/>
          <a:ext cx="1060497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572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53975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3517899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Характеристика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Вид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Адап-тивні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Є ресурсом подолання</a:t>
                      </a:r>
                      <a:r>
                        <a:rPr lang="uk-UA" sz="2000" b="1" baseline="0" dirty="0" smtClean="0">
                          <a:solidFill>
                            <a:schemeClr val="bg1"/>
                          </a:solidFill>
                        </a:rPr>
                        <a:t> екстремальних ситуацій, дозволяють виконувати професійні, повсякденні функції з високим рівнем ефективності.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Стенічні стани, оптимальний робочий стан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530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Неадап-тивні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Тимчасово знижують ефективність діяльності в екстремальних умовах, але можуть бути оперативно куповані,</a:t>
                      </a:r>
                      <a:r>
                        <a:rPr lang="uk-UA" sz="2000" b="1" baseline="0" dirty="0" smtClean="0">
                          <a:solidFill>
                            <a:schemeClr val="bg1"/>
                          </a:solidFill>
                        </a:rPr>
                        <a:t> трансформовані в адаптивні.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Стрес, тривога, страх,  депресія,</a:t>
                      </a:r>
                      <a:r>
                        <a:rPr lang="uk-UA" sz="2000" b="1" baseline="0" dirty="0" smtClean="0"/>
                        <a:t> горювання, втома, деприваційні стани, порушення сну 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295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Дезадап-тивні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Виконання діяльності стає неможливим, стан потребує реабілітаційного впливу.</a:t>
                      </a:r>
                      <a:endParaRPr lang="uk-UA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Травматичний стрес, гостра реакція на стрес, посттравматичний </a:t>
                      </a:r>
                      <a:r>
                        <a:rPr lang="uk-UA" sz="2000" b="1" dirty="0" smtClean="0"/>
                        <a:t>стрес, </a:t>
                      </a:r>
                      <a:r>
                        <a:rPr lang="uk-UA" sz="2000" b="1" dirty="0" smtClean="0"/>
                        <a:t>адаптаційні </a:t>
                      </a:r>
                      <a:r>
                        <a:rPr lang="uk-UA" sz="2000" b="1" dirty="0" smtClean="0"/>
                        <a:t>розлади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53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5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334183"/>
              </p:ext>
            </p:extLst>
          </p:nvPr>
        </p:nvGraphicFramePr>
        <p:xfrm>
          <a:off x="902804" y="1280160"/>
          <a:ext cx="1060497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796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36703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53228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Стрес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Широке коло станів, обумовлених виконанням діяльності в особливо складних умовах, які виникають у відповідь на різноманітні</a:t>
                      </a:r>
                      <a:r>
                        <a:rPr lang="uk-UA" sz="2000" baseline="0" dirty="0" smtClean="0"/>
                        <a:t> екстремальні впливи.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Прискорене дихання,</a:t>
                      </a:r>
                      <a:r>
                        <a:rPr lang="uk-UA" sz="2000" baseline="0" dirty="0" smtClean="0"/>
                        <a:t> частий пульс, підвищення артеріального тиску, почервоніння або збліднення шкіри обличчя, збільшення потовиділення, постійне почуття недоїдання, часте стомлення, підвищений тремор, розширення зіниць;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Сповільнення розумових операцій, розсіювання уваги, ослаблення пам</a:t>
                      </a:r>
                      <a:r>
                        <a:rPr lang="en-US" sz="2000" b="1" baseline="0" dirty="0" smtClean="0"/>
                        <a:t>’</a:t>
                      </a:r>
                      <a:r>
                        <a:rPr lang="uk-UA" sz="2000" b="1" baseline="0" dirty="0" smtClean="0"/>
                        <a:t>яті, уповільнене прийняття рішень, дратівливість, зниження настрою, ослаблення волі, зниження самоконтролю, здатності до творчих рішень, підвищення навіюваності, занепокоєння.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53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25242"/>
              </p:ext>
            </p:extLst>
          </p:nvPr>
        </p:nvGraphicFramePr>
        <p:xfrm>
          <a:off x="902804" y="1280160"/>
          <a:ext cx="10604971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796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36703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53228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Тривога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Негативний емоційний стан, зумовлений очікуванням чогось небезпечного, неприємного,</a:t>
                      </a:r>
                      <a:r>
                        <a:rPr lang="uk-UA" sz="2000" baseline="0" dirty="0" smtClean="0"/>
                        <a:t> загрозливого; виникає в ситуаціях невизначеної небезпеки.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0" dirty="0" smtClean="0"/>
                        <a:t>Почуття невизначеного побоювання, негативні думки, частішає серцебиття, дихання, підвищується</a:t>
                      </a:r>
                      <a:r>
                        <a:rPr lang="uk-UA" sz="2000" b="0" baseline="0" dirty="0" smtClean="0"/>
                        <a:t> потовиділення, поява сухості у роті; </a:t>
                      </a:r>
                      <a:r>
                        <a:rPr lang="uk-UA" sz="2000" b="1" baseline="0" dirty="0" smtClean="0"/>
                        <a:t>далі – слабкість і розбитість.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Почуття безпорадності, невпевненості в собі, безсилля, перебільшення загрозливого характеру подій.</a:t>
                      </a:r>
                    </a:p>
                    <a:p>
                      <a:pPr algn="just"/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29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43333"/>
              </p:ext>
            </p:extLst>
          </p:nvPr>
        </p:nvGraphicFramePr>
        <p:xfrm>
          <a:off x="902804" y="1280160"/>
          <a:ext cx="10604971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796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64404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Страх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Реакція на конкретну, реальну загрозу. Діапазон: </a:t>
                      </a:r>
                    </a:p>
                    <a:p>
                      <a:pPr algn="just"/>
                      <a:r>
                        <a:rPr lang="uk-UA" sz="2000" dirty="0" smtClean="0"/>
                        <a:t>побоювання – страх – переляк</a:t>
                      </a:r>
                      <a:r>
                        <a:rPr lang="uk-UA" sz="2000" baseline="0" dirty="0" smtClean="0"/>
                        <a:t> – жах.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0" dirty="0" smtClean="0"/>
                        <a:t>Зміна</a:t>
                      </a:r>
                      <a:r>
                        <a:rPr lang="uk-UA" sz="2000" b="0" baseline="0" dirty="0" smtClean="0"/>
                        <a:t> частоти і сили серцевих скорочень, пітливість, шлунково-кишкові розлади, зміна дихання (відчуття нестачі повітря), спазм у горлі, мимовільне сечовипускання чи дефекація.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Зміни вразу обличчя: підняті брови, широко відкриті очі, напружені губи, відкритий рот; блідне обличчя, виступає холодний піт. 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Сухість в роті, тремтіння м</a:t>
                      </a:r>
                      <a:r>
                        <a:rPr lang="en-US" sz="2000" b="0" baseline="0" dirty="0" smtClean="0"/>
                        <a:t>’я</a:t>
                      </a:r>
                      <a:r>
                        <a:rPr lang="uk-UA" sz="2000" b="0" baseline="0" dirty="0" smtClean="0"/>
                        <a:t>зів усього тіла. Реакція втечі або застигання в нерухомості.</a:t>
                      </a:r>
                    </a:p>
                    <a:p>
                      <a:pPr algn="just"/>
                      <a:endParaRPr lang="uk-UA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53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8025"/>
              </p:ext>
            </p:extLst>
          </p:nvPr>
        </p:nvGraphicFramePr>
        <p:xfrm>
          <a:off x="902804" y="1280160"/>
          <a:ext cx="1060497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096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62118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Депресія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Негативний емоційний фон, зміни мотиваційної та когнітивної сфер, загальна пасивність поведінки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Емоційні: </a:t>
                      </a:r>
                      <a:r>
                        <a:rPr lang="uk-UA" sz="2000" b="0" dirty="0" smtClean="0"/>
                        <a:t>туга, пригнічений настрій, розпач,</a:t>
                      </a:r>
                      <a:r>
                        <a:rPr lang="uk-UA" sz="2000" b="0" baseline="0" dirty="0" smtClean="0"/>
                        <a:t> тривога, дратівливість, почуття провини, невпевненість у собі…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Фізіологічні: </a:t>
                      </a:r>
                      <a:r>
                        <a:rPr lang="uk-UA" sz="2000" b="0" baseline="0" dirty="0" smtClean="0"/>
                        <a:t>порушення сну, зміна апетиту, підвищена стомлюваність при звичайних навантаженнях, болі в тілі;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Поведінкові: </a:t>
                      </a:r>
                      <a:r>
                        <a:rPr lang="uk-UA" sz="2000" b="0" baseline="0" dirty="0" smtClean="0"/>
                        <a:t>пасивність, уникнення контактів, відмова від розваг, зловживання психоактивними речовинами (дають тимчасове полегшення);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Когнітивні: </a:t>
                      </a:r>
                      <a:r>
                        <a:rPr lang="uk-UA" sz="2000" b="0" baseline="0" dirty="0" smtClean="0"/>
                        <a:t>труднощі зосередження, проблеми прийняття рішення, похмурі думки, відсутність перспективи, думки про власну непотрібність, суїцидальні думки (у важких випадках), сповільненість розумових процесів.</a:t>
                      </a:r>
                      <a:endParaRPr lang="uk-U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519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78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0236"/>
              </p:ext>
            </p:extLst>
          </p:nvPr>
        </p:nvGraphicFramePr>
        <p:xfrm>
          <a:off x="670626" y="490605"/>
          <a:ext cx="11025174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86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2689013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61610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Горе (горювання)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Реакція на втрату</a:t>
                      </a:r>
                      <a:r>
                        <a:rPr lang="uk-UA" sz="2000" baseline="0" dirty="0" smtClean="0"/>
                        <a:t> близької людини після розлуки з нею або смерті.</a:t>
                      </a:r>
                    </a:p>
                    <a:p>
                      <a:pPr algn="just"/>
                      <a:r>
                        <a:rPr lang="uk-UA" sz="2000" baseline="0" dirty="0" smtClean="0"/>
                        <a:t>Види: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uk-UA" sz="2000" baseline="0" dirty="0" smtClean="0"/>
                        <a:t>«нормальне»,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uk-UA" sz="2000" baseline="0" dirty="0" smtClean="0"/>
                        <a:t>патологічне (ускладнене) – через трагічну, раптову, насильницьку смерть; самогубство; конфлікти з померлим; виняткову роль померлого для людини.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«Нормального» горя: </a:t>
                      </a:r>
                    </a:p>
                    <a:p>
                      <a:pPr algn="just"/>
                      <a:r>
                        <a:rPr lang="uk-UA" sz="2000" b="0" dirty="0" smtClean="0"/>
                        <a:t>фізичні страждання зі спазмами в горлі, задуха, прискорене дихання, постійна потреба зітхнути; порушення сну,</a:t>
                      </a:r>
                      <a:r>
                        <a:rPr lang="uk-UA" sz="2000" b="0" baseline="0" dirty="0" smtClean="0"/>
                        <a:t> різка зміна ваги, дратівливість, труднощі концентрації уваги, втрата інтересу до новин, агресивність, почуття провини, самотність, самозвинувачення, суїцидальні думки, почуття втоми.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«Ускладненого»: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Триває роками, затримана реакція на смерть (немає виражених страждань 2 і більше тижнів), депресія з безсонням, самозвинувачення, психосоматичні захворювання, надактивність, ворожість, зміна способу життя, втрата здатності відчувати емоції, розмови про суїцид…</a:t>
                      </a:r>
                      <a:endParaRPr lang="uk-UA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92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5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522" y="303609"/>
            <a:ext cx="9105536" cy="8069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</a:rPr>
              <a:t>Характеристика НЕАДАПТИВНИХ психічних станів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180214" y="1612900"/>
            <a:ext cx="10050154" cy="3790451"/>
          </a:xfrm>
        </p:spPr>
        <p:txBody>
          <a:bodyPr>
            <a:normAutofit/>
          </a:bodyPr>
          <a:lstStyle/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 smtClean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  <a:p>
            <a:pPr indent="444500" algn="just"/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AutoShape 2" descr="Через російську агресію пошкоджено або зруйновано близько 60 бібліотек, до  4 тис. опинилися в окупації - директорка УІК"/>
          <p:cNvSpPr>
            <a:spLocks noChangeAspect="1" noChangeArrowheads="1"/>
          </p:cNvSpPr>
          <p:nvPr/>
        </p:nvSpPr>
        <p:spPr bwMode="auto">
          <a:xfrm>
            <a:off x="325532" y="-391597"/>
            <a:ext cx="435996" cy="3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32857"/>
              </p:ext>
            </p:extLst>
          </p:nvPr>
        </p:nvGraphicFramePr>
        <p:xfrm>
          <a:off x="902804" y="1280160"/>
          <a:ext cx="10604971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187">
                  <a:extLst>
                    <a:ext uri="{9D8B030D-6E8A-4147-A177-3AD203B41FA5}">
                      <a16:colId xmlns:a16="http://schemas.microsoft.com/office/drawing/2014/main" val="953069961"/>
                    </a:ext>
                  </a:extLst>
                </a:gridCol>
                <a:gridCol w="3799509">
                  <a:extLst>
                    <a:ext uri="{9D8B030D-6E8A-4147-A177-3AD203B41FA5}">
                      <a16:colId xmlns:a16="http://schemas.microsoft.com/office/drawing/2014/main" val="340022341"/>
                    </a:ext>
                  </a:extLst>
                </a:gridCol>
                <a:gridCol w="4713275">
                  <a:extLst>
                    <a:ext uri="{9D8B030D-6E8A-4147-A177-3AD203B41FA5}">
                      <a16:colId xmlns:a16="http://schemas.microsoft.com/office/drawing/2014/main" val="209048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Сутність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Симптоми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Втома</a:t>
                      </a:r>
                      <a:endParaRPr lang="uk-UA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 smtClean="0"/>
                        <a:t>Емоційне та фізичне виснаження, спричинене тривалою фізичною або психічною активністю</a:t>
                      </a:r>
                      <a:r>
                        <a:rPr lang="uk-UA" sz="2000" baseline="0" dirty="0" smtClean="0"/>
                        <a:t> без достатнього відпочинку або відновлення.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dirty="0" smtClean="0"/>
                        <a:t>Зниження</a:t>
                      </a:r>
                      <a:r>
                        <a:rPr lang="uk-UA" sz="2000" b="1" baseline="0" dirty="0" smtClean="0"/>
                        <a:t> концентрації уваги,</a:t>
                      </a:r>
                    </a:p>
                    <a:p>
                      <a:pPr algn="just"/>
                      <a:r>
                        <a:rPr lang="uk-UA" sz="2000" b="1" baseline="0" dirty="0" smtClean="0"/>
                        <a:t>поява помилок у діяльності,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відчуття спаду сил ,</a:t>
                      </a:r>
                    </a:p>
                    <a:p>
                      <a:pPr algn="just"/>
                      <a:r>
                        <a:rPr lang="uk-UA" sz="2000" b="0" baseline="0" dirty="0" smtClean="0"/>
                        <a:t>порушення сну, дратівливість, неспокій, почуття безнадійності, втрата інтересу до раніше приємних занять.</a:t>
                      </a:r>
                      <a:endParaRPr lang="uk-UA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4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2225</TotalTime>
  <Words>1731</Words>
  <Application>Microsoft Office PowerPoint</Application>
  <PresentationFormat>Широкоэкранный</PresentationFormat>
  <Paragraphs>235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Century Gothic</vt:lpstr>
      <vt:lpstr>Wingdings 3</vt:lpstr>
      <vt:lpstr>Сектор</vt:lpstr>
      <vt:lpstr>РИЗИКИ ДЛЯ ПСИХІЧНОГО ЗДОРОВ’Я ОСОБИСТОСТІ У ВОЄННИЙ ТА ПОВОЄННИЙ ПЕРІОД.  ОСОБЛИВОСТІ ПЕРЕЖИВАННЯ СТРЕСІВ ВІЙНИ У СТУДЕНТСЬКОМУ ВІЦІ</vt:lpstr>
      <vt:lpstr>ВПЛИВ УМОВ ВОЄННОГО СТАНУ НА ПСИХІКУ ЛЮДИНИ</vt:lpstr>
      <vt:lpstr>Класи психофізіологічних станів </vt:lpstr>
      <vt:lpstr>Характеристика НЕАДАПТИВНИХ психічних станів</vt:lpstr>
      <vt:lpstr>Характеристика НЕАДАПТИВНИХ психічних станів</vt:lpstr>
      <vt:lpstr>Характеристика НЕАДАПТИВНИХ психічних станів</vt:lpstr>
      <vt:lpstr>Характеристика НЕАДАПТИВНИХ психічних станів</vt:lpstr>
      <vt:lpstr>Презентация PowerPoint</vt:lpstr>
      <vt:lpstr>Характеристика НЕАДАПТИВНИХ психічних станів</vt:lpstr>
      <vt:lpstr>Характеристика НЕАДАПТИВНИХ психічних станів</vt:lpstr>
      <vt:lpstr>Характеристика ДЕЗАДАПТИВНИХ психічних станів</vt:lpstr>
      <vt:lpstr>Характеристика НЕАДАПТИВНИХ психічних станів</vt:lpstr>
      <vt:lpstr>Характеристика НЕАДАПТИВНИХ психічних станів</vt:lpstr>
      <vt:lpstr>ОСОБЛИВОСТІ ПЕРЕЖИВАННЯ СТРЕСІВ ВІЙНИ У СТУДЕНТСЬКОМУ ВІЦІ</vt:lpstr>
      <vt:lpstr>Про НАШЕ дослідження   і  Чому діяльність важлива у стресових умовах ?</vt:lpstr>
      <vt:lpstr>Методологія/Матеріали і методи ДОСлідження</vt:lpstr>
      <vt:lpstr>ВИРАЖЕНІСТЬ ЕМОЦІЙНИХ СТАНІВ У ДОСЛІДЖУВАНИХ</vt:lpstr>
      <vt:lpstr>Розподіл досліджуваних за показниками рівня ЗНИЖЕНОГО НАСТРОЮ</vt:lpstr>
      <vt:lpstr>Розподіл досліджуваних за показниками рівня ангедонії</vt:lpstr>
      <vt:lpstr>Групи досліджуваних із різними показниками психічних станів</vt:lpstr>
      <vt:lpstr>Види діяльності досліджуваних із різними показниками психічних станів</vt:lpstr>
      <vt:lpstr>ВИсновки</vt:lpstr>
      <vt:lpstr>ВИсновки</vt:lpstr>
      <vt:lpstr>РЕКОМЕНДАЦІЇ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Features of Students’ Self-Educational Activities  in Extreme Conditions of War</dc:title>
  <dc:creator>HP</dc:creator>
  <cp:lastModifiedBy>HP</cp:lastModifiedBy>
  <cp:revision>63</cp:revision>
  <dcterms:created xsi:type="dcterms:W3CDTF">2023-05-21T17:59:54Z</dcterms:created>
  <dcterms:modified xsi:type="dcterms:W3CDTF">2024-09-20T07:29:17Z</dcterms:modified>
</cp:coreProperties>
</file>