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</p:sldIdLst>
  <p:sldSz cx="14630400" cy="8229600"/>
  <p:notesSz cx="8229600" cy="14630400"/>
  <p:embeddedFontLst>
    <p:embeddedFont>
      <p:font typeface="Red Hat Text" panose="020B0604020202020204" charset="0"/>
      <p:regular r:id="rId12"/>
    </p:embeddedFont>
    <p:embeddedFont>
      <p:font typeface="Roboto Light" panose="02000000000000000000" pitchFamily="2" charset="0"/>
      <p:regular r:id="rId13"/>
      <p:italic r:id="rId14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6" d="100"/>
          <a:sy n="56" d="100"/>
        </p:scale>
        <p:origin x="62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7433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32.png"/><Relationship Id="rId3" Type="http://schemas.openxmlformats.org/officeDocument/2006/relationships/image" Target="../media/image26.wmf"/><Relationship Id="rId7" Type="http://schemas.openxmlformats.org/officeDocument/2006/relationships/image" Target="../media/image28.wmf"/><Relationship Id="rId12" Type="http://schemas.openxmlformats.org/officeDocument/2006/relationships/image" Target="../media/image3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30.wmf"/><Relationship Id="rId5" Type="http://schemas.openxmlformats.org/officeDocument/2006/relationships/image" Target="../media/image27.wmf"/><Relationship Id="rId15" Type="http://schemas.openxmlformats.org/officeDocument/2006/relationships/image" Target="../media/image33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29.wmf"/><Relationship Id="rId14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759288" y="1091088"/>
            <a:ext cx="9033390" cy="43402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uk-UA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Звіт про д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іяльність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студентського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наукового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гуртка</a:t>
            </a:r>
            <a:r>
              <a:rPr lang="uk-UA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кафедри управління та освітніх технологій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 "Управлінець-дослідник" 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(2024/25 н.р.)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324124" y="6737509"/>
            <a:ext cx="382905" cy="382905"/>
          </a:xfrm>
          <a:prstGeom prst="roundRect">
            <a:avLst>
              <a:gd name="adj" fmla="val 23878209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D00AC9-B876-D1F0-232B-0ED87B005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04" y="231354"/>
            <a:ext cx="4307595" cy="768977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886575" y="251287"/>
            <a:ext cx="6906102" cy="1412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Загальна інформація про гурток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974" y="3392090"/>
            <a:ext cx="562451" cy="56245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117730" y="4880471"/>
            <a:ext cx="1706781" cy="20050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Створений при кафедрі управління та освітніх технологій.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3259" y="3392091"/>
            <a:ext cx="562451" cy="56245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9353319" y="4275059"/>
            <a:ext cx="1830101" cy="2707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Мета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9232134" y="4880471"/>
            <a:ext cx="2126255" cy="2776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Розвиток </a:t>
            </a:r>
            <a:r>
              <a:rPr lang="en-US" sz="2400" b="1" dirty="0" err="1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аналітичних</a:t>
            </a:r>
            <a:r>
              <a:rPr lang="en-US" sz="24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,</a:t>
            </a:r>
            <a:r>
              <a:rPr lang="uk-UA" sz="24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 дослідницьких,</a:t>
            </a:r>
            <a:r>
              <a:rPr lang="en-US" sz="24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управлінських</a:t>
            </a:r>
            <a:r>
              <a:rPr lang="en-US" sz="24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та</a:t>
            </a:r>
            <a:r>
              <a:rPr lang="en-US" sz="24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 soft skills</a:t>
            </a:r>
            <a:r>
              <a:rPr lang="uk-UA" sz="24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 навичок</a:t>
            </a:r>
            <a:r>
              <a:rPr lang="en-US" sz="24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.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2395" y="3392091"/>
            <a:ext cx="562570" cy="56257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42395" y="4193977"/>
            <a:ext cx="225028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Учасники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11542395" y="4689515"/>
            <a:ext cx="2250281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0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25 </a:t>
            </a:r>
            <a:r>
              <a:rPr lang="en-US" sz="2000" b="1" dirty="0" err="1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активних</a:t>
            </a:r>
            <a:r>
              <a:rPr lang="en-US" sz="20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магістрантів</a:t>
            </a:r>
            <a:r>
              <a:rPr lang="en-US" sz="20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різних</a:t>
            </a:r>
            <a:r>
              <a:rPr lang="en-US" sz="20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курсів</a:t>
            </a:r>
            <a:r>
              <a:rPr lang="en-US" sz="20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спеціальност</a:t>
            </a:r>
            <a:r>
              <a:rPr lang="uk-UA" sz="20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і «Менеджмент», ОПП «Управління персоналом», «Управління закладом освіти»</a:t>
            </a:r>
            <a:r>
              <a:rPr lang="en-US" sz="20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.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1A427A9-C375-087F-50D1-60FC2086E4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55" y="0"/>
            <a:ext cx="5691337" cy="28767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8D91D53-24E0-FA16-D084-48EDC0959E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279" y="1661978"/>
            <a:ext cx="5433953" cy="3810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D13FDB5-6640-EF18-8A87-02B16EEBC1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724" y="4605324"/>
            <a:ext cx="6096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27798"/>
            <a:ext cx="7737634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Основні напрями діяльності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638" y="2610564"/>
            <a:ext cx="2137529" cy="1357193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988" y="3246358"/>
            <a:ext cx="336590" cy="42076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384482" y="2849880"/>
            <a:ext cx="339804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Практичне застосування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5384482" y="3345418"/>
            <a:ext cx="402550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uk-UA" sz="28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т</a:t>
            </a:r>
            <a:r>
              <a:rPr lang="en-US" sz="2800" b="1" dirty="0" err="1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еорії</a:t>
            </a:r>
            <a:r>
              <a:rPr lang="en-US" sz="28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 менеджменту в </a:t>
            </a:r>
            <a:r>
              <a:rPr lang="en-US" sz="2800" b="1" dirty="0" err="1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освітній</a:t>
            </a:r>
            <a:r>
              <a:rPr lang="en-US" sz="28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сфері</a:t>
            </a:r>
            <a:r>
              <a:rPr lang="uk-UA" sz="28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,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3"/>
          <p:cNvSpPr/>
          <p:nvPr/>
        </p:nvSpPr>
        <p:spPr>
          <a:xfrm>
            <a:off x="5204936" y="3982402"/>
            <a:ext cx="8527971" cy="15240"/>
          </a:xfrm>
          <a:prstGeom prst="roundRect">
            <a:avLst>
              <a:gd name="adj" fmla="val 235611"/>
            </a:avLst>
          </a:prstGeom>
          <a:solidFill>
            <a:srgbClr val="D9CECE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8814" y="4027527"/>
            <a:ext cx="4275058" cy="1357193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7988" y="4495681"/>
            <a:ext cx="336590" cy="420767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453187" y="4266843"/>
            <a:ext cx="4160520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Менеджмент </a:t>
            </a:r>
            <a:r>
              <a:rPr lang="en-US" sz="2800" b="1" dirty="0" err="1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освітніх</a:t>
            </a:r>
            <a:r>
              <a:rPr lang="en-US" sz="28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програм</a:t>
            </a:r>
            <a:r>
              <a:rPr lang="uk-UA" sz="28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,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5"/>
          <p:cNvSpPr/>
          <p:nvPr/>
        </p:nvSpPr>
        <p:spPr>
          <a:xfrm>
            <a:off x="6453187" y="4762381"/>
            <a:ext cx="4357449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uk-UA" sz="28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о</a:t>
            </a:r>
            <a:r>
              <a:rPr lang="en-US" sz="2800" b="1" dirty="0" err="1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рганізаційна</a:t>
            </a:r>
            <a:r>
              <a:rPr lang="en-US" sz="28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 культура закладів освіти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6"/>
          <p:cNvSpPr/>
          <p:nvPr/>
        </p:nvSpPr>
        <p:spPr>
          <a:xfrm>
            <a:off x="6273641" y="5399365"/>
            <a:ext cx="7459266" cy="15240"/>
          </a:xfrm>
          <a:prstGeom prst="roundRect">
            <a:avLst>
              <a:gd name="adj" fmla="val 235611"/>
            </a:avLst>
          </a:prstGeom>
          <a:solidFill>
            <a:srgbClr val="D9CECE"/>
          </a:solidFill>
          <a:ln/>
        </p:spPr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109" y="5444490"/>
            <a:ext cx="6412587" cy="1357193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8107" y="5912644"/>
            <a:ext cx="336590" cy="420767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522012" y="5683806"/>
            <a:ext cx="3328749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 err="1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Управління</a:t>
            </a:r>
            <a:r>
              <a:rPr lang="en-US" sz="28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персоналом</a:t>
            </a:r>
            <a:r>
              <a:rPr lang="uk-UA" sz="28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,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8"/>
          <p:cNvSpPr/>
          <p:nvPr/>
        </p:nvSpPr>
        <p:spPr>
          <a:xfrm>
            <a:off x="7522012" y="6179344"/>
            <a:ext cx="4806910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uk-UA" sz="28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с</a:t>
            </a:r>
            <a:r>
              <a:rPr lang="en-US" sz="2800" b="1" dirty="0" err="1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учасні</a:t>
            </a:r>
            <a:r>
              <a:rPr lang="en-US" sz="28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 HR-технології, лідерство, мотивація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9166034" y="352541"/>
            <a:ext cx="4626643" cy="20116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Ключові заходи 2024/25 навчального року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593324" y="2723198"/>
            <a:ext cx="30480" cy="4550212"/>
          </a:xfrm>
          <a:prstGeom prst="roundRect">
            <a:avLst>
              <a:gd name="adj" fmla="val 117806"/>
            </a:avLst>
          </a:prstGeom>
          <a:solidFill>
            <a:srgbClr val="D9CECE"/>
          </a:solidFill>
          <a:ln/>
        </p:spPr>
      </p:sp>
      <p:sp>
        <p:nvSpPr>
          <p:cNvPr id="5" name="Shape 2"/>
          <p:cNvSpPr/>
          <p:nvPr/>
        </p:nvSpPr>
        <p:spPr>
          <a:xfrm>
            <a:off x="6832104" y="3246358"/>
            <a:ext cx="718066" cy="30480"/>
          </a:xfrm>
          <a:prstGeom prst="roundRect">
            <a:avLst>
              <a:gd name="adj" fmla="val 117806"/>
            </a:avLst>
          </a:prstGeom>
          <a:solidFill>
            <a:srgbClr val="D9CECE"/>
          </a:solidFill>
          <a:ln/>
        </p:spPr>
      </p:sp>
      <p:sp>
        <p:nvSpPr>
          <p:cNvPr id="6" name="Shape 3"/>
          <p:cNvSpPr/>
          <p:nvPr/>
        </p:nvSpPr>
        <p:spPr>
          <a:xfrm>
            <a:off x="6324064" y="2992398"/>
            <a:ext cx="538520" cy="538520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315" y="3050381"/>
            <a:ext cx="337899" cy="42243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790259" y="296251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Відкриті засідання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7790259" y="3458051"/>
            <a:ext cx="600241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8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6 </a:t>
            </a:r>
            <a:r>
              <a:rPr lang="en-US" sz="2800" b="1" dirty="0" err="1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зустрічей</a:t>
            </a:r>
            <a:r>
              <a:rPr lang="uk-UA" sz="28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,</a:t>
            </a:r>
            <a:r>
              <a:rPr lang="en-US" sz="28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2 - </a:t>
            </a:r>
            <a:r>
              <a:rPr lang="en-US" sz="28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з </a:t>
            </a:r>
            <a:r>
              <a:rPr lang="en-US" sz="2800" b="1" dirty="0" err="1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експертами</a:t>
            </a:r>
            <a:r>
              <a:rPr lang="en-US" sz="28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галузі</a:t>
            </a:r>
            <a:r>
              <a:rPr lang="uk-UA" sz="28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 </a:t>
            </a:r>
          </a:p>
          <a:p>
            <a:pPr marL="0" indent="0" algn="l">
              <a:lnSpc>
                <a:spcPts val="3000"/>
              </a:lnSpc>
              <a:buNone/>
            </a:pPr>
            <a:r>
              <a:rPr lang="uk-UA" sz="28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в площині обговорення освітніх </a:t>
            </a:r>
          </a:p>
          <a:p>
            <a:pPr marL="0" indent="0" algn="l">
              <a:lnSpc>
                <a:spcPts val="3000"/>
              </a:lnSpc>
              <a:buNone/>
            </a:pPr>
            <a:r>
              <a:rPr lang="uk-UA" sz="28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програм кафедри.</a:t>
            </a:r>
          </a:p>
          <a:p>
            <a:pPr marL="0" indent="0" algn="l">
              <a:lnSpc>
                <a:spcPts val="3000"/>
              </a:lnSpc>
              <a:buNone/>
            </a:pPr>
            <a:endParaRPr lang="uk-UA" sz="2800" b="1" dirty="0">
              <a:solidFill>
                <a:srgbClr val="3B35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Roboto Light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3000"/>
              </a:lnSpc>
              <a:buNone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6832104" y="4842867"/>
            <a:ext cx="718066" cy="30480"/>
          </a:xfrm>
          <a:prstGeom prst="roundRect">
            <a:avLst>
              <a:gd name="adj" fmla="val 117806"/>
            </a:avLst>
          </a:prstGeom>
          <a:solidFill>
            <a:srgbClr val="D9CECE"/>
          </a:solidFill>
          <a:ln/>
        </p:spPr>
      </p:sp>
      <p:sp>
        <p:nvSpPr>
          <p:cNvPr id="11" name="Shape 7"/>
          <p:cNvSpPr/>
          <p:nvPr/>
        </p:nvSpPr>
        <p:spPr>
          <a:xfrm>
            <a:off x="6324064" y="4588907"/>
            <a:ext cx="538520" cy="538520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4315" y="4646890"/>
            <a:ext cx="337899" cy="422434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790259" y="455902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Онлайн-воркшопи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7790259" y="5054560"/>
            <a:ext cx="600241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8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Практичні завдання </a:t>
            </a:r>
            <a:r>
              <a:rPr lang="en-US" sz="2800" b="1" dirty="0" err="1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та</a:t>
            </a:r>
            <a:r>
              <a:rPr lang="en-US" sz="28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кейс</a:t>
            </a:r>
            <a:r>
              <a:rPr lang="en-US" sz="28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-</a:t>
            </a:r>
            <a:r>
              <a:rPr lang="uk-UA" sz="28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менеджмент</a:t>
            </a:r>
            <a:r>
              <a:rPr lang="uk-UA" sz="185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.</a:t>
            </a:r>
            <a:endParaRPr lang="en-US" sz="1850" dirty="0"/>
          </a:p>
        </p:txBody>
      </p:sp>
      <p:sp>
        <p:nvSpPr>
          <p:cNvPr id="15" name="Shape 10"/>
          <p:cNvSpPr/>
          <p:nvPr/>
        </p:nvSpPr>
        <p:spPr>
          <a:xfrm>
            <a:off x="6832104" y="6439376"/>
            <a:ext cx="718066" cy="30480"/>
          </a:xfrm>
          <a:prstGeom prst="roundRect">
            <a:avLst>
              <a:gd name="adj" fmla="val 117806"/>
            </a:avLst>
          </a:prstGeom>
          <a:solidFill>
            <a:srgbClr val="D9CECE"/>
          </a:solidFill>
          <a:ln/>
        </p:spPr>
      </p:sp>
      <p:sp>
        <p:nvSpPr>
          <p:cNvPr id="16" name="Shape 11"/>
          <p:cNvSpPr/>
          <p:nvPr/>
        </p:nvSpPr>
        <p:spPr>
          <a:xfrm>
            <a:off x="6324064" y="6185416"/>
            <a:ext cx="538520" cy="538520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4315" y="6243399"/>
            <a:ext cx="337899" cy="422434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790259" y="615553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Конференції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7790259" y="6651069"/>
            <a:ext cx="600241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8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Організація та </a:t>
            </a:r>
            <a:r>
              <a:rPr lang="en-US" sz="2800" b="1" dirty="0" err="1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участь</a:t>
            </a:r>
            <a:r>
              <a:rPr lang="en-US" sz="28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в </a:t>
            </a:r>
          </a:p>
          <a:p>
            <a:pPr marL="0" indent="0" algn="l">
              <a:lnSpc>
                <a:spcPts val="3000"/>
              </a:lnSpc>
              <a:buNone/>
            </a:pPr>
            <a:r>
              <a:rPr lang="uk-UA" sz="28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семінарах і конференціях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218FE9F-415B-FC9F-7462-FC4C10859F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519" y="-170702"/>
            <a:ext cx="5398317" cy="336528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42F1BB6-307A-F388-C57C-6137D9C44D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615" y="2732254"/>
            <a:ext cx="5607609" cy="336528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643D181-0A1B-CEE3-9723-943669604B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614" y="4771974"/>
            <a:ext cx="5962405" cy="336528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324124" y="812363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Приклади дослідницьких проєктів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324124" y="2579370"/>
            <a:ext cx="3614618" cy="2858214"/>
          </a:xfrm>
          <a:prstGeom prst="roundRect">
            <a:avLst>
              <a:gd name="adj" fmla="val 14361"/>
            </a:avLst>
          </a:prstGeom>
          <a:solidFill>
            <a:srgbClr val="F3E8E8"/>
          </a:solidFill>
          <a:ln/>
        </p:spPr>
      </p:sp>
      <p:sp>
        <p:nvSpPr>
          <p:cNvPr id="5" name="Text 2"/>
          <p:cNvSpPr/>
          <p:nvPr/>
        </p:nvSpPr>
        <p:spPr>
          <a:xfrm>
            <a:off x="6563439" y="2579370"/>
            <a:ext cx="3135987" cy="9432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Штучний інтелект в HR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563439" y="3314224"/>
            <a:ext cx="3296657" cy="18840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0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Дослідження застосування ШІ-технологій в управлінні персоналом </a:t>
            </a:r>
            <a:r>
              <a:rPr lang="en-US" sz="2000" b="1" dirty="0" err="1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освітніх</a:t>
            </a:r>
            <a:r>
              <a:rPr lang="en-US" sz="20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установ</a:t>
            </a:r>
            <a:r>
              <a:rPr lang="uk-UA" sz="20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 (Д. </a:t>
            </a:r>
            <a:r>
              <a:rPr lang="uk-UA" sz="2000" b="1" dirty="0" err="1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Кобишев</a:t>
            </a:r>
            <a:r>
              <a:rPr lang="uk-UA" sz="20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, Д. Лобачевський)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10178058" y="2579370"/>
            <a:ext cx="3614618" cy="2858214"/>
          </a:xfrm>
          <a:prstGeom prst="roundRect">
            <a:avLst>
              <a:gd name="adj" fmla="val 1256"/>
            </a:avLst>
          </a:prstGeom>
          <a:solidFill>
            <a:srgbClr val="F3E8E8"/>
          </a:solidFill>
          <a:ln/>
        </p:spPr>
      </p:sp>
      <p:sp>
        <p:nvSpPr>
          <p:cNvPr id="8" name="Text 5"/>
          <p:cNvSpPr/>
          <p:nvPr/>
        </p:nvSpPr>
        <p:spPr>
          <a:xfrm>
            <a:off x="10417373" y="281868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SWOT-аналіз шкіл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417373" y="3314224"/>
            <a:ext cx="313598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0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Комплексний аналіз кадрового забезпечення в </a:t>
            </a:r>
            <a:r>
              <a:rPr lang="en-US" sz="2000" b="1" dirty="0" err="1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школах</a:t>
            </a:r>
            <a:r>
              <a:rPr lang="en-US" sz="20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Києва</a:t>
            </a:r>
            <a:r>
              <a:rPr lang="uk-UA" sz="20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 (А. Сергієнко, В. Бондаренко 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324124" y="5676900"/>
            <a:ext cx="7468553" cy="1740218"/>
          </a:xfrm>
          <a:prstGeom prst="roundRect">
            <a:avLst>
              <a:gd name="adj" fmla="val 2063"/>
            </a:avLst>
          </a:prstGeom>
          <a:solidFill>
            <a:srgbClr val="F3E8E8"/>
          </a:solidFill>
          <a:ln/>
        </p:spPr>
      </p:sp>
      <p:sp>
        <p:nvSpPr>
          <p:cNvPr id="11" name="Text 8"/>
          <p:cNvSpPr/>
          <p:nvPr/>
        </p:nvSpPr>
        <p:spPr>
          <a:xfrm>
            <a:off x="6563439" y="5916216"/>
            <a:ext cx="297334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Внутрішні комунікації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563439" y="6411754"/>
            <a:ext cx="698992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Вивчення ефективності комунікаційних каналів в </a:t>
            </a:r>
            <a:r>
              <a:rPr lang="en-US" sz="2400" b="1" dirty="0" err="1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освітніх</a:t>
            </a:r>
            <a:r>
              <a:rPr lang="en-US" sz="24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установах</a:t>
            </a:r>
            <a:r>
              <a:rPr lang="en-US" sz="24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 (</a:t>
            </a:r>
            <a:r>
              <a:rPr lang="uk-UA" sz="24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М. </a:t>
            </a:r>
            <a:r>
              <a:rPr lang="uk-UA" sz="2400" b="1" dirty="0" err="1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Гришков</a:t>
            </a:r>
            <a:r>
              <a:rPr lang="uk-UA" sz="24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, В. Рубан)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E5B9C49-7F3D-278C-CD1D-4E882BC4F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62" y="0"/>
            <a:ext cx="5233322" cy="291477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DEAF16C-8A3F-43B8-3B57-86C887128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685" y="2459959"/>
            <a:ext cx="5499069" cy="309703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7CFD19-E111-FD3D-96A4-36B6C1470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168" y="4863236"/>
            <a:ext cx="5505165" cy="309703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37724" y="754023"/>
            <a:ext cx="605444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Досягнення учасників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837724" y="1936671"/>
            <a:ext cx="3554730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uk-UA" sz="6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3</a:t>
            </a:r>
            <a:r>
              <a:rPr lang="en-US" sz="6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5</a:t>
            </a:r>
            <a:endParaRPr lang="en-US" sz="6200" dirty="0"/>
          </a:p>
        </p:txBody>
      </p:sp>
      <p:sp>
        <p:nvSpPr>
          <p:cNvPr id="5" name="Text 2"/>
          <p:cNvSpPr/>
          <p:nvPr/>
        </p:nvSpPr>
        <p:spPr>
          <a:xfrm>
            <a:off x="1206937" y="302561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uk-UA" sz="24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Публікації: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837724" y="3521154"/>
            <a:ext cx="3554730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Статті у фахових журналах, </a:t>
            </a:r>
            <a:r>
              <a:rPr lang="uk-UA" sz="24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тези в збірниках </a:t>
            </a:r>
            <a:r>
              <a:rPr lang="en-US" sz="2400" b="1" dirty="0" err="1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матеріал</a:t>
            </a:r>
            <a:r>
              <a:rPr lang="uk-UA" sz="2400" b="1" dirty="0" err="1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ів</a:t>
            </a:r>
            <a:r>
              <a:rPr lang="en-US" sz="24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 конференцій.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4751427" y="1936671"/>
            <a:ext cx="3554849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uk-UA" sz="6200" dirty="0">
                <a:solidFill>
                  <a:srgbClr val="3B3535"/>
                </a:solidFill>
                <a:ea typeface="Red Hat Text" pitchFamily="34" charset="-122"/>
                <a:cs typeface="Red Hat Text" pitchFamily="34" charset="-120"/>
              </a:rPr>
              <a:t>1</a:t>
            </a:r>
            <a:endParaRPr lang="en-US" sz="6200" dirty="0"/>
          </a:p>
        </p:txBody>
      </p:sp>
      <p:sp>
        <p:nvSpPr>
          <p:cNvPr id="8" name="Text 5"/>
          <p:cNvSpPr/>
          <p:nvPr/>
        </p:nvSpPr>
        <p:spPr>
          <a:xfrm>
            <a:off x="5120759" y="302561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П</a:t>
            </a:r>
            <a:r>
              <a:rPr lang="uk-UA" sz="2400" b="1" dirty="0" err="1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одано</a:t>
            </a:r>
            <a:r>
              <a:rPr lang="uk-UA" sz="24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 наукову роботу </a:t>
            </a:r>
          </a:p>
          <a:p>
            <a:pPr marL="0" indent="0" algn="ctr">
              <a:lnSpc>
                <a:spcPts val="2750"/>
              </a:lnSpc>
              <a:buNone/>
            </a:pPr>
            <a:r>
              <a:rPr lang="uk-UA" sz="24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(Сергієнко А. УЗО24001м)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847422" y="3856434"/>
            <a:ext cx="3458854" cy="4307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uk-UA" sz="2400" b="1" dirty="0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н</a:t>
            </a:r>
            <a:r>
              <a:rPr lang="en-US" sz="2400" b="1" dirty="0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а </a:t>
            </a:r>
            <a:r>
              <a:rPr lang="uk-UA" sz="2400" b="1" dirty="0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Всеукраїнський конкурс студентських наукових робіт за напрямом «Менеджмент в освіті» на базі ГНПУ ім. О. Довженка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2794516" y="5124926"/>
            <a:ext cx="3554849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uk-UA" sz="6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1</a:t>
            </a:r>
            <a:r>
              <a:rPr lang="en-US" sz="6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5</a:t>
            </a:r>
            <a:endParaRPr lang="en-US" sz="6200" dirty="0"/>
          </a:p>
        </p:txBody>
      </p:sp>
      <p:sp>
        <p:nvSpPr>
          <p:cNvPr id="11" name="Text 8"/>
          <p:cNvSpPr/>
          <p:nvPr/>
        </p:nvSpPr>
        <p:spPr>
          <a:xfrm>
            <a:off x="2865596" y="6213872"/>
            <a:ext cx="341268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uk-UA" sz="2400" b="1" dirty="0">
                <a:solidFill>
                  <a:srgbClr val="3B3535"/>
                </a:solidFill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Участь в конференціях: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2794516" y="6709410"/>
            <a:ext cx="3554849" cy="12446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Міжнародні,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заганоуніверситетські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всеукраїнські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1FA7AC3-21A4-6BB3-8F2F-7AF4F21EE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0269" y="1685581"/>
            <a:ext cx="3458854" cy="13400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5390598-92BF-BDF8-5B7E-9ECDF2C0C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5683" y="2860184"/>
            <a:ext cx="2816596" cy="6828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1728146-90DB-8B6F-4631-8DE16B7F73CF}"/>
              </a:ext>
            </a:extLst>
          </p:cNvPr>
          <p:cNvSpPr txBox="1"/>
          <p:nvPr/>
        </p:nvSpPr>
        <p:spPr>
          <a:xfrm>
            <a:off x="9860095" y="3542995"/>
            <a:ext cx="3458853" cy="3530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400" b="1" dirty="0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Отримали сертифікати в центрі інноваційної освіти «Про світ» в онлайн студії «</a:t>
            </a:r>
            <a:r>
              <a:rPr lang="en-US" sz="2400" b="1" dirty="0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Ed</a:t>
            </a:r>
            <a:r>
              <a:rPr lang="uk-UA" sz="2400" b="1" dirty="0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Е</a:t>
            </a:r>
            <a:r>
              <a:rPr lang="en-US" sz="2400" b="1" dirty="0" err="1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ra</a:t>
            </a:r>
            <a:r>
              <a:rPr lang="uk-UA" sz="2400" b="1" dirty="0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»: «Управління школою. практикум», «Мотиви, мотиви», «Ефективні комунікації </a:t>
            </a:r>
            <a:r>
              <a:rPr lang="uk-UA" sz="2400" b="1" dirty="0" err="1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дляосвітніх</a:t>
            </a:r>
            <a:r>
              <a:rPr lang="uk-UA" sz="2400" b="1" dirty="0">
                <a:solidFill>
                  <a:srgbClr val="3B3535"/>
                </a:solidFill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 управлінців»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'єкт 1">
            <a:extLst>
              <a:ext uri="{FF2B5EF4-FFF2-40B4-BE49-F238E27FC236}">
                <a16:creationId xmlns:a16="http://schemas.microsoft.com/office/drawing/2014/main" id="{531B93EA-0AAB-2607-1DDC-056FFDB66F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2048202"/>
              </p:ext>
            </p:extLst>
          </p:nvPr>
        </p:nvGraphicFramePr>
        <p:xfrm>
          <a:off x="98425" y="98425"/>
          <a:ext cx="3987800" cy="285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3987800" cy="2851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'єкт 2">
            <a:extLst>
              <a:ext uri="{FF2B5EF4-FFF2-40B4-BE49-F238E27FC236}">
                <a16:creationId xmlns:a16="http://schemas.microsoft.com/office/drawing/2014/main" id="{057D7FFD-DBAD-6A2A-309B-771682BD8E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4391956"/>
              </p:ext>
            </p:extLst>
          </p:nvPr>
        </p:nvGraphicFramePr>
        <p:xfrm>
          <a:off x="213789" y="3709739"/>
          <a:ext cx="2813050" cy="401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4" imgW="0" imgH="360" progId="FoxitReader.Document">
                  <p:embed/>
                </p:oleObj>
              </mc:Choice>
              <mc:Fallback>
                <p:oleObj name="PDF" r:id="rId4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3789" y="3709739"/>
                        <a:ext cx="2813050" cy="4019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'єкт 3">
            <a:extLst>
              <a:ext uri="{FF2B5EF4-FFF2-40B4-BE49-F238E27FC236}">
                <a16:creationId xmlns:a16="http://schemas.microsoft.com/office/drawing/2014/main" id="{E0B65E6F-E609-0EBD-2DA1-DE760C0FD1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7983618"/>
              </p:ext>
            </p:extLst>
          </p:nvPr>
        </p:nvGraphicFramePr>
        <p:xfrm>
          <a:off x="3461531" y="643530"/>
          <a:ext cx="2813050" cy="401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6" imgW="0" imgH="360" progId="FoxitReader.Document">
                  <p:embed/>
                </p:oleObj>
              </mc:Choice>
              <mc:Fallback>
                <p:oleObj name="PDF" r:id="rId6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461531" y="643530"/>
                        <a:ext cx="2813050" cy="4019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'єкт 4">
            <a:extLst>
              <a:ext uri="{FF2B5EF4-FFF2-40B4-BE49-F238E27FC236}">
                <a16:creationId xmlns:a16="http://schemas.microsoft.com/office/drawing/2014/main" id="{3649F371-5FD5-6C82-6557-2397E8EE27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2170903"/>
              </p:ext>
            </p:extLst>
          </p:nvPr>
        </p:nvGraphicFramePr>
        <p:xfrm>
          <a:off x="6084400" y="98425"/>
          <a:ext cx="3987800" cy="285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8" imgW="0" imgH="360" progId="FoxitReader.Document">
                  <p:embed/>
                </p:oleObj>
              </mc:Choice>
              <mc:Fallback>
                <p:oleObj name="PDF" r:id="rId8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84400" y="98425"/>
                        <a:ext cx="3987800" cy="2851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'єкт 5">
            <a:extLst>
              <a:ext uri="{FF2B5EF4-FFF2-40B4-BE49-F238E27FC236}">
                <a16:creationId xmlns:a16="http://schemas.microsoft.com/office/drawing/2014/main" id="{63B39769-348C-39E8-6976-C0418C6905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3759444"/>
              </p:ext>
            </p:extLst>
          </p:nvPr>
        </p:nvGraphicFramePr>
        <p:xfrm>
          <a:off x="3362379" y="4959350"/>
          <a:ext cx="3987800" cy="285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10" imgW="0" imgH="360" progId="FoxitReader.Document">
                  <p:embed/>
                </p:oleObj>
              </mc:Choice>
              <mc:Fallback>
                <p:oleObj name="PDF" r:id="rId10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362379" y="4959350"/>
                        <a:ext cx="3987800" cy="2851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69BBD51-1001-310A-0621-B4416A270B5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82018" y="98425"/>
            <a:ext cx="4461833" cy="306015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389556C-3233-220F-4E5C-4680021D9B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46509" y="3152695"/>
            <a:ext cx="4643971" cy="3335333"/>
          </a:xfrm>
          <a:prstGeom prst="rect">
            <a:avLst/>
          </a:prstGeom>
        </p:spPr>
      </p:pic>
      <p:graphicFrame>
        <p:nvGraphicFramePr>
          <p:cNvPr id="13" name="Об'єкт 12">
            <a:extLst>
              <a:ext uri="{FF2B5EF4-FFF2-40B4-BE49-F238E27FC236}">
                <a16:creationId xmlns:a16="http://schemas.microsoft.com/office/drawing/2014/main" id="{608FDBBB-4522-C045-60CE-BBFF57B13E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1855225"/>
              </p:ext>
            </p:extLst>
          </p:nvPr>
        </p:nvGraphicFramePr>
        <p:xfrm>
          <a:off x="10356051" y="5275193"/>
          <a:ext cx="3987800" cy="285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14" imgW="0" imgH="360" progId="FoxitReader.Document">
                  <p:embed/>
                </p:oleObj>
              </mc:Choice>
              <mc:Fallback>
                <p:oleObj name="PDF" r:id="rId14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0356051" y="5275193"/>
                        <a:ext cx="3987800" cy="2851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9649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921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670697"/>
            <a:ext cx="935271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Перспективи та плани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на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 2025</a:t>
            </a:r>
            <a:r>
              <a:rPr lang="uk-UA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/26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 рік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24" y="4733687"/>
            <a:ext cx="4318278" cy="95750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077039" y="605016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Нові напрями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1077039" y="6402111"/>
            <a:ext cx="3839647" cy="1610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0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IT-</a:t>
            </a:r>
            <a:r>
              <a:rPr lang="en-US" sz="2000" b="1" dirty="0" err="1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менеджмент</a:t>
            </a:r>
            <a:r>
              <a:rPr lang="en-US" sz="20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 в </a:t>
            </a:r>
            <a:r>
              <a:rPr lang="en-US" sz="2000" b="1" dirty="0" err="1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освіті</a:t>
            </a:r>
            <a:r>
              <a:rPr lang="en-US" sz="20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,</a:t>
            </a:r>
            <a:r>
              <a:rPr lang="uk-UA" sz="20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проєктно</a:t>
            </a:r>
            <a:r>
              <a:rPr lang="uk-UA" sz="20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-аналітичний, комунікативно-презентаційний, </a:t>
            </a:r>
            <a:r>
              <a:rPr lang="en-US" sz="20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HR-</a:t>
            </a:r>
            <a:r>
              <a:rPr lang="en-US" sz="2000" b="1" dirty="0" err="1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практики</a:t>
            </a:r>
            <a:r>
              <a:rPr lang="uk-UA" sz="20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 в сучасній освіті.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002" y="4733687"/>
            <a:ext cx="4318278" cy="95750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395317" y="6050161"/>
            <a:ext cx="310443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Розширення співпраці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5395317" y="6545699"/>
            <a:ext cx="38396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000" b="1" dirty="0" err="1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Залучення</a:t>
            </a:r>
            <a:r>
              <a:rPr lang="en-US" sz="20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стейкхолдерів</a:t>
            </a:r>
            <a:r>
              <a:rPr lang="uk-UA" sz="20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, роботодавців</a:t>
            </a:r>
          </a:p>
          <a:p>
            <a:pPr marL="0" indent="0" algn="l">
              <a:lnSpc>
                <a:spcPts val="3000"/>
              </a:lnSpc>
              <a:buNone/>
            </a:pPr>
            <a:endParaRPr lang="en-US" sz="18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4279" y="4733687"/>
            <a:ext cx="4318278" cy="95750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13595" y="6116241"/>
            <a:ext cx="3396477" cy="2858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uk-UA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Освітньо-просвітницький</a:t>
            </a:r>
          </a:p>
          <a:p>
            <a:pPr>
              <a:lnSpc>
                <a:spcPts val="2750"/>
              </a:lnSpc>
            </a:pP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циклу </a:t>
            </a:r>
          </a:p>
          <a:p>
            <a:pPr>
              <a:lnSpc>
                <a:spcPts val="2750"/>
              </a:lnSpc>
            </a:pP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публікацій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рубриці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2750"/>
              </a:lnSpc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Управлінець-дослідник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рекомендує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>
              <a:lnSpc>
                <a:spcPts val="2750"/>
              </a:lnSpc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кафедральному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ресурсі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2750"/>
              </a:lnSpc>
            </a:pP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сайті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університету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ts val="2750"/>
              </a:lnSpc>
              <a:buNone/>
            </a:pPr>
            <a:endParaRPr lang="uk-UA" sz="2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Red Hat Text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9713595" y="6545699"/>
            <a:ext cx="38396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45754" y="1256348"/>
            <a:ext cx="10161969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Висновки та запрошення до співпраці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411724" y="4075390"/>
            <a:ext cx="3157657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Професійний розвиток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837724" y="4570928"/>
            <a:ext cx="373165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Гурток — майданчик для зростання фахівців</a:t>
            </a: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.</a:t>
            </a:r>
            <a:endParaRPr lang="en-US" sz="18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720" y="4209455"/>
            <a:ext cx="358140" cy="44767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41243" y="285202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Відкритий набір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9941243" y="3347561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0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Запрошуємо нових учасників </a:t>
            </a:r>
            <a:r>
              <a:rPr lang="en-US" sz="2000" b="1" dirty="0" err="1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на</a:t>
            </a:r>
            <a:r>
              <a:rPr lang="en-US" sz="20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 2025</a:t>
            </a:r>
            <a:r>
              <a:rPr lang="uk-UA" sz="20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/26</a:t>
            </a:r>
            <a:r>
              <a:rPr lang="en-US" sz="20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 </a:t>
            </a:r>
            <a:r>
              <a:rPr lang="uk-UA" sz="2000" b="1" dirty="0" err="1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навч</a:t>
            </a:r>
            <a:r>
              <a:rPr lang="uk-UA" sz="20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рік</a:t>
            </a:r>
            <a:r>
              <a:rPr lang="en-US" sz="20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 Light" pitchFamily="34" charset="-122"/>
                <a:cs typeface="Times New Roman" panose="02020603050405020304" pitchFamily="18" charset="0"/>
              </a:rPr>
              <a:t>.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995" y="3264813"/>
            <a:ext cx="358140" cy="44767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41243" y="5298638"/>
            <a:ext cx="304395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Контактна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інформація</a:t>
            </a:r>
            <a:r>
              <a:rPr lang="uk-UA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 </a:t>
            </a:r>
          </a:p>
          <a:p>
            <a:pPr marL="0" indent="0" algn="l">
              <a:lnSpc>
                <a:spcPts val="2750"/>
              </a:lnSpc>
              <a:buNone/>
            </a:pPr>
            <a:r>
              <a:rPr lang="uk-UA" sz="24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керівника гуртка </a:t>
            </a:r>
          </a:p>
          <a:p>
            <a:pPr marL="0" indent="0" algn="l">
              <a:lnSpc>
                <a:spcPts val="2750"/>
              </a:lnSpc>
              <a:buNone/>
            </a:pPr>
            <a:r>
              <a:rPr lang="uk-UA" sz="24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на сторінці кафедри </a:t>
            </a:r>
          </a:p>
          <a:p>
            <a:pPr marL="0" indent="0" algn="l">
              <a:lnSpc>
                <a:spcPts val="2750"/>
              </a:lnSpc>
              <a:buNone/>
            </a:pPr>
            <a:r>
              <a:rPr lang="uk-UA" sz="2400" b="1" dirty="0">
                <a:solidFill>
                  <a:srgbClr val="3B35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ed Hat Text" pitchFamily="34" charset="-122"/>
                <a:cs typeface="Times New Roman" panose="02020603050405020304" pitchFamily="18" charset="0"/>
              </a:rPr>
              <a:t>управління та освітніх технологій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9941243" y="5794177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endParaRPr lang="en-US" sz="18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1436" y="5972532"/>
            <a:ext cx="358140" cy="4476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383</Words>
  <Application>Microsoft Office PowerPoint</Application>
  <PresentationFormat>Довільний</PresentationFormat>
  <Paragraphs>71</Paragraphs>
  <Slides>9</Slides>
  <Notes>8</Notes>
  <HiddenSlides>0</HiddenSlides>
  <MMClips>0</MMClips>
  <ScaleCrop>false</ScaleCrop>
  <HeadingPairs>
    <vt:vector size="8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9</vt:i4>
      </vt:variant>
    </vt:vector>
  </HeadingPairs>
  <TitlesOfParts>
    <vt:vector size="15" baseType="lpstr">
      <vt:lpstr>Arial</vt:lpstr>
      <vt:lpstr>Roboto Light</vt:lpstr>
      <vt:lpstr>Times New Roman</vt:lpstr>
      <vt:lpstr>Red Hat Text</vt:lpstr>
      <vt:lpstr>Office Theme</vt:lpstr>
      <vt:lpstr>PDF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Наталія Гречаник</cp:lastModifiedBy>
  <cp:revision>4</cp:revision>
  <dcterms:created xsi:type="dcterms:W3CDTF">2025-04-16T18:30:35Z</dcterms:created>
  <dcterms:modified xsi:type="dcterms:W3CDTF">2025-04-30T16:00:38Z</dcterms:modified>
</cp:coreProperties>
</file>