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uk-UA" dirty="0" smtClean="0"/>
              <a:t>Вибіркові дисципліни </a:t>
            </a:r>
            <a:br>
              <a:rPr lang="uk-UA" dirty="0" smtClean="0"/>
            </a:br>
            <a:r>
              <a:rPr lang="uk-UA" dirty="0" smtClean="0"/>
              <a:t> Право </a:t>
            </a:r>
            <a:br>
              <a:rPr lang="uk-UA" dirty="0" smtClean="0"/>
            </a:br>
            <a:r>
              <a:rPr lang="uk-UA" dirty="0" smtClean="0"/>
              <a:t>Бакалавр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uk-UA" b="1" dirty="0" smtClean="0"/>
              <a:t>Кафедра цивільного та господарського права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3531318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3 </a:t>
            </a:r>
            <a:r>
              <a:rPr lang="ru-RU" dirty="0"/>
              <a:t>курс, 6 семестр (</a:t>
            </a:r>
            <a:r>
              <a:rPr lang="ru-RU" dirty="0" err="1"/>
              <a:t>здобувачем</a:t>
            </a:r>
            <a:r>
              <a:rPr lang="ru-RU" dirty="0"/>
              <a:t> </a:t>
            </a:r>
            <a:r>
              <a:rPr lang="ru-RU" dirty="0" err="1"/>
              <a:t>обрається</a:t>
            </a:r>
            <a:r>
              <a:rPr lang="ru-RU" dirty="0"/>
              <a:t> 3 </a:t>
            </a:r>
            <a:r>
              <a:rPr lang="ru-RU" dirty="0" err="1"/>
              <a:t>дисципліни</a:t>
            </a:r>
            <a:r>
              <a:rPr lang="ru-RU" dirty="0"/>
              <a:t>)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 22.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Спадкове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23.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Торгове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</a:t>
            </a:r>
          </a:p>
          <a:p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 24. Фармацевтичне законодавство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535289" y="558805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/>
              <a:t>Обирає 2 курс</a:t>
            </a:r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51396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3 </a:t>
            </a:r>
            <a:r>
              <a:rPr lang="ru-RU" dirty="0"/>
              <a:t>курс, 5 семестр (</a:t>
            </a:r>
            <a:r>
              <a:rPr lang="ru-RU" dirty="0" err="1"/>
              <a:t>здобувачем</a:t>
            </a:r>
            <a:r>
              <a:rPr lang="ru-RU" dirty="0"/>
              <a:t> </a:t>
            </a:r>
            <a:r>
              <a:rPr lang="ru-RU" dirty="0" err="1"/>
              <a:t>обирається</a:t>
            </a:r>
            <a:r>
              <a:rPr lang="ru-RU" dirty="0"/>
              <a:t> 4 </a:t>
            </a:r>
            <a:r>
              <a:rPr lang="ru-RU" dirty="0" err="1"/>
              <a:t>дисципліни</a:t>
            </a:r>
            <a:r>
              <a:rPr lang="ru-RU" dirty="0"/>
              <a:t>)</a:t>
            </a:r>
            <a:br>
              <a:rPr lang="ru-RU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 1.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Сімейне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Право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інтелектуальної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власності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 3.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Нотаріат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11023" y="572485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/>
              <a:t>Обирає 2 курс</a:t>
            </a:r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63436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ВК 23. Торгове </a:t>
            </a:r>
            <a:r>
              <a:rPr lang="uk-UA" dirty="0" smtClean="0"/>
              <a:t>право</a:t>
            </a:r>
            <a:br>
              <a:rPr lang="uk-UA" dirty="0" smtClean="0"/>
            </a:br>
            <a:r>
              <a:rPr lang="uk-UA" sz="2700" dirty="0" smtClean="0"/>
              <a:t>Лектор – Л.О. Панькова</a:t>
            </a:r>
            <a:r>
              <a:rPr lang="uk-UA" sz="2700" dirty="0"/>
              <a:t/>
            </a:r>
            <a:br>
              <a:rPr lang="uk-UA" sz="2700" dirty="0"/>
            </a:br>
            <a:endParaRPr lang="uk-UA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76600" y="2378436"/>
            <a:ext cx="8915400" cy="377762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uk-UA" dirty="0" smtClean="0"/>
              <a:t>Торгове право в Україні – новела чи традиція?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dirty="0" smtClean="0"/>
              <a:t>Регламентація зовнішньої та внутрішньої, оптової та роздрібної торгівлі.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dirty="0" smtClean="0"/>
              <a:t>Вимоги до об’єктів торгівлі.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dirty="0" smtClean="0"/>
              <a:t>Санкції за порушення норм у сфері торгівлі.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dirty="0" smtClean="0"/>
              <a:t>Судова практика: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/>
              <a:t>розрахунків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торгівлі</a:t>
            </a:r>
            <a:r>
              <a:rPr lang="ru-RU" dirty="0"/>
              <a:t>, </a:t>
            </a:r>
            <a:r>
              <a:rPr lang="ru-RU" dirty="0" err="1"/>
              <a:t>громадського</a:t>
            </a:r>
            <a:r>
              <a:rPr lang="ru-RU" dirty="0"/>
              <a:t> </a:t>
            </a:r>
            <a:r>
              <a:rPr lang="ru-RU" dirty="0" err="1"/>
              <a:t>харчування</a:t>
            </a:r>
            <a:r>
              <a:rPr lang="ru-RU" dirty="0"/>
              <a:t> та </a:t>
            </a:r>
            <a:r>
              <a:rPr lang="ru-RU" dirty="0" err="1" smtClean="0"/>
              <a:t>послуг</a:t>
            </a:r>
            <a:endParaRPr lang="ru-RU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Електронна </a:t>
            </a:r>
            <a:r>
              <a:rPr lang="ru-RU" dirty="0" err="1" smtClean="0"/>
              <a:t>комерція</a:t>
            </a:r>
            <a:r>
              <a:rPr lang="ru-RU" dirty="0" smtClean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297" y="1589087"/>
            <a:ext cx="2781300" cy="164782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316435" y="150674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За </a:t>
            </a:r>
            <a:r>
              <a:rPr lang="ru-RU" dirty="0" err="1"/>
              <a:t>даними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служби</a:t>
            </a:r>
            <a:endParaRPr lang="ru-RU" dirty="0"/>
          </a:p>
          <a:p>
            <a:r>
              <a:rPr lang="ru-RU" dirty="0"/>
              <a:t>статистики, станом на 2021 </a:t>
            </a:r>
            <a:r>
              <a:rPr lang="ru-RU" dirty="0" err="1"/>
              <a:t>рік</a:t>
            </a:r>
            <a:r>
              <a:rPr lang="ru-RU" dirty="0"/>
              <a:t>, </a:t>
            </a:r>
            <a:r>
              <a:rPr lang="ru-RU" dirty="0" err="1"/>
              <a:t>підприємства</a:t>
            </a:r>
            <a:endParaRPr lang="ru-RU" dirty="0"/>
          </a:p>
          <a:p>
            <a:r>
              <a:rPr lang="ru-RU" dirty="0"/>
              <a:t>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торгівлі</a:t>
            </a:r>
            <a:r>
              <a:rPr lang="ru-RU" dirty="0"/>
              <a:t> </a:t>
            </a:r>
            <a:r>
              <a:rPr lang="ru-RU" dirty="0" err="1"/>
              <a:t>займають</a:t>
            </a:r>
            <a:r>
              <a:rPr lang="ru-RU" dirty="0"/>
              <a:t> </a:t>
            </a:r>
            <a:r>
              <a:rPr lang="ru-RU" b="1" dirty="0"/>
              <a:t>36,7%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суб’єктів</a:t>
            </a:r>
            <a:r>
              <a:rPr lang="ru-RU" dirty="0"/>
              <a:t> </a:t>
            </a:r>
            <a:r>
              <a:rPr lang="ru-RU" dirty="0" err="1"/>
              <a:t>господарювання</a:t>
            </a:r>
            <a:r>
              <a:rPr lang="ru-RU" dirty="0"/>
              <a:t>,</a:t>
            </a:r>
          </a:p>
          <a:p>
            <a:r>
              <a:rPr lang="ru-RU" dirty="0"/>
              <a:t>у </a:t>
            </a:r>
            <a:r>
              <a:rPr lang="ru-RU" dirty="0" err="1"/>
              <a:t>ній</a:t>
            </a:r>
            <a:r>
              <a:rPr lang="ru-RU" dirty="0"/>
              <a:t> </a:t>
            </a:r>
            <a:r>
              <a:rPr lang="ru-RU" dirty="0" err="1"/>
              <a:t>зайнято</a:t>
            </a:r>
            <a:r>
              <a:rPr lang="ru-RU" dirty="0"/>
              <a:t> </a:t>
            </a:r>
            <a:r>
              <a:rPr lang="ru-RU" b="1" dirty="0"/>
              <a:t>25,8% </a:t>
            </a:r>
            <a:r>
              <a:rPr lang="ru-RU" dirty="0" err="1"/>
              <a:t>робітників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загальної</a:t>
            </a:r>
            <a:endParaRPr lang="ru-RU" dirty="0"/>
          </a:p>
          <a:p>
            <a:r>
              <a:rPr lang="ru-RU" dirty="0" err="1"/>
              <a:t>чисельності</a:t>
            </a:r>
            <a:r>
              <a:rPr lang="ru-RU" dirty="0"/>
              <a:t> </a:t>
            </a:r>
            <a:r>
              <a:rPr lang="ru-RU" dirty="0" err="1"/>
              <a:t>працюючих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62477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Електронна </a:t>
            </a:r>
            <a:r>
              <a:rPr lang="uk-UA" dirty="0" smtClean="0"/>
              <a:t>комерція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uk-UA" dirty="0">
                <a:solidFill>
                  <a:srgbClr val="0070C0"/>
                </a:solidFill>
              </a:rPr>
              <a:t>Під час карантинних обмежень </a:t>
            </a:r>
            <a:r>
              <a:rPr lang="uk-UA" dirty="0" smtClean="0">
                <a:solidFill>
                  <a:srgbClr val="0070C0"/>
                </a:solidFill>
              </a:rPr>
              <a:t>зазнала розвитку </a:t>
            </a:r>
            <a:r>
              <a:rPr lang="uk-UA" dirty="0">
                <a:solidFill>
                  <a:srgbClr val="0070C0"/>
                </a:solidFill>
              </a:rPr>
              <a:t>галузь </a:t>
            </a:r>
            <a:r>
              <a:rPr lang="en-US" dirty="0">
                <a:solidFill>
                  <a:srgbClr val="0070C0"/>
                </a:solidFill>
              </a:rPr>
              <a:t>e-commerce, </a:t>
            </a:r>
            <a:r>
              <a:rPr lang="uk-UA" dirty="0">
                <a:solidFill>
                  <a:srgbClr val="0070C0"/>
                </a:solidFill>
              </a:rPr>
              <a:t>з початком </a:t>
            </a:r>
            <a:r>
              <a:rPr lang="uk-UA" dirty="0" smtClean="0">
                <a:solidFill>
                  <a:srgbClr val="0070C0"/>
                </a:solidFill>
              </a:rPr>
              <a:t>війни та </a:t>
            </a:r>
            <a:r>
              <a:rPr lang="uk-UA" dirty="0">
                <a:solidFill>
                  <a:srgbClr val="0070C0"/>
                </a:solidFill>
              </a:rPr>
              <a:t>проблем з логістикою багато інтернет-магазинів опинилися на межі закриття, за </a:t>
            </a:r>
            <a:r>
              <a:rPr lang="uk-UA" dirty="0" smtClean="0">
                <a:solidFill>
                  <a:srgbClr val="0070C0"/>
                </a:solidFill>
              </a:rPr>
              <a:t>даними Нової </a:t>
            </a:r>
            <a:r>
              <a:rPr lang="uk-UA" dirty="0">
                <a:solidFill>
                  <a:srgbClr val="0070C0"/>
                </a:solidFill>
              </a:rPr>
              <a:t>Пошти, обсяги відправок онлайн-магазинів становили 5% від довоєнних, але </a:t>
            </a:r>
            <a:r>
              <a:rPr lang="uk-UA" dirty="0" smtClean="0">
                <a:solidFill>
                  <a:srgbClr val="0070C0"/>
                </a:solidFill>
              </a:rPr>
              <a:t>у червні-липні </a:t>
            </a:r>
            <a:r>
              <a:rPr lang="uk-UA" dirty="0">
                <a:solidFill>
                  <a:srgbClr val="0070C0"/>
                </a:solidFill>
              </a:rPr>
              <a:t>2022 року показники </a:t>
            </a:r>
            <a:r>
              <a:rPr lang="en-US" dirty="0" smtClean="0">
                <a:solidFill>
                  <a:srgbClr val="0070C0"/>
                </a:solidFill>
              </a:rPr>
              <a:t>e-commerce</a:t>
            </a:r>
            <a:r>
              <a:rPr lang="uk-UA" dirty="0">
                <a:solidFill>
                  <a:srgbClr val="0070C0"/>
                </a:solidFill>
              </a:rPr>
              <a:t> </a:t>
            </a:r>
            <a:r>
              <a:rPr lang="uk-UA" dirty="0" smtClean="0">
                <a:solidFill>
                  <a:srgbClr val="0070C0"/>
                </a:solidFill>
              </a:rPr>
              <a:t>зросли</a:t>
            </a:r>
            <a:r>
              <a:rPr lang="uk-UA" dirty="0">
                <a:solidFill>
                  <a:srgbClr val="0070C0"/>
                </a:solidFill>
              </a:rPr>
              <a:t>, і становили вже 90% від </a:t>
            </a:r>
            <a:r>
              <a:rPr lang="uk-UA" dirty="0" smtClean="0">
                <a:solidFill>
                  <a:srgbClr val="0070C0"/>
                </a:solidFill>
              </a:rPr>
              <a:t>довоєнного рівня</a:t>
            </a:r>
            <a:r>
              <a:rPr lang="uk-UA" dirty="0">
                <a:solidFill>
                  <a:srgbClr val="0070C0"/>
                </a:solidFill>
              </a:rPr>
              <a:t>, тому магазинам слід </a:t>
            </a:r>
            <a:r>
              <a:rPr lang="uk-UA" dirty="0" smtClean="0">
                <a:solidFill>
                  <a:srgbClr val="0070C0"/>
                </a:solidFill>
              </a:rPr>
              <a:t>використовувати цей </a:t>
            </a:r>
            <a:r>
              <a:rPr lang="uk-UA" dirty="0">
                <a:solidFill>
                  <a:srgbClr val="0070C0"/>
                </a:solidFill>
              </a:rPr>
              <a:t>напрям продажів. </a:t>
            </a:r>
          </a:p>
          <a:p>
            <a:r>
              <a:rPr lang="ru-RU" b="1" dirty="0"/>
              <a:t>Як і де </a:t>
            </a:r>
            <a:r>
              <a:rPr lang="ru-RU" b="1" dirty="0" err="1"/>
              <a:t>застосовується</a:t>
            </a:r>
            <a:r>
              <a:rPr lang="ru-RU" b="1" dirty="0"/>
              <a:t> закон про </a:t>
            </a:r>
            <a:r>
              <a:rPr lang="ru-RU" b="1" dirty="0" err="1"/>
              <a:t>електронну</a:t>
            </a:r>
            <a:r>
              <a:rPr lang="ru-RU" b="1" dirty="0"/>
              <a:t> </a:t>
            </a:r>
            <a:r>
              <a:rPr lang="ru-RU" b="1" dirty="0" err="1"/>
              <a:t>комерцію</a:t>
            </a:r>
            <a:r>
              <a:rPr lang="ru-RU" b="1" dirty="0"/>
              <a:t>? Кого </a:t>
            </a:r>
            <a:r>
              <a:rPr lang="ru-RU" b="1" dirty="0" err="1"/>
              <a:t>стосуються</a:t>
            </a:r>
            <a:r>
              <a:rPr lang="ru-RU" b="1" dirty="0"/>
              <a:t> </a:t>
            </a:r>
            <a:r>
              <a:rPr lang="ru-RU" b="1" dirty="0" err="1"/>
              <a:t>його</a:t>
            </a:r>
            <a:r>
              <a:rPr lang="ru-RU" b="1" dirty="0"/>
              <a:t> </a:t>
            </a:r>
            <a:r>
              <a:rPr lang="ru-RU" b="1" dirty="0" err="1"/>
              <a:t>положення</a:t>
            </a:r>
            <a:r>
              <a:rPr lang="ru-RU" b="1" dirty="0" smtClean="0"/>
              <a:t>?</a:t>
            </a:r>
          </a:p>
          <a:p>
            <a:r>
              <a:rPr lang="ru-RU" b="1" dirty="0" err="1"/>
              <a:t>Правовий</a:t>
            </a:r>
            <a:r>
              <a:rPr lang="ru-RU" b="1" dirty="0"/>
              <a:t> статус і </a:t>
            </a:r>
            <a:r>
              <a:rPr lang="ru-RU" b="1" dirty="0" err="1"/>
              <a:t>обов’язки</a:t>
            </a:r>
            <a:r>
              <a:rPr lang="ru-RU" b="1" dirty="0"/>
              <a:t> </a:t>
            </a:r>
            <a:r>
              <a:rPr lang="ru-RU" b="1" dirty="0" err="1"/>
              <a:t>продавця</a:t>
            </a:r>
            <a:r>
              <a:rPr lang="ru-RU" b="1" dirty="0"/>
              <a:t> </a:t>
            </a:r>
            <a:r>
              <a:rPr lang="ru-RU" b="1" dirty="0" err="1"/>
              <a:t>товарів</a:t>
            </a:r>
            <a:r>
              <a:rPr lang="ru-RU" b="1" dirty="0"/>
              <a:t> та </a:t>
            </a:r>
            <a:r>
              <a:rPr lang="ru-RU" b="1" dirty="0" err="1"/>
              <a:t>виконавця</a:t>
            </a:r>
            <a:r>
              <a:rPr lang="ru-RU" b="1" dirty="0"/>
              <a:t> </a:t>
            </a:r>
            <a:r>
              <a:rPr lang="ru-RU" b="1" dirty="0" err="1"/>
              <a:t>робіт</a:t>
            </a:r>
            <a:r>
              <a:rPr lang="ru-RU" b="1" dirty="0"/>
              <a:t>/</a:t>
            </a:r>
            <a:r>
              <a:rPr lang="ru-RU" b="1" dirty="0" err="1"/>
              <a:t>послуг</a:t>
            </a:r>
            <a:r>
              <a:rPr lang="ru-RU" b="1" dirty="0"/>
              <a:t> за законом про </a:t>
            </a:r>
            <a:r>
              <a:rPr lang="ru-RU" b="1" dirty="0" err="1"/>
              <a:t>електронну</a:t>
            </a:r>
            <a:r>
              <a:rPr lang="ru-RU" b="1" dirty="0"/>
              <a:t> </a:t>
            </a:r>
            <a:r>
              <a:rPr lang="ru-RU" b="1" dirty="0" err="1" smtClean="0"/>
              <a:t>комерцію</a:t>
            </a:r>
            <a:r>
              <a:rPr lang="ru-RU" b="1" dirty="0" smtClean="0"/>
              <a:t>.</a:t>
            </a:r>
          </a:p>
          <a:p>
            <a:r>
              <a:rPr lang="ru-RU" b="1" dirty="0" err="1"/>
              <a:t>Розрахунки</a:t>
            </a:r>
            <a:r>
              <a:rPr lang="ru-RU" b="1" dirty="0"/>
              <a:t> за </a:t>
            </a:r>
            <a:r>
              <a:rPr lang="ru-RU" b="1" dirty="0" err="1"/>
              <a:t>товари</a:t>
            </a:r>
            <a:r>
              <a:rPr lang="ru-RU" b="1" dirty="0"/>
              <a:t> і </a:t>
            </a:r>
            <a:r>
              <a:rPr lang="ru-RU" b="1" dirty="0" err="1"/>
              <a:t>послуги</a:t>
            </a:r>
            <a:r>
              <a:rPr lang="ru-RU" b="1" dirty="0"/>
              <a:t> за законом про </a:t>
            </a:r>
            <a:r>
              <a:rPr lang="ru-RU" b="1" dirty="0" err="1"/>
              <a:t>електронну</a:t>
            </a:r>
            <a:r>
              <a:rPr lang="ru-RU" b="1" dirty="0"/>
              <a:t> </a:t>
            </a:r>
            <a:r>
              <a:rPr lang="ru-RU" b="1" dirty="0" err="1"/>
              <a:t>комерцію</a:t>
            </a:r>
            <a:r>
              <a:rPr lang="ru-RU" b="1" dirty="0" smtClean="0"/>
              <a:t>.</a:t>
            </a:r>
          </a:p>
          <a:p>
            <a:r>
              <a:rPr lang="ru-RU" b="1" dirty="0" err="1"/>
              <a:t>Яким</a:t>
            </a:r>
            <a:r>
              <a:rPr lang="ru-RU" b="1" dirty="0"/>
              <a:t> документом </a:t>
            </a:r>
            <a:r>
              <a:rPr lang="ru-RU" b="1" dirty="0" err="1"/>
              <a:t>дистанційно</a:t>
            </a:r>
            <a:r>
              <a:rPr lang="ru-RU" b="1" dirty="0"/>
              <a:t> </a:t>
            </a:r>
            <a:r>
              <a:rPr lang="ru-RU" b="1" dirty="0" err="1"/>
              <a:t>урегулювати</a:t>
            </a:r>
            <a:r>
              <a:rPr lang="ru-RU" b="1" dirty="0"/>
              <a:t> </a:t>
            </a:r>
            <a:r>
              <a:rPr lang="ru-RU" b="1" dirty="0" err="1"/>
              <a:t>відносини</a:t>
            </a:r>
            <a:r>
              <a:rPr lang="ru-RU" b="1" dirty="0"/>
              <a:t> з </a:t>
            </a:r>
            <a:r>
              <a:rPr lang="ru-RU" b="1" dirty="0" err="1"/>
              <a:t>клієнтами</a:t>
            </a:r>
            <a:r>
              <a:rPr lang="ru-RU" b="1" dirty="0"/>
              <a:t> за законом про </a:t>
            </a:r>
            <a:r>
              <a:rPr lang="ru-RU" b="1" dirty="0" err="1"/>
              <a:t>електронну</a:t>
            </a:r>
            <a:r>
              <a:rPr lang="ru-RU" b="1" dirty="0"/>
              <a:t> </a:t>
            </a:r>
            <a:r>
              <a:rPr lang="ru-RU" b="1" dirty="0" err="1"/>
              <a:t>комерцію</a:t>
            </a:r>
            <a:r>
              <a:rPr lang="ru-RU" b="1" dirty="0"/>
              <a:t>?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2287684209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274</TotalTime>
  <Words>274</Words>
  <Application>Microsoft Office PowerPoint</Application>
  <PresentationFormat>Широкоэкранный</PresentationFormat>
  <Paragraphs>31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Century Gothic</vt:lpstr>
      <vt:lpstr>Times New Roman</vt:lpstr>
      <vt:lpstr>Wingdings</vt:lpstr>
      <vt:lpstr>Wingdings 3</vt:lpstr>
      <vt:lpstr>Легкий дым</vt:lpstr>
      <vt:lpstr>Вибіркові дисципліни   Право  Бакалавр</vt:lpstr>
      <vt:lpstr>3 курс, 6 семестр (здобувачем обрається 3 дисципліни)</vt:lpstr>
      <vt:lpstr>3 курс, 5 семестр (здобувачем обирається 4 дисципліни) </vt:lpstr>
      <vt:lpstr>ВК 23. Торгове право Лектор – Л.О. Панькова </vt:lpstr>
      <vt:lpstr>Електронна комерція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PC</dc:creator>
  <cp:lastModifiedBy>PC</cp:lastModifiedBy>
  <cp:revision>14</cp:revision>
  <dcterms:created xsi:type="dcterms:W3CDTF">2023-01-29T22:33:23Z</dcterms:created>
  <dcterms:modified xsi:type="dcterms:W3CDTF">2023-02-01T09:07:47Z</dcterms:modified>
</cp:coreProperties>
</file>