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72" r:id="rId15"/>
    <p:sldId id="273" r:id="rId16"/>
    <p:sldId id="275" r:id="rId17"/>
    <p:sldId id="279" r:id="rId18"/>
    <p:sldId id="276" r:id="rId19"/>
    <p:sldId id="277" r:id="rId20"/>
    <p:sldId id="278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EF6AC-960C-47F7-8F2E-9B2CB25A53FF}" type="datetimeFigureOut">
              <a:rPr lang="uk-UA" smtClean="0"/>
              <a:t>18.02.2023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B6382-7DD4-495E-B08E-7E241EDE7D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795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B6382-7DD4-495E-B08E-7E241EDE7D82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43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3789040"/>
            <a:ext cx="5648623" cy="1204306"/>
          </a:xfrm>
        </p:spPr>
        <p:txBody>
          <a:bodyPr/>
          <a:lstStyle/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«Право. людина довкілля /</a:t>
            </a:r>
            <a:b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Law. Human. Environment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4824535" cy="1656184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400" cap="none" spc="0" dirty="0">
                <a:latin typeface="Arial" panose="020B0604020202020204" pitchFamily="34" charset="0"/>
                <a:cs typeface="Arial" panose="020B0604020202020204" pitchFamily="34" charset="0"/>
              </a:rPr>
              <a:t>Вимоги до оформлення рукописів,</a:t>
            </a:r>
          </a:p>
          <a:p>
            <a:pPr algn="ctr"/>
            <a:r>
              <a:rPr lang="uk-UA" sz="2400" cap="none" spc="0" dirty="0">
                <a:latin typeface="Arial" panose="020B0604020202020204" pitchFamily="34" charset="0"/>
                <a:cs typeface="Arial" panose="020B0604020202020204" pitchFamily="34" charset="0"/>
              </a:rPr>
              <a:t>що подаються до </a:t>
            </a:r>
            <a:endParaRPr lang="uk-UA" sz="2400" cap="none" spc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400" cap="none" spc="0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науково-практичного </a:t>
            </a:r>
            <a:r>
              <a:rPr lang="uk-UA" sz="2400" cap="none" spc="0" dirty="0">
                <a:latin typeface="Arial" panose="020B0604020202020204" pitchFamily="34" charset="0"/>
                <a:cs typeface="Arial" panose="020B0604020202020204" pitchFamily="34" charset="0"/>
              </a:rPr>
              <a:t>журналу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0" t="45993" r="43118" b="20898"/>
          <a:stretch/>
        </p:blipFill>
        <p:spPr bwMode="auto">
          <a:xfrm>
            <a:off x="827584" y="3140968"/>
            <a:ext cx="2384582" cy="3384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20940" cy="3984556"/>
          </a:xfrm>
        </p:spPr>
        <p:txBody>
          <a:bodyPr>
            <a:normAutofit/>
          </a:bodyPr>
          <a:lstStyle/>
          <a:p>
            <a:pPr marL="0" indent="0" algn="just"/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Матеріали та методи.</a:t>
            </a:r>
          </a:p>
          <a:p>
            <a:pPr marL="0" indent="0" algn="just"/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У розділі </a:t>
            </a:r>
            <a:endParaRPr lang="uk-UA" sz="18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описуються </a:t>
            </a:r>
            <a:r>
              <a:rPr lang="uk-UA" sz="1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етапи наукової 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</a:t>
            </a:r>
            <a:r>
              <a:rPr lang="uk-U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обґрунтовується </a:t>
            </a:r>
            <a:r>
              <a:rPr lang="uk-UA" sz="1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вибір використаних методів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, прийомів, підходів чи дій, спрямованих на отримання нових наукових результатів 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дослідження;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зазначаються 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використані основні нормативно-правові </a:t>
            </a:r>
            <a:r>
              <a:rPr lang="uk-UA" sz="1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документи, статистичні матеріали, звіти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18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Розділ 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«Матеріали та методи» є обов’язковим у структурі наукової 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роботи! </a:t>
            </a:r>
          </a:p>
          <a:p>
            <a:pPr marL="0" indent="0" algn="just"/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Рекомендований 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обсяг – від 500 слів.</a:t>
            </a:r>
            <a:endParaRPr lang="uk-U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653136"/>
            <a:ext cx="28289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0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520940" cy="3840540"/>
          </a:xfrm>
        </p:spPr>
        <p:txBody>
          <a:bodyPr>
            <a:normAutofit/>
          </a:bodyPr>
          <a:lstStyle/>
          <a:p>
            <a:pPr marL="0" indent="0" algn="just"/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 та обговорення.</a:t>
            </a:r>
          </a:p>
          <a:p>
            <a:pPr marL="0" indent="0" algn="just"/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У розділі представляється </a:t>
            </a:r>
            <a:r>
              <a:rPr lang="uk-UA" sz="1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основний матеріал дослідження з повним обґрунтуванням отриманих наукових результатів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k-UA" sz="18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Рисунки</a:t>
            </a:r>
            <a:r>
              <a:rPr lang="uk-UA" sz="1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табличний або графічний матеріали 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– вітаються! </a:t>
            </a:r>
            <a:endParaRPr lang="uk-UA" sz="18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 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досліджень мають бути достатньо обґрунтованими, методологічно правильно представленими, </a:t>
            </a:r>
            <a:r>
              <a:rPr lang="uk-UA" sz="1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мати новизну та практичну цінність. </a:t>
            </a:r>
            <a:endParaRPr lang="uk-UA" sz="1800" i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Рекомендований 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обсяг – від 1500 слів.</a:t>
            </a:r>
            <a:endParaRPr lang="uk-U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Якщо у розділі «Вступ» або  «Результати та обговорення» Ви посилаєтесь на англомовне джерело, цитуєте іноземних авторів – </a:t>
            </a:r>
            <a:r>
              <a:rPr lang="uk-UA" sz="1800" i="1" dirty="0">
                <a:latin typeface="Arial" panose="020B0604020202020204" pitchFamily="34" charset="0"/>
                <a:cs typeface="Arial" panose="020B0604020202020204" pitchFamily="34" charset="0"/>
              </a:rPr>
              <a:t>текст подаємо в оригіналі, не перекладаємо!</a:t>
            </a:r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39" y="4688580"/>
            <a:ext cx="3096344" cy="171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97708"/>
            <a:ext cx="2689225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436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436" y="332656"/>
            <a:ext cx="7520940" cy="4032448"/>
          </a:xfrm>
        </p:spPr>
        <p:txBody>
          <a:bodyPr>
            <a:normAutofit/>
          </a:bodyPr>
          <a:lstStyle/>
          <a:p>
            <a:pPr marL="0" indent="0" algn="just"/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Висновки.</a:t>
            </a:r>
          </a:p>
          <a:p>
            <a:pPr marL="0" indent="0" algn="just"/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Висновки мають </a:t>
            </a:r>
            <a:r>
              <a:rPr lang="uk-UA" sz="18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повно та конкретно відображати результати досліджень, відповідати меті та назві статті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, при цьому дослівне дублювання тексту в анотації неприпустиме. </a:t>
            </a:r>
            <a:endParaRPr lang="uk-UA" sz="18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Рекомендований 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обсяг – від 150 до 250 слів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/>
            <a:endParaRPr lang="uk-UA" sz="8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Подяки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/>
            <a:r>
              <a:rPr lang="uk-UA" sz="1800" b="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є факультативним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, в якому висловлюється подяка окремим особам чи організаціям за посильну технічну допомогу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ідеї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фінансову (матеріальну) підтримку, завдяки якому дослідження стало можливим</a:t>
            </a:r>
            <a:r>
              <a:rPr lang="ru-RU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 тощо.</a:t>
            </a:r>
            <a:endParaRPr lang="uk-U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endParaRPr lang="uk-U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365104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25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80920" cy="5280700"/>
          </a:xfrm>
        </p:spPr>
        <p:txBody>
          <a:bodyPr>
            <a:normAutofit lnSpcReduction="10000"/>
          </a:bodyPr>
          <a:lstStyle/>
          <a:p>
            <a:pPr marL="0" indent="0" algn="just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використаних джерел.</a:t>
            </a:r>
          </a:p>
          <a:p>
            <a:pPr marL="0" indent="0" algn="just"/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Подається у двох версіях: 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українською та англійською (references) 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мовами. </a:t>
            </a:r>
          </a:p>
          <a:p>
            <a:pPr marL="0" indent="0" algn="just"/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Має представляти 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нові джерела (за останні 3-5 роки) 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 на 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30 %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 складатися з наукових праць, які індексуються в базах даних </a:t>
            </a:r>
            <a:r>
              <a:rPr lang="uk-UA" sz="1800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sz="1800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/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Варто уникати посилань на власні наукові праці (допускається 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більше 10 % самоцитування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0" indent="0" algn="just"/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Небажано використовувати </a:t>
            </a:r>
            <a:r>
              <a:rPr lang="uk-UA" sz="1800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інтернет-публікації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окрім наукових: наукові статті, тези доповідей, звіти, автореферати та дисертації. </a:t>
            </a:r>
          </a:p>
          <a:p>
            <a:pPr marL="0" indent="0" algn="just"/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використаних джерел українською мовою оформлюється згідно зі стандартами бібліографічного опису 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ДСТУ 8302:2015. </a:t>
            </a:r>
          </a:p>
          <a:p>
            <a:pPr marL="0" indent="0" algn="just"/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Англійський варіант подається згідно з міжнародним бібліографічним стандартом 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uk-UA" sz="1800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6th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Referencing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i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/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використаних джерел має складатися </a:t>
            </a:r>
            <a:r>
              <a:rPr lang="uk-UA" sz="18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щонайменше з 15-ти джерел.</a:t>
            </a:r>
            <a:endParaRPr lang="uk-UA" sz="18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160"/>
            <a:ext cx="1728192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10779"/>
            <a:ext cx="2590800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1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310912"/>
              </p:ext>
            </p:extLst>
          </p:nvPr>
        </p:nvGraphicFramePr>
        <p:xfrm>
          <a:off x="323528" y="404664"/>
          <a:ext cx="8568952" cy="5679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84476"/>
                <a:gridCol w="428447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Приклад оформлення</a:t>
                      </a:r>
                      <a:endParaRPr lang="uk-UA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Списку використаних джерел</a:t>
                      </a:r>
                      <a:endParaRPr lang="uk-UA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References</a:t>
                      </a:r>
                      <a:endParaRPr lang="uk-UA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 зміну клімату: Рамкова конвенція ООН від 09.05.1992 р.: міжнародний документ. </a:t>
                      </a:r>
                      <a:r>
                        <a:rPr lang="en-US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URL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uk-UA" sz="18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https://zakon.rada.gov.ua/laws/show/995_044#Text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sz="1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 Framework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(1992,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Retrieved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https://zakon.rada.gov.ua/laws/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show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/995_044#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uk-UA" sz="1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Olesen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J.E.,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Bindi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M.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Consequences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agricultural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productivity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Journal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Agronomy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2020. </a:t>
                      </a:r>
                      <a:r>
                        <a:rPr lang="uk-UA" sz="1800" kern="12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</a:t>
                      </a: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16. P. 239–262. URL: http://adamdigital-compendium.pik-potsdam.de.html. </a:t>
                      </a:r>
                      <a:endParaRPr lang="uk-UA" sz="1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Olesen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J.E., &amp;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Bindi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M. (2020).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Consequences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agricultural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productivity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policy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European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Journal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Agronomy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16, 239-262.</a:t>
                      </a:r>
                      <a:endParaRPr lang="uk-UA" sz="18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Іванюта С.П., Коломієць О.О., Малиновська О.А., Якушенко Л.М. Зміна клімату: наслідки та заходи адаптації: аналітична доповідь. Київ: НІСД, 2020. 110 с.</a:t>
                      </a:r>
                      <a:endParaRPr lang="uk-UA" sz="180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Ivaniuta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S.P.,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Kolomiiets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O.O.,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Malynovska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O.A., &amp;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Yakushenko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L. M. (2020).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Consequences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adaptation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analytical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report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uk-UA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Kyiv</a:t>
                      </a:r>
                      <a:r>
                        <a:rPr lang="uk-UA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NISD.</a:t>
                      </a:r>
                      <a:endParaRPr lang="uk-UA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20940" cy="391254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Розгляд статті і прийняття рішення про публікацію</a:t>
            </a:r>
          </a:p>
          <a:p>
            <a:pPr algn="ctr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займає 1-2 місяці</a:t>
            </a:r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1. Перевірка на додержання формальних вимог.</a:t>
            </a:r>
          </a:p>
          <a:p>
            <a:pPr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2. Перевірка на плагіат (можлива і повторна перевірка).</a:t>
            </a:r>
          </a:p>
          <a:p>
            <a:pPr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3. Подвійне зовнішнє рецензування (сліпе).</a:t>
            </a:r>
          </a:p>
          <a:p>
            <a:pPr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4. Робота із зауваженнями рецензентів і членів редколегії.</a:t>
            </a:r>
          </a:p>
          <a:p>
            <a:pPr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5. Прийняття рішення про включення статті до випуску.</a:t>
            </a:r>
          </a:p>
          <a:p>
            <a:pPr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6. Переклад статті на англійську мову.</a:t>
            </a:r>
          </a:p>
          <a:p>
            <a:pPr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7. Підготовка верстки.</a:t>
            </a:r>
          </a:p>
          <a:p>
            <a:pPr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8. Затвердження верстки. </a:t>
            </a:r>
          </a:p>
          <a:p>
            <a:pPr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9. Розміщення на сайті журналу й опублікування випуску.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2789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23205"/>
            <a:ext cx="2371725" cy="194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4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 журналу</a:t>
            </a:r>
            <a:endParaRPr lang="uk-UA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https://environmentalscience.com.ua/uk</a:t>
            </a:r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25" y="980728"/>
            <a:ext cx="8352927" cy="527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171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" t="14982" r="4016" b="7416"/>
          <a:stretch/>
        </p:blipFill>
        <p:spPr bwMode="auto">
          <a:xfrm>
            <a:off x="539552" y="692696"/>
            <a:ext cx="806489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73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5" t="18427" r="4354" b="9513"/>
          <a:stretch/>
        </p:blipFill>
        <p:spPr bwMode="auto">
          <a:xfrm>
            <a:off x="323528" y="620688"/>
            <a:ext cx="8496729" cy="494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228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2" t="19476" r="4185" b="6068"/>
          <a:stretch/>
        </p:blipFill>
        <p:spPr bwMode="auto">
          <a:xfrm>
            <a:off x="395536" y="620688"/>
            <a:ext cx="8476181" cy="510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701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Загальні вимоги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00628"/>
            <a:ext cx="8280920" cy="3912548"/>
          </a:xfrm>
        </p:spPr>
        <p:txBody>
          <a:bodyPr/>
          <a:lstStyle/>
          <a:p>
            <a:pPr marL="0" indent="452438" algn="just"/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До друку приймаються статті, написані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українською або англійською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мовами</a:t>
            </a:r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452438"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Статті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англійською мовою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, які були перекладені з української мови, мають супроводжуватися документом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з текстом мовою оригіналу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452438" algn="just"/>
            <a:endParaRPr lang="uk-UA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2438" algn="just"/>
            <a:endParaRPr lang="uk-UA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2438" algn="just"/>
            <a:endParaRPr lang="uk-UA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2438" algn="just"/>
            <a:endParaRPr lang="uk-UA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2438" algn="just"/>
            <a:endParaRPr lang="uk-UA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Рівень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оригінальності 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наукової статті має складати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80–85%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84" y="2321219"/>
            <a:ext cx="2619375" cy="182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9" r="53138" b="24451"/>
          <a:stretch/>
        </p:blipFill>
        <p:spPr bwMode="auto">
          <a:xfrm>
            <a:off x="5236820" y="2756988"/>
            <a:ext cx="1227494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36707" r="15757" b="9562"/>
          <a:stretch/>
        </p:blipFill>
        <p:spPr bwMode="auto">
          <a:xfrm>
            <a:off x="4923859" y="3039553"/>
            <a:ext cx="312961" cy="30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r="9033" b="17459"/>
          <a:stretch/>
        </p:blipFill>
        <p:spPr bwMode="auto">
          <a:xfrm>
            <a:off x="2555776" y="4648730"/>
            <a:ext cx="194421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13647" r="5674" b="16183"/>
          <a:stretch/>
        </p:blipFill>
        <p:spPr bwMode="auto">
          <a:xfrm>
            <a:off x="4728683" y="4797151"/>
            <a:ext cx="1923142" cy="107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9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68" t="29663" r="26264" b="6817"/>
          <a:stretch/>
        </p:blipFill>
        <p:spPr bwMode="auto">
          <a:xfrm>
            <a:off x="1835696" y="332656"/>
            <a:ext cx="5616624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41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520940" cy="548640"/>
          </a:xfrm>
        </p:spPr>
        <p:txBody>
          <a:bodyPr/>
          <a:lstStyle/>
          <a:p>
            <a:pPr algn="ctr"/>
            <a:r>
              <a:rPr lang="uk-UA" b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увагу!!!</a:t>
            </a:r>
            <a:endParaRPr lang="uk-UA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2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7520940" cy="4203805"/>
          </a:xfrm>
        </p:spPr>
        <p:txBody>
          <a:bodyPr>
            <a:normAutofit/>
          </a:bodyPr>
          <a:lstStyle/>
          <a:p>
            <a:pPr marL="0" indent="452438" algn="just"/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Текст статті та метаданих 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повинні бути набрані </a:t>
            </a:r>
            <a:endParaRPr lang="uk-UA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2438"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шрифтом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Тimes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Roman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2438"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кегль 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2438"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міжрядковий 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інтервал –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1,0 </a:t>
            </a:r>
            <a:r>
              <a:rPr lang="uk-UA" sz="18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2438"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поля 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2 см з усіх боків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, вирівнювання по ширині, </a:t>
            </a:r>
            <a:endParaRPr lang="uk-UA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2438"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абзацний 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відступ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1,0 см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452438" algn="just"/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Обсяг статті (без метаданих) має становити </a:t>
            </a:r>
            <a:endParaRPr lang="uk-UA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2438" algn="just"/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менше 6 сторінок (від 3000 до 7000 слів)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k-UA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2438"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включно 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з таблицями, графіками, малюнками, а також бібліографічним списком. </a:t>
            </a:r>
            <a:endParaRPr lang="uk-UA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52438" algn="just"/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Максимальний обсяг – не визначений.</a:t>
            </a:r>
            <a:endParaRPr lang="uk-U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6541"/>
            <a:ext cx="302433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6541"/>
            <a:ext cx="280831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77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статті</a:t>
            </a:r>
            <a:endParaRPr lang="uk-UA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00628"/>
            <a:ext cx="7848872" cy="3579849"/>
          </a:xfrm>
        </p:spPr>
        <p:txBody>
          <a:bodyPr/>
          <a:lstStyle/>
          <a:p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УДК ___________</a:t>
            </a:r>
            <a:endParaRPr lang="uk-U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ctr"/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Назва статті 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українською)</a:t>
            </a:r>
            <a:endParaRPr lang="uk-U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/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ПІБ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українською, 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наприклад, Марина </a:t>
            </a:r>
            <a:r>
              <a:rPr lang="uk-UA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Андріївна </a:t>
            </a:r>
            <a:r>
              <a:rPr lang="uk-UA" sz="1800" b="0" i="1" dirty="0" err="1">
                <a:latin typeface="Arial" panose="020B0604020202020204" pitchFamily="34" charset="0"/>
                <a:cs typeface="Arial" panose="020B0604020202020204" pitchFamily="34" charset="0"/>
              </a:rPr>
              <a:t>Дейнега</a:t>
            </a:r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ORCID</a:t>
            </a:r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____________</a:t>
            </a:r>
            <a:endParaRPr lang="uk-U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 біоресурсів і природокористування України</a:t>
            </a:r>
          </a:p>
          <a:p>
            <a:pPr marL="0" indent="0" algn="ctr"/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03041, вул. Героїв </a:t>
            </a:r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Oборони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, 15, м. Київ, Україна</a:t>
            </a:r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0912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4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496944" cy="3867881"/>
          </a:xfrm>
        </p:spPr>
        <p:txBody>
          <a:bodyPr>
            <a:normAutofit/>
          </a:bodyPr>
          <a:lstStyle/>
          <a:p>
            <a:pPr marL="0" indent="0" algn="just"/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Анотація</a:t>
            </a:r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(українською) </a:t>
            </a:r>
          </a:p>
          <a:p>
            <a:pPr marL="0" indent="0" algn="just"/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Ключові слова </a:t>
            </a:r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(українською)</a:t>
            </a:r>
          </a:p>
          <a:p>
            <a:pPr marL="0" indent="0" algn="just"/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Анотація – не менше </a:t>
            </a:r>
            <a:r>
              <a:rPr lang="uk-U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1800 знаків з пробілами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враховуючи ключові слова; </a:t>
            </a:r>
          </a:p>
          <a:p>
            <a:pPr marL="0" indent="0" algn="just"/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має висвітлювати </a:t>
            </a:r>
            <a:r>
              <a:rPr lang="uk-U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актуальність, мету, методи аналізу проблеми, результати дослідження, наукову новизну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а також </a:t>
            </a:r>
            <a:r>
              <a:rPr lang="uk-U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практичну значущість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Результати досліджень мають займати приблизно 70 % обсягу анотації. Використання абревіатур, виносок і посилань не допускається.</a:t>
            </a:r>
            <a:endParaRPr lang="uk-UA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uk-U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Ключові слова (від 4-х до 7-ми),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які стосуються теми дослідження, </a:t>
            </a:r>
            <a:r>
              <a:rPr lang="uk-UA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дублюють назву статті 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 не складаються із загальних слів.</a:t>
            </a:r>
            <a:endParaRPr lang="uk-U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4365104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7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20688"/>
            <a:ext cx="7520940" cy="3579849"/>
          </a:xfrm>
        </p:spPr>
        <p:txBody>
          <a:bodyPr/>
          <a:lstStyle/>
          <a:p>
            <a:pPr marL="0" indent="0" algn="ctr"/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Назва статті 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(англійською)</a:t>
            </a:r>
          </a:p>
          <a:p>
            <a:pPr marL="0" indent="0"/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/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ПІБ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англійською, </a:t>
            </a:r>
            <a:r>
              <a:rPr lang="uk-UA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наприклад, </a:t>
            </a:r>
            <a:r>
              <a:rPr lang="en-US" sz="1800" b="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Maryna</a:t>
            </a:r>
            <a:r>
              <a:rPr lang="en-US" sz="18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en-US" sz="1800" b="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Deineha</a:t>
            </a:r>
            <a:r>
              <a:rPr lang="uk-UA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ORCID _____________</a:t>
            </a:r>
            <a:endParaRPr lang="uk-U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endParaRPr lang="uk-U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/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03041, 15 </a:t>
            </a:r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Heroiv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Oborony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Kyiv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Ukraine</a:t>
            </a:r>
            <a:endParaRPr lang="uk-UA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 (англійською)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dirty="0">
                <a:latin typeface="Arial" panose="020B0604020202020204" pitchFamily="34" charset="0"/>
                <a:cs typeface="Arial" panose="020B0604020202020204" pitchFamily="34" charset="0"/>
              </a:rPr>
              <a:t>(англійською)</a:t>
            </a:r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7946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6" t="27864" r="28287" b="17674"/>
          <a:stretch/>
        </p:blipFill>
        <p:spPr bwMode="auto">
          <a:xfrm>
            <a:off x="1835696" y="260648"/>
            <a:ext cx="5688632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85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7" t="20674" r="28792" b="8464"/>
          <a:stretch/>
        </p:blipFill>
        <p:spPr bwMode="auto">
          <a:xfrm>
            <a:off x="1691680" y="260648"/>
            <a:ext cx="590465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5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5974" y="278898"/>
            <a:ext cx="8424936" cy="4878294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uk-UA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Вступ.</a:t>
            </a:r>
          </a:p>
          <a:p>
            <a:pPr marL="0" indent="0" algn="just"/>
            <a:r>
              <a:rPr lang="uk-UA" sz="1900" b="0" i="1" dirty="0">
                <a:latin typeface="Arial" panose="020B0604020202020204" pitchFamily="34" charset="0"/>
                <a:cs typeface="Arial" panose="020B0604020202020204" pitchFamily="34" charset="0"/>
              </a:rPr>
              <a:t>У розділі «Вступ</a:t>
            </a:r>
            <a:r>
              <a:rPr lang="uk-UA" sz="19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9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uk-UA" sz="19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9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висвітлюється </a:t>
            </a:r>
            <a:r>
              <a:rPr lang="uk-UA" sz="1900" b="0" i="1" dirty="0">
                <a:latin typeface="Arial" panose="020B0604020202020204" pitchFamily="34" charset="0"/>
                <a:cs typeface="Arial" panose="020B0604020202020204" pitchFamily="34" charset="0"/>
              </a:rPr>
              <a:t>сучасний стан розглянутої проблеми на українському і світовому </a:t>
            </a:r>
            <a:r>
              <a:rPr lang="uk-UA" sz="19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рівнях</a:t>
            </a:r>
            <a:r>
              <a:rPr lang="en-US" sz="19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k-UA" sz="19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19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аналізуються </a:t>
            </a:r>
            <a:r>
              <a:rPr lang="uk-UA" sz="1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останні дослідження </a:t>
            </a:r>
            <a:r>
              <a:rPr lang="uk-UA" sz="1900" i="1" dirty="0">
                <a:latin typeface="Arial" panose="020B0604020202020204" pitchFamily="34" charset="0"/>
                <a:cs typeface="Arial" panose="020B0604020202020204" pitchFamily="34" charset="0"/>
              </a:rPr>
              <a:t>та публікації не менше 3-х </a:t>
            </a:r>
            <a:r>
              <a:rPr lang="uk-UA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українських </a:t>
            </a:r>
            <a:r>
              <a:rPr lang="uk-UA" sz="1900" i="1" dirty="0">
                <a:latin typeface="Arial" panose="020B0604020202020204" pitchFamily="34" charset="0"/>
                <a:cs typeface="Arial" panose="020B0604020202020204" pitchFamily="34" charset="0"/>
              </a:rPr>
              <a:t>та/або зарубіжних науковців, які індексуються у БД </a:t>
            </a:r>
            <a:r>
              <a:rPr lang="uk-UA" sz="19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Scopus</a:t>
            </a:r>
            <a:r>
              <a:rPr lang="uk-UA" sz="1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9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uk-UA" sz="1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uk-UA" sz="1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i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uk-UA" sz="1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i="1" dirty="0">
                <a:latin typeface="Arial" panose="020B0604020202020204" pitchFamily="34" charset="0"/>
                <a:cs typeface="Arial" panose="020B0604020202020204" pitchFamily="34" charset="0"/>
              </a:rPr>
              <a:t>за останні 3–5 </a:t>
            </a:r>
            <a:r>
              <a:rPr lang="uk-UA" sz="1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років (!)</a:t>
            </a:r>
            <a:r>
              <a:rPr lang="uk-UA" sz="19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900" b="0" i="1" dirty="0">
                <a:latin typeface="Arial" panose="020B0604020202020204" pitchFamily="34" charset="0"/>
                <a:cs typeface="Arial" panose="020B0604020202020204" pitchFamily="34" charset="0"/>
              </a:rPr>
              <a:t>Кожне прізвище вченого має супроводжуватись відповідним посиланням зі списку використаної літератури. Посилання на літературу необхідно подавати у квадратних дужках із послідовною нумерацією: [1], [2], [3</a:t>
            </a:r>
            <a:r>
              <a:rPr lang="uk-UA" sz="19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900" b="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k-UA" sz="19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9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900" b="0" i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uk-UA" sz="1900" b="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бґрунтовується</a:t>
            </a:r>
            <a:r>
              <a:rPr lang="uk-UA" sz="19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9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 та завдання дослідження </a:t>
            </a:r>
            <a:r>
              <a:rPr lang="uk-UA" sz="1900" b="0" i="1" dirty="0">
                <a:latin typeface="Arial" panose="020B0604020202020204" pitchFamily="34" charset="0"/>
                <a:cs typeface="Arial" panose="020B0604020202020204" pitchFamily="34" charset="0"/>
              </a:rPr>
              <a:t>(не має дублюватися з метою, яка зазначена в анотації). </a:t>
            </a:r>
            <a:endParaRPr lang="en-US" sz="1900" b="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uk-UA" sz="19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Рекомендований </a:t>
            </a:r>
            <a:r>
              <a:rPr lang="uk-UA" sz="1900" b="0" i="1" dirty="0">
                <a:latin typeface="Arial" panose="020B0604020202020204" pitchFamily="34" charset="0"/>
                <a:cs typeface="Arial" panose="020B0604020202020204" pitchFamily="34" charset="0"/>
              </a:rPr>
              <a:t>обсяг – від 500 слів, з урахуванням огляду літератури – від 900 слів.</a:t>
            </a:r>
            <a:endParaRPr lang="uk-UA" sz="1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/>
            <a:r>
              <a:rPr lang="uk-UA" sz="19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just"/>
            <a:r>
              <a:rPr lang="uk-UA" sz="26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Огляд літератури. </a:t>
            </a:r>
          </a:p>
          <a:p>
            <a:pPr marL="0" indent="0" algn="just"/>
            <a:r>
              <a:rPr lang="uk-UA" sz="1900" b="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Розділ є факультативним.</a:t>
            </a:r>
            <a:endParaRPr lang="uk-UA" sz="1900" b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1" t="-16" r="11647" b="9968"/>
          <a:stretch/>
        </p:blipFill>
        <p:spPr bwMode="auto">
          <a:xfrm>
            <a:off x="6444208" y="4221088"/>
            <a:ext cx="2520280" cy="147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59783"/>
            <a:ext cx="2592288" cy="149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219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121</TotalTime>
  <Words>787</Words>
  <Application>Microsoft Office PowerPoint</Application>
  <PresentationFormat>Экран (4:3)</PresentationFormat>
  <Paragraphs>106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Углы</vt:lpstr>
      <vt:lpstr>«Право. людина довкілля / Law. Human. Environment»</vt:lpstr>
      <vt:lpstr>Загальні вимоги</vt:lpstr>
      <vt:lpstr>Презентация PowerPoint</vt:lpstr>
      <vt:lpstr>Структура статті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Сайт журналу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«Право. людина довкілля / Law. Human. Environment»</dc:title>
  <dc:creator>marina</dc:creator>
  <cp:lastModifiedBy>marina</cp:lastModifiedBy>
  <cp:revision>18</cp:revision>
  <dcterms:created xsi:type="dcterms:W3CDTF">2022-10-03T10:41:57Z</dcterms:created>
  <dcterms:modified xsi:type="dcterms:W3CDTF">2023-02-18T08:24:53Z</dcterms:modified>
</cp:coreProperties>
</file>