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96" y="-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220FA-7475-445D-8C30-FCE29B1725D2}" type="datetimeFigureOut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01D0D-1927-402B-9215-9157A861B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FF052-72D9-4E62-B395-C484F4CEDDCD}" type="datetimeFigureOut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35055-E207-47C5-917D-445E12CCE7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2D3CF-FFB6-46A2-BD66-14EEE5BE6B92}" type="datetimeFigureOut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309AF-7CC8-44BF-80F5-CBDF071DAC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549D5-EF05-42C2-B56F-1F471BAD0132}" type="datetimeFigureOut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43039-0247-4801-A912-9548912790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DE309-B749-4FF4-B2D5-3EAAAD4E36FB}" type="datetimeFigureOut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A43BA-2021-4468-8064-4A0C9F1DA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AABE4-D909-4F16-8D26-A155E40D40E7}" type="datetimeFigureOut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FFF28-E9CD-4E68-A430-81872A7E58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BEDB9-E43A-4818-8045-F0FD615B1A4A}" type="datetimeFigureOut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61A5A-4AE7-4CC3-AB95-FD1A47BEE2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17958-50EC-4730-A5A6-AD2192DEB062}" type="datetimeFigureOut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10BD5-CD50-4FB0-A491-1304DF75B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EBC3D-31C9-4E4A-918C-337057D3CCCA}" type="datetimeFigureOut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54DD1-03F1-47F4-88D7-D46BB2BF6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CB223-7B45-4DC2-A234-05FEB3C614B6}" type="datetimeFigureOut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F5AED-3943-4A71-B910-3902BAC3D3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E8A51-55C4-441D-ADB8-98A101344812}" type="datetimeFigureOut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869BA-8E97-43B7-98A8-AD6FD5DBD9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29E5AC-B72E-4305-AC21-09BD87DC5CA9}" type="datetimeFigureOut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BA1C67-DC11-45FF-A337-C11FDD9C6C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/>
              <a:t>ЕФЕКТИВНІСТЬ ВИРОБНИЦТВА ПРОДУКЦІЇ ГРИБІВНИЦТВА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58050" y="4821238"/>
            <a:ext cx="4933950" cy="1655762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uk-UA" sz="1800" smtClean="0">
                <a:solidFill>
                  <a:srgbClr val="000000"/>
                </a:solidFill>
                <a:latin typeface="Palatino Linotype" pitchFamily="18" charset="0"/>
              </a:rPr>
              <a:t>Виконав: студент економічного факультету І</a:t>
            </a:r>
            <a:r>
              <a:rPr lang="en-US" sz="1800" smtClean="0">
                <a:solidFill>
                  <a:srgbClr val="000000"/>
                </a:solidFill>
                <a:latin typeface="Palatino Linotype" pitchFamily="18" charset="0"/>
              </a:rPr>
              <a:t>V</a:t>
            </a:r>
            <a:r>
              <a:rPr lang="uk-UA" sz="1800" smtClean="0">
                <a:solidFill>
                  <a:srgbClr val="000000"/>
                </a:solidFill>
                <a:latin typeface="Palatino Linotype" pitchFamily="18" charset="0"/>
              </a:rPr>
              <a:t> курсу</a:t>
            </a:r>
            <a:r>
              <a:rPr lang="en-US" sz="1800" smtClean="0">
                <a:solidFill>
                  <a:srgbClr val="000000"/>
                </a:solidFill>
                <a:latin typeface="Palatino Linotype" pitchFamily="18" charset="0"/>
              </a:rPr>
              <a:t> I </a:t>
            </a:r>
            <a:r>
              <a:rPr lang="uk-UA" sz="1800" smtClean="0">
                <a:solidFill>
                  <a:srgbClr val="000000"/>
                </a:solidFill>
                <a:latin typeface="Palatino Linotype" pitchFamily="18" charset="0"/>
              </a:rPr>
              <a:t>групи 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uk-UA" sz="1800" smtClean="0">
                <a:solidFill>
                  <a:srgbClr val="000000"/>
                </a:solidFill>
                <a:latin typeface="Palatino Linotype" pitchFamily="18" charset="0"/>
              </a:rPr>
              <a:t>напрям підготовки 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uk-UA" sz="1800" smtClean="0">
                <a:solidFill>
                  <a:srgbClr val="000000"/>
                </a:solidFill>
                <a:latin typeface="Palatino Linotype" pitchFamily="18" charset="0"/>
              </a:rPr>
              <a:t>“Економіка підприємства”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uk-UA" sz="1800" smtClean="0">
                <a:solidFill>
                  <a:srgbClr val="000000"/>
                </a:solidFill>
                <a:latin typeface="Palatino Linotype" pitchFamily="18" charset="0"/>
              </a:rPr>
              <a:t>Гісем А.В.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endParaRPr lang="ru-RU" sz="1800" smtClean="0">
              <a:solidFill>
                <a:srgbClr val="000000"/>
              </a:solidFill>
              <a:latin typeface="Palatino Linotype" pitchFamily="18" charset="0"/>
            </a:endParaRPr>
          </a:p>
          <a:p>
            <a:endParaRPr lang="ru-RU" smtClean="0"/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417513" y="5880100"/>
            <a:ext cx="4032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Керівник: Ланченко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Є.О.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3275" y="2878138"/>
            <a:ext cx="3914775" cy="31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717550" y="631825"/>
            <a:ext cx="77343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latin typeface="Calibri" pitchFamily="34" charset="0"/>
              </a:rPr>
              <a:t>Бізнес на вирощуванні грибів є одним із високорентабельних видів агробізнесу.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14339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0" y="352425"/>
            <a:ext cx="489585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7550" y="2151063"/>
            <a:ext cx="4827588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8"/>
          <p:cNvSpPr txBox="1">
            <a:spLocks noChangeArrowheads="1"/>
          </p:cNvSpPr>
          <p:nvPr/>
        </p:nvSpPr>
        <p:spPr bwMode="auto">
          <a:xfrm>
            <a:off x="6400800" y="4448175"/>
            <a:ext cx="52578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Рентабельність розведення грибів відзначають на рівні 30-50%. На неї впливають умови вирощування, обсяг виробництва, енерговитрати і інші фактори.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590550" y="347663"/>
            <a:ext cx="58293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Одним з найперспективніших напрямів даного виду діяльності є бізнес на вирощуванні </a:t>
            </a:r>
            <a:r>
              <a:rPr lang="ru-RU" sz="2400" b="1">
                <a:latin typeface="Calibri" pitchFamily="34" charset="0"/>
              </a:rPr>
              <a:t>печериць </a:t>
            </a:r>
            <a:r>
              <a:rPr lang="ru-RU" sz="2400">
                <a:latin typeface="Calibri" pitchFamily="34" charset="0"/>
              </a:rPr>
              <a:t>(шампіньйонів), оскільки саме шампіньйони займають найбільший відсоток серед споживаних грибів.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6732588" y="3787775"/>
            <a:ext cx="478155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Шампіньйони</a:t>
            </a:r>
            <a:r>
              <a:rPr lang="ru-RU" sz="2400">
                <a:latin typeface="Calibri" pitchFamily="34" charset="0"/>
              </a:rPr>
              <a:t> – джерело багатьох поживних речовин. Вони містять багато білків (3 грама на 100 грам продукту), які легко засвоюються, великий відсоток амінокислот, вони багатші, ніж овочі, водорозчинними вітамінами.</a:t>
            </a:r>
          </a:p>
        </p:txBody>
      </p:sp>
      <p:pic>
        <p:nvPicPr>
          <p:cNvPr id="15364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57200"/>
            <a:ext cx="41275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0550" y="2903538"/>
            <a:ext cx="56769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493713" y="219075"/>
            <a:ext cx="85344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Вирощують печериці по-різному: на гребенях, на полицях, у мішках, у контейнерах, у брикетах. </a:t>
            </a:r>
          </a:p>
        </p:txBody>
      </p:sp>
      <p:pic>
        <p:nvPicPr>
          <p:cNvPr id="16387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4238" y="3816350"/>
            <a:ext cx="32893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9963" y="1217613"/>
            <a:ext cx="50228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7850" y="771525"/>
            <a:ext cx="45847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8125" y="3906838"/>
            <a:ext cx="41529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Рисунок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08975" y="3908425"/>
            <a:ext cx="3632200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Box 11"/>
          <p:cNvSpPr txBox="1">
            <a:spLocks noChangeArrowheads="1"/>
          </p:cNvSpPr>
          <p:nvPr/>
        </p:nvSpPr>
        <p:spPr bwMode="auto">
          <a:xfrm>
            <a:off x="8497888" y="758825"/>
            <a:ext cx="1627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>
                <a:solidFill>
                  <a:schemeClr val="bg1"/>
                </a:solidFill>
                <a:latin typeface="Calibri" pitchFamily="34" charset="0"/>
              </a:rPr>
              <a:t>Брикети</a:t>
            </a:r>
            <a:endParaRPr lang="ru-RU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393" name="TextBox 12"/>
          <p:cNvSpPr txBox="1">
            <a:spLocks noChangeArrowheads="1"/>
          </p:cNvSpPr>
          <p:nvPr/>
        </p:nvSpPr>
        <p:spPr bwMode="auto">
          <a:xfrm>
            <a:off x="1876425" y="2974975"/>
            <a:ext cx="1927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>
                <a:solidFill>
                  <a:schemeClr val="bg1"/>
                </a:solidFill>
                <a:latin typeface="Calibri" pitchFamily="34" charset="0"/>
              </a:rPr>
              <a:t>Полиці</a:t>
            </a:r>
            <a:endParaRPr lang="ru-RU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394" name="TextBox 13"/>
          <p:cNvSpPr txBox="1">
            <a:spLocks noChangeArrowheads="1"/>
          </p:cNvSpPr>
          <p:nvPr/>
        </p:nvSpPr>
        <p:spPr bwMode="auto">
          <a:xfrm>
            <a:off x="9404350" y="3983038"/>
            <a:ext cx="2682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solidFill>
                  <a:schemeClr val="bg1"/>
                </a:solidFill>
                <a:latin typeface="Calibri" pitchFamily="34" charset="0"/>
              </a:rPr>
              <a:t>У контейнерах</a:t>
            </a:r>
            <a:endParaRPr lang="ru-RU" sz="2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395" name="TextBox 14"/>
          <p:cNvSpPr txBox="1">
            <a:spLocks noChangeArrowheads="1"/>
          </p:cNvSpPr>
          <p:nvPr/>
        </p:nvSpPr>
        <p:spPr bwMode="auto">
          <a:xfrm>
            <a:off x="5675313" y="3859213"/>
            <a:ext cx="1792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solidFill>
                  <a:schemeClr val="bg1"/>
                </a:solidFill>
                <a:latin typeface="Calibri" pitchFamily="34" charset="0"/>
              </a:rPr>
              <a:t>Мішки</a:t>
            </a:r>
            <a:endParaRPr lang="ru-RU" sz="2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396" name="TextBox 15"/>
          <p:cNvSpPr txBox="1">
            <a:spLocks noChangeArrowheads="1"/>
          </p:cNvSpPr>
          <p:nvPr/>
        </p:nvSpPr>
        <p:spPr bwMode="auto">
          <a:xfrm>
            <a:off x="379413" y="5954713"/>
            <a:ext cx="40846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solidFill>
                  <a:schemeClr val="bg1"/>
                </a:solidFill>
                <a:latin typeface="Calibri" pitchFamily="34" charset="0"/>
              </a:rPr>
              <a:t>На гребенях (колишні шахти)</a:t>
            </a:r>
            <a:endParaRPr lang="ru-RU" sz="24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80" name="Group 72"/>
          <p:cNvGraphicFramePr>
            <a:graphicFrameLocks noGrp="1"/>
          </p:cNvGraphicFramePr>
          <p:nvPr/>
        </p:nvGraphicFramePr>
        <p:xfrm>
          <a:off x="698500" y="730250"/>
          <a:ext cx="10741025" cy="5819775"/>
        </p:xfrm>
        <a:graphic>
          <a:graphicData uri="http://schemas.openxmlformats.org/drawingml/2006/table">
            <a:tbl>
              <a:tblPr/>
              <a:tblGrid>
                <a:gridCol w="3846513"/>
                <a:gridCol w="2278062"/>
                <a:gridCol w="2278063"/>
                <a:gridCol w="2338387"/>
              </a:tblGrid>
              <a:tr h="244475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Показник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0721" marR="207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Рік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0721" marR="207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Звітний рік у % до базисного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0721" marR="207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3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0721" marR="207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0721" marR="207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Чисельність працівників, осіб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0721" marR="207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0721" marR="207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0721" marR="207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0721" marR="207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Вартість основного капіталу, тис.грн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0721" marR="207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1 864,1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0721" marR="207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2 521,5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0721" marR="207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135,3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0721" marR="207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Витрати на основне виробництво, тис.грн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0721" marR="207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7 754,3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0721" marR="207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8 684,9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0721" marR="207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124,2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0721" marR="207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Вартість валової продукції, тис.грн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0721" marR="207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8845,7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0721" marR="207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10557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0721" marR="207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119,4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0721" marR="207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Виручка від реалізації продукції, тис.грн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0721" marR="207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9 953,0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0721" marR="207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11 879,7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0721" marR="207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0721" marR="207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Собівартість реалізованої продукції, тис.грн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0721" marR="207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7 754,3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0721" marR="207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8 684,9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0721" marR="207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0721" marR="207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Валовий прибуток від реалізації продукції, тис.грн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0721" marR="207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2198,7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0721" marR="207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3194,8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0721" marR="207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145,3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0721" marR="207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0721" marR="207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0721" marR="207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0721" marR="207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0721" marR="207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Рівень рентабельності підприємства %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0721" marR="207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0721" marR="207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0721" marR="207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0721" marR="207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69" name="TextBox 5"/>
          <p:cNvSpPr txBox="1">
            <a:spLocks noChangeArrowheads="1"/>
          </p:cNvSpPr>
          <p:nvPr/>
        </p:nvSpPr>
        <p:spPr bwMode="auto">
          <a:xfrm>
            <a:off x="1503363" y="0"/>
            <a:ext cx="8912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alibri" pitchFamily="34" charset="0"/>
              </a:rPr>
              <a:t>Економічна ефективність виробництва печериць у порівнянні звітного року з базисним на прикладі ПП «Яблунівський виробничий комплекс»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525" y="422275"/>
            <a:ext cx="7405688" cy="60356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263" algn="just">
              <a:lnSpc>
                <a:spcPct val="150000"/>
              </a:lnSpc>
            </a:pPr>
            <a:r>
              <a:rPr lang="uk-UA" sz="2000" b="1">
                <a:latin typeface="Times New Roman" pitchFamily="18" charset="0"/>
                <a:cs typeface="Times New Roman" pitchFamily="18" charset="0"/>
              </a:rPr>
              <a:t>Підвищення економічної ефективності грибівництва можна досягти наступним чином: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lnSpc>
                <a:spcPct val="150000"/>
              </a:lnSpc>
              <a:buFont typeface="Wingdings" pitchFamily="2" charset="2"/>
              <a:buChar char=""/>
            </a:pPr>
            <a:r>
              <a:rPr lang="uk-UA" sz="2000">
                <a:latin typeface="Calibri" pitchFamily="34" charset="0"/>
              </a:rPr>
              <a:t>компост купувати у відомих постачальників або виготовляти його за всіма технологічними правилами, забезпечити якість сировини для компосту;</a:t>
            </a:r>
            <a:endParaRPr lang="ru-RU" sz="2800">
              <a:latin typeface="Calibri" pitchFamily="34" charset="0"/>
            </a:endParaRPr>
          </a:p>
          <a:p>
            <a:pPr indent="449263" algn="just">
              <a:lnSpc>
                <a:spcPct val="150000"/>
              </a:lnSpc>
              <a:buFont typeface="Wingdings" pitchFamily="2" charset="2"/>
              <a:buChar char=""/>
            </a:pPr>
            <a:r>
              <a:rPr lang="uk-UA" sz="2000">
                <a:latin typeface="Calibri" pitchFamily="34" charset="0"/>
              </a:rPr>
              <a:t>міцелій (грибницю) необхідно купувати у перевірених виробників;</a:t>
            </a:r>
            <a:endParaRPr lang="ru-RU" sz="2800">
              <a:latin typeface="Calibri" pitchFamily="34" charset="0"/>
            </a:endParaRPr>
          </a:p>
          <a:p>
            <a:pPr indent="449263" algn="just">
              <a:lnSpc>
                <a:spcPct val="150000"/>
              </a:lnSpc>
              <a:buFont typeface="Wingdings" pitchFamily="2" charset="2"/>
              <a:buChar char=""/>
            </a:pPr>
            <a:r>
              <a:rPr lang="uk-UA" sz="2000">
                <a:latin typeface="Calibri" pitchFamily="34" charset="0"/>
              </a:rPr>
              <a:t>підтримувати необхідні вологість і температуру у виробничих приміщеннях, а також вентиляцію приміщень;</a:t>
            </a:r>
            <a:endParaRPr lang="ru-RU" sz="2800">
              <a:latin typeface="Calibri" pitchFamily="34" charset="0"/>
            </a:endParaRPr>
          </a:p>
          <a:p>
            <a:pPr indent="449263" algn="just">
              <a:lnSpc>
                <a:spcPct val="150000"/>
              </a:lnSpc>
              <a:buFont typeface="Wingdings" pitchFamily="2" charset="2"/>
              <a:buChar char=""/>
            </a:pPr>
            <a:r>
              <a:rPr lang="uk-UA" sz="2000">
                <a:latin typeface="Calibri" pitchFamily="34" charset="0"/>
              </a:rPr>
              <a:t>пошук і контрактація поставок грибів </a:t>
            </a:r>
            <a:r>
              <a:rPr lang="uk-UA" sz="2000"/>
              <a:t>і диверсифікація каналів збуту</a:t>
            </a:r>
            <a:r>
              <a:rPr lang="uk-UA" sz="2000">
                <a:latin typeface="Calibri" pitchFamily="34" charset="0"/>
              </a:rPr>
              <a:t>;</a:t>
            </a:r>
            <a:endParaRPr lang="ru-RU" sz="2800">
              <a:latin typeface="Calibri" pitchFamily="34" charset="0"/>
            </a:endParaRPr>
          </a:p>
          <a:p>
            <a:pPr indent="449263" algn="just">
              <a:lnSpc>
                <a:spcPct val="150000"/>
              </a:lnSpc>
              <a:buFont typeface="Wingdings" pitchFamily="2" charset="2"/>
              <a:buChar char=""/>
            </a:pPr>
            <a:r>
              <a:rPr lang="uk-UA" sz="2000">
                <a:latin typeface="Calibri" pitchFamily="34" charset="0"/>
              </a:rPr>
              <a:t>раціональна організація</a:t>
            </a:r>
            <a:r>
              <a:rPr lang="uk-UA" sz="2000"/>
              <a:t>, планування та мотивація праці персоналу підприємства</a:t>
            </a:r>
            <a:r>
              <a:rPr lang="uk-UA" sz="2000">
                <a:latin typeface="Calibri" pitchFamily="34" charset="0"/>
              </a:rPr>
              <a:t>.</a:t>
            </a:r>
            <a:endParaRPr lang="ru-RU" sz="2800">
              <a:latin typeface="Calibri" pitchFamily="34" charset="0"/>
            </a:endParaRPr>
          </a:p>
        </p:txBody>
      </p:sp>
      <p:pic>
        <p:nvPicPr>
          <p:cNvPr id="1843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6213" y="3848100"/>
            <a:ext cx="4284662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6175" y="963613"/>
            <a:ext cx="23431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2254250" y="461963"/>
            <a:ext cx="6781800" cy="3584575"/>
          </a:xfrm>
        </p:spPr>
        <p:txBody>
          <a:bodyPr/>
          <a:lstStyle/>
          <a:p>
            <a:pPr algn="ctr"/>
            <a:r>
              <a:rPr lang="uk-UA" sz="6600" b="1" smtClean="0">
                <a:solidFill>
                  <a:srgbClr val="0066FF"/>
                </a:solidFill>
              </a:rPr>
              <a:t>Дякую за увагу!</a:t>
            </a:r>
            <a:endParaRPr lang="ru-RU" sz="6600" b="1" smtClean="0">
              <a:solidFill>
                <a:srgbClr val="0066FF"/>
              </a:solidFill>
            </a:endParaRPr>
          </a:p>
        </p:txBody>
      </p:sp>
      <p:pic>
        <p:nvPicPr>
          <p:cNvPr id="1945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5750" y="2605088"/>
            <a:ext cx="3871913" cy="387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8" y="3613150"/>
            <a:ext cx="375602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7"/>
          <p:cNvSpPr txBox="1">
            <a:spLocks noChangeArrowheads="1"/>
          </p:cNvSpPr>
          <p:nvPr/>
        </p:nvSpPr>
        <p:spPr bwMode="auto">
          <a:xfrm>
            <a:off x="3952875" y="5457825"/>
            <a:ext cx="4210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000">
                <a:latin typeface="Calibri" pitchFamily="34" charset="0"/>
              </a:rPr>
              <a:t>Запитання?</a:t>
            </a:r>
            <a:endParaRPr lang="ru-RU" sz="4000">
              <a:latin typeface="Calibri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453</TotalTime>
  <Words>279</Words>
  <Application>Microsoft Office PowerPoint</Application>
  <PresentationFormat>Произвольный</PresentationFormat>
  <Paragraphs>62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Calibri</vt:lpstr>
      <vt:lpstr>Arial</vt:lpstr>
      <vt:lpstr>Calibri Light</vt:lpstr>
      <vt:lpstr>Palatino Linotype</vt:lpstr>
      <vt:lpstr>Times New Roman</vt:lpstr>
      <vt:lpstr>Wingdings</vt:lpstr>
      <vt:lpstr>Office Theme</vt:lpstr>
      <vt:lpstr>ЕФЕКТИВНІСТЬ ВИРОБНИЦТВА ПРОДУКЦІЇ ГРИБІВНИЦТВА </vt:lpstr>
      <vt:lpstr>Слайд 2</vt:lpstr>
      <vt:lpstr>Слайд 3</vt:lpstr>
      <vt:lpstr>Слайд 4</vt:lpstr>
      <vt:lpstr>Слайд 5</vt:lpstr>
      <vt:lpstr>Слайд 6</vt:lpstr>
      <vt:lpstr>Дякую за увагу!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Lanchenko Yevhenii</cp:lastModifiedBy>
  <cp:revision>40</cp:revision>
  <dcterms:created xsi:type="dcterms:W3CDTF">2018-11-20T15:02:01Z</dcterms:created>
  <dcterms:modified xsi:type="dcterms:W3CDTF">2018-11-21T06:37:33Z</dcterms:modified>
</cp:coreProperties>
</file>