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58" r:id="rId5"/>
    <p:sldId id="261" r:id="rId6"/>
    <p:sldId id="265" r:id="rId7"/>
    <p:sldId id="264" r:id="rId8"/>
    <p:sldId id="267" r:id="rId9"/>
    <p:sldId id="26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883"/>
    <a:srgbClr val="8BBB4C"/>
    <a:srgbClr val="D75D5E"/>
    <a:srgbClr val="D45656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4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75;&#1088;&#1072;&#1092;&#1110;&#1082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layout>
        <c:manualLayout>
          <c:xMode val="edge"/>
          <c:yMode val="edge"/>
          <c:x val="5.8401137357830318E-3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дол. США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590332458442692E-2"/>
                  <c:y val="4.3819626713327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DA4-41D0-8A04-9995E962B040}"/>
                </c:ext>
              </c:extLst>
            </c:dLbl>
            <c:dLbl>
              <c:idx val="1"/>
              <c:layout>
                <c:manualLayout>
                  <c:x val="-4.2333333333333334E-2"/>
                  <c:y val="4.3819626713327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A4-41D0-8A04-9995E962B040}"/>
                </c:ext>
              </c:extLst>
            </c:dLbl>
            <c:dLbl>
              <c:idx val="2"/>
              <c:layout>
                <c:manualLayout>
                  <c:x val="-7.5625109361329879E-2"/>
                  <c:y val="-4.4143336249635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DA4-41D0-8A04-9995E962B040}"/>
                </c:ext>
              </c:extLst>
            </c:dLbl>
            <c:dLbl>
              <c:idx val="3"/>
              <c:layout>
                <c:manualLayout>
                  <c:x val="-5.8958442694663167E-2"/>
                  <c:y val="-3.0254447360746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A4-41D0-8A04-9995E962B040}"/>
                </c:ext>
              </c:extLst>
            </c:dLbl>
            <c:dLbl>
              <c:idx val="4"/>
              <c:layout>
                <c:manualLayout>
                  <c:x val="-7.2888888888888892E-2"/>
                  <c:y val="3.9189997083697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A4-41D0-8A04-9995E962B040}"/>
                </c:ext>
              </c:extLst>
            </c:dLbl>
            <c:dLbl>
              <c:idx val="5"/>
              <c:layout>
                <c:manualLayout>
                  <c:x val="-5.340288713910761E-2"/>
                  <c:y val="-5.8032225138524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DA4-41D0-8A04-9995E962B040}"/>
                </c:ext>
              </c:extLst>
            </c:dLbl>
            <c:dLbl>
              <c:idx val="6"/>
              <c:layout>
                <c:manualLayout>
                  <c:x val="-4.2333333333333438E-2"/>
                  <c:y val="3.9189997083697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DA4-41D0-8A04-9995E962B040}"/>
                </c:ext>
              </c:extLst>
            </c:dLbl>
            <c:dLbl>
              <c:idx val="7"/>
              <c:layout>
                <c:manualLayout>
                  <c:x val="-6.7291776027996505E-2"/>
                  <c:y val="-5.3402595508894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DA4-41D0-8A04-9995E962B040}"/>
                </c:ext>
              </c:extLst>
            </c:dLbl>
            <c:dLbl>
              <c:idx val="8"/>
              <c:layout>
                <c:manualLayout>
                  <c:x val="-3.1222222222222325E-2"/>
                  <c:y val="3.9189997083697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DA4-41D0-8A04-9995E962B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Україна</c:v>
                </c:pt>
                <c:pt idx="1">
                  <c:v>Польща</c:v>
                </c:pt>
                <c:pt idx="2">
                  <c:v>Чехія</c:v>
                </c:pt>
                <c:pt idx="3">
                  <c:v>Німеччина</c:v>
                </c:pt>
                <c:pt idx="4">
                  <c:v>Румунія</c:v>
                </c:pt>
                <c:pt idx="5">
                  <c:v>Білорусь</c:v>
                </c:pt>
                <c:pt idx="6">
                  <c:v>Росія</c:v>
                </c:pt>
                <c:pt idx="7">
                  <c:v>Канада</c:v>
                </c:pt>
                <c:pt idx="8">
                  <c:v>США</c:v>
                </c:pt>
                <c:pt idx="9">
                  <c:v>Норвегія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8130</c:v>
                </c:pt>
                <c:pt idx="1">
                  <c:v>26150</c:v>
                </c:pt>
                <c:pt idx="2">
                  <c:v>30588</c:v>
                </c:pt>
                <c:pt idx="3">
                  <c:v>46136</c:v>
                </c:pt>
                <c:pt idx="4">
                  <c:v>22646</c:v>
                </c:pt>
                <c:pt idx="5">
                  <c:v>16323</c:v>
                </c:pt>
                <c:pt idx="6">
                  <c:v>24233</c:v>
                </c:pt>
                <c:pt idx="7">
                  <c:v>43433</c:v>
                </c:pt>
                <c:pt idx="8">
                  <c:v>54941</c:v>
                </c:pt>
                <c:pt idx="9">
                  <c:v>68012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DA4-41D0-8A04-9995E962B0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70744320"/>
        <c:axId val="70746112"/>
      </c:lineChart>
      <c:catAx>
        <c:axId val="7074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uk-UA"/>
          </a:p>
        </c:txPr>
        <c:crossAx val="70746112"/>
        <c:crosses val="autoZero"/>
        <c:auto val="1"/>
        <c:lblAlgn val="ctr"/>
        <c:lblOffset val="100"/>
        <c:noMultiLvlLbl val="0"/>
      </c:catAx>
      <c:valAx>
        <c:axId val="7074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uk-UA"/>
          </a:p>
        </c:txPr>
        <c:crossAx val="7074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  <a:effectLst/>
  </c:spPr>
  <c:txPr>
    <a:bodyPr/>
    <a:lstStyle/>
    <a:p>
      <a:pPr>
        <a:defRPr sz="1800">
          <a:latin typeface="Franklin Gothic Book" panose="020B0503020102020204" pitchFamily="34" charset="0"/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19"/>
          <a:stretch/>
        </p:blipFill>
        <p:spPr>
          <a:xfrm>
            <a:off x="0" y="1518823"/>
            <a:ext cx="9144000" cy="53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2828" y="1041400"/>
            <a:ext cx="9007521" cy="2387600"/>
          </a:xfrm>
        </p:spPr>
        <p:txBody>
          <a:bodyPr>
            <a:normAutofit fontScale="90000"/>
          </a:bodyPr>
          <a:lstStyle/>
          <a:p>
            <a:r>
              <a:rPr lang="ru-RU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Осв</a:t>
            </a:r>
            <a:r>
              <a:rPr lang="uk-UA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ітня</a:t>
            </a:r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домінанта як каталізатор динамічного соціально-економічного розвитку суспільства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D4565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6519" y="5173403"/>
            <a:ext cx="4230806" cy="1408372"/>
          </a:xfrm>
          <a:solidFill>
            <a:schemeClr val="bg1">
              <a:lumMod val="95000"/>
              <a:alpha val="68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Виконала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Студентка М2 1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Савченко Ю.К.</a:t>
            </a: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Науковий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керівник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К.е.н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., доц., Балан О.Д.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190" y="1965017"/>
            <a:ext cx="7886700" cy="3848028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 Гарантувати загальний та постійний доступ до навчання та отримання навичок, необхідних для стабільної активності в суспільстві знань;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Підвищити рівня інвестицій в людські ресурси, </a:t>
            </a:r>
            <a:r>
              <a:rPr lang="uk-UA" dirty="0" smtClean="0"/>
              <a:t>дослідження </a:t>
            </a:r>
            <a:r>
              <a:rPr lang="uk-UA" dirty="0" smtClean="0"/>
              <a:t>та інноваційні проекти;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Вдосконалити механізм державного </a:t>
            </a:r>
            <a:r>
              <a:rPr lang="uk-UA" dirty="0" smtClean="0"/>
              <a:t>регулювання </a:t>
            </a:r>
            <a:r>
              <a:rPr lang="uk-UA" dirty="0" smtClean="0"/>
              <a:t>освітньої галузі;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Провести структурну трансформацію навчальних програм, планів;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Розпочати тісну співпрацю </a:t>
            </a:r>
            <a:r>
              <a:rPr lang="uk-UA" dirty="0" smtClean="0"/>
              <a:t>ЗВО та підприємств.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7546" y="763185"/>
            <a:ext cx="89119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Для 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покращення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соціально-економічного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становища через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вплив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освітньої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домінанти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необхідно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:</a:t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D4565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45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52020"/>
              </p:ext>
            </p:extLst>
          </p:nvPr>
        </p:nvGraphicFramePr>
        <p:xfrm>
          <a:off x="396212" y="2072011"/>
          <a:ext cx="8351576" cy="3064650"/>
        </p:xfrm>
        <a:graphic>
          <a:graphicData uri="http://schemas.openxmlformats.org/drawingml/2006/table">
            <a:tbl>
              <a:tblPr/>
              <a:tblGrid>
                <a:gridCol w="2919767">
                  <a:extLst>
                    <a:ext uri="{9D8B030D-6E8A-4147-A177-3AD203B41FA5}">
                      <a16:colId xmlns:a16="http://schemas.microsoft.com/office/drawing/2014/main" val="551880979"/>
                    </a:ext>
                  </a:extLst>
                </a:gridCol>
                <a:gridCol w="1132764">
                  <a:extLst>
                    <a:ext uri="{9D8B030D-6E8A-4147-A177-3AD203B41FA5}">
                      <a16:colId xmlns:a16="http://schemas.microsoft.com/office/drawing/2014/main" val="892309696"/>
                    </a:ext>
                  </a:extLst>
                </a:gridCol>
                <a:gridCol w="764275">
                  <a:extLst>
                    <a:ext uri="{9D8B030D-6E8A-4147-A177-3AD203B41FA5}">
                      <a16:colId xmlns:a16="http://schemas.microsoft.com/office/drawing/2014/main" val="4197529618"/>
                    </a:ext>
                  </a:extLst>
                </a:gridCol>
                <a:gridCol w="873456">
                  <a:extLst>
                    <a:ext uri="{9D8B030D-6E8A-4147-A177-3AD203B41FA5}">
                      <a16:colId xmlns:a16="http://schemas.microsoft.com/office/drawing/2014/main" val="2613099497"/>
                    </a:ext>
                  </a:extLst>
                </a:gridCol>
                <a:gridCol w="791571">
                  <a:extLst>
                    <a:ext uri="{9D8B030D-6E8A-4147-A177-3AD203B41FA5}">
                      <a16:colId xmlns:a16="http://schemas.microsoft.com/office/drawing/2014/main" val="3012154511"/>
                    </a:ext>
                  </a:extLst>
                </a:gridCol>
                <a:gridCol w="709683">
                  <a:extLst>
                    <a:ext uri="{9D8B030D-6E8A-4147-A177-3AD203B41FA5}">
                      <a16:colId xmlns:a16="http://schemas.microsoft.com/office/drawing/2014/main" val="1388766943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val="471053016"/>
                    </a:ext>
                  </a:extLst>
                </a:gridCol>
              </a:tblGrid>
              <a:tr h="39276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Показник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Одиниця виміру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2020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74816"/>
                  </a:ext>
                </a:extLst>
              </a:tr>
              <a:tr h="19638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ВВП на душу </a:t>
                      </a:r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населення за ПКС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тис. </a:t>
                      </a:r>
                      <a:r>
                        <a:rPr lang="uk-UA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</a:t>
                      </a:r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США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8 147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7 375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7 593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8 130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16 000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489795"/>
                  </a:ext>
                </a:extLst>
              </a:tr>
              <a:tr h="19638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Інфляція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відсоток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24,9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43,3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182574"/>
                  </a:ext>
                </a:extLst>
              </a:tr>
              <a:tr h="19638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Індекс глобальної конкурентоспросожності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місце в рейтингу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486896"/>
                  </a:ext>
                </a:extLst>
              </a:tr>
              <a:tr h="19638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Рейтинг ведення бізнесу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місце в рейтингу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724783"/>
                  </a:ext>
                </a:extLst>
              </a:tr>
              <a:tr h="196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Середня очікувана тривалість життя населення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роки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71,37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71,38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71,68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71,98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74,00</a:t>
                      </a:r>
                    </a:p>
                  </a:txBody>
                  <a:tcPr marL="7855" marR="7855" marT="785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134725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28650" y="515251"/>
            <a:ext cx="8187804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D4565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1050" y="667651"/>
            <a:ext cx="81878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Динаміка та прогноз основних показників соціально-економічного розвитку України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D4565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459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32" y="1343141"/>
            <a:ext cx="6946709" cy="401866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4509" y="568871"/>
            <a:ext cx="8045356" cy="774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Зміна ВВП на душу населення зі зміною державних видатків на освіту 2014-2017 рр.</a:t>
            </a:r>
          </a:p>
          <a:p>
            <a:pPr algn="ctr"/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D4565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29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621627"/>
              </p:ext>
            </p:extLst>
          </p:nvPr>
        </p:nvGraphicFramePr>
        <p:xfrm>
          <a:off x="1064525" y="1337480"/>
          <a:ext cx="7410735" cy="444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47214" y="249311"/>
            <a:ext cx="8045356" cy="774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Величина ВВП на душу населення </a:t>
            </a:r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за ПКС у </a:t>
            </a:r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2017 р.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D4565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29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379659"/>
              </p:ext>
            </p:extLst>
          </p:nvPr>
        </p:nvGraphicFramePr>
        <p:xfrm>
          <a:off x="937004" y="1554151"/>
          <a:ext cx="7502004" cy="4578926"/>
        </p:xfrm>
        <a:graphic>
          <a:graphicData uri="http://schemas.openxmlformats.org/drawingml/2006/table">
            <a:tbl>
              <a:tblPr/>
              <a:tblGrid>
                <a:gridCol w="3027671">
                  <a:extLst>
                    <a:ext uri="{9D8B030D-6E8A-4147-A177-3AD203B41FA5}">
                      <a16:colId xmlns:a16="http://schemas.microsoft.com/office/drawing/2014/main" val="4217475520"/>
                    </a:ext>
                  </a:extLst>
                </a:gridCol>
                <a:gridCol w="2361062">
                  <a:extLst>
                    <a:ext uri="{9D8B030D-6E8A-4147-A177-3AD203B41FA5}">
                      <a16:colId xmlns:a16="http://schemas.microsoft.com/office/drawing/2014/main" val="2478340815"/>
                    </a:ext>
                  </a:extLst>
                </a:gridCol>
                <a:gridCol w="2113271">
                  <a:extLst>
                    <a:ext uri="{9D8B030D-6E8A-4147-A177-3AD203B41FA5}">
                      <a16:colId xmlns:a16="http://schemas.microsoft.com/office/drawing/2014/main" val="1641782579"/>
                    </a:ext>
                  </a:extLst>
                </a:gridCol>
              </a:tblGrid>
              <a:tr h="166687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Країна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ВВП на душу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населення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дол. США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Державні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витрати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освіту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% до ВВП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21247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Україна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8 130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5,87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858425"/>
                  </a:ext>
                </a:extLst>
              </a:tr>
              <a:tr h="357446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Польща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33449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Чехія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30 588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04155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Німеччина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94755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Румунія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22 646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2312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Білорусь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35938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Росія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24 233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7037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Канада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43 433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973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США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54 941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71657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Норвегія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68 012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73172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32012" y="408343"/>
            <a:ext cx="89119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Державні витрати на розвиток освіти в Україні та інших країнах світу, 2017 р.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D4565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742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526"/>
            <a:ext cx="9144000" cy="475488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47214" y="50256"/>
            <a:ext cx="8045356" cy="774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Рівень добробуту населення 2017 р.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D4565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344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1" y="824526"/>
            <a:ext cx="8285182" cy="525018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47214" y="50256"/>
            <a:ext cx="8045356" cy="774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4565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Інвестиційна карта світу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D4565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815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175" t="35028" r="39196" b="28965"/>
          <a:stretch/>
        </p:blipFill>
        <p:spPr>
          <a:xfrm>
            <a:off x="600500" y="600501"/>
            <a:ext cx="8182290" cy="39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9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022" t="19729" r="39406" b="26913"/>
          <a:stretch/>
        </p:blipFill>
        <p:spPr>
          <a:xfrm>
            <a:off x="928047" y="371626"/>
            <a:ext cx="7410735" cy="477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09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288</Words>
  <Application>Microsoft Office PowerPoint</Application>
  <PresentationFormat>Экран (4:3)</PresentationFormat>
  <Paragraphs>105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Times New Roman</vt:lpstr>
      <vt:lpstr>Wingdings</vt:lpstr>
      <vt:lpstr>Тема Office</vt:lpstr>
      <vt:lpstr>Освітня домінанта як каталізатор динамічного соціально-економічного розвитку суспільства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Юлія Савченко</cp:lastModifiedBy>
  <cp:revision>41</cp:revision>
  <dcterms:created xsi:type="dcterms:W3CDTF">2014-11-21T11:00:06Z</dcterms:created>
  <dcterms:modified xsi:type="dcterms:W3CDTF">2018-11-21T08:07:04Z</dcterms:modified>
</cp:coreProperties>
</file>