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7" r:id="rId4"/>
    <p:sldId id="258" r:id="rId5"/>
    <p:sldId id="277" r:id="rId7"/>
    <p:sldId id="259" r:id="rId8"/>
    <p:sldId id="260" r:id="rId9"/>
    <p:sldId id="261" r:id="rId10"/>
    <p:sldId id="262" r:id="rId11"/>
    <p:sldId id="263" r:id="rId12"/>
    <p:sldId id="264" r:id="rId13"/>
    <p:sldId id="279" r:id="rId14"/>
    <p:sldId id="288" r:id="rId15"/>
    <p:sldId id="289" r:id="rId16"/>
    <p:sldId id="278" r:id="rId17"/>
    <p:sldId id="280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84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980728"/>
            <a:ext cx="4632527" cy="1540933"/>
          </a:xfrm>
        </p:spPr>
        <p:txBody>
          <a:bodyPr>
            <a:noAutofit/>
          </a:bodyPr>
          <a:lstStyle/>
          <a:p>
            <a:r>
              <a:rPr lang="uk-UA" sz="3600" dirty="0"/>
              <a:t>ПРЕЗЕНТАЦІЯ СТУДЕНТСЬКОГО НАУКОВОГО ГУРТКА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4238" y="2708920"/>
            <a:ext cx="5762563" cy="305827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uk-UA" sz="3600" b="1" dirty="0"/>
              <a:t>Науковий гурток</a:t>
            </a:r>
            <a:endParaRPr lang="uk-UA" sz="3600" b="1" dirty="0"/>
          </a:p>
          <a:p>
            <a:pPr>
              <a:lnSpc>
                <a:spcPct val="90000"/>
              </a:lnSpc>
              <a:defRPr/>
            </a:pPr>
            <a:r>
              <a:rPr lang="uk-UA" sz="6400" dirty="0"/>
              <a:t>«Вища математика»</a:t>
            </a:r>
            <a:endParaRPr lang="uk-UA" sz="6400" dirty="0"/>
          </a:p>
          <a:p>
            <a:pPr>
              <a:lnSpc>
                <a:spcPct val="90000"/>
              </a:lnSpc>
              <a:defRPr/>
            </a:pPr>
            <a:r>
              <a:rPr lang="uk-UA" sz="3600" dirty="0"/>
              <a:t>Науковий керівник: доцент Шостак С.В.</a:t>
            </a:r>
            <a:endParaRPr lang="ru-RU" sz="3600" dirty="0"/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1835696" y="2521661"/>
            <a:ext cx="6851105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971600" y="404664"/>
            <a:ext cx="7704667" cy="6453336"/>
          </a:xfrm>
        </p:spPr>
        <p:txBody>
          <a:bodyPr>
            <a:normAutofit/>
          </a:bodyPr>
          <a:lstStyle/>
          <a:p>
            <a:r>
              <a:rPr lang="ru-RU" sz="1400" dirty="0" err="1"/>
              <a:t>Диференціальні</a:t>
            </a:r>
            <a:r>
              <a:rPr lang="ru-RU" sz="1400" dirty="0"/>
              <a:t> </a:t>
            </a:r>
            <a:r>
              <a:rPr lang="ru-RU" sz="1400" dirty="0" err="1"/>
              <a:t>рівняння</a:t>
            </a:r>
            <a:r>
              <a:rPr lang="ru-RU" sz="1400" dirty="0"/>
              <a:t> з </a:t>
            </a:r>
            <a:r>
              <a:rPr lang="ru-RU" sz="1400" dirty="0" err="1"/>
              <a:t>частинними</a:t>
            </a:r>
            <a:r>
              <a:rPr lang="ru-RU" sz="1400" dirty="0"/>
              <a:t> </a:t>
            </a:r>
            <a:r>
              <a:rPr lang="ru-RU" sz="1400" dirty="0" err="1"/>
              <a:t>похідними</a:t>
            </a:r>
            <a:r>
              <a:rPr lang="ru-RU" sz="1400" dirty="0"/>
              <a:t>.</a:t>
            </a:r>
            <a:endParaRPr lang="uk-UA" sz="1400" dirty="0"/>
          </a:p>
          <a:p>
            <a:pPr marL="0" indent="0" algn="r">
              <a:buNone/>
            </a:pPr>
            <a:r>
              <a:rPr lang="ru-RU" sz="1400" i="1" dirty="0" err="1"/>
              <a:t>Доповідач</a:t>
            </a:r>
            <a:r>
              <a:rPr lang="ru-RU" sz="1400" i="1" dirty="0"/>
              <a:t> </a:t>
            </a:r>
            <a:r>
              <a:rPr lang="ru-RU" sz="1400" b="1" dirty="0"/>
              <a:t>–</a:t>
            </a:r>
            <a:r>
              <a:rPr lang="ru-RU" sz="1400" i="1" dirty="0"/>
              <a:t> студент 1 курсу </a:t>
            </a:r>
            <a:endParaRPr lang="uk-UA" sz="1400" dirty="0"/>
          </a:p>
          <a:p>
            <a:pPr marL="0" indent="0" algn="r">
              <a:buNone/>
            </a:pPr>
            <a:r>
              <a:rPr lang="ru-RU" sz="1400" i="1" dirty="0"/>
              <a:t>факультету ІТ Галай Е.А.</a:t>
            </a:r>
            <a:endParaRPr lang="uk-UA" sz="1400" dirty="0"/>
          </a:p>
          <a:p>
            <a:pPr marL="0" indent="0" algn="r">
              <a:buNone/>
            </a:pPr>
            <a:r>
              <a:rPr lang="ru-RU" sz="1400" i="1" dirty="0"/>
              <a:t>                                                  </a:t>
            </a:r>
            <a:r>
              <a:rPr lang="ru-RU" sz="1400" i="1" dirty="0" err="1"/>
              <a:t>Науковий</a:t>
            </a:r>
            <a:r>
              <a:rPr lang="ru-RU" sz="1400" i="1" dirty="0"/>
              <a:t> </a:t>
            </a:r>
            <a:r>
              <a:rPr lang="ru-RU" sz="1400" i="1" dirty="0" err="1"/>
              <a:t>керівник</a:t>
            </a:r>
            <a:r>
              <a:rPr lang="ru-RU" sz="1400" i="1" dirty="0"/>
              <a:t> </a:t>
            </a:r>
            <a:r>
              <a:rPr lang="ru-RU" sz="1400" b="1" dirty="0"/>
              <a:t>–</a:t>
            </a:r>
            <a:r>
              <a:rPr lang="ru-RU" sz="1400" i="1" dirty="0"/>
              <a:t> к.ф.-м.н., доц. Шостак С.В.</a:t>
            </a:r>
            <a:endParaRPr lang="uk-UA" sz="1400" dirty="0"/>
          </a:p>
          <a:p>
            <a:pPr marL="0" indent="0">
              <a:buNone/>
            </a:pPr>
            <a:r>
              <a:rPr lang="ru-RU" sz="1400" i="1" dirty="0"/>
              <a:t> </a:t>
            </a:r>
            <a:endParaRPr lang="uk-UA" sz="1400" dirty="0"/>
          </a:p>
          <a:p>
            <a:r>
              <a:rPr lang="ru-RU" sz="1400" dirty="0" err="1"/>
              <a:t>Комплексні</a:t>
            </a:r>
            <a:r>
              <a:rPr lang="ru-RU" sz="1400" dirty="0"/>
              <a:t> числа. </a:t>
            </a:r>
            <a:r>
              <a:rPr lang="ru-RU" sz="1400" dirty="0" err="1"/>
              <a:t>Функції</a:t>
            </a:r>
            <a:r>
              <a:rPr lang="ru-RU" sz="1400" dirty="0"/>
              <a:t> </a:t>
            </a:r>
            <a:r>
              <a:rPr lang="ru-RU" sz="1400" dirty="0" err="1"/>
              <a:t>комплексної</a:t>
            </a:r>
            <a:r>
              <a:rPr lang="ru-RU" sz="1400" dirty="0"/>
              <a:t> </a:t>
            </a:r>
            <a:r>
              <a:rPr lang="ru-RU" sz="1400" dirty="0" err="1"/>
              <a:t>змінної</a:t>
            </a:r>
            <a:r>
              <a:rPr lang="ru-RU" sz="1400" dirty="0"/>
              <a:t>.</a:t>
            </a:r>
            <a:endParaRPr lang="uk-UA" sz="1400" dirty="0"/>
          </a:p>
          <a:p>
            <a:pPr marL="0" indent="0" algn="r">
              <a:buNone/>
            </a:pPr>
            <a:r>
              <a:rPr lang="ru-RU" sz="1400" i="1" dirty="0" err="1"/>
              <a:t>Доповідач</a:t>
            </a:r>
            <a:r>
              <a:rPr lang="ru-RU" sz="1400" i="1" dirty="0"/>
              <a:t> </a:t>
            </a:r>
            <a:r>
              <a:rPr lang="ru-RU" sz="1400" b="1" dirty="0"/>
              <a:t>–</a:t>
            </a:r>
            <a:r>
              <a:rPr lang="ru-RU" sz="1400" i="1" dirty="0"/>
              <a:t> студент 1 курсу</a:t>
            </a:r>
            <a:endParaRPr lang="uk-UA" sz="1400" dirty="0"/>
          </a:p>
          <a:p>
            <a:pPr marL="0" indent="0" algn="r">
              <a:buNone/>
            </a:pPr>
            <a:r>
              <a:rPr lang="ru-RU" sz="1400" i="1" dirty="0"/>
              <a:t> факультету ІТ Денисюк О.П.</a:t>
            </a:r>
            <a:endParaRPr lang="ru-RU" sz="1400" i="1" dirty="0"/>
          </a:p>
          <a:p>
            <a:pPr marL="0" indent="0" algn="r">
              <a:buNone/>
            </a:pPr>
            <a:r>
              <a:rPr lang="ru-RU" sz="1400" i="1" dirty="0" smtClean="0"/>
              <a:t>                                                </a:t>
            </a:r>
            <a:r>
              <a:rPr lang="ru-RU" sz="1400" i="1" dirty="0" err="1"/>
              <a:t>Науковий</a:t>
            </a:r>
            <a:r>
              <a:rPr lang="ru-RU" sz="1400" i="1" dirty="0"/>
              <a:t> </a:t>
            </a:r>
            <a:r>
              <a:rPr lang="ru-RU" sz="1400" i="1" dirty="0" err="1"/>
              <a:t>керівник</a:t>
            </a:r>
            <a:r>
              <a:rPr lang="ru-RU" sz="1400" i="1" dirty="0"/>
              <a:t> </a:t>
            </a:r>
            <a:r>
              <a:rPr lang="ru-RU" sz="1400" b="1" dirty="0"/>
              <a:t>–</a:t>
            </a:r>
            <a:r>
              <a:rPr lang="ru-RU" sz="1400" i="1" dirty="0"/>
              <a:t> к.ф.-м.н., доц. Шостак С.В.</a:t>
            </a:r>
            <a:endParaRPr lang="uk-UA" sz="1400" dirty="0"/>
          </a:p>
          <a:p>
            <a:pPr marL="0" indent="0" algn="r">
              <a:buNone/>
            </a:pPr>
            <a:r>
              <a:rPr lang="ru-RU" sz="1400" i="1" dirty="0"/>
              <a:t> </a:t>
            </a:r>
            <a:endParaRPr lang="uk-UA" sz="1400" dirty="0"/>
          </a:p>
          <a:p>
            <a:r>
              <a:rPr lang="ru-RU" sz="1400" dirty="0" err="1"/>
              <a:t>Застосування</a:t>
            </a:r>
            <a:r>
              <a:rPr lang="ru-RU" sz="1400" dirty="0"/>
              <a:t> </a:t>
            </a:r>
            <a:r>
              <a:rPr lang="ru-RU" sz="1400" dirty="0" err="1"/>
              <a:t>програмного</a:t>
            </a:r>
            <a:r>
              <a:rPr lang="ru-RU" sz="1400" dirty="0"/>
              <a:t> пакету </a:t>
            </a:r>
            <a:r>
              <a:rPr lang="en-US" sz="1400" dirty="0"/>
              <a:t>MATHCAD</a:t>
            </a:r>
            <a:r>
              <a:rPr lang="ru-RU" sz="1400" dirty="0"/>
              <a:t> до </a:t>
            </a:r>
            <a:r>
              <a:rPr lang="ru-RU" sz="1400" dirty="0" err="1"/>
              <a:t>розв’язання</a:t>
            </a:r>
            <a:r>
              <a:rPr lang="ru-RU" sz="1400" dirty="0"/>
              <a:t> </a:t>
            </a:r>
            <a:r>
              <a:rPr lang="ru-RU" sz="1400" dirty="0" err="1"/>
              <a:t>диференціальних</a:t>
            </a:r>
            <a:r>
              <a:rPr lang="ru-RU" sz="1400" dirty="0"/>
              <a:t> </a:t>
            </a:r>
            <a:r>
              <a:rPr lang="ru-RU" sz="1400" dirty="0" err="1"/>
              <a:t>рівнянь</a:t>
            </a:r>
            <a:r>
              <a:rPr lang="ru-RU" sz="1400" dirty="0"/>
              <a:t>. </a:t>
            </a:r>
            <a:r>
              <a:rPr lang="ru-RU" sz="1400" i="1" dirty="0"/>
              <a:t>                                          </a:t>
            </a:r>
            <a:endParaRPr lang="uk-UA" sz="1400" dirty="0"/>
          </a:p>
          <a:p>
            <a:pPr marL="0" indent="0" algn="r">
              <a:buNone/>
            </a:pPr>
            <a:r>
              <a:rPr lang="ru-RU" sz="1400" i="1" dirty="0" err="1"/>
              <a:t>Доповідач</a:t>
            </a:r>
            <a:r>
              <a:rPr lang="ru-RU" sz="1400" i="1" dirty="0"/>
              <a:t> </a:t>
            </a:r>
            <a:r>
              <a:rPr lang="ru-RU" sz="1400" b="1" dirty="0"/>
              <a:t>–</a:t>
            </a:r>
            <a:r>
              <a:rPr lang="ru-RU" sz="1400" i="1" dirty="0"/>
              <a:t> студент 1 курсу </a:t>
            </a:r>
            <a:endParaRPr lang="uk-UA" sz="1400" dirty="0"/>
          </a:p>
          <a:p>
            <a:pPr marL="0" indent="0" algn="r">
              <a:buNone/>
            </a:pPr>
            <a:r>
              <a:rPr lang="ru-RU" sz="1400" i="1" dirty="0"/>
              <a:t>факультету ІТ </a:t>
            </a:r>
            <a:r>
              <a:rPr lang="ru-RU" sz="1400" i="1"/>
              <a:t>Маловатов Д.В.</a:t>
            </a:r>
            <a:endParaRPr lang="ru-RU" sz="1400" i="1"/>
          </a:p>
          <a:p>
            <a:pPr marL="0" indent="0" algn="r">
              <a:buNone/>
            </a:pPr>
            <a:r>
              <a:rPr lang="ru-RU" sz="1400" i="1" dirty="0"/>
              <a:t>                                                  </a:t>
            </a:r>
            <a:r>
              <a:rPr lang="ru-RU" sz="1400" i="1" dirty="0" err="1"/>
              <a:t>Науковий</a:t>
            </a:r>
            <a:r>
              <a:rPr lang="ru-RU" sz="1400" i="1" dirty="0"/>
              <a:t> </a:t>
            </a:r>
            <a:r>
              <a:rPr lang="ru-RU" sz="1400" i="1" dirty="0" err="1"/>
              <a:t>керівник</a:t>
            </a:r>
            <a:r>
              <a:rPr lang="ru-RU" sz="1400" i="1" dirty="0"/>
              <a:t> </a:t>
            </a:r>
            <a:r>
              <a:rPr lang="ru-RU" sz="1400" b="1" dirty="0"/>
              <a:t>–</a:t>
            </a:r>
            <a:r>
              <a:rPr lang="ru-RU" sz="1400" i="1" dirty="0"/>
              <a:t> к.ф.-м.н., доц. Шостак С.В.</a:t>
            </a:r>
            <a:endParaRPr lang="uk-UA" sz="1400" dirty="0"/>
          </a:p>
          <a:p>
            <a:pPr marL="0" indent="0">
              <a:buNone/>
            </a:pPr>
            <a:r>
              <a:rPr lang="ru-RU" sz="1400" i="1" dirty="0"/>
              <a:t> </a:t>
            </a:r>
            <a:endParaRPr lang="uk-UA" sz="1400" dirty="0"/>
          </a:p>
          <a:p>
            <a:r>
              <a:rPr lang="ru-RU" sz="1400" dirty="0" err="1"/>
              <a:t>Математичні</a:t>
            </a:r>
            <a:r>
              <a:rPr lang="ru-RU" sz="1400" dirty="0"/>
              <a:t> </a:t>
            </a:r>
            <a:r>
              <a:rPr lang="ru-RU" sz="1400" dirty="0" err="1"/>
              <a:t>моделі</a:t>
            </a:r>
            <a:r>
              <a:rPr lang="ru-RU" sz="1400" dirty="0"/>
              <a:t> в </a:t>
            </a:r>
            <a:r>
              <a:rPr lang="ru-RU" sz="1400" dirty="0" err="1"/>
              <a:t>інженерних</a:t>
            </a:r>
            <a:r>
              <a:rPr lang="ru-RU" sz="1400" dirty="0"/>
              <a:t> задачах.</a:t>
            </a:r>
            <a:r>
              <a:rPr lang="ru-RU" sz="1400" i="1" dirty="0"/>
              <a:t> </a:t>
            </a:r>
            <a:endParaRPr lang="uk-UA" sz="1400" dirty="0"/>
          </a:p>
          <a:p>
            <a:pPr marL="0" indent="0" algn="r">
              <a:buNone/>
            </a:pPr>
            <a:r>
              <a:rPr lang="ru-RU" sz="1400" i="1" dirty="0" err="1"/>
              <a:t>Доповідач</a:t>
            </a:r>
            <a:r>
              <a:rPr lang="ru-RU" sz="1400" i="1" dirty="0"/>
              <a:t> </a:t>
            </a:r>
            <a:r>
              <a:rPr lang="ru-RU" sz="1400" b="1" dirty="0"/>
              <a:t>–</a:t>
            </a:r>
            <a:r>
              <a:rPr lang="ru-RU" sz="1400" i="1" dirty="0"/>
              <a:t> студент 1 курсу </a:t>
            </a:r>
            <a:endParaRPr lang="uk-UA" sz="1400" dirty="0"/>
          </a:p>
          <a:p>
            <a:pPr marL="0" indent="0" algn="r">
              <a:buNone/>
            </a:pPr>
            <a:r>
              <a:rPr lang="ru-RU" sz="1400" i="1" dirty="0"/>
              <a:t>факультету ІТ Ісмаїлов Н.Д.</a:t>
            </a:r>
            <a:endParaRPr lang="ru-RU" sz="1400" i="1" dirty="0"/>
          </a:p>
          <a:p>
            <a:pPr marL="0" indent="0" algn="r">
              <a:buNone/>
            </a:pPr>
            <a:r>
              <a:rPr lang="ru-RU" sz="1400" i="1" dirty="0"/>
              <a:t>                                                 </a:t>
            </a:r>
            <a:r>
              <a:rPr lang="ru-RU" sz="1400" i="1" dirty="0" err="1"/>
              <a:t>Науковий</a:t>
            </a:r>
            <a:r>
              <a:rPr lang="ru-RU" sz="1400" i="1" dirty="0"/>
              <a:t> </a:t>
            </a:r>
            <a:r>
              <a:rPr lang="ru-RU" sz="1400" i="1" dirty="0" err="1"/>
              <a:t>керівник</a:t>
            </a:r>
            <a:r>
              <a:rPr lang="ru-RU" sz="1400" i="1" dirty="0"/>
              <a:t> </a:t>
            </a:r>
            <a:r>
              <a:rPr lang="ru-RU" sz="1400" b="1" dirty="0"/>
              <a:t>–</a:t>
            </a:r>
            <a:r>
              <a:rPr lang="ru-RU" sz="1400" i="1" dirty="0"/>
              <a:t> к.ф.-м.н., доц. Шостак С.В.</a:t>
            </a:r>
            <a:endParaRPr lang="uk-UA" sz="1400" dirty="0"/>
          </a:p>
          <a:p>
            <a:pPr marL="0" indent="0">
              <a:buNone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err="1"/>
              <a:t>Застосування</a:t>
            </a:r>
            <a:r>
              <a:rPr lang="ru-RU" sz="1400" dirty="0"/>
              <a:t> </a:t>
            </a:r>
            <a:r>
              <a:rPr lang="ru-RU" sz="1400" dirty="0" err="1"/>
              <a:t>операційного</a:t>
            </a:r>
            <a:r>
              <a:rPr lang="ru-RU" sz="1400" dirty="0"/>
              <a:t> </a:t>
            </a:r>
            <a:r>
              <a:rPr lang="ru-RU" sz="1400" dirty="0" err="1"/>
              <a:t>числення</a:t>
            </a:r>
            <a:r>
              <a:rPr lang="ru-RU" sz="1400" dirty="0"/>
              <a:t> до </a:t>
            </a:r>
            <a:r>
              <a:rPr lang="ru-RU" sz="1400" dirty="0" err="1"/>
              <a:t>розв’язання</a:t>
            </a:r>
            <a:r>
              <a:rPr lang="ru-RU" sz="1400" dirty="0"/>
              <a:t> систем </a:t>
            </a:r>
            <a:r>
              <a:rPr lang="ru-RU" sz="1400" dirty="0" err="1"/>
              <a:t>диференціальних</a:t>
            </a:r>
            <a:r>
              <a:rPr lang="ru-RU" sz="1400" dirty="0"/>
              <a:t> </a:t>
            </a:r>
            <a:r>
              <a:rPr lang="ru-RU" sz="1400" dirty="0" err="1"/>
              <a:t>рівнянь</a:t>
            </a:r>
            <a:r>
              <a:rPr lang="ru-RU" sz="1400" dirty="0"/>
              <a:t> </a:t>
            </a:r>
            <a:r>
              <a:rPr lang="ru-RU" sz="1400" dirty="0" err="1"/>
              <a:t>із</a:t>
            </a:r>
            <a:r>
              <a:rPr lang="ru-RU" sz="1400" dirty="0"/>
              <a:t> </a:t>
            </a:r>
            <a:r>
              <a:rPr lang="ru-RU" sz="1400" dirty="0" err="1"/>
              <a:t>сталими</a:t>
            </a:r>
            <a:r>
              <a:rPr lang="ru-RU" sz="1400" dirty="0"/>
              <a:t> </a:t>
            </a:r>
            <a:r>
              <a:rPr lang="ru-RU" sz="1400" dirty="0" err="1"/>
              <a:t>коефіцієнтами</a:t>
            </a:r>
            <a:r>
              <a:rPr lang="ru-RU" sz="1400" dirty="0"/>
              <a:t> за </a:t>
            </a:r>
            <a:r>
              <a:rPr lang="ru-RU" sz="1400" dirty="0" err="1"/>
              <a:t>допомогою</a:t>
            </a:r>
            <a:r>
              <a:rPr lang="ru-RU" sz="1400" dirty="0"/>
              <a:t> </a:t>
            </a:r>
            <a:r>
              <a:rPr lang="ru-RU" sz="1400" dirty="0" err="1"/>
              <a:t>програмного</a:t>
            </a:r>
            <a:r>
              <a:rPr lang="ru-RU" sz="1400" dirty="0"/>
              <a:t> пакету </a:t>
            </a:r>
            <a:r>
              <a:rPr lang="en-US" sz="1400" dirty="0"/>
              <a:t>MATHCAD</a:t>
            </a:r>
            <a:r>
              <a:rPr lang="ru-RU" sz="1400" dirty="0"/>
              <a:t>. </a:t>
            </a:r>
            <a:endParaRPr lang="uk-UA" sz="1400" dirty="0"/>
          </a:p>
          <a:p>
            <a:pPr marL="0" indent="0" algn="r">
              <a:buNone/>
            </a:pPr>
            <a:r>
              <a:rPr lang="ru-RU" sz="1400" i="1" dirty="0" err="1"/>
              <a:t>Доповідач</a:t>
            </a:r>
            <a:r>
              <a:rPr lang="ru-RU" sz="1400" i="1" dirty="0"/>
              <a:t> </a:t>
            </a:r>
            <a:r>
              <a:rPr lang="ru-RU" sz="1400" b="1" dirty="0"/>
              <a:t>–</a:t>
            </a:r>
            <a:r>
              <a:rPr lang="ru-RU" sz="1400" i="1" dirty="0"/>
              <a:t> студент 1 курсу </a:t>
            </a:r>
            <a:endParaRPr lang="uk-UA" sz="1400" dirty="0"/>
          </a:p>
          <a:p>
            <a:pPr marL="0" indent="0" algn="r">
              <a:buNone/>
            </a:pPr>
            <a:r>
              <a:rPr lang="ru-RU" sz="1400" i="1" dirty="0"/>
              <a:t>факультету ІТ </a:t>
            </a:r>
            <a:r>
              <a:rPr lang="ru-RU" sz="1400" i="1"/>
              <a:t>Осадчий Д.О.</a:t>
            </a:r>
            <a:endParaRPr lang="ru-RU" sz="1400" i="1"/>
          </a:p>
          <a:p>
            <a:pPr marL="0" indent="0" algn="r">
              <a:buNone/>
            </a:pPr>
            <a:r>
              <a:rPr lang="ru-RU" sz="1400" i="1" dirty="0"/>
              <a:t>                                                  </a:t>
            </a:r>
            <a:r>
              <a:rPr lang="ru-RU" sz="1400" i="1" dirty="0" err="1"/>
              <a:t>Науковий</a:t>
            </a:r>
            <a:r>
              <a:rPr lang="ru-RU" sz="1400" i="1" dirty="0"/>
              <a:t> </a:t>
            </a:r>
            <a:r>
              <a:rPr lang="ru-RU" sz="1400" i="1" dirty="0" err="1"/>
              <a:t>керівник</a:t>
            </a:r>
            <a:r>
              <a:rPr lang="ru-RU" sz="1400" i="1" dirty="0"/>
              <a:t> </a:t>
            </a:r>
            <a:r>
              <a:rPr lang="ru-RU" sz="1400" b="1" dirty="0"/>
              <a:t>–</a:t>
            </a:r>
            <a:r>
              <a:rPr lang="ru-RU" sz="1400" i="1" dirty="0"/>
              <a:t> к.ф.-м.н., доц. Шостак С.В.</a:t>
            </a:r>
            <a:endParaRPr lang="uk-UA" sz="1400" dirty="0"/>
          </a:p>
          <a:p>
            <a:pPr marL="0" indent="0">
              <a:buNone/>
            </a:pPr>
            <a:r>
              <a:rPr lang="ru-RU" sz="1400" i="1" dirty="0"/>
              <a:t> </a:t>
            </a:r>
            <a:endParaRPr lang="uk-UA" sz="1400" dirty="0"/>
          </a:p>
          <a:p>
            <a:r>
              <a:rPr lang="ru-RU" sz="1400" dirty="0" err="1"/>
              <a:t>Скалярні</a:t>
            </a:r>
            <a:r>
              <a:rPr lang="ru-RU" sz="1400" dirty="0"/>
              <a:t> і </a:t>
            </a:r>
            <a:r>
              <a:rPr lang="ru-RU" sz="1400" dirty="0" err="1"/>
              <a:t>векторні</a:t>
            </a:r>
            <a:r>
              <a:rPr lang="ru-RU" sz="1400" dirty="0"/>
              <a:t> поля. </a:t>
            </a:r>
            <a:r>
              <a:rPr lang="ru-RU" sz="1400" dirty="0" err="1"/>
              <a:t>Похідна</a:t>
            </a:r>
            <a:r>
              <a:rPr lang="ru-RU" sz="1400" dirty="0"/>
              <a:t> за </a:t>
            </a:r>
            <a:r>
              <a:rPr lang="ru-RU" sz="1400" dirty="0" err="1"/>
              <a:t>напрямом</a:t>
            </a:r>
            <a:r>
              <a:rPr lang="ru-RU" sz="1400" dirty="0"/>
              <a:t>. </a:t>
            </a:r>
            <a:r>
              <a:rPr lang="ru-RU" sz="1400" dirty="0" err="1"/>
              <a:t>Градієнт</a:t>
            </a:r>
            <a:r>
              <a:rPr lang="ru-RU" sz="1400" dirty="0"/>
              <a:t>.</a:t>
            </a:r>
            <a:endParaRPr lang="uk-UA" sz="1400" dirty="0"/>
          </a:p>
          <a:p>
            <a:pPr marL="0" indent="0">
              <a:buNone/>
            </a:pPr>
            <a:r>
              <a:rPr lang="ru-RU" sz="1400" dirty="0"/>
              <a:t> </a:t>
            </a:r>
            <a:endParaRPr lang="uk-UA" sz="1400" dirty="0"/>
          </a:p>
          <a:p>
            <a:pPr marL="0" indent="0" algn="r">
              <a:buNone/>
            </a:pPr>
            <a:r>
              <a:rPr lang="ru-RU" sz="1400" i="1" dirty="0" err="1"/>
              <a:t>Доповідач</a:t>
            </a:r>
            <a:r>
              <a:rPr lang="ru-RU" sz="1400" i="1" dirty="0"/>
              <a:t> </a:t>
            </a:r>
            <a:r>
              <a:rPr lang="ru-RU" sz="1400" b="1" dirty="0"/>
              <a:t>–</a:t>
            </a:r>
            <a:r>
              <a:rPr lang="ru-RU" sz="1400" i="1" dirty="0"/>
              <a:t> студент 1 курсу </a:t>
            </a:r>
            <a:endParaRPr lang="uk-UA" sz="1400" dirty="0"/>
          </a:p>
          <a:p>
            <a:pPr marL="0" indent="0" algn="r">
              <a:buNone/>
            </a:pPr>
            <a:r>
              <a:rPr lang="ru-RU" sz="1400" i="1" dirty="0"/>
              <a:t>факультету ІТ Кораблін Є.А.</a:t>
            </a:r>
            <a:endParaRPr lang="ru-RU" sz="1400" i="1" dirty="0"/>
          </a:p>
          <a:p>
            <a:pPr marL="0" indent="0" algn="r">
              <a:buNone/>
            </a:pPr>
            <a:r>
              <a:rPr lang="ru-RU" sz="1400" i="1" dirty="0"/>
              <a:t>                                                  </a:t>
            </a:r>
            <a:r>
              <a:rPr lang="ru-RU" sz="1400" i="1" dirty="0" err="1"/>
              <a:t>Науковий</a:t>
            </a:r>
            <a:r>
              <a:rPr lang="ru-RU" sz="1400" i="1" dirty="0"/>
              <a:t> </a:t>
            </a:r>
            <a:r>
              <a:rPr lang="ru-RU" sz="1400" i="1" dirty="0" err="1"/>
              <a:t>керівник</a:t>
            </a:r>
            <a:r>
              <a:rPr lang="ru-RU" sz="1400" i="1" dirty="0"/>
              <a:t> </a:t>
            </a:r>
            <a:r>
              <a:rPr lang="ru-RU" sz="1400" b="1" dirty="0"/>
              <a:t>–</a:t>
            </a:r>
            <a:r>
              <a:rPr lang="ru-RU" sz="1400" i="1" dirty="0"/>
              <a:t> к.ф.-м.н., доц. Шостак С.В.</a:t>
            </a:r>
            <a:endParaRPr lang="uk-UA" sz="1400" dirty="0"/>
          </a:p>
          <a:p>
            <a:pPr marL="0" indent="0">
              <a:buNone/>
            </a:pPr>
            <a:r>
              <a:rPr lang="ru-RU" sz="1400" i="1" dirty="0"/>
              <a:t> </a:t>
            </a:r>
            <a:endParaRPr lang="uk-UA" sz="1400" dirty="0"/>
          </a:p>
          <a:p>
            <a:r>
              <a:rPr lang="ru-RU" sz="1400" dirty="0" err="1"/>
              <a:t>Циркуляція</a:t>
            </a:r>
            <a:r>
              <a:rPr lang="ru-RU" sz="1400" dirty="0"/>
              <a:t>, ротор, </a:t>
            </a:r>
            <a:r>
              <a:rPr lang="ru-RU" sz="1400" dirty="0" err="1"/>
              <a:t>дивергенція</a:t>
            </a:r>
            <a:r>
              <a:rPr lang="ru-RU" sz="1400" dirty="0"/>
              <a:t> векторного поля.</a:t>
            </a:r>
            <a:endParaRPr lang="uk-UA" sz="1400" dirty="0"/>
          </a:p>
          <a:p>
            <a:pPr marL="0" indent="0" algn="r">
              <a:buNone/>
            </a:pPr>
            <a:r>
              <a:rPr lang="ru-RU" sz="1400" i="1" dirty="0" err="1"/>
              <a:t>Доповідач</a:t>
            </a:r>
            <a:r>
              <a:rPr lang="ru-RU" sz="1400" i="1" dirty="0"/>
              <a:t> </a:t>
            </a:r>
            <a:r>
              <a:rPr lang="ru-RU" sz="1400" b="1" dirty="0"/>
              <a:t>–</a:t>
            </a:r>
            <a:r>
              <a:rPr lang="ru-RU" sz="1400" i="1" dirty="0"/>
              <a:t> студент 1 курсу </a:t>
            </a:r>
            <a:endParaRPr lang="uk-UA" sz="1400" dirty="0"/>
          </a:p>
          <a:p>
            <a:pPr marL="0" indent="0" algn="r">
              <a:buNone/>
            </a:pPr>
            <a:r>
              <a:rPr lang="ru-RU" sz="1400" i="1" dirty="0"/>
              <a:t>факультету ІТ </a:t>
            </a:r>
            <a:r>
              <a:rPr lang="ru-RU" sz="1400" i="1"/>
              <a:t>Олексієнко Я. М.</a:t>
            </a:r>
            <a:endParaRPr lang="ru-RU" sz="1400" i="1"/>
          </a:p>
          <a:p>
            <a:pPr marL="0" indent="0" algn="r">
              <a:buNone/>
            </a:pPr>
            <a:r>
              <a:rPr lang="ru-RU" sz="1400" i="1" dirty="0"/>
              <a:t>                                                  </a:t>
            </a:r>
            <a:r>
              <a:rPr lang="ru-RU" sz="1400" i="1" dirty="0" err="1"/>
              <a:t>Науковий</a:t>
            </a:r>
            <a:r>
              <a:rPr lang="ru-RU" sz="1400" i="1" dirty="0"/>
              <a:t> </a:t>
            </a:r>
            <a:r>
              <a:rPr lang="ru-RU" sz="1400" i="1" dirty="0" err="1"/>
              <a:t>керівник</a:t>
            </a:r>
            <a:r>
              <a:rPr lang="ru-RU" sz="1400" i="1" dirty="0"/>
              <a:t> </a:t>
            </a:r>
            <a:r>
              <a:rPr lang="ru-RU" sz="1400" b="1" dirty="0"/>
              <a:t>–</a:t>
            </a:r>
            <a:r>
              <a:rPr lang="ru-RU" sz="1400" i="1" dirty="0"/>
              <a:t> к.ф.-м.н., доц. Шостак С.В.</a:t>
            </a:r>
            <a:endParaRPr lang="uk-UA" sz="1400" dirty="0"/>
          </a:p>
          <a:p>
            <a:endParaRPr lang="uk-U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uk-UA" altLang="en-US"/>
              <a:t>Результати роботи гуртка</a:t>
            </a:r>
            <a:endParaRPr lang="uk-UA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en-US"/>
              <a:t>Результатом активної роботи гуртківців стала участь членів нашого гуртка Дубової Іванни Анатоліївни та Осадчого Дмитра Олеговича у І міжнародній студентській конференції: «Формування сучасної науки: методика та практика» 29 жовтня 2021 року, м. Кам’янець-Подільський. В рамках участі було опубліковано тези доповідей в секції фізико-математичні науки. Учасники отримали сертифікати, а науковий керівник подяки від імені голови оргкомітету конференції.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uk-UA" altLang="en-US"/>
              <a:t>Сертифікати участі в науковій конференції</a:t>
            </a:r>
            <a:endParaRPr lang="uk-UA" altLang="en-US"/>
          </a:p>
        </p:txBody>
      </p:sp>
      <p:pic>
        <p:nvPicPr>
          <p:cNvPr id="4" name="Content Placeholder 3" descr="Фото 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760095" y="1849755"/>
            <a:ext cx="3743960" cy="4992370"/>
          </a:xfrm>
          <a:prstGeom prst="rect">
            <a:avLst/>
          </a:prstGeom>
        </p:spPr>
      </p:pic>
      <p:pic>
        <p:nvPicPr>
          <p:cNvPr id="6" name="Рисунок 6" descr="C:\Users\novar\Desktop\Папа\Звіт гуртка 2019\Гурток Шостак 2021-2022\Фото 2.jpg"/>
          <p:cNvPicPr>
            <a:picLocks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340" y="1846580"/>
            <a:ext cx="3761740" cy="5010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260648"/>
            <a:ext cx="6947127" cy="1440160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Участь у</a:t>
            </a:r>
            <a:r>
              <a:rPr lang="ru-RU" sz="3600" dirty="0" smtClean="0"/>
              <a:t> </a:t>
            </a:r>
            <a:r>
              <a:rPr lang="ru-RU" sz="3600" dirty="0"/>
              <a:t>І </a:t>
            </a:r>
            <a:r>
              <a:rPr lang="ru-RU" sz="3600" dirty="0" err="1" smtClean="0"/>
              <a:t>етапі</a:t>
            </a:r>
            <a:r>
              <a:rPr lang="ru-RU" sz="3600" dirty="0" smtClean="0"/>
              <a:t> </a:t>
            </a:r>
            <a:r>
              <a:rPr lang="ru-RU" sz="3600" dirty="0" err="1"/>
              <a:t>Всеукраїнської</a:t>
            </a:r>
            <a:r>
              <a:rPr lang="ru-RU" sz="3600" dirty="0"/>
              <a:t> </a:t>
            </a:r>
            <a:r>
              <a:rPr lang="uk-UA" sz="3600" dirty="0"/>
              <a:t>студентської олімпіади </a:t>
            </a:r>
            <a:br>
              <a:rPr lang="uk-UA" sz="3600" dirty="0" smtClean="0"/>
            </a:br>
            <a:r>
              <a:rPr lang="uk-UA" sz="3600" dirty="0" smtClean="0"/>
              <a:t>з </a:t>
            </a:r>
            <a:r>
              <a:rPr lang="uk-UA" sz="3600" dirty="0"/>
              <a:t>вищої математики</a:t>
            </a:r>
            <a:endParaRPr lang="uk-UA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745432"/>
            <a:ext cx="7272808" cy="4563888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	</a:t>
            </a:r>
            <a:r>
              <a:rPr lang="uk-UA" dirty="0"/>
              <a:t>2</a:t>
            </a:r>
            <a:r>
              <a:rPr lang="ru-RU" altLang="uk-UA" dirty="0"/>
              <a:t>7</a:t>
            </a:r>
            <a:r>
              <a:rPr lang="ru-RU" dirty="0"/>
              <a:t> </a:t>
            </a:r>
            <a:r>
              <a:rPr lang="ru-RU" dirty="0" err="1"/>
              <a:t>к</a:t>
            </a:r>
            <a:r>
              <a:rPr lang="uk-UA" dirty="0" err="1"/>
              <a:t>віт</a:t>
            </a:r>
            <a:r>
              <a:rPr lang="ru-RU" dirty="0" err="1"/>
              <a:t>ня</a:t>
            </a:r>
            <a:r>
              <a:rPr lang="ru-RU" dirty="0"/>
              <a:t> 20</a:t>
            </a:r>
            <a:r>
              <a:rPr lang="uk-UA" dirty="0"/>
              <a:t>22</a:t>
            </a:r>
            <a:r>
              <a:rPr lang="ru-RU" dirty="0"/>
              <a:t> року </a:t>
            </a:r>
            <a:r>
              <a:rPr lang="ru-RU" dirty="0" err="1"/>
              <a:t>відбувся</a:t>
            </a:r>
            <a:r>
              <a:rPr lang="ru-RU" dirty="0"/>
              <a:t>  І </a:t>
            </a:r>
            <a:r>
              <a:rPr lang="ru-RU" dirty="0" err="1"/>
              <a:t>етап</a:t>
            </a:r>
            <a:r>
              <a:rPr lang="ru-RU" dirty="0"/>
              <a:t> </a:t>
            </a:r>
            <a:r>
              <a:rPr lang="ru-RU" dirty="0" err="1"/>
              <a:t>Всеукраїнської</a:t>
            </a:r>
            <a:r>
              <a:rPr lang="ru-RU" dirty="0"/>
              <a:t> </a:t>
            </a:r>
            <a:r>
              <a:rPr lang="ru-RU" dirty="0" err="1"/>
              <a:t>студентської</a:t>
            </a:r>
            <a:r>
              <a:rPr lang="ru-RU" dirty="0"/>
              <a:t> </a:t>
            </a:r>
            <a:r>
              <a:rPr lang="ru-RU" dirty="0" err="1"/>
              <a:t>олімпіади</a:t>
            </a:r>
            <a:r>
              <a:rPr lang="ru-RU" dirty="0"/>
              <a:t> з </a:t>
            </a:r>
            <a:r>
              <a:rPr lang="ru-RU" dirty="0" err="1"/>
              <a:t>вищої</a:t>
            </a:r>
            <a:r>
              <a:rPr lang="ru-RU" dirty="0"/>
              <a:t> математики для </a:t>
            </a:r>
            <a:r>
              <a:rPr lang="ru-RU" dirty="0" err="1"/>
              <a:t>студентів</a:t>
            </a:r>
            <a:r>
              <a:rPr lang="ru-RU" dirty="0"/>
              <a:t> І-</a:t>
            </a:r>
            <a:r>
              <a:rPr lang="ru-RU" dirty="0" err="1"/>
              <a:t>го</a:t>
            </a:r>
            <a:r>
              <a:rPr lang="ru-RU" dirty="0"/>
              <a:t>, ІІ-</a:t>
            </a:r>
            <a:r>
              <a:rPr lang="ru-RU" dirty="0" err="1"/>
              <a:t>го</a:t>
            </a:r>
            <a:r>
              <a:rPr lang="ru-RU" dirty="0"/>
              <a:t> </a:t>
            </a:r>
            <a:r>
              <a:rPr lang="ru-RU" dirty="0" err="1"/>
              <a:t>курсів</a:t>
            </a:r>
            <a:r>
              <a:rPr lang="uk-UA" dirty="0"/>
              <a:t>. В олімпіаді взяли участь студенти ННІ енергетики, автоматики і енергозбереження, економічного факультету, факультету інформаційних технологій, факультету конструювання та дизайну, механіко-технологічного факультету, факультету землевпорядкування. </a:t>
            </a:r>
            <a:endParaRPr lang="uk-UA" dirty="0"/>
          </a:p>
          <a:p>
            <a:pPr algn="just" fontAlgn="base"/>
            <a:endParaRPr lang="uk-UA" sz="1500" dirty="0"/>
          </a:p>
          <a:p>
            <a:endParaRPr lang="uk-UA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Переможці олімпіади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1400" dirty="0"/>
              <a:t>Члени нашого гуртка заняли призові місця серед студентів </a:t>
            </a:r>
            <a:r>
              <a:rPr lang="uk-UA" sz="1400" b="1" dirty="0"/>
              <a:t>факультету інформаційних технологій</a:t>
            </a:r>
            <a:r>
              <a:rPr lang="uk-UA" sz="1400" dirty="0"/>
              <a:t>.</a:t>
            </a:r>
            <a:endParaRPr lang="uk-UA" sz="1400" dirty="0"/>
          </a:p>
          <a:p>
            <a:pPr marL="0" indent="0">
              <a:buNone/>
            </a:pPr>
            <a:r>
              <a:rPr lang="uk-UA" sz="1400" dirty="0"/>
              <a:t>Призові місця в блоці інформаційних технологій розподілились наступним чином:</a:t>
            </a:r>
            <a:endParaRPr lang="uk-UA" sz="1400" dirty="0"/>
          </a:p>
          <a:p>
            <a:pPr marL="0" indent="0">
              <a:buNone/>
            </a:pPr>
            <a:r>
              <a:rPr lang="uk-UA" sz="1400" b="1" dirty="0"/>
              <a:t>І місце – </a:t>
            </a:r>
            <a:endParaRPr lang="uk-UA" sz="1400" b="1" dirty="0"/>
          </a:p>
          <a:p>
            <a:pPr marL="0" indent="0">
              <a:buNone/>
            </a:pPr>
            <a:r>
              <a:rPr lang="uk-UA" sz="1400" dirty="0"/>
              <a:t>Лісучевський Олександр Олександрович (ЦЕ) </a:t>
            </a:r>
            <a:endParaRPr lang="uk-UA" sz="1400" dirty="0"/>
          </a:p>
          <a:p>
            <a:pPr marL="0" indent="0">
              <a:buNone/>
            </a:pPr>
            <a:r>
              <a:rPr lang="uk-UA" sz="1400" b="1" dirty="0"/>
              <a:t>Пашкевич Юрій Максимович</a:t>
            </a:r>
            <a:r>
              <a:rPr lang="uk-UA" sz="1400" dirty="0"/>
              <a:t> (ІПЗ-21008б)</a:t>
            </a:r>
            <a:endParaRPr lang="uk-UA" sz="1400" dirty="0"/>
          </a:p>
          <a:p>
            <a:pPr marL="0" indent="0">
              <a:buNone/>
            </a:pPr>
            <a:r>
              <a:rPr lang="uk-UA" sz="1400" b="1" dirty="0"/>
              <a:t>ІІ місце – </a:t>
            </a:r>
            <a:endParaRPr lang="uk-UA" sz="1400" dirty="0"/>
          </a:p>
          <a:p>
            <a:pPr marL="0" indent="0">
              <a:buNone/>
            </a:pPr>
            <a:r>
              <a:rPr lang="uk-UA" sz="1400" dirty="0"/>
              <a:t>Дудніченко Аріна Олександрівна (ЦЕ)</a:t>
            </a:r>
            <a:endParaRPr lang="uk-UA" sz="1400" dirty="0"/>
          </a:p>
          <a:p>
            <a:pPr marL="0" indent="0">
              <a:buNone/>
            </a:pPr>
            <a:r>
              <a:rPr lang="uk-UA" sz="1400" b="1" dirty="0"/>
              <a:t>Кузьменко Ярослав Олександрович</a:t>
            </a:r>
            <a:r>
              <a:rPr lang="uk-UA" sz="1400" dirty="0"/>
              <a:t> ((ІПЗ-21008б)</a:t>
            </a:r>
            <a:endParaRPr lang="uk-UA" sz="1400" dirty="0"/>
          </a:p>
          <a:p>
            <a:pPr marL="0" indent="0">
              <a:buNone/>
            </a:pPr>
            <a:r>
              <a:rPr lang="uk-UA" sz="1400" b="1" dirty="0"/>
              <a:t>Сучилкін Максим Дмитрович</a:t>
            </a:r>
            <a:r>
              <a:rPr lang="uk-UA" sz="1400" dirty="0"/>
              <a:t> (КІ-21012б)</a:t>
            </a:r>
            <a:endParaRPr lang="uk-UA" sz="1400" dirty="0"/>
          </a:p>
          <a:p>
            <a:pPr marL="0" indent="0">
              <a:buNone/>
            </a:pPr>
            <a:r>
              <a:rPr lang="uk-UA" sz="1400" dirty="0"/>
              <a:t>І</a:t>
            </a:r>
            <a:r>
              <a:rPr lang="uk-UA" sz="1400" b="1" dirty="0"/>
              <a:t>ІІ місце – </a:t>
            </a:r>
            <a:endParaRPr lang="uk-UA" sz="1400" dirty="0"/>
          </a:p>
          <a:p>
            <a:pPr marL="0" indent="0">
              <a:buNone/>
            </a:pPr>
            <a:r>
              <a:rPr lang="uk-UA" sz="1400" b="1" dirty="0"/>
              <a:t>Щербань Станіслав Олексійович</a:t>
            </a:r>
            <a:r>
              <a:rPr lang="uk-UA" sz="1400" dirty="0"/>
              <a:t> (КН-21002б)</a:t>
            </a:r>
            <a:endParaRPr lang="uk-UA" sz="1400" dirty="0"/>
          </a:p>
          <a:p>
            <a:pPr marL="0" indent="0">
              <a:buNone/>
            </a:pPr>
            <a:r>
              <a:rPr lang="uk-UA" sz="1400" b="1" dirty="0"/>
              <a:t>Маловатов Дмитро Валерійович</a:t>
            </a:r>
            <a:r>
              <a:rPr lang="uk-UA" sz="1400" dirty="0"/>
              <a:t> (КІ-21013б)</a:t>
            </a:r>
            <a:endParaRPr lang="uk-UA" sz="1400" dirty="0"/>
          </a:p>
          <a:p>
            <a:pPr marL="0" indent="0">
              <a:buNone/>
            </a:pPr>
            <a:r>
              <a:rPr lang="uk-UA" sz="1400" b="1" dirty="0"/>
              <a:t>Тищенко Михайло Вячеславович</a:t>
            </a:r>
            <a:r>
              <a:rPr lang="uk-UA" sz="1400" dirty="0"/>
              <a:t> (ІПЗ-21008б)</a:t>
            </a:r>
            <a:endParaRPr lang="uk-UA" sz="1400" dirty="0"/>
          </a:p>
          <a:p>
            <a:pPr marL="0" indent="0">
              <a:buNone/>
            </a:pPr>
            <a:r>
              <a:rPr lang="uk-UA" sz="1400" b="1" dirty="0"/>
              <a:t>Радчук Сергій Ігорович </a:t>
            </a:r>
            <a:r>
              <a:rPr lang="uk-UA" sz="1400" dirty="0"/>
              <a:t>(ІПЗ-21008б)</a:t>
            </a:r>
            <a:endParaRPr lang="uk-UA" sz="1400" dirty="0"/>
          </a:p>
          <a:p>
            <a:pPr marL="0" indent="0">
              <a:buNone/>
            </a:pPr>
            <a:r>
              <a:rPr lang="uk-UA" sz="1400" b="1" dirty="0"/>
              <a:t>Полянський Богдан Вадимович</a:t>
            </a:r>
            <a:r>
              <a:rPr lang="uk-UA" sz="1400" dirty="0"/>
              <a:t> (КН-21001б)</a:t>
            </a:r>
            <a:endParaRPr lang="uk-U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276872"/>
            <a:ext cx="7704667" cy="1981200"/>
          </a:xfrm>
        </p:spPr>
        <p:txBody>
          <a:bodyPr/>
          <a:lstStyle/>
          <a:p>
            <a:r>
              <a:rPr lang="x-none" dirty="0"/>
              <a:t>Д</a:t>
            </a:r>
            <a:r>
              <a:rPr lang="ru-RU" dirty="0"/>
              <a:t>Я</a:t>
            </a:r>
            <a:r>
              <a:rPr lang="x-none" dirty="0"/>
              <a:t>К</a:t>
            </a:r>
            <a:r>
              <a:rPr lang="ru-RU" dirty="0"/>
              <a:t>У</a:t>
            </a:r>
            <a:r>
              <a:rPr lang="x-none" dirty="0"/>
              <a:t>Ю </a:t>
            </a:r>
            <a:r>
              <a:rPr lang="ru-RU" dirty="0"/>
              <a:t>З</a:t>
            </a:r>
            <a:r>
              <a:rPr lang="x-none" dirty="0"/>
              <a:t>А </a:t>
            </a:r>
            <a:r>
              <a:rPr lang="ru-RU" dirty="0"/>
              <a:t>У</a:t>
            </a:r>
            <a:r>
              <a:rPr lang="x-none" dirty="0"/>
              <a:t>В</a:t>
            </a:r>
            <a:r>
              <a:rPr lang="ru-RU" dirty="0"/>
              <a:t>А</a:t>
            </a:r>
            <a:r>
              <a:rPr lang="x-none" dirty="0"/>
              <a:t>Г</a:t>
            </a:r>
            <a:r>
              <a:rPr lang="ru-RU" dirty="0"/>
              <a:t>У</a:t>
            </a:r>
            <a:r>
              <a:rPr lang="x-none" dirty="0"/>
              <a:t>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31561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КІЛЬКІСНИЙ СКЛАД НАУКОВОГО ГУРТКА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204864"/>
            <a:ext cx="7239000" cy="4846320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uk-UA" b="1" dirty="0"/>
              <a:t>До складу наукового гуртка</a:t>
            </a:r>
            <a:r>
              <a:rPr lang="uk-UA" dirty="0"/>
              <a:t> </a:t>
            </a:r>
            <a:endParaRPr lang="uk-UA" dirty="0"/>
          </a:p>
          <a:p>
            <a:pPr algn="ctr">
              <a:buNone/>
              <a:defRPr/>
            </a:pPr>
            <a:r>
              <a:rPr lang="uk-UA" b="1" dirty="0"/>
              <a:t>«Вища математика» </a:t>
            </a:r>
            <a:endParaRPr lang="uk-UA" b="1" dirty="0"/>
          </a:p>
          <a:p>
            <a:pPr marL="0" indent="0">
              <a:buNone/>
            </a:pPr>
            <a:r>
              <a:rPr lang="uk-UA" b="1" dirty="0"/>
              <a:t>входять </a:t>
            </a:r>
            <a:r>
              <a:rPr lang="uk-UA" b="1" dirty="0" smtClean="0"/>
              <a:t>16 </a:t>
            </a:r>
            <a:r>
              <a:rPr lang="uk-UA" b="1" dirty="0"/>
              <a:t>студентів І курсу факультету інформаційних технологій спеціальностей </a:t>
            </a:r>
            <a:r>
              <a:rPr lang="uk-UA" b="1" dirty="0"/>
              <a:t>«Комп</a:t>
            </a:r>
            <a:r>
              <a:rPr lang="ru-RU" b="1" dirty="0"/>
              <a:t>’</a:t>
            </a:r>
            <a:r>
              <a:rPr lang="uk-UA" b="1" dirty="0"/>
              <a:t>ютерні науки», «Інженерія програмного забезпечення»,  «Комп</a:t>
            </a:r>
            <a:r>
              <a:rPr lang="ru-RU" b="1" dirty="0"/>
              <a:t>’</a:t>
            </a:r>
            <a:r>
              <a:rPr lang="uk-UA" b="1" dirty="0"/>
              <a:t>ютерна інженерія» </a:t>
            </a:r>
            <a:r>
              <a:rPr lang="uk-UA" b="1" dirty="0" smtClean="0"/>
              <a:t>та «Кібербезпека</a:t>
            </a:r>
            <a:r>
              <a:rPr lang="uk-UA" b="1" dirty="0"/>
              <a:t>»</a:t>
            </a:r>
            <a:endParaRPr lang="uk-UA" b="1" dirty="0"/>
          </a:p>
          <a:p>
            <a:pPr algn="ctr">
              <a:buNone/>
              <a:defRPr/>
            </a:pPr>
            <a:r>
              <a:rPr lang="uk-UA" b="1" dirty="0" smtClean="0"/>
              <a:t>Освітнього </a:t>
            </a:r>
            <a:r>
              <a:rPr lang="uk-UA" b="1" dirty="0" smtClean="0"/>
              <a:t>ступення − </a:t>
            </a:r>
            <a:r>
              <a:rPr lang="uk-UA" b="1" dirty="0"/>
              <a:t>«Бакалавр»</a:t>
            </a:r>
            <a:endParaRPr lang="ru-RU" b="1" dirty="0"/>
          </a:p>
          <a:p>
            <a:pPr algn="ctr"/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1475656" y="2060848"/>
            <a:ext cx="6851105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55575"/>
          </a:xfrm>
        </p:spPr>
        <p:txBody>
          <a:bodyPr>
            <a:normAutofit fontScale="90000"/>
          </a:bodyPr>
          <a:lstStyle/>
          <a:p>
            <a:r>
              <a:rPr lang="x-none" dirty="0"/>
              <a:t>С</a:t>
            </a:r>
            <a:r>
              <a:rPr lang="ru-RU" dirty="0"/>
              <a:t>П</a:t>
            </a:r>
            <a:r>
              <a:rPr lang="x-none" dirty="0"/>
              <a:t>И</a:t>
            </a:r>
            <a:r>
              <a:rPr lang="ru-RU" dirty="0"/>
              <a:t>С</a:t>
            </a:r>
            <a:r>
              <a:rPr lang="x-none" dirty="0"/>
              <a:t>О</a:t>
            </a:r>
            <a:r>
              <a:rPr lang="ru-RU" dirty="0"/>
              <a:t>К</a:t>
            </a:r>
            <a:r>
              <a:rPr lang="x-none" dirty="0"/>
              <a:t> </a:t>
            </a:r>
            <a:r>
              <a:rPr lang="ru-RU" dirty="0"/>
              <a:t>С</a:t>
            </a:r>
            <a:r>
              <a:rPr lang="x-none" dirty="0"/>
              <a:t>Т</a:t>
            </a:r>
            <a:r>
              <a:rPr lang="ru-RU" dirty="0"/>
              <a:t>У</a:t>
            </a:r>
            <a:r>
              <a:rPr lang="x-none" dirty="0"/>
              <a:t>Д</a:t>
            </a:r>
            <a:r>
              <a:rPr lang="ru-RU" dirty="0"/>
              <a:t>Е</a:t>
            </a:r>
            <a:r>
              <a:rPr lang="x-none" dirty="0"/>
              <a:t>Н</a:t>
            </a:r>
            <a:r>
              <a:rPr lang="ru-RU" dirty="0"/>
              <a:t>Т</a:t>
            </a:r>
            <a:r>
              <a:rPr lang="x-none" dirty="0"/>
              <a:t>І</a:t>
            </a:r>
            <a:r>
              <a:rPr lang="ru-RU" dirty="0"/>
              <a:t>В</a:t>
            </a:r>
            <a:r>
              <a:rPr lang="x-none" dirty="0"/>
              <a:t> – </a:t>
            </a:r>
            <a:r>
              <a:rPr lang="ru-RU" dirty="0"/>
              <a:t>Ч</a:t>
            </a:r>
            <a:r>
              <a:rPr lang="x-none" dirty="0"/>
              <a:t>Л</a:t>
            </a:r>
            <a:r>
              <a:rPr lang="ru-RU" dirty="0"/>
              <a:t>Е</a:t>
            </a:r>
            <a:r>
              <a:rPr lang="x-none" dirty="0"/>
              <a:t>Н</a:t>
            </a:r>
            <a:r>
              <a:rPr lang="ru-RU" dirty="0"/>
              <a:t>І</a:t>
            </a:r>
            <a:r>
              <a:rPr lang="x-none" dirty="0"/>
              <a:t>В </a:t>
            </a:r>
            <a:r>
              <a:rPr lang="ru-RU" dirty="0"/>
              <a:t>Н</a:t>
            </a:r>
            <a:r>
              <a:rPr lang="x-none" dirty="0"/>
              <a:t>А</a:t>
            </a:r>
            <a:r>
              <a:rPr lang="ru-RU" dirty="0"/>
              <a:t>У</a:t>
            </a:r>
            <a:r>
              <a:rPr lang="x-none" dirty="0"/>
              <a:t>К</a:t>
            </a:r>
            <a:r>
              <a:rPr lang="ru-RU" dirty="0"/>
              <a:t>О</a:t>
            </a:r>
            <a:r>
              <a:rPr lang="x-none" dirty="0"/>
              <a:t>В</a:t>
            </a:r>
            <a:r>
              <a:rPr lang="ru-RU" dirty="0"/>
              <a:t>О</a:t>
            </a:r>
            <a:r>
              <a:rPr lang="x-none" dirty="0"/>
              <a:t>Г</a:t>
            </a:r>
            <a:r>
              <a:rPr lang="ru-RU" dirty="0"/>
              <a:t>О</a:t>
            </a:r>
            <a:r>
              <a:rPr lang="x-none" dirty="0"/>
              <a:t> </a:t>
            </a:r>
            <a:r>
              <a:rPr lang="ru-RU" dirty="0"/>
              <a:t>Г</a:t>
            </a:r>
            <a:r>
              <a:rPr lang="x-none" dirty="0"/>
              <a:t>У</a:t>
            </a:r>
            <a:r>
              <a:rPr lang="ru-RU" dirty="0"/>
              <a:t>Р</a:t>
            </a:r>
            <a:r>
              <a:rPr lang="x-none" dirty="0"/>
              <a:t>Т</a:t>
            </a:r>
            <a:r>
              <a:rPr lang="ru-RU" dirty="0"/>
              <a:t>К</a:t>
            </a:r>
            <a:r>
              <a:rPr lang="x-none" dirty="0"/>
              <a:t>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982133" y="1772816"/>
            <a:ext cx="7704667" cy="4227000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Шапірко Владислава Романівна</a:t>
            </a:r>
            <a:r>
              <a:rPr lang="x-none" smtClean="0"/>
              <a:t>                           </a:t>
            </a:r>
            <a:r>
              <a:rPr lang="uk-UA" dirty="0" smtClean="0"/>
              <a:t>КН-18001</a:t>
            </a:r>
            <a:r>
              <a:rPr lang="x-none" dirty="0"/>
              <a:t>-</a:t>
            </a:r>
            <a:r>
              <a:rPr lang="uk-UA" dirty="0"/>
              <a:t>б</a:t>
            </a:r>
            <a:endParaRPr lang="x-none" dirty="0"/>
          </a:p>
          <a:p>
            <a:r>
              <a:rPr lang="uk-UA" dirty="0" smtClean="0"/>
              <a:t>Підсуха Євгеній Сергійович                                     КІ-18007</a:t>
            </a:r>
            <a:r>
              <a:rPr lang="x-none" smtClean="0"/>
              <a:t>-</a:t>
            </a:r>
            <a:r>
              <a:rPr lang="uk-UA" dirty="0"/>
              <a:t>б</a:t>
            </a:r>
            <a:endParaRPr lang="x-none" dirty="0"/>
          </a:p>
          <a:p>
            <a:r>
              <a:rPr lang="uk-UA" dirty="0" smtClean="0"/>
              <a:t>Корінний Єдуард Андрійович                                КІ-18007</a:t>
            </a:r>
            <a:r>
              <a:rPr lang="x-none" smtClean="0"/>
              <a:t>-</a:t>
            </a:r>
            <a:r>
              <a:rPr lang="uk-UA" dirty="0"/>
              <a:t>б</a:t>
            </a:r>
            <a:endParaRPr lang="x-none" dirty="0"/>
          </a:p>
          <a:p>
            <a:r>
              <a:rPr lang="uk-UA" dirty="0" smtClean="0"/>
              <a:t>Матвієнко Денис </a:t>
            </a:r>
            <a:r>
              <a:rPr lang="uk-UA" dirty="0"/>
              <a:t>Сергійович </a:t>
            </a:r>
            <a:r>
              <a:rPr lang="uk-UA" dirty="0" smtClean="0"/>
              <a:t>                                КН-18001</a:t>
            </a:r>
            <a:r>
              <a:rPr lang="x-none"/>
              <a:t>-</a:t>
            </a:r>
            <a:r>
              <a:rPr lang="uk-UA" dirty="0"/>
              <a:t>б</a:t>
            </a:r>
            <a:endParaRPr lang="x-none" dirty="0"/>
          </a:p>
          <a:p>
            <a:r>
              <a:rPr lang="uk-UA" dirty="0" smtClean="0"/>
              <a:t>Панасюк Василь Анатолійович </a:t>
            </a:r>
            <a:r>
              <a:rPr lang="x-none" smtClean="0"/>
              <a:t>                            </a:t>
            </a:r>
            <a:r>
              <a:rPr lang="uk-UA" dirty="0" smtClean="0"/>
              <a:t>КН-18001</a:t>
            </a:r>
            <a:r>
              <a:rPr lang="x-none" smtClean="0"/>
              <a:t>-</a:t>
            </a:r>
            <a:r>
              <a:rPr lang="uk-UA" dirty="0" smtClean="0"/>
              <a:t>б</a:t>
            </a:r>
            <a:endParaRPr lang="x-none" smtClean="0"/>
          </a:p>
          <a:p>
            <a:r>
              <a:rPr lang="uk-UA" dirty="0" smtClean="0"/>
              <a:t>Трохимчук Єлизавета Сергіївна</a:t>
            </a:r>
            <a:r>
              <a:rPr lang="x-none" smtClean="0"/>
              <a:t>                            </a:t>
            </a:r>
            <a:r>
              <a:rPr lang="uk-UA" dirty="0" smtClean="0"/>
              <a:t>КН-18001</a:t>
            </a:r>
            <a:r>
              <a:rPr lang="x-none" smtClean="0"/>
              <a:t>-</a:t>
            </a:r>
            <a:r>
              <a:rPr lang="uk-UA" dirty="0" smtClean="0"/>
              <a:t>б</a:t>
            </a:r>
            <a:endParaRPr lang="x-none" smtClean="0"/>
          </a:p>
          <a:p>
            <a:r>
              <a:rPr lang="uk-UA" dirty="0" smtClean="0"/>
              <a:t>Шадрін Євгеній Сергійович</a:t>
            </a:r>
            <a:r>
              <a:rPr lang="x-none" smtClean="0"/>
              <a:t>                                  </a:t>
            </a:r>
            <a:r>
              <a:rPr lang="uk-UA" dirty="0" smtClean="0"/>
              <a:t> </a:t>
            </a:r>
            <a:r>
              <a:rPr lang="x-none" smtClean="0"/>
              <a:t> </a:t>
            </a:r>
            <a:r>
              <a:rPr lang="uk-UA" dirty="0" smtClean="0"/>
              <a:t>К</a:t>
            </a:r>
            <a:r>
              <a:rPr lang="x-none"/>
              <a:t>І</a:t>
            </a:r>
            <a:r>
              <a:rPr lang="uk-UA" dirty="0" smtClean="0"/>
              <a:t>-18007</a:t>
            </a:r>
            <a:r>
              <a:rPr lang="x-none" smtClean="0"/>
              <a:t>-</a:t>
            </a:r>
            <a:r>
              <a:rPr lang="uk-UA" dirty="0"/>
              <a:t>б</a:t>
            </a:r>
            <a:endParaRPr lang="x-none" dirty="0"/>
          </a:p>
          <a:p>
            <a:r>
              <a:rPr lang="uk-UA" dirty="0" smtClean="0"/>
              <a:t>Маркелова  Маргарита Олександрівна</a:t>
            </a:r>
            <a:r>
              <a:rPr lang="x-none" smtClean="0"/>
              <a:t>            </a:t>
            </a:r>
            <a:r>
              <a:rPr lang="uk-UA" dirty="0"/>
              <a:t>К</a:t>
            </a:r>
            <a:r>
              <a:rPr lang="x-none"/>
              <a:t>І</a:t>
            </a:r>
            <a:r>
              <a:rPr lang="uk-UA" dirty="0" smtClean="0"/>
              <a:t>-18007</a:t>
            </a:r>
            <a:r>
              <a:rPr lang="x-none" smtClean="0"/>
              <a:t>-</a:t>
            </a:r>
            <a:r>
              <a:rPr lang="uk-UA" dirty="0"/>
              <a:t>б</a:t>
            </a:r>
            <a:endParaRPr lang="x-none" dirty="0"/>
          </a:p>
          <a:p>
            <a:r>
              <a:rPr lang="uk-UA" dirty="0" smtClean="0"/>
              <a:t>Кузнюк Кароліна Владиславівна                          К</a:t>
            </a:r>
            <a:r>
              <a:rPr lang="x-none"/>
              <a:t>І</a:t>
            </a:r>
            <a:r>
              <a:rPr lang="uk-UA" dirty="0" smtClean="0"/>
              <a:t>-18007</a:t>
            </a:r>
            <a:r>
              <a:rPr lang="x-none" smtClean="0"/>
              <a:t>-</a:t>
            </a:r>
            <a:r>
              <a:rPr lang="uk-UA" dirty="0"/>
              <a:t>б</a:t>
            </a:r>
            <a:endParaRPr lang="x-none" dirty="0"/>
          </a:p>
          <a:p>
            <a:r>
              <a:rPr lang="uk-UA" dirty="0" smtClean="0"/>
              <a:t>Мельник Ольга Юріївна</a:t>
            </a:r>
            <a:r>
              <a:rPr lang="x-none" smtClean="0"/>
              <a:t>                                            </a:t>
            </a:r>
            <a:r>
              <a:rPr lang="uk-UA" dirty="0"/>
              <a:t>К</a:t>
            </a:r>
            <a:r>
              <a:rPr lang="x-none"/>
              <a:t>І</a:t>
            </a:r>
            <a:r>
              <a:rPr lang="uk-UA" dirty="0" smtClean="0"/>
              <a:t>-18007</a:t>
            </a:r>
            <a:r>
              <a:rPr lang="x-none" smtClean="0"/>
              <a:t>-</a:t>
            </a:r>
            <a:r>
              <a:rPr lang="uk-UA" dirty="0"/>
              <a:t>б</a:t>
            </a:r>
            <a:endParaRPr lang="x-none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43305" y="1484630"/>
          <a:ext cx="7705090" cy="57340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81050"/>
                <a:gridCol w="4846320"/>
                <a:gridCol w="2077720"/>
              </a:tblGrid>
              <a:tr h="756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№ п/п</a:t>
                      </a:r>
                      <a:endParaRPr lang="uk-UA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№</a:t>
                      </a:r>
                      <a:endParaRPr lang="uk-UA" sz="8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ПІБ </a:t>
                      </a:r>
                      <a:endParaRPr lang="uk-UA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члена наукового гуртка</a:t>
                      </a:r>
                      <a:endParaRPr lang="uk-UA" sz="8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Гупа</a:t>
                      </a:r>
                      <a:endParaRPr lang="uk-UA" sz="8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</a:t>
                      </a:r>
                      <a:endParaRPr lang="uk-UA" sz="8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Полянський Богдан Вадимович	</a:t>
                      </a:r>
                      <a:endParaRPr lang="uk-UA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КН-21001б</a:t>
                      </a:r>
                      <a:endParaRPr lang="uk-UA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</a:tr>
              <a:tr h="271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</a:t>
                      </a:r>
                      <a:endParaRPr lang="uk-UA" sz="8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Петлюк Роман Михайлович</a:t>
                      </a:r>
                      <a:endParaRPr lang="uk-UA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ІПЗ-21010б</a:t>
                      </a:r>
                      <a:endParaRPr lang="uk-UA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</a:tr>
              <a:tr h="321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3</a:t>
                      </a:r>
                      <a:endParaRPr lang="uk-UA" sz="8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Ворчак Анастасія Юріївна </a:t>
                      </a:r>
                      <a:endParaRPr lang="uk-UA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КІБ-21016б</a:t>
                      </a:r>
                      <a:endParaRPr lang="uk-UA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</a:tr>
              <a:tr h="272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</a:t>
                      </a:r>
                      <a:endParaRPr lang="uk-UA" sz="8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Ісмаїлов Назар Дмитрович</a:t>
                      </a:r>
                      <a:endParaRPr lang="uk-UA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КІ-21013б</a:t>
                      </a:r>
                      <a:endParaRPr lang="uk-UA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</a:tr>
              <a:tr h="264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</a:t>
                      </a:r>
                      <a:endParaRPr lang="uk-UA" sz="8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Хомич Вікторія Андріївна</a:t>
                      </a:r>
                      <a:endParaRPr lang="uk-UA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КН-21002б</a:t>
                      </a:r>
                      <a:endParaRPr lang="uk-UA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</a:tr>
              <a:tr h="278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6</a:t>
                      </a:r>
                      <a:endParaRPr lang="uk-UA" sz="8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Дубова Іванна анатоліївна</a:t>
                      </a:r>
                      <a:endParaRPr lang="uk-UA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КН-21002б</a:t>
                      </a:r>
                      <a:endParaRPr lang="uk-UA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</a:t>
                      </a:r>
                      <a:endParaRPr lang="uk-UA" sz="8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Радчук Сергій Ігорович </a:t>
                      </a:r>
                      <a:endParaRPr lang="uk-UA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ІПЗ-21008б</a:t>
                      </a:r>
                      <a:endParaRPr lang="uk-UA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</a:tr>
              <a:tr h="267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8</a:t>
                      </a:r>
                      <a:endParaRPr lang="uk-UA" sz="8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Галай Ельвіра Андріївна </a:t>
                      </a:r>
                      <a:endParaRPr lang="uk-UA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КІБ-21015б</a:t>
                      </a:r>
                      <a:endParaRPr lang="uk-UA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</a:tr>
              <a:tr h="271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9</a:t>
                      </a:r>
                      <a:endParaRPr lang="uk-UA" sz="8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Тищенко Михайло Вячеславович</a:t>
                      </a:r>
                      <a:endParaRPr lang="uk-UA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ІПЗ-21008б</a:t>
                      </a:r>
                      <a:endParaRPr lang="uk-UA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</a:tr>
              <a:tr h="275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10</a:t>
                      </a:r>
                      <a:endParaRPr lang="uk-UA" sz="8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Шемчук Галина Іванівна  </a:t>
                      </a:r>
                      <a:endParaRPr lang="uk-UA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КІБ-21015б</a:t>
                      </a:r>
                      <a:endParaRPr lang="uk-UA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</a:tr>
              <a:tr h="275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11</a:t>
                      </a:r>
                      <a:endParaRPr lang="uk-UA" sz="8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Стахнюк Тарас Павлович </a:t>
                      </a:r>
                      <a:endParaRPr lang="uk-UA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ІПЗ-21007б</a:t>
                      </a:r>
                      <a:endParaRPr lang="uk-UA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</a:tr>
              <a:tr h="274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12</a:t>
                      </a:r>
                      <a:endParaRPr lang="uk-UA" sz="8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Щербань Станіслав Олексійович </a:t>
                      </a:r>
                      <a:endParaRPr lang="uk-UA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КН-21002б</a:t>
                      </a:r>
                      <a:endParaRPr lang="uk-UA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</a:tr>
              <a:tr h="276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13</a:t>
                      </a:r>
                      <a:endParaRPr lang="uk-UA" sz="8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i="1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Осадчий Дмитро Олегович </a:t>
                      </a:r>
                      <a:endParaRPr lang="uk-UA" sz="1200" i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КІ-21013б</a:t>
                      </a:r>
                      <a:endParaRPr lang="uk-UA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</a:tr>
              <a:tr h="274955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80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14</a:t>
                      </a:r>
                      <a:endParaRPr lang="uk-UA" sz="8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  <a:tc>
                  <a:txBody>
                    <a:bodyPr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200" i="1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Кузьменко Ярослав Олександрович </a:t>
                      </a:r>
                      <a:endParaRPr lang="uk-UA" sz="1200" i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ІПЗ-21008б</a:t>
                      </a:r>
                      <a:endParaRPr lang="uk-UA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</a:tr>
              <a:tr h="274955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80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15</a:t>
                      </a:r>
                      <a:endParaRPr lang="uk-UA" sz="8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  <a:tc>
                  <a:txBody>
                    <a:bodyPr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200" i="1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Пашкевич Юрій Максимович</a:t>
                      </a:r>
                      <a:endParaRPr lang="uk-UA" sz="1200" i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ІПЗ-21008б</a:t>
                      </a:r>
                      <a:endParaRPr lang="uk-UA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</a:tr>
              <a:tr h="274955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80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16</a:t>
                      </a:r>
                      <a:endParaRPr lang="uk-UA" sz="8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  <a:tc>
                  <a:txBody>
                    <a:bodyPr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200" i="1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Маловатов Дмитро Валерійович </a:t>
                      </a:r>
                      <a:endParaRPr lang="uk-UA" sz="1200" i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КІ-21013б</a:t>
                      </a:r>
                      <a:endParaRPr lang="uk-UA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</a:tr>
              <a:tr h="274955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80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17</a:t>
                      </a:r>
                      <a:endParaRPr lang="uk-UA" sz="8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  <a:tc>
                  <a:txBody>
                    <a:bodyPr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200" i="1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Сучилкін Максим Дмитрович </a:t>
                      </a:r>
                      <a:endParaRPr lang="uk-UA" sz="1200" i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КІ-21012б</a:t>
                      </a:r>
                      <a:endParaRPr lang="uk-UA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</a:tr>
              <a:tr h="274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18</a:t>
                      </a:r>
                      <a:endParaRPr lang="uk-UA" sz="8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i="1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Кораблін Єгор Андрійович</a:t>
                      </a:r>
                      <a:endParaRPr lang="uk-UA" sz="1200" i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КН-21001б</a:t>
                      </a:r>
                      <a:endParaRPr lang="uk-UA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8783" marR="48783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6947127" cy="12904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Наукова спрямованість гуртка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1700808"/>
            <a:ext cx="6192688" cy="4354421"/>
          </a:xfrm>
        </p:spPr>
        <p:txBody>
          <a:bodyPr>
            <a:normAutofit fontScale="92500"/>
          </a:bodyPr>
          <a:lstStyle/>
          <a:p>
            <a:pPr fontAlgn="base"/>
            <a:r>
              <a:rPr lang="uk-UA" sz="2400" dirty="0" smtClean="0"/>
              <a:t>Додаткові </a:t>
            </a:r>
            <a:r>
              <a:rPr lang="uk-UA" sz="2400" dirty="0"/>
              <a:t>розділи вищої та прикладної математики, а </a:t>
            </a:r>
            <a:r>
              <a:rPr lang="uk-UA" sz="2400" dirty="0" smtClean="0"/>
              <a:t>саме:</a:t>
            </a:r>
            <a:endParaRPr lang="uk-UA" sz="2400" dirty="0"/>
          </a:p>
          <a:p>
            <a:pPr lvl="0" algn="l" fontAlgn="base"/>
            <a:r>
              <a:rPr lang="uk-UA" sz="2400" dirty="0" smtClean="0"/>
              <a:t>- Методи </a:t>
            </a:r>
            <a:r>
              <a:rPr lang="uk-UA" sz="2400" dirty="0"/>
              <a:t>оптимізації</a:t>
            </a:r>
            <a:endParaRPr lang="uk-UA" sz="2400" dirty="0"/>
          </a:p>
          <a:p>
            <a:pPr lvl="0" algn="l" fontAlgn="base"/>
            <a:r>
              <a:rPr lang="uk-UA" sz="2400" dirty="0" smtClean="0"/>
              <a:t>- Теорія </a:t>
            </a:r>
            <a:r>
              <a:rPr lang="uk-UA" sz="2400" dirty="0"/>
              <a:t>диференціальних рівнянь та її застосування у математичному моделюванні</a:t>
            </a:r>
            <a:endParaRPr lang="uk-UA" sz="2400" dirty="0"/>
          </a:p>
          <a:p>
            <a:pPr lvl="0" algn="l" fontAlgn="base"/>
            <a:r>
              <a:rPr lang="uk-UA" sz="2400" dirty="0" smtClean="0"/>
              <a:t>- Наближені </a:t>
            </a:r>
            <a:r>
              <a:rPr lang="uk-UA" sz="2400" dirty="0"/>
              <a:t>методи розв’язання алгебраїчних, диференціальних рівнянь та їх систем</a:t>
            </a:r>
            <a:endParaRPr lang="uk-UA" sz="2400" dirty="0"/>
          </a:p>
          <a:p>
            <a:pPr lvl="0" algn="l" fontAlgn="base"/>
            <a:r>
              <a:rPr lang="uk-UA" sz="2400" dirty="0" smtClean="0"/>
              <a:t>- Методи </a:t>
            </a:r>
            <a:r>
              <a:rPr lang="uk-UA" sz="2400" dirty="0"/>
              <a:t>операційного числення</a:t>
            </a:r>
            <a:endParaRPr lang="uk-UA" sz="2400" dirty="0"/>
          </a:p>
          <a:p>
            <a:pPr lvl="0" algn="l" fontAlgn="base"/>
            <a:r>
              <a:rPr lang="uk-UA" sz="2400" dirty="0" smtClean="0"/>
              <a:t>- Функції </a:t>
            </a:r>
            <a:r>
              <a:rPr lang="uk-UA" sz="2400" dirty="0"/>
              <a:t>комплексної змінної , їх прикладання</a:t>
            </a:r>
            <a:endParaRPr lang="uk-UA" sz="2400" dirty="0"/>
          </a:p>
          <a:p>
            <a:pPr lvl="0" algn="l" fontAlgn="base"/>
            <a:r>
              <a:rPr lang="uk-UA" sz="2400" dirty="0" smtClean="0"/>
              <a:t>- Теорія </a:t>
            </a:r>
            <a:r>
              <a:rPr lang="uk-UA" sz="2400" dirty="0"/>
              <a:t>ймовірностей</a:t>
            </a:r>
            <a:endParaRPr lang="uk-UA" sz="2400" dirty="0"/>
          </a:p>
          <a:p>
            <a:pPr algn="l"/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459631"/>
          </a:xfrm>
        </p:spPr>
        <p:txBody>
          <a:bodyPr>
            <a:normAutofit fontScale="90000"/>
          </a:bodyPr>
          <a:lstStyle/>
          <a:p>
            <a:r>
              <a:rPr lang="x-none" dirty="0"/>
              <a:t>П</a:t>
            </a:r>
            <a:r>
              <a:rPr lang="ru-RU" dirty="0"/>
              <a:t>Л</a:t>
            </a:r>
            <a:r>
              <a:rPr lang="x-none" dirty="0"/>
              <a:t>А</a:t>
            </a:r>
            <a:r>
              <a:rPr lang="ru-RU" dirty="0"/>
              <a:t>Н</a:t>
            </a:r>
            <a:r>
              <a:rPr lang="x-none" dirty="0"/>
              <a:t> </a:t>
            </a:r>
            <a:r>
              <a:rPr lang="ru-RU" dirty="0"/>
              <a:t>Р</a:t>
            </a:r>
            <a:r>
              <a:rPr lang="x-none" dirty="0"/>
              <a:t>О</a:t>
            </a:r>
            <a:r>
              <a:rPr lang="ru-RU" dirty="0"/>
              <a:t>Б</a:t>
            </a:r>
            <a:r>
              <a:rPr lang="x-none" dirty="0"/>
              <a:t>О</a:t>
            </a:r>
            <a:r>
              <a:rPr lang="ru-RU" dirty="0"/>
              <a:t>Т</a:t>
            </a:r>
            <a:r>
              <a:rPr lang="x-none" dirty="0"/>
              <a:t>И Н</a:t>
            </a:r>
            <a:r>
              <a:rPr lang="ru-RU" dirty="0"/>
              <a:t>А</a:t>
            </a:r>
            <a:r>
              <a:rPr lang="x-none" dirty="0"/>
              <a:t>У</a:t>
            </a:r>
            <a:r>
              <a:rPr lang="ru-RU" dirty="0"/>
              <a:t>К</a:t>
            </a:r>
            <a:r>
              <a:rPr lang="x-none" dirty="0"/>
              <a:t>О</a:t>
            </a:r>
            <a:r>
              <a:rPr lang="ru-RU" dirty="0"/>
              <a:t>В</a:t>
            </a:r>
            <a:r>
              <a:rPr lang="x-none" dirty="0"/>
              <a:t>О</a:t>
            </a:r>
            <a:r>
              <a:rPr lang="ru-RU" dirty="0"/>
              <a:t>Г</a:t>
            </a:r>
            <a:r>
              <a:rPr lang="x-none" dirty="0"/>
              <a:t>О </a:t>
            </a:r>
            <a:r>
              <a:rPr lang="ru-RU" dirty="0"/>
              <a:t>Г</a:t>
            </a:r>
            <a:r>
              <a:rPr lang="x-none" dirty="0"/>
              <a:t>У</a:t>
            </a:r>
            <a:r>
              <a:rPr lang="ru-RU" dirty="0"/>
              <a:t>Р</a:t>
            </a:r>
            <a:r>
              <a:rPr lang="x-none" dirty="0"/>
              <a:t>Т</a:t>
            </a:r>
            <a:r>
              <a:rPr lang="ru-RU" dirty="0"/>
              <a:t>К</a:t>
            </a:r>
            <a:r>
              <a:rPr lang="x-none" dirty="0"/>
              <a:t>А </a:t>
            </a:r>
            <a:r>
              <a:rPr lang="x-none"/>
              <a:t>НА</a:t>
            </a:r>
            <a:r>
              <a:rPr lang="uk-UA" dirty="0"/>
              <a:t> </a:t>
            </a:r>
            <a:r>
              <a:rPr lang="uk-UA" dirty="0" smtClean="0"/>
              <a:t>202</a:t>
            </a:r>
            <a:r>
              <a:rPr lang="ru-RU" altLang="uk-UA" dirty="0" smtClean="0"/>
              <a:t>1</a:t>
            </a:r>
            <a:r>
              <a:rPr lang="uk-UA" dirty="0" smtClean="0"/>
              <a:t>-202</a:t>
            </a:r>
            <a:r>
              <a:rPr lang="ru-RU" altLang="uk-UA" dirty="0" smtClean="0"/>
              <a:t>2</a:t>
            </a:r>
            <a:r>
              <a:rPr lang="uk-UA" dirty="0" smtClean="0"/>
              <a:t> </a:t>
            </a:r>
            <a:r>
              <a:rPr lang="uk-UA" dirty="0"/>
              <a:t>Н</a:t>
            </a:r>
            <a:r>
              <a:rPr lang="x-none" dirty="0"/>
              <a:t>А</a:t>
            </a:r>
            <a:r>
              <a:rPr lang="ru-RU" dirty="0"/>
              <a:t>В</a:t>
            </a:r>
            <a:r>
              <a:rPr lang="x-none" dirty="0"/>
              <a:t>Ч</a:t>
            </a:r>
            <a:r>
              <a:rPr lang="ru-RU" dirty="0"/>
              <a:t>А</a:t>
            </a:r>
            <a:r>
              <a:rPr lang="x-none" dirty="0"/>
              <a:t>Л</a:t>
            </a:r>
            <a:r>
              <a:rPr lang="ru-RU" dirty="0"/>
              <a:t>Ь</a:t>
            </a:r>
            <a:r>
              <a:rPr lang="x-none" dirty="0"/>
              <a:t>Н</a:t>
            </a:r>
            <a:r>
              <a:rPr lang="ru-RU" dirty="0"/>
              <a:t>И</a:t>
            </a:r>
            <a:r>
              <a:rPr lang="x-none" dirty="0"/>
              <a:t>Й </a:t>
            </a:r>
            <a:r>
              <a:rPr lang="ru-RU" dirty="0"/>
              <a:t>Р</a:t>
            </a:r>
            <a:r>
              <a:rPr lang="x-none" dirty="0"/>
              <a:t>І</a:t>
            </a:r>
            <a:r>
              <a:rPr lang="ru-RU" dirty="0"/>
              <a:t>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204864"/>
            <a:ext cx="7704667" cy="3888432"/>
          </a:xfrm>
        </p:spPr>
        <p:txBody>
          <a:bodyPr>
            <a:noAutofit/>
          </a:bodyPr>
          <a:lstStyle/>
          <a:p>
            <a:r>
              <a:rPr lang="ru-RU" sz="1600"/>
              <a:t>Творці математики з України.</a:t>
            </a:r>
            <a:endParaRPr lang="uk-UA" sz="1600" dirty="0"/>
          </a:p>
          <a:p>
            <a:r>
              <a:rPr lang="ru-RU" sz="1600" dirty="0" err="1" smtClean="0"/>
              <a:t>Побудова</a:t>
            </a:r>
            <a:r>
              <a:rPr lang="ru-RU" sz="1600" dirty="0" smtClean="0"/>
              <a:t> </a:t>
            </a:r>
            <a:r>
              <a:rPr lang="ru-RU" sz="1600" dirty="0" err="1"/>
              <a:t>графіків</a:t>
            </a:r>
            <a:r>
              <a:rPr lang="ru-RU" sz="1600" dirty="0"/>
              <a:t> </a:t>
            </a:r>
            <a:r>
              <a:rPr lang="ru-RU" sz="1600" dirty="0" err="1"/>
              <a:t>функцій</a:t>
            </a:r>
            <a:r>
              <a:rPr lang="ru-RU" sz="1600" dirty="0"/>
              <a:t> за </a:t>
            </a:r>
            <a:r>
              <a:rPr lang="ru-RU" sz="1600" dirty="0" err="1"/>
              <a:t>допомогою</a:t>
            </a:r>
            <a:r>
              <a:rPr lang="ru-RU" sz="1600" dirty="0"/>
              <a:t> </a:t>
            </a:r>
            <a:r>
              <a:rPr lang="ru-RU" sz="1600" dirty="0" err="1"/>
              <a:t>програмних</a:t>
            </a:r>
            <a:r>
              <a:rPr lang="ru-RU" sz="1600" dirty="0"/>
              <a:t> </a:t>
            </a:r>
            <a:r>
              <a:rPr lang="ru-RU" sz="1600" dirty="0" err="1"/>
              <a:t>продуктів</a:t>
            </a:r>
            <a:r>
              <a:rPr lang="ru-RU" sz="1600" dirty="0"/>
              <a:t>.</a:t>
            </a:r>
            <a:endParaRPr lang="uk-UA" sz="1600" dirty="0"/>
          </a:p>
          <a:p>
            <a:r>
              <a:rPr lang="ru-RU" sz="1600" dirty="0" err="1" smtClean="0"/>
              <a:t>Наближені</a:t>
            </a:r>
            <a:r>
              <a:rPr lang="ru-RU" sz="1600" dirty="0" smtClean="0"/>
              <a:t> </a:t>
            </a:r>
            <a:r>
              <a:rPr lang="ru-RU" sz="1600" dirty="0" err="1"/>
              <a:t>методи</a:t>
            </a:r>
            <a:r>
              <a:rPr lang="ru-RU" sz="1600" dirty="0"/>
              <a:t> </a:t>
            </a:r>
            <a:r>
              <a:rPr lang="ru-RU" sz="1600" dirty="0" err="1"/>
              <a:t>розв’язання</a:t>
            </a:r>
            <a:r>
              <a:rPr lang="ru-RU" sz="1600" dirty="0"/>
              <a:t> </a:t>
            </a:r>
            <a:r>
              <a:rPr lang="ru-RU" sz="1600" dirty="0" err="1"/>
              <a:t>диференціальних</a:t>
            </a:r>
            <a:r>
              <a:rPr lang="ru-RU" sz="1600" dirty="0"/>
              <a:t> </a:t>
            </a:r>
            <a:r>
              <a:rPr lang="ru-RU" sz="1600" dirty="0" err="1"/>
              <a:t>рівнянь</a:t>
            </a:r>
            <a:r>
              <a:rPr lang="ru-RU" sz="1600" dirty="0"/>
              <a:t> та </a:t>
            </a:r>
            <a:r>
              <a:rPr lang="ru-RU" sz="1600" dirty="0" err="1"/>
              <a:t>їх</a:t>
            </a:r>
            <a:r>
              <a:rPr lang="ru-RU" sz="1600" dirty="0"/>
              <a:t> систем.</a:t>
            </a:r>
            <a:endParaRPr lang="uk-UA" sz="1600" dirty="0"/>
          </a:p>
          <a:p>
            <a:r>
              <a:rPr lang="ru-RU" sz="1600" dirty="0" err="1" smtClean="0"/>
              <a:t>Диференціальні</a:t>
            </a:r>
            <a:r>
              <a:rPr lang="ru-RU" sz="1600" dirty="0" smtClean="0"/>
              <a:t> </a:t>
            </a:r>
            <a:r>
              <a:rPr lang="ru-RU" sz="1600" dirty="0" err="1"/>
              <a:t>рівняння</a:t>
            </a:r>
            <a:r>
              <a:rPr lang="ru-RU" sz="1600" dirty="0"/>
              <a:t> з </a:t>
            </a:r>
            <a:r>
              <a:rPr lang="ru-RU" sz="1600" dirty="0" err="1"/>
              <a:t>частинними</a:t>
            </a:r>
            <a:r>
              <a:rPr lang="ru-RU" sz="1600" dirty="0"/>
              <a:t> </a:t>
            </a:r>
            <a:r>
              <a:rPr lang="ru-RU" sz="1600" dirty="0" err="1"/>
              <a:t>похідними</a:t>
            </a:r>
            <a:r>
              <a:rPr lang="ru-RU" sz="1600" dirty="0"/>
              <a:t>.</a:t>
            </a:r>
            <a:endParaRPr lang="uk-UA" sz="1600" dirty="0"/>
          </a:p>
          <a:p>
            <a:r>
              <a:rPr lang="ru-RU" sz="1600" dirty="0" err="1" smtClean="0"/>
              <a:t>Комплексні</a:t>
            </a:r>
            <a:r>
              <a:rPr lang="ru-RU" sz="1600" dirty="0" smtClean="0"/>
              <a:t> </a:t>
            </a:r>
            <a:r>
              <a:rPr lang="ru-RU" sz="1600" dirty="0"/>
              <a:t>числа. </a:t>
            </a:r>
            <a:r>
              <a:rPr lang="ru-RU" sz="1600" dirty="0" err="1"/>
              <a:t>Функції</a:t>
            </a:r>
            <a:r>
              <a:rPr lang="ru-RU" sz="1600" dirty="0"/>
              <a:t> </a:t>
            </a:r>
            <a:r>
              <a:rPr lang="ru-RU" sz="1600" dirty="0" err="1"/>
              <a:t>комплексної</a:t>
            </a:r>
            <a:r>
              <a:rPr lang="ru-RU" sz="1600" dirty="0"/>
              <a:t> </a:t>
            </a:r>
            <a:r>
              <a:rPr lang="ru-RU" sz="1600" dirty="0" err="1"/>
              <a:t>змінної</a:t>
            </a:r>
            <a:r>
              <a:rPr lang="ru-RU" sz="1600" dirty="0"/>
              <a:t>.</a:t>
            </a:r>
            <a:endParaRPr lang="uk-UA" sz="1600" dirty="0"/>
          </a:p>
          <a:p>
            <a:r>
              <a:rPr lang="ru-RU" sz="1600" dirty="0" err="1" smtClean="0"/>
              <a:t>Застосування</a:t>
            </a:r>
            <a:r>
              <a:rPr lang="ru-RU" sz="1600" dirty="0" smtClean="0"/>
              <a:t> </a:t>
            </a:r>
            <a:r>
              <a:rPr lang="ru-RU" sz="1600" dirty="0" err="1"/>
              <a:t>програмного</a:t>
            </a:r>
            <a:r>
              <a:rPr lang="ru-RU" sz="1600" dirty="0"/>
              <a:t> пакету </a:t>
            </a:r>
            <a:r>
              <a:rPr lang="en-US" sz="1600" dirty="0"/>
              <a:t>MATHCAD</a:t>
            </a:r>
            <a:r>
              <a:rPr lang="ru-RU" sz="1600" dirty="0"/>
              <a:t> до </a:t>
            </a:r>
            <a:r>
              <a:rPr lang="ru-RU" sz="1600" dirty="0" err="1"/>
              <a:t>розв’язання</a:t>
            </a:r>
            <a:r>
              <a:rPr lang="ru-RU" sz="1600" dirty="0"/>
              <a:t> </a:t>
            </a:r>
            <a:r>
              <a:rPr lang="ru-RU" sz="1600" dirty="0" err="1"/>
              <a:t>диференціальних</a:t>
            </a:r>
            <a:r>
              <a:rPr lang="ru-RU" sz="1600" dirty="0"/>
              <a:t> </a:t>
            </a:r>
            <a:r>
              <a:rPr lang="ru-RU" sz="1600" dirty="0" err="1"/>
              <a:t>рівнянь</a:t>
            </a:r>
            <a:r>
              <a:rPr lang="ru-RU" sz="1600" dirty="0"/>
              <a:t>. </a:t>
            </a:r>
            <a:r>
              <a:rPr lang="ru-RU" sz="1600" i="1" dirty="0"/>
              <a:t> </a:t>
            </a:r>
            <a:endParaRPr lang="uk-UA" sz="1600" dirty="0"/>
          </a:p>
          <a:p>
            <a:r>
              <a:rPr lang="ru-RU" sz="1600" dirty="0" err="1" smtClean="0"/>
              <a:t>Математичні</a:t>
            </a:r>
            <a:r>
              <a:rPr lang="ru-RU" sz="1600" dirty="0" smtClean="0"/>
              <a:t> </a:t>
            </a:r>
            <a:r>
              <a:rPr lang="ru-RU" sz="1600" dirty="0" err="1"/>
              <a:t>моделі</a:t>
            </a:r>
            <a:r>
              <a:rPr lang="ru-RU" sz="1600" dirty="0"/>
              <a:t> в </a:t>
            </a:r>
            <a:r>
              <a:rPr lang="ru-RU" sz="1600" dirty="0" err="1"/>
              <a:t>інженерних</a:t>
            </a:r>
            <a:r>
              <a:rPr lang="ru-RU" sz="1600" dirty="0"/>
              <a:t> задачах.</a:t>
            </a:r>
            <a:r>
              <a:rPr lang="ru-RU" sz="1600" i="1" dirty="0"/>
              <a:t> </a:t>
            </a:r>
            <a:endParaRPr lang="uk-UA" sz="1600" dirty="0"/>
          </a:p>
          <a:p>
            <a:r>
              <a:rPr lang="uk-UA" sz="1600" dirty="0" smtClean="0"/>
              <a:t> </a:t>
            </a:r>
            <a:r>
              <a:rPr lang="ru-RU" sz="1600" dirty="0" err="1" smtClean="0"/>
              <a:t>Застосування</a:t>
            </a:r>
            <a:r>
              <a:rPr lang="ru-RU" sz="1600" dirty="0" smtClean="0"/>
              <a:t> </a:t>
            </a:r>
            <a:r>
              <a:rPr lang="ru-RU" sz="1600" dirty="0" err="1"/>
              <a:t>операційного</a:t>
            </a:r>
            <a:r>
              <a:rPr lang="ru-RU" sz="1600" dirty="0"/>
              <a:t> </a:t>
            </a:r>
            <a:r>
              <a:rPr lang="ru-RU" sz="1600" dirty="0" err="1"/>
              <a:t>числення</a:t>
            </a:r>
            <a:r>
              <a:rPr lang="ru-RU" sz="1600" dirty="0"/>
              <a:t> до </a:t>
            </a:r>
            <a:r>
              <a:rPr lang="ru-RU" sz="1600" dirty="0" err="1"/>
              <a:t>розв’язання</a:t>
            </a:r>
            <a:r>
              <a:rPr lang="ru-RU" sz="1600" dirty="0"/>
              <a:t> систем </a:t>
            </a:r>
            <a:r>
              <a:rPr lang="ru-RU" sz="1600" dirty="0" err="1"/>
              <a:t>диференціальних</a:t>
            </a:r>
            <a:r>
              <a:rPr lang="ru-RU" sz="1600" dirty="0"/>
              <a:t> </a:t>
            </a:r>
            <a:r>
              <a:rPr lang="ru-RU" sz="1600" dirty="0" err="1"/>
              <a:t>рівнянь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сталими</a:t>
            </a:r>
            <a:r>
              <a:rPr lang="ru-RU" sz="1600" dirty="0"/>
              <a:t> </a:t>
            </a:r>
            <a:r>
              <a:rPr lang="ru-RU" sz="1600" dirty="0" err="1"/>
              <a:t>коефіцієнтами</a:t>
            </a:r>
            <a:r>
              <a:rPr lang="ru-RU" sz="1600" dirty="0"/>
              <a:t> за </a:t>
            </a:r>
            <a:r>
              <a:rPr lang="ru-RU" sz="1600" dirty="0" err="1"/>
              <a:t>допомогою</a:t>
            </a:r>
            <a:r>
              <a:rPr lang="ru-RU" sz="1600" dirty="0"/>
              <a:t> </a:t>
            </a:r>
            <a:r>
              <a:rPr lang="ru-RU" sz="1600" dirty="0" err="1"/>
              <a:t>програмного</a:t>
            </a:r>
            <a:r>
              <a:rPr lang="ru-RU" sz="1600" dirty="0"/>
              <a:t> пакету </a:t>
            </a:r>
            <a:r>
              <a:rPr lang="en-US" sz="1600" dirty="0"/>
              <a:t>MATHCAD</a:t>
            </a:r>
            <a:r>
              <a:rPr lang="ru-RU" sz="1600" dirty="0"/>
              <a:t>. </a:t>
            </a:r>
            <a:endParaRPr lang="uk-UA" sz="1600" dirty="0"/>
          </a:p>
          <a:p>
            <a:r>
              <a:rPr lang="uk-UA" sz="1600" dirty="0" smtClean="0"/>
              <a:t> </a:t>
            </a:r>
            <a:r>
              <a:rPr lang="ru-RU" sz="1600" dirty="0" err="1"/>
              <a:t>Скалярні</a:t>
            </a:r>
            <a:r>
              <a:rPr lang="ru-RU" sz="1600" dirty="0"/>
              <a:t> і </a:t>
            </a:r>
            <a:r>
              <a:rPr lang="ru-RU" sz="1600" dirty="0" err="1"/>
              <a:t>векторні</a:t>
            </a:r>
            <a:r>
              <a:rPr lang="ru-RU" sz="1600" dirty="0"/>
              <a:t> поля. </a:t>
            </a:r>
            <a:r>
              <a:rPr lang="ru-RU" sz="1600" dirty="0" err="1"/>
              <a:t>Похідна</a:t>
            </a:r>
            <a:r>
              <a:rPr lang="ru-RU" sz="1600" dirty="0"/>
              <a:t> за </a:t>
            </a:r>
            <a:r>
              <a:rPr lang="ru-RU" sz="1600" dirty="0" err="1"/>
              <a:t>напрямом</a:t>
            </a:r>
            <a:r>
              <a:rPr lang="ru-RU" sz="1600" dirty="0"/>
              <a:t>. </a:t>
            </a:r>
            <a:r>
              <a:rPr lang="ru-RU" sz="1600" dirty="0" err="1"/>
              <a:t>Градієнт</a:t>
            </a:r>
            <a:r>
              <a:rPr lang="ru-RU" sz="1600" dirty="0"/>
              <a:t>.</a:t>
            </a:r>
            <a:endParaRPr lang="uk-UA" sz="1600" dirty="0"/>
          </a:p>
          <a:p>
            <a:r>
              <a:rPr lang="uk-UA" sz="1600" dirty="0" smtClean="0"/>
              <a:t> </a:t>
            </a:r>
            <a:r>
              <a:rPr lang="ru-RU" sz="1600" dirty="0" err="1" smtClean="0"/>
              <a:t>Циркуляція</a:t>
            </a:r>
            <a:r>
              <a:rPr lang="ru-RU" sz="1600" dirty="0"/>
              <a:t>, ротор, </a:t>
            </a:r>
            <a:r>
              <a:rPr lang="ru-RU" sz="1600" dirty="0" err="1"/>
              <a:t>дивергенція</a:t>
            </a:r>
            <a:r>
              <a:rPr lang="ru-RU" sz="1600" dirty="0"/>
              <a:t> векторного поля.</a:t>
            </a: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endParaRPr lang="uk-UA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3600" dirty="0"/>
              <a:t>З</a:t>
            </a:r>
            <a:r>
              <a:rPr lang="ru-RU" sz="3600" dirty="0"/>
              <a:t>А</a:t>
            </a:r>
            <a:r>
              <a:rPr lang="x-none" sz="3600" dirty="0"/>
              <a:t>С</a:t>
            </a:r>
            <a:r>
              <a:rPr lang="ru-RU" sz="3600" dirty="0"/>
              <a:t>І</a:t>
            </a:r>
            <a:r>
              <a:rPr lang="x-none" sz="3600" dirty="0"/>
              <a:t>Д</a:t>
            </a:r>
            <a:r>
              <a:rPr lang="ru-RU" sz="3600" dirty="0"/>
              <a:t>А</a:t>
            </a:r>
            <a:r>
              <a:rPr lang="x-none" sz="3600" dirty="0"/>
              <a:t>Н</a:t>
            </a:r>
            <a:r>
              <a:rPr lang="ru-RU" sz="3600" dirty="0"/>
              <a:t>Н</a:t>
            </a:r>
            <a:r>
              <a:rPr lang="x-none" sz="3600"/>
              <a:t>Я </a:t>
            </a:r>
            <a:r>
              <a:rPr lang="uk-UA" sz="3600" dirty="0" smtClean="0"/>
              <a:t> </a:t>
            </a:r>
            <a:r>
              <a:rPr lang="ru-RU" sz="3600" dirty="0" smtClean="0"/>
              <a:t>Н</a:t>
            </a:r>
            <a:r>
              <a:rPr lang="x-none" sz="3600" dirty="0"/>
              <a:t>А</a:t>
            </a:r>
            <a:r>
              <a:rPr lang="ru-RU" sz="3600" dirty="0"/>
              <a:t>У</a:t>
            </a:r>
            <a:r>
              <a:rPr lang="x-none" sz="3600" dirty="0"/>
              <a:t>К</a:t>
            </a:r>
            <a:r>
              <a:rPr lang="ru-RU" sz="3600" dirty="0"/>
              <a:t>О</a:t>
            </a:r>
            <a:r>
              <a:rPr lang="x-none" sz="3600" dirty="0"/>
              <a:t>В</a:t>
            </a:r>
            <a:r>
              <a:rPr lang="ru-RU" sz="3600" dirty="0"/>
              <a:t>О</a:t>
            </a:r>
            <a:r>
              <a:rPr lang="x-none" sz="3600" dirty="0"/>
              <a:t>Г</a:t>
            </a:r>
            <a:r>
              <a:rPr lang="ru-RU" sz="3600" dirty="0"/>
              <a:t>О</a:t>
            </a:r>
            <a:r>
              <a:rPr lang="x-none" sz="3600"/>
              <a:t> </a:t>
            </a:r>
            <a:r>
              <a:rPr lang="uk-UA" sz="3600" dirty="0" smtClean="0"/>
              <a:t> </a:t>
            </a:r>
            <a:r>
              <a:rPr lang="ru-RU" sz="3600" dirty="0" smtClean="0"/>
              <a:t>Г</a:t>
            </a:r>
            <a:r>
              <a:rPr lang="x-none" sz="3600" dirty="0"/>
              <a:t>У</a:t>
            </a:r>
            <a:r>
              <a:rPr lang="ru-RU" sz="3600" dirty="0"/>
              <a:t>Р</a:t>
            </a:r>
            <a:r>
              <a:rPr lang="x-none" sz="3600" dirty="0"/>
              <a:t>Т</a:t>
            </a:r>
            <a:r>
              <a:rPr lang="ru-RU" sz="3600" dirty="0"/>
              <a:t>К</a:t>
            </a:r>
            <a:r>
              <a:rPr lang="x-none" sz="3600" smtClean="0"/>
              <a:t>А</a:t>
            </a:r>
            <a:r>
              <a:rPr lang="uk-UA" sz="3600" dirty="0" smtClean="0"/>
              <a:t> </a:t>
            </a:r>
            <a:br>
              <a:rPr lang="x-none" sz="3200" dirty="0"/>
            </a:br>
            <a:r>
              <a:rPr lang="uk-UA" sz="2700" dirty="0"/>
              <a:t>На фото студенти факультету інформаційних технологій.</a:t>
            </a:r>
            <a:endParaRPr lang="ru-RU" sz="3200" dirty="0"/>
          </a:p>
        </p:txBody>
      </p:sp>
      <p:pic>
        <p:nvPicPr>
          <p:cNvPr id="3" name="Рисунок 3" descr="C:\Users\novar\Desktop\Папа\Звіт гуртка 2019\Гурток Шостак 2021-2022\3 нове.png"/>
          <p:cNvPicPr>
            <a:picLocks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2348865"/>
            <a:ext cx="4559935" cy="1783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4" descr="C:\Users\novar\Desktop\Папа\Звіт гуртка 2019\Гурток Шостак 2021-2022\5 нове.png"/>
          <p:cNvPicPr>
            <a:picLocks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65"/>
            <a:ext cx="4038600" cy="178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930" y="4220845"/>
            <a:ext cx="4751070" cy="2670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260648"/>
            <a:ext cx="7704667" cy="1459631"/>
          </a:xfrm>
        </p:spPr>
        <p:txBody>
          <a:bodyPr>
            <a:normAutofit fontScale="90000"/>
          </a:bodyPr>
          <a:lstStyle/>
          <a:p>
            <a:r>
              <a:rPr lang="x-none" sz="4900" dirty="0"/>
              <a:t>З</a:t>
            </a:r>
            <a:r>
              <a:rPr lang="ru-RU" sz="4900" dirty="0"/>
              <a:t>В</a:t>
            </a:r>
            <a:r>
              <a:rPr lang="x-none" sz="4900" dirty="0"/>
              <a:t>І</a:t>
            </a:r>
            <a:r>
              <a:rPr lang="ru-RU" sz="4900" dirty="0"/>
              <a:t>Т</a:t>
            </a:r>
            <a:br>
              <a:rPr lang="ru-RU" dirty="0"/>
            </a:br>
            <a:r>
              <a:rPr lang="uk-UA" sz="3100" dirty="0"/>
              <a:t>про роботу студентського наукового гуртка „Вища математика</a:t>
            </a:r>
            <a:r>
              <a:rPr lang="ru-RU" sz="3100" dirty="0"/>
              <a:t>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1844824"/>
            <a:ext cx="7704667" cy="41549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000" dirty="0"/>
              <a:t>ННІ Енергетики, автоматики і енергозбереження </a:t>
            </a:r>
            <a:r>
              <a:rPr lang="x-none" sz="2000" dirty="0"/>
              <a:t> </a:t>
            </a:r>
            <a:r>
              <a:rPr lang="uk-UA" sz="2000" dirty="0"/>
              <a:t>кафедра вищої та прикладної математики</a:t>
            </a:r>
            <a:r>
              <a:rPr lang="x-none" sz="2000" dirty="0"/>
              <a:t>  </a:t>
            </a:r>
            <a:r>
              <a:rPr lang="uk-UA" sz="2000" dirty="0"/>
              <a:t>за </a:t>
            </a:r>
            <a:r>
              <a:rPr lang="uk-UA" sz="2000" dirty="0" smtClean="0"/>
              <a:t>2020-2021 </a:t>
            </a:r>
            <a:r>
              <a:rPr lang="uk-UA" sz="2000" dirty="0"/>
              <a:t>навчальний </a:t>
            </a:r>
            <a:r>
              <a:rPr lang="uk-UA" sz="2000" dirty="0" smtClean="0"/>
              <a:t>рік</a:t>
            </a:r>
            <a:endParaRPr lang="ru-RU" sz="2000" dirty="0"/>
          </a:p>
          <a:p>
            <a:r>
              <a:rPr lang="uk-UA" dirty="0"/>
              <a:t>У 202</a:t>
            </a:r>
            <a:r>
              <a:rPr lang="ru-RU" altLang="uk-UA" dirty="0"/>
              <a:t>1</a:t>
            </a:r>
            <a:r>
              <a:rPr lang="uk-UA" dirty="0"/>
              <a:t>-202</a:t>
            </a:r>
            <a:r>
              <a:rPr lang="ru-RU" altLang="uk-UA" dirty="0"/>
              <a:t>2</a:t>
            </a:r>
            <a:r>
              <a:rPr lang="uk-UA" dirty="0"/>
              <a:t> навчальному році згідно з планом роботи було проведено 10 засідань студентського наукового гуртка „Вища математика</a:t>
            </a:r>
            <a:r>
              <a:rPr lang="ru-RU" dirty="0"/>
              <a:t>”</a:t>
            </a:r>
            <a:r>
              <a:rPr lang="uk-UA" dirty="0"/>
              <a:t>. В роботі гуртка приймали участь 16 студентів факультету інформаційних технологій спеціальностей «Комп</a:t>
            </a:r>
            <a:r>
              <a:rPr lang="ru-RU" dirty="0"/>
              <a:t>’</a:t>
            </a:r>
            <a:r>
              <a:rPr lang="uk-UA" dirty="0"/>
              <a:t>ютерні науки», «Інженерія програмного забезпечення»,  «Комп</a:t>
            </a:r>
            <a:r>
              <a:rPr lang="ru-RU" dirty="0"/>
              <a:t>’</a:t>
            </a:r>
            <a:r>
              <a:rPr lang="uk-UA" dirty="0"/>
              <a:t>ютерна інженерія» та «Кібербезпека»</a:t>
            </a:r>
            <a:endParaRPr lang="uk-UA" b="1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387623"/>
          </a:xfrm>
        </p:spPr>
        <p:txBody>
          <a:bodyPr>
            <a:normAutofit fontScale="90000"/>
          </a:bodyPr>
          <a:lstStyle/>
          <a:p>
            <a:pPr algn="ctr"/>
            <a:r>
              <a:rPr lang="x-none" dirty="0"/>
              <a:t>Н</a:t>
            </a:r>
            <a:r>
              <a:rPr lang="ru-RU" dirty="0"/>
              <a:t>А</a:t>
            </a:r>
            <a:r>
              <a:rPr lang="x-none" dirty="0"/>
              <a:t> </a:t>
            </a:r>
            <a:r>
              <a:rPr lang="ru-RU" dirty="0"/>
              <a:t>З</a:t>
            </a:r>
            <a:r>
              <a:rPr lang="x-none" dirty="0"/>
              <a:t>А</a:t>
            </a:r>
            <a:r>
              <a:rPr lang="ru-RU" dirty="0"/>
              <a:t>С</a:t>
            </a:r>
            <a:r>
              <a:rPr lang="x-none" dirty="0"/>
              <a:t>І</a:t>
            </a:r>
            <a:r>
              <a:rPr lang="ru-RU" dirty="0"/>
              <a:t>Д</a:t>
            </a:r>
            <a:r>
              <a:rPr lang="x-none" dirty="0"/>
              <a:t>А</a:t>
            </a:r>
            <a:r>
              <a:rPr lang="ru-RU" dirty="0"/>
              <a:t>Н</a:t>
            </a:r>
            <a:r>
              <a:rPr lang="x-none" dirty="0"/>
              <a:t>Н</a:t>
            </a:r>
            <a:r>
              <a:rPr lang="ru-RU" dirty="0"/>
              <a:t>Я</a:t>
            </a:r>
            <a:r>
              <a:rPr lang="x-none" dirty="0"/>
              <a:t>Х </a:t>
            </a:r>
            <a:r>
              <a:rPr lang="ru-RU" dirty="0"/>
              <a:t>Н</a:t>
            </a:r>
            <a:r>
              <a:rPr lang="x-none" dirty="0"/>
              <a:t>А</a:t>
            </a:r>
            <a:r>
              <a:rPr lang="ru-RU" dirty="0"/>
              <a:t>У</a:t>
            </a:r>
            <a:r>
              <a:rPr lang="x-none" dirty="0"/>
              <a:t>К</a:t>
            </a:r>
            <a:r>
              <a:rPr lang="ru-RU" dirty="0"/>
              <a:t>О</a:t>
            </a:r>
            <a:r>
              <a:rPr lang="x-none" dirty="0"/>
              <a:t>ВОГО ГУРТКА РОЗГЛЯДАЛИСЬ ТАКІ ТЕМ</a:t>
            </a:r>
            <a:r>
              <a:rPr lang="ru-RU" dirty="0"/>
              <a:t>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1916832"/>
            <a:ext cx="7704667" cy="4320480"/>
          </a:xfrm>
        </p:spPr>
        <p:txBody>
          <a:bodyPr>
            <a:normAutofit lnSpcReduction="10000"/>
          </a:bodyPr>
          <a:lstStyle/>
          <a:p>
            <a:r>
              <a:rPr lang="uk-UA" sz="1800" dirty="0"/>
              <a:t>1) 1</a:t>
            </a:r>
            <a:r>
              <a:rPr lang="ru-RU" altLang="uk-UA" sz="1800" dirty="0"/>
              <a:t>6</a:t>
            </a:r>
            <a:r>
              <a:rPr lang="uk-UA" sz="1800" dirty="0"/>
              <a:t>.09.2</a:t>
            </a:r>
            <a:r>
              <a:rPr lang="ru-RU" altLang="uk-UA" sz="1800" dirty="0"/>
              <a:t>1</a:t>
            </a:r>
            <a:r>
              <a:rPr lang="uk-UA" sz="1800" dirty="0"/>
              <a:t>. </a:t>
            </a:r>
            <a:r>
              <a:rPr lang="ru-RU" sz="1800"/>
              <a:t>Творці математики з України.</a:t>
            </a:r>
            <a:r>
              <a:rPr lang="ru-RU" sz="1800" dirty="0"/>
              <a:t>.</a:t>
            </a:r>
            <a:endParaRPr lang="uk-UA" sz="1800" dirty="0"/>
          </a:p>
          <a:p>
            <a:r>
              <a:rPr lang="uk-UA" sz="1800" dirty="0"/>
              <a:t>2) </a:t>
            </a:r>
            <a:r>
              <a:rPr lang="ru-RU" sz="1800" dirty="0"/>
              <a:t>2</a:t>
            </a:r>
            <a:r>
              <a:rPr lang="ru-RU" altLang="uk-UA" sz="1800" dirty="0"/>
              <a:t>1</a:t>
            </a:r>
            <a:r>
              <a:rPr lang="uk-UA" sz="1800" dirty="0"/>
              <a:t>.10.2</a:t>
            </a:r>
            <a:r>
              <a:rPr lang="ru-RU" altLang="uk-UA" sz="1800" dirty="0"/>
              <a:t>1</a:t>
            </a:r>
            <a:r>
              <a:rPr lang="uk-UA" sz="1800" dirty="0"/>
              <a:t>. </a:t>
            </a:r>
            <a:r>
              <a:rPr lang="ru-RU" sz="1800" dirty="0" err="1"/>
              <a:t>Побудова</a:t>
            </a:r>
            <a:r>
              <a:rPr lang="ru-RU" sz="1800" dirty="0"/>
              <a:t> </a:t>
            </a:r>
            <a:r>
              <a:rPr lang="ru-RU" sz="1800" dirty="0" err="1"/>
              <a:t>графіків</a:t>
            </a:r>
            <a:r>
              <a:rPr lang="ru-RU" sz="1800" dirty="0"/>
              <a:t> </a:t>
            </a:r>
            <a:r>
              <a:rPr lang="ru-RU" sz="1800" dirty="0" err="1"/>
              <a:t>функцій</a:t>
            </a:r>
            <a:r>
              <a:rPr lang="ru-RU" sz="1800" dirty="0"/>
              <a:t> за </a:t>
            </a:r>
            <a:r>
              <a:rPr lang="ru-RU" sz="1800" dirty="0" err="1"/>
              <a:t>допомогою</a:t>
            </a:r>
            <a:r>
              <a:rPr lang="ru-RU" sz="1800" dirty="0"/>
              <a:t> </a:t>
            </a:r>
            <a:r>
              <a:rPr lang="ru-RU" sz="1800" dirty="0" err="1"/>
              <a:t>програмних</a:t>
            </a:r>
            <a:r>
              <a:rPr lang="ru-RU" sz="1800" dirty="0"/>
              <a:t> </a:t>
            </a:r>
            <a:r>
              <a:rPr lang="ru-RU" sz="1800" dirty="0" err="1"/>
              <a:t>продуктів</a:t>
            </a:r>
            <a:r>
              <a:rPr lang="ru-RU" sz="1800" dirty="0"/>
              <a:t>.</a:t>
            </a:r>
            <a:endParaRPr lang="uk-UA" sz="1800" dirty="0"/>
          </a:p>
          <a:p>
            <a:r>
              <a:rPr lang="uk-UA" sz="1800" dirty="0"/>
              <a:t>3) </a:t>
            </a:r>
            <a:r>
              <a:rPr lang="ru-RU" sz="1800" dirty="0"/>
              <a:t>1</a:t>
            </a:r>
            <a:r>
              <a:rPr lang="ru-RU" altLang="uk-UA" sz="1800" dirty="0"/>
              <a:t>8</a:t>
            </a:r>
            <a:r>
              <a:rPr lang="uk-UA" sz="1800" dirty="0"/>
              <a:t>.11.2</a:t>
            </a:r>
            <a:r>
              <a:rPr lang="ru-RU" altLang="uk-UA" sz="1800" dirty="0"/>
              <a:t>1</a:t>
            </a:r>
            <a:r>
              <a:rPr lang="uk-UA" sz="1800" dirty="0"/>
              <a:t>. </a:t>
            </a:r>
            <a:r>
              <a:rPr lang="ru-RU" sz="1800" dirty="0" err="1"/>
              <a:t>Наближені</a:t>
            </a:r>
            <a:r>
              <a:rPr lang="ru-RU" sz="1800" dirty="0"/>
              <a:t> </a:t>
            </a:r>
            <a:r>
              <a:rPr lang="ru-RU" sz="1800" dirty="0" err="1"/>
              <a:t>методи</a:t>
            </a:r>
            <a:r>
              <a:rPr lang="ru-RU" sz="1800" dirty="0"/>
              <a:t> </a:t>
            </a:r>
            <a:r>
              <a:rPr lang="ru-RU" sz="1800" dirty="0" err="1"/>
              <a:t>розв’язання</a:t>
            </a:r>
            <a:r>
              <a:rPr lang="ru-RU" sz="1800" dirty="0"/>
              <a:t> </a:t>
            </a:r>
            <a:r>
              <a:rPr lang="ru-RU" sz="1800" dirty="0" err="1"/>
              <a:t>диференціальних</a:t>
            </a:r>
            <a:r>
              <a:rPr lang="ru-RU" sz="1800" dirty="0"/>
              <a:t> </a:t>
            </a:r>
            <a:r>
              <a:rPr lang="ru-RU" sz="1800" dirty="0" err="1"/>
              <a:t>рівнянь</a:t>
            </a:r>
            <a:r>
              <a:rPr lang="ru-RU" sz="1800" dirty="0"/>
              <a:t> та </a:t>
            </a:r>
            <a:r>
              <a:rPr lang="ru-RU" sz="1800" dirty="0" err="1"/>
              <a:t>їх</a:t>
            </a:r>
            <a:r>
              <a:rPr lang="ru-RU" sz="1800" dirty="0"/>
              <a:t> систем.</a:t>
            </a:r>
            <a:endParaRPr lang="uk-UA" sz="1800" dirty="0"/>
          </a:p>
          <a:p>
            <a:r>
              <a:rPr lang="uk-UA" sz="1800" dirty="0"/>
              <a:t>4) </a:t>
            </a:r>
            <a:r>
              <a:rPr lang="ru-RU" altLang="uk-UA" sz="1800" dirty="0"/>
              <a:t>09</a:t>
            </a:r>
            <a:r>
              <a:rPr lang="uk-UA" sz="1800" dirty="0"/>
              <a:t>.12.2</a:t>
            </a:r>
            <a:r>
              <a:rPr lang="ru-RU" altLang="uk-UA" sz="1800" dirty="0"/>
              <a:t>1</a:t>
            </a:r>
            <a:r>
              <a:rPr lang="uk-UA" sz="1800" dirty="0"/>
              <a:t>. </a:t>
            </a:r>
            <a:r>
              <a:rPr lang="ru-RU" sz="1800" dirty="0" err="1"/>
              <a:t>Диференціальні</a:t>
            </a:r>
            <a:r>
              <a:rPr lang="ru-RU" sz="1800" dirty="0"/>
              <a:t> </a:t>
            </a:r>
            <a:r>
              <a:rPr lang="ru-RU" sz="1800" dirty="0" err="1"/>
              <a:t>рівняння</a:t>
            </a:r>
            <a:r>
              <a:rPr lang="ru-RU" sz="1800" dirty="0"/>
              <a:t> з </a:t>
            </a:r>
            <a:r>
              <a:rPr lang="ru-RU" sz="1800" dirty="0" err="1"/>
              <a:t>частинними</a:t>
            </a:r>
            <a:r>
              <a:rPr lang="ru-RU" sz="1800" dirty="0"/>
              <a:t> </a:t>
            </a:r>
            <a:r>
              <a:rPr lang="ru-RU" sz="1800" dirty="0" err="1"/>
              <a:t>похідними</a:t>
            </a:r>
            <a:r>
              <a:rPr lang="ru-RU" sz="1800" dirty="0"/>
              <a:t>.</a:t>
            </a:r>
            <a:endParaRPr lang="uk-UA" sz="1800" dirty="0"/>
          </a:p>
          <a:p>
            <a:r>
              <a:rPr lang="uk-UA" sz="1800" dirty="0" smtClean="0"/>
              <a:t> </a:t>
            </a:r>
            <a:r>
              <a:rPr lang="uk-UA" sz="1800" dirty="0"/>
              <a:t>5) 1</a:t>
            </a:r>
            <a:r>
              <a:rPr lang="ru-RU" altLang="uk-UA" sz="1800" dirty="0"/>
              <a:t>0</a:t>
            </a:r>
            <a:r>
              <a:rPr lang="uk-UA" sz="1800" dirty="0"/>
              <a:t>.02.21. </a:t>
            </a:r>
            <a:r>
              <a:rPr lang="ru-RU" sz="1800" dirty="0" err="1"/>
              <a:t>Комплексні</a:t>
            </a:r>
            <a:r>
              <a:rPr lang="ru-RU" sz="1800" dirty="0"/>
              <a:t> числа. </a:t>
            </a:r>
            <a:r>
              <a:rPr lang="ru-RU" sz="1800" dirty="0" err="1"/>
              <a:t>Функції</a:t>
            </a:r>
            <a:r>
              <a:rPr lang="ru-RU" sz="1800" dirty="0"/>
              <a:t> </a:t>
            </a:r>
            <a:r>
              <a:rPr lang="ru-RU" sz="1800" dirty="0" err="1"/>
              <a:t>комплексної</a:t>
            </a:r>
            <a:r>
              <a:rPr lang="ru-RU" sz="1800" dirty="0"/>
              <a:t> </a:t>
            </a:r>
            <a:r>
              <a:rPr lang="ru-RU" sz="1800" dirty="0" err="1"/>
              <a:t>змінної</a:t>
            </a:r>
            <a:r>
              <a:rPr lang="ru-RU" sz="1800" dirty="0"/>
              <a:t>.</a:t>
            </a:r>
            <a:endParaRPr lang="uk-UA" sz="1800" dirty="0"/>
          </a:p>
          <a:p>
            <a:r>
              <a:rPr lang="uk-UA" sz="1800" dirty="0" smtClean="0"/>
              <a:t> </a:t>
            </a:r>
            <a:r>
              <a:rPr lang="uk-UA" sz="1800" dirty="0"/>
              <a:t>6) </a:t>
            </a:r>
            <a:r>
              <a:rPr lang="ru-RU" altLang="uk-UA" sz="1800" dirty="0"/>
              <a:t>17</a:t>
            </a:r>
            <a:r>
              <a:rPr lang="uk-UA" sz="1800" dirty="0"/>
              <a:t>.02.21. </a:t>
            </a:r>
            <a:r>
              <a:rPr lang="ru-RU" sz="1800" dirty="0" err="1"/>
              <a:t>Застосування</a:t>
            </a:r>
            <a:r>
              <a:rPr lang="ru-RU" sz="1800" dirty="0"/>
              <a:t> </a:t>
            </a:r>
            <a:r>
              <a:rPr lang="ru-RU" sz="1800" dirty="0" err="1"/>
              <a:t>програмного</a:t>
            </a:r>
            <a:r>
              <a:rPr lang="ru-RU" sz="1800" dirty="0"/>
              <a:t> пакету </a:t>
            </a:r>
            <a:r>
              <a:rPr lang="en-US" sz="1800" dirty="0"/>
              <a:t>MATHCAD</a:t>
            </a:r>
            <a:r>
              <a:rPr lang="ru-RU" sz="1800" dirty="0"/>
              <a:t> до </a:t>
            </a:r>
            <a:r>
              <a:rPr lang="ru-RU" sz="1800" dirty="0" err="1"/>
              <a:t>розв’язання</a:t>
            </a:r>
            <a:r>
              <a:rPr lang="ru-RU" sz="1800" dirty="0"/>
              <a:t> </a:t>
            </a:r>
            <a:r>
              <a:rPr lang="ru-RU" sz="1800" dirty="0" err="1"/>
              <a:t>диференціальних</a:t>
            </a:r>
            <a:r>
              <a:rPr lang="ru-RU" sz="1800" dirty="0"/>
              <a:t> </a:t>
            </a:r>
            <a:r>
              <a:rPr lang="ru-RU" sz="1800" dirty="0" err="1"/>
              <a:t>рівнянь</a:t>
            </a:r>
            <a:r>
              <a:rPr lang="ru-RU" sz="1800" dirty="0"/>
              <a:t>. </a:t>
            </a:r>
            <a:r>
              <a:rPr lang="ru-RU" sz="1800" i="1" dirty="0"/>
              <a:t> </a:t>
            </a:r>
            <a:endParaRPr lang="uk-UA" sz="1800" dirty="0"/>
          </a:p>
          <a:p>
            <a:r>
              <a:rPr lang="uk-UA" sz="1800" dirty="0"/>
              <a:t>7) </a:t>
            </a:r>
            <a:r>
              <a:rPr lang="ru-RU" altLang="uk-UA" sz="1800" dirty="0"/>
              <a:t>21</a:t>
            </a:r>
            <a:r>
              <a:rPr lang="uk-UA" sz="1800" dirty="0"/>
              <a:t>.0</a:t>
            </a:r>
            <a:r>
              <a:rPr lang="ru-RU" altLang="uk-UA" sz="1800" dirty="0"/>
              <a:t>4</a:t>
            </a:r>
            <a:r>
              <a:rPr lang="uk-UA" sz="1800" dirty="0"/>
              <a:t>.21. </a:t>
            </a:r>
            <a:r>
              <a:rPr lang="ru-RU" sz="1800" dirty="0" err="1"/>
              <a:t>Математичні</a:t>
            </a:r>
            <a:r>
              <a:rPr lang="ru-RU" sz="1800" dirty="0"/>
              <a:t> </a:t>
            </a:r>
            <a:r>
              <a:rPr lang="ru-RU" sz="1800" dirty="0" err="1"/>
              <a:t>моделі</a:t>
            </a:r>
            <a:r>
              <a:rPr lang="ru-RU" sz="1800" dirty="0"/>
              <a:t> в </a:t>
            </a:r>
            <a:r>
              <a:rPr lang="ru-RU" sz="1800" dirty="0" err="1"/>
              <a:t>інженерних</a:t>
            </a:r>
            <a:r>
              <a:rPr lang="ru-RU" sz="1800" dirty="0"/>
              <a:t> задачах.</a:t>
            </a:r>
            <a:r>
              <a:rPr lang="ru-RU" sz="1800" i="1" dirty="0"/>
              <a:t> </a:t>
            </a:r>
            <a:endParaRPr lang="uk-UA" sz="1800" dirty="0"/>
          </a:p>
          <a:p>
            <a:r>
              <a:rPr lang="uk-UA" sz="1800" dirty="0"/>
              <a:t>8) </a:t>
            </a:r>
            <a:r>
              <a:rPr lang="ru-RU" altLang="uk-UA" sz="1800" dirty="0"/>
              <a:t>28</a:t>
            </a:r>
            <a:r>
              <a:rPr lang="uk-UA" sz="1800" dirty="0"/>
              <a:t>.04.21. </a:t>
            </a:r>
            <a:r>
              <a:rPr lang="ru-RU" sz="1800" dirty="0" err="1"/>
              <a:t>Застосування</a:t>
            </a:r>
            <a:r>
              <a:rPr lang="ru-RU" sz="1800" dirty="0"/>
              <a:t> </a:t>
            </a:r>
            <a:r>
              <a:rPr lang="ru-RU" sz="1800" dirty="0" err="1"/>
              <a:t>операційного</a:t>
            </a:r>
            <a:r>
              <a:rPr lang="ru-RU" sz="1800" dirty="0"/>
              <a:t> </a:t>
            </a:r>
            <a:r>
              <a:rPr lang="ru-RU" sz="1800" dirty="0" err="1"/>
              <a:t>числення</a:t>
            </a:r>
            <a:r>
              <a:rPr lang="ru-RU" sz="1800" dirty="0"/>
              <a:t> до </a:t>
            </a:r>
            <a:r>
              <a:rPr lang="ru-RU" sz="1800" dirty="0" err="1"/>
              <a:t>розв’язання</a:t>
            </a:r>
            <a:r>
              <a:rPr lang="ru-RU" sz="1800" dirty="0"/>
              <a:t> систем </a:t>
            </a:r>
            <a:r>
              <a:rPr lang="ru-RU" sz="1800" dirty="0" err="1"/>
              <a:t>диференціальних</a:t>
            </a:r>
            <a:r>
              <a:rPr lang="ru-RU" sz="1800" dirty="0"/>
              <a:t> </a:t>
            </a:r>
            <a:r>
              <a:rPr lang="ru-RU" sz="1800" dirty="0" err="1"/>
              <a:t>рівнянь</a:t>
            </a:r>
            <a:r>
              <a:rPr lang="ru-RU" sz="1800" dirty="0"/>
              <a:t>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сталими</a:t>
            </a:r>
            <a:r>
              <a:rPr lang="ru-RU" sz="1800" dirty="0"/>
              <a:t> </a:t>
            </a:r>
            <a:r>
              <a:rPr lang="ru-RU" sz="1800" dirty="0" err="1"/>
              <a:t>коефіцієнтами</a:t>
            </a:r>
            <a:r>
              <a:rPr lang="ru-RU" sz="1800" dirty="0"/>
              <a:t> за </a:t>
            </a:r>
            <a:r>
              <a:rPr lang="ru-RU" sz="1800" dirty="0" err="1"/>
              <a:t>допомогою</a:t>
            </a:r>
            <a:r>
              <a:rPr lang="ru-RU" sz="1800" dirty="0"/>
              <a:t> </a:t>
            </a:r>
            <a:r>
              <a:rPr lang="ru-RU" sz="1800" dirty="0" err="1"/>
              <a:t>програмного</a:t>
            </a:r>
            <a:r>
              <a:rPr lang="ru-RU" sz="1800" dirty="0"/>
              <a:t> пакету </a:t>
            </a:r>
            <a:r>
              <a:rPr lang="en-US" sz="1800" dirty="0"/>
              <a:t>MATHCAD</a:t>
            </a:r>
            <a:r>
              <a:rPr lang="ru-RU" sz="1800" dirty="0"/>
              <a:t>. </a:t>
            </a:r>
            <a:endParaRPr lang="uk-UA" sz="1800" dirty="0"/>
          </a:p>
          <a:p>
            <a:r>
              <a:rPr lang="uk-UA" sz="1800" dirty="0"/>
              <a:t>9) </a:t>
            </a:r>
            <a:r>
              <a:rPr lang="ru-RU" altLang="uk-UA" sz="1800" dirty="0"/>
              <a:t>03</a:t>
            </a:r>
            <a:r>
              <a:rPr lang="uk-UA" sz="1800" dirty="0"/>
              <a:t>.0</a:t>
            </a:r>
            <a:r>
              <a:rPr lang="ru-RU" altLang="uk-UA" sz="1800" dirty="0"/>
              <a:t>5</a:t>
            </a:r>
            <a:r>
              <a:rPr lang="uk-UA" sz="1800" dirty="0"/>
              <a:t>.21. </a:t>
            </a:r>
            <a:r>
              <a:rPr lang="ru-RU" sz="1800" dirty="0" err="1"/>
              <a:t>Скалярні</a:t>
            </a:r>
            <a:r>
              <a:rPr lang="ru-RU" sz="1800" dirty="0"/>
              <a:t> і </a:t>
            </a:r>
            <a:r>
              <a:rPr lang="ru-RU" sz="1800" dirty="0" err="1"/>
              <a:t>векторні</a:t>
            </a:r>
            <a:r>
              <a:rPr lang="ru-RU" sz="1800" dirty="0"/>
              <a:t> поля. </a:t>
            </a:r>
            <a:r>
              <a:rPr lang="ru-RU" sz="1800" dirty="0" err="1"/>
              <a:t>Похідна</a:t>
            </a:r>
            <a:r>
              <a:rPr lang="ru-RU" sz="1800" dirty="0"/>
              <a:t> за </a:t>
            </a:r>
            <a:r>
              <a:rPr lang="ru-RU" sz="1800" dirty="0" err="1"/>
              <a:t>напрямом</a:t>
            </a:r>
            <a:r>
              <a:rPr lang="ru-RU" sz="1800" dirty="0"/>
              <a:t>. </a:t>
            </a:r>
            <a:r>
              <a:rPr lang="ru-RU" sz="1800" dirty="0" err="1"/>
              <a:t>Градієнт</a:t>
            </a:r>
            <a:r>
              <a:rPr lang="ru-RU" sz="1800" dirty="0"/>
              <a:t>.</a:t>
            </a:r>
            <a:endParaRPr lang="uk-UA" sz="1800" dirty="0"/>
          </a:p>
          <a:p>
            <a:r>
              <a:rPr lang="uk-UA" sz="1800" dirty="0" smtClean="0"/>
              <a:t> </a:t>
            </a:r>
            <a:r>
              <a:rPr lang="uk-UA" sz="1800" dirty="0"/>
              <a:t>10) </a:t>
            </a:r>
            <a:r>
              <a:rPr lang="ru-RU" altLang="uk-UA" sz="1800" dirty="0"/>
              <a:t>12</a:t>
            </a:r>
            <a:r>
              <a:rPr lang="uk-UA" sz="1800" dirty="0"/>
              <a:t>.05.21. </a:t>
            </a:r>
            <a:r>
              <a:rPr lang="ru-RU" sz="1800" dirty="0" err="1"/>
              <a:t>Циркуляція</a:t>
            </a:r>
            <a:r>
              <a:rPr lang="ru-RU" sz="1800" dirty="0"/>
              <a:t>, ротор, </a:t>
            </a:r>
            <a:r>
              <a:rPr lang="ru-RU" sz="1800" dirty="0" err="1"/>
              <a:t>дивергенція</a:t>
            </a:r>
            <a:r>
              <a:rPr lang="ru-RU" sz="1800" dirty="0"/>
              <a:t> векторного поля.</a:t>
            </a:r>
            <a:endParaRPr lang="uk-UA" sz="1800" dirty="0"/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262649"/>
            <a:ext cx="7704667" cy="595535"/>
          </a:xfrm>
        </p:spPr>
        <p:txBody>
          <a:bodyPr>
            <a:normAutofit fontScale="90000"/>
          </a:bodyPr>
          <a:lstStyle/>
          <a:p>
            <a:r>
              <a:rPr lang="x-none" dirty="0"/>
              <a:t>Т</a:t>
            </a:r>
            <a:r>
              <a:rPr lang="ru-RU" dirty="0"/>
              <a:t>Е</a:t>
            </a:r>
            <a:r>
              <a:rPr lang="x-none" dirty="0"/>
              <a:t>М</a:t>
            </a:r>
            <a:r>
              <a:rPr lang="ru-RU" dirty="0"/>
              <a:t>И</a:t>
            </a:r>
            <a:r>
              <a:rPr lang="x-none" dirty="0"/>
              <a:t> </a:t>
            </a:r>
            <a:r>
              <a:rPr lang="ru-RU" dirty="0"/>
              <a:t>Н</a:t>
            </a:r>
            <a:r>
              <a:rPr lang="x-none" dirty="0"/>
              <a:t>А</a:t>
            </a:r>
            <a:r>
              <a:rPr lang="ru-RU" dirty="0"/>
              <a:t>У</a:t>
            </a:r>
            <a:r>
              <a:rPr lang="x-none" dirty="0"/>
              <a:t>К</a:t>
            </a:r>
            <a:r>
              <a:rPr lang="ru-RU" dirty="0"/>
              <a:t>О</a:t>
            </a:r>
            <a:r>
              <a:rPr lang="x-none" dirty="0"/>
              <a:t>В</a:t>
            </a:r>
            <a:r>
              <a:rPr lang="ru-RU" dirty="0"/>
              <a:t>И</a:t>
            </a:r>
            <a:r>
              <a:rPr lang="x-none" dirty="0"/>
              <a:t>Х </a:t>
            </a:r>
            <a:r>
              <a:rPr lang="ru-RU" dirty="0"/>
              <a:t>Д</a:t>
            </a:r>
            <a:r>
              <a:rPr lang="x-none" dirty="0"/>
              <a:t>О</a:t>
            </a:r>
            <a:r>
              <a:rPr lang="ru-RU" dirty="0"/>
              <a:t>П</a:t>
            </a:r>
            <a:r>
              <a:rPr lang="x-none" dirty="0"/>
              <a:t>О</a:t>
            </a:r>
            <a:r>
              <a:rPr lang="ru-RU" dirty="0"/>
              <a:t>В</a:t>
            </a:r>
            <a:r>
              <a:rPr lang="x-none" dirty="0"/>
              <a:t>І</a:t>
            </a:r>
            <a:r>
              <a:rPr lang="ru-RU" dirty="0"/>
              <a:t>Д</a:t>
            </a:r>
            <a:r>
              <a:rPr lang="x-none" dirty="0"/>
              <a:t>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1052735"/>
            <a:ext cx="7704667" cy="5805265"/>
          </a:xfrm>
        </p:spPr>
        <p:txBody>
          <a:bodyPr>
            <a:normAutofit fontScale="85000"/>
          </a:bodyPr>
          <a:lstStyle/>
          <a:p>
            <a:pPr marL="0" indent="0" algn="just">
              <a:buNone/>
            </a:pPr>
            <a:r>
              <a:rPr lang="uk-UA" sz="2000" dirty="0" smtClean="0"/>
              <a:t>За результатами роботи наукового гуртка було підготовлено 10 доповідей  </a:t>
            </a:r>
            <a:r>
              <a:rPr lang="uk-UA" sz="2000" dirty="0"/>
              <a:t>на науково-практичну студентську конференцію НУБіПУ </a:t>
            </a:r>
            <a:r>
              <a:rPr lang="uk-UA" sz="2000" dirty="0" smtClean="0"/>
              <a:t>20</a:t>
            </a:r>
            <a:r>
              <a:rPr lang="ru-RU" sz="2000" dirty="0" smtClean="0"/>
              <a:t>22 </a:t>
            </a:r>
            <a:r>
              <a:rPr lang="uk-UA" sz="2000" dirty="0" smtClean="0"/>
              <a:t>р. </a:t>
            </a:r>
            <a:endParaRPr lang="uk-UA" sz="2000" dirty="0" smtClean="0"/>
          </a:p>
          <a:p>
            <a:r>
              <a:rPr lang="ru-RU" sz="2000"/>
              <a:t>Творці математики з України.</a:t>
            </a:r>
            <a:endParaRPr lang="uk-UA" sz="2000" dirty="0"/>
          </a:p>
          <a:p>
            <a:pPr marL="0" indent="0" algn="r">
              <a:buNone/>
            </a:pPr>
            <a:r>
              <a:rPr lang="ru-RU" sz="2000" dirty="0"/>
              <a:t>                                                                                                                                                         </a:t>
            </a:r>
            <a:r>
              <a:rPr lang="ru-RU" sz="2000" i="1" dirty="0" err="1"/>
              <a:t>Доповідач</a:t>
            </a:r>
            <a:r>
              <a:rPr lang="ru-RU" sz="2000" i="1" dirty="0"/>
              <a:t> </a:t>
            </a:r>
            <a:r>
              <a:rPr lang="ru-RU" sz="2000" b="1" dirty="0"/>
              <a:t>–</a:t>
            </a:r>
            <a:r>
              <a:rPr lang="ru-RU" sz="2000" i="1" dirty="0"/>
              <a:t> студентка 1 курсу </a:t>
            </a:r>
            <a:endParaRPr lang="uk-UA" sz="2000" dirty="0"/>
          </a:p>
          <a:p>
            <a:pPr marL="0" indent="0" algn="r">
              <a:buNone/>
            </a:pPr>
            <a:r>
              <a:rPr lang="ru-RU" sz="2000" i="1" dirty="0"/>
              <a:t>факультету ІТ </a:t>
            </a:r>
            <a:r>
              <a:rPr lang="ru-RU" sz="2000" i="1"/>
              <a:t>Дубова І.А.</a:t>
            </a:r>
            <a:endParaRPr lang="ru-RU" sz="2000" i="1"/>
          </a:p>
          <a:p>
            <a:pPr marL="0" indent="0" algn="r">
              <a:buNone/>
            </a:pPr>
            <a:r>
              <a:rPr lang="ru-RU" sz="2000" i="1" dirty="0"/>
              <a:t>                                                  </a:t>
            </a:r>
            <a:r>
              <a:rPr lang="ru-RU" sz="2000" i="1" dirty="0" err="1"/>
              <a:t>Науковий</a:t>
            </a:r>
            <a:r>
              <a:rPr lang="ru-RU" sz="2000" i="1" dirty="0"/>
              <a:t> </a:t>
            </a:r>
            <a:r>
              <a:rPr lang="ru-RU" sz="2000" i="1" dirty="0" err="1"/>
              <a:t>керівник</a:t>
            </a:r>
            <a:r>
              <a:rPr lang="ru-RU" sz="2000" i="1" dirty="0"/>
              <a:t> </a:t>
            </a:r>
            <a:r>
              <a:rPr lang="ru-RU" sz="2000" b="1" dirty="0"/>
              <a:t>–</a:t>
            </a:r>
            <a:r>
              <a:rPr lang="ru-RU" sz="2000" i="1" dirty="0"/>
              <a:t> к.ф.-м.н., доц. Шостак С.В.</a:t>
            </a:r>
            <a:endParaRPr lang="uk-UA" sz="2000" dirty="0"/>
          </a:p>
          <a:p>
            <a:pPr marL="0" indent="0">
              <a:buNone/>
            </a:pPr>
            <a:r>
              <a:rPr lang="ru-RU" sz="2000" i="1" dirty="0"/>
              <a:t> </a:t>
            </a:r>
            <a:endParaRPr lang="uk-UA" sz="2000" dirty="0"/>
          </a:p>
          <a:p>
            <a:r>
              <a:rPr lang="ru-RU" sz="2000" dirty="0" err="1"/>
              <a:t>Побудова</a:t>
            </a:r>
            <a:r>
              <a:rPr lang="ru-RU" sz="2000" dirty="0"/>
              <a:t> </a:t>
            </a:r>
            <a:r>
              <a:rPr lang="ru-RU" sz="2000" dirty="0" err="1"/>
              <a:t>графіків</a:t>
            </a:r>
            <a:r>
              <a:rPr lang="ru-RU" sz="2000" dirty="0"/>
              <a:t> </a:t>
            </a:r>
            <a:r>
              <a:rPr lang="ru-RU" sz="2000" dirty="0" err="1"/>
              <a:t>функцій</a:t>
            </a:r>
            <a:r>
              <a:rPr lang="ru-RU" sz="2000" dirty="0"/>
              <a:t> за </a:t>
            </a:r>
            <a:r>
              <a:rPr lang="ru-RU" sz="2000" dirty="0" err="1"/>
              <a:t>допомогою</a:t>
            </a:r>
            <a:r>
              <a:rPr lang="ru-RU" sz="2000" dirty="0"/>
              <a:t> </a:t>
            </a:r>
            <a:r>
              <a:rPr lang="ru-RU" sz="2000" dirty="0" err="1"/>
              <a:t>програмних</a:t>
            </a:r>
            <a:r>
              <a:rPr lang="ru-RU" sz="2000" dirty="0"/>
              <a:t> </a:t>
            </a:r>
            <a:r>
              <a:rPr lang="ru-RU" sz="2000" dirty="0" err="1"/>
              <a:t>продуктів</a:t>
            </a:r>
            <a:r>
              <a:rPr lang="ru-RU" sz="2000" dirty="0"/>
              <a:t>.</a:t>
            </a:r>
            <a:endParaRPr lang="uk-UA" sz="2000" dirty="0"/>
          </a:p>
          <a:p>
            <a:pPr marL="0" indent="0" algn="r">
              <a:buNone/>
            </a:pPr>
            <a:r>
              <a:rPr lang="ru-RU" sz="2000" i="1" dirty="0" err="1"/>
              <a:t>Доповідач</a:t>
            </a:r>
            <a:r>
              <a:rPr lang="ru-RU" sz="2000" i="1" dirty="0"/>
              <a:t> </a:t>
            </a:r>
            <a:r>
              <a:rPr lang="ru-RU" sz="2000" b="1" dirty="0"/>
              <a:t>–</a:t>
            </a:r>
            <a:r>
              <a:rPr lang="ru-RU" sz="2000" i="1" dirty="0"/>
              <a:t> студент 1 курсу </a:t>
            </a:r>
            <a:endParaRPr lang="uk-UA" sz="2000" dirty="0"/>
          </a:p>
          <a:p>
            <a:pPr marL="0" indent="0" algn="r">
              <a:buNone/>
            </a:pPr>
            <a:r>
              <a:rPr lang="ru-RU" sz="2000" i="1" dirty="0"/>
              <a:t>факультету ІТ </a:t>
            </a:r>
            <a:r>
              <a:rPr lang="ru-RU" sz="2000" i="1"/>
              <a:t>Хомич В.А.</a:t>
            </a:r>
            <a:endParaRPr lang="uk-UA" sz="2000" dirty="0"/>
          </a:p>
          <a:p>
            <a:pPr marL="0" indent="0" algn="r">
              <a:buNone/>
            </a:pPr>
            <a:r>
              <a:rPr lang="ru-RU" sz="2000" i="1" dirty="0"/>
              <a:t>                                                  </a:t>
            </a:r>
            <a:r>
              <a:rPr lang="ru-RU" sz="2000" i="1" dirty="0" err="1"/>
              <a:t>Науковий</a:t>
            </a:r>
            <a:r>
              <a:rPr lang="ru-RU" sz="2000" i="1" dirty="0"/>
              <a:t> </a:t>
            </a:r>
            <a:r>
              <a:rPr lang="ru-RU" sz="2000" i="1" dirty="0" err="1"/>
              <a:t>керівник</a:t>
            </a:r>
            <a:r>
              <a:rPr lang="ru-RU" sz="2000" i="1" dirty="0"/>
              <a:t> </a:t>
            </a:r>
            <a:r>
              <a:rPr lang="ru-RU" sz="2000" b="1" dirty="0"/>
              <a:t>–</a:t>
            </a:r>
            <a:r>
              <a:rPr lang="ru-RU" sz="2000" i="1" dirty="0"/>
              <a:t> к.ф.-м.н., доц. Шостак С.В.</a:t>
            </a:r>
            <a:endParaRPr lang="uk-UA" sz="2000" dirty="0"/>
          </a:p>
          <a:p>
            <a:pPr marL="0" indent="0">
              <a:buNone/>
            </a:pPr>
            <a:r>
              <a:rPr lang="ru-RU" sz="2000" i="1" dirty="0"/>
              <a:t> </a:t>
            </a:r>
            <a:endParaRPr lang="uk-UA" sz="2000" dirty="0"/>
          </a:p>
          <a:p>
            <a:r>
              <a:rPr lang="ru-RU" sz="2000" dirty="0" err="1"/>
              <a:t>Наближені</a:t>
            </a:r>
            <a:r>
              <a:rPr lang="ru-RU" sz="2000" dirty="0"/>
              <a:t> </a:t>
            </a:r>
            <a:r>
              <a:rPr lang="ru-RU" sz="2000" dirty="0" err="1"/>
              <a:t>методи</a:t>
            </a:r>
            <a:r>
              <a:rPr lang="ru-RU" sz="2000" dirty="0"/>
              <a:t> </a:t>
            </a:r>
            <a:r>
              <a:rPr lang="ru-RU" sz="2000" dirty="0" err="1"/>
              <a:t>розв’язання</a:t>
            </a:r>
            <a:r>
              <a:rPr lang="ru-RU" sz="2000" dirty="0"/>
              <a:t> </a:t>
            </a:r>
            <a:r>
              <a:rPr lang="ru-RU" sz="2000" dirty="0" err="1"/>
              <a:t>диференціальних</a:t>
            </a:r>
            <a:r>
              <a:rPr lang="ru-RU" sz="2000" dirty="0"/>
              <a:t> </a:t>
            </a:r>
            <a:r>
              <a:rPr lang="ru-RU" sz="2000" dirty="0" err="1"/>
              <a:t>рівнянь</a:t>
            </a:r>
            <a:r>
              <a:rPr lang="ru-RU" sz="2000" dirty="0"/>
              <a:t> та </a:t>
            </a:r>
            <a:r>
              <a:rPr lang="ru-RU" sz="2000" dirty="0" err="1"/>
              <a:t>їх</a:t>
            </a:r>
            <a:r>
              <a:rPr lang="ru-RU" sz="2000" dirty="0"/>
              <a:t> систем.</a:t>
            </a:r>
            <a:endParaRPr lang="uk-UA" sz="2000" dirty="0"/>
          </a:p>
          <a:p>
            <a:pPr marL="0" indent="0" algn="r">
              <a:buNone/>
            </a:pPr>
            <a:r>
              <a:rPr lang="ru-RU" sz="2000" i="1" dirty="0" err="1"/>
              <a:t>Доповідач</a:t>
            </a:r>
            <a:r>
              <a:rPr lang="ru-RU" sz="2000" i="1" dirty="0"/>
              <a:t> </a:t>
            </a:r>
            <a:r>
              <a:rPr lang="ru-RU" sz="2000" b="1" dirty="0"/>
              <a:t>–</a:t>
            </a:r>
            <a:r>
              <a:rPr lang="ru-RU" sz="2000" i="1" dirty="0"/>
              <a:t> студент 1 курсу</a:t>
            </a:r>
            <a:endParaRPr lang="uk-UA" sz="2000" dirty="0"/>
          </a:p>
          <a:p>
            <a:pPr marL="0" indent="0" algn="r">
              <a:buNone/>
            </a:pPr>
            <a:r>
              <a:rPr lang="ru-RU" sz="2000" i="1" dirty="0"/>
              <a:t>факультету ІТ </a:t>
            </a:r>
            <a:r>
              <a:rPr lang="ru-RU" sz="2000" i="1"/>
              <a:t>Радчук С. І.</a:t>
            </a:r>
            <a:endParaRPr lang="ru-RU" sz="2000" i="1"/>
          </a:p>
          <a:p>
            <a:pPr marL="0" indent="0" algn="r">
              <a:buNone/>
            </a:pPr>
            <a:r>
              <a:rPr lang="ru-RU" sz="2000" i="1" dirty="0"/>
              <a:t>                                                  </a:t>
            </a:r>
            <a:r>
              <a:rPr lang="ru-RU" sz="2000" i="1" dirty="0" err="1"/>
              <a:t>Науковий</a:t>
            </a:r>
            <a:r>
              <a:rPr lang="ru-RU" sz="2000" i="1" dirty="0"/>
              <a:t> </a:t>
            </a:r>
            <a:r>
              <a:rPr lang="ru-RU" sz="2000" i="1" dirty="0" err="1"/>
              <a:t>керівник</a:t>
            </a:r>
            <a:r>
              <a:rPr lang="ru-RU" sz="2000" i="1" dirty="0"/>
              <a:t> </a:t>
            </a:r>
            <a:r>
              <a:rPr lang="ru-RU" sz="2000" b="1" dirty="0"/>
              <a:t>–</a:t>
            </a:r>
            <a:r>
              <a:rPr lang="ru-RU" sz="2000" i="1" dirty="0"/>
              <a:t> к.ф.-м.н., доц. Шостак С.В.</a:t>
            </a:r>
            <a:endParaRPr lang="uk-UA" sz="2000" dirty="0"/>
          </a:p>
          <a:p>
            <a:pPr marL="0" indent="0" algn="just">
              <a:buNone/>
            </a:pPr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8330</Words>
  <Application>WPS Presentation</Application>
  <PresentationFormat>Экран (4:3)</PresentationFormat>
  <Paragraphs>282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SimSun</vt:lpstr>
      <vt:lpstr>Wingdings</vt:lpstr>
      <vt:lpstr>Wingdings 2</vt:lpstr>
      <vt:lpstr>Calibri</vt:lpstr>
      <vt:lpstr>Times New Roman</vt:lpstr>
      <vt:lpstr>Constantia</vt:lpstr>
      <vt:lpstr>Microsoft YaHei</vt:lpstr>
      <vt:lpstr>Arial Unicode MS</vt:lpstr>
      <vt:lpstr>Calibri</vt:lpstr>
      <vt:lpstr>Поток</vt:lpstr>
      <vt:lpstr>ПРЕЗЕНТАЦІЯ СТУДЕНТСЬКОГО НАУКОВОГО ГУРТКА</vt:lpstr>
      <vt:lpstr>КІЛЬКІСНИЙ СКЛАД НАУКОВОГО ГУРТКА</vt:lpstr>
      <vt:lpstr>СПИСОК СТУДЕНТІВ – ЧЛЕНІВ НАУКОВОГО ГУРТКА</vt:lpstr>
      <vt:lpstr>Наукова спрямованість гуртка</vt:lpstr>
      <vt:lpstr>ПЛАН РОБОТИ НАУКОВОГО ГУРТКА НА 2020-2021 НАВЧАЛЬНИЙ РІК</vt:lpstr>
      <vt:lpstr>ЗАСІДАННЯ  НАУКОВОГО  ГУРТКА  На фото студенти факультету інформаційних технологій.</vt:lpstr>
      <vt:lpstr>ЗВІТ про роботу студентського наукового гуртка „Вища математика”</vt:lpstr>
      <vt:lpstr>НА ЗАСІДАННЯХ НАУКОВОГО ГУРТКА РОЗГЛЯДАЛИСЬ ТАКІ ТЕМИ</vt:lpstr>
      <vt:lpstr>ТЕМИ НАУКОВИХ ДОПОВІДЕЙ</vt:lpstr>
      <vt:lpstr>PowerPoint 演示文稿</vt:lpstr>
      <vt:lpstr>PowerPoint 演示文稿</vt:lpstr>
      <vt:lpstr>PowerPoint 演示文稿</vt:lpstr>
      <vt:lpstr>PowerPoint 演示文稿</vt:lpstr>
      <vt:lpstr>Участь у І етапі Всеукраїнської студентської олімпіади  з вищої математики</vt:lpstr>
      <vt:lpstr>Переможці олімпіади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СТУДЕНТСЬКОГО НАУКОВОГО ГУРТКА</dc:title>
  <dc:creator>AGNIO</dc:creator>
  <cp:lastModifiedBy>novar</cp:lastModifiedBy>
  <cp:revision>48</cp:revision>
  <dcterms:created xsi:type="dcterms:W3CDTF">2018-05-06T09:18:00Z</dcterms:created>
  <dcterms:modified xsi:type="dcterms:W3CDTF">2022-05-03T08:21:42Z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C6A9E17622834DEFB9AABCD8CD4C9313</vt:lpwstr>
  </property>
  <property fmtid="{D5CDD505-2E9C-101B-9397-08002B2CF9AE}" pid="3" name="KSOProductBuildVer">
    <vt:lpwstr>1033-11.2.0.11074</vt:lpwstr>
  </property>
</Properties>
</file>