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7" r:id="rId3"/>
    <p:sldId id="258" r:id="rId4"/>
    <p:sldId id="259" r:id="rId5"/>
    <p:sldId id="260" r:id="rId6"/>
    <p:sldId id="261" r:id="rId7"/>
    <p:sldId id="286" r:id="rId8"/>
    <p:sldId id="262" r:id="rId9"/>
    <p:sldId id="263" r:id="rId10"/>
    <p:sldId id="264" r:id="rId11"/>
    <p:sldId id="265" r:id="rId12"/>
    <p:sldId id="270" r:id="rId13"/>
    <p:sldId id="267" r:id="rId14"/>
    <p:sldId id="269" r:id="rId15"/>
    <p:sldId id="271" r:id="rId16"/>
    <p:sldId id="272" r:id="rId17"/>
    <p:sldId id="273" r:id="rId18"/>
    <p:sldId id="274" r:id="rId19"/>
    <p:sldId id="275" r:id="rId20"/>
    <p:sldId id="287" r:id="rId21"/>
    <p:sldId id="278" r:id="rId22"/>
    <p:sldId id="279" r:id="rId23"/>
    <p:sldId id="281" r:id="rId24"/>
    <p:sldId id="282"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24A551-D2F9-4261-B285-B83DC453375D}" type="datetimeFigureOut">
              <a:rPr lang="uk-UA" smtClean="0"/>
              <a:t>12.03.2019</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7E733-1A12-425C-9799-664E6F44EFD5}" type="slidenum">
              <a:rPr lang="uk-UA" smtClean="0"/>
              <a:t>‹#›</a:t>
            </a:fld>
            <a:endParaRPr lang="uk-UA"/>
          </a:p>
        </p:txBody>
      </p:sp>
    </p:spTree>
    <p:extLst>
      <p:ext uri="{BB962C8B-B14F-4D97-AF65-F5344CB8AC3E}">
        <p14:creationId xmlns:p14="http://schemas.microsoft.com/office/powerpoint/2010/main" val="3337442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C1C7E733-1A12-425C-9799-664E6F44EFD5}" type="slidenum">
              <a:rPr lang="uk-UA" smtClean="0"/>
              <a:t>8</a:t>
            </a:fld>
            <a:endParaRPr lang="uk-UA"/>
          </a:p>
        </p:txBody>
      </p:sp>
    </p:spTree>
    <p:extLst>
      <p:ext uri="{BB962C8B-B14F-4D97-AF65-F5344CB8AC3E}">
        <p14:creationId xmlns:p14="http://schemas.microsoft.com/office/powerpoint/2010/main" val="751411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C1C7E733-1A12-425C-9799-664E6F44EFD5}" type="slidenum">
              <a:rPr lang="uk-UA" smtClean="0"/>
              <a:t>13</a:t>
            </a:fld>
            <a:endParaRPr lang="uk-UA"/>
          </a:p>
        </p:txBody>
      </p:sp>
    </p:spTree>
    <p:extLst>
      <p:ext uri="{BB962C8B-B14F-4D97-AF65-F5344CB8AC3E}">
        <p14:creationId xmlns:p14="http://schemas.microsoft.com/office/powerpoint/2010/main" val="3637700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FBACD6-ACDB-49C2-8716-55D939392F7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7DFED576-113E-481F-BD67-2C7E3E89F7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a16="http://schemas.microsoft.com/office/drawing/2014/main" id="{67E89255-B6FC-429A-94CF-6E8ABD1BBC98}"/>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5" name="Нижний колонтитул 4">
            <a:extLst>
              <a:ext uri="{FF2B5EF4-FFF2-40B4-BE49-F238E27FC236}">
                <a16:creationId xmlns:a16="http://schemas.microsoft.com/office/drawing/2014/main" id="{A13F7D09-9D20-4FCB-AE34-8B9127FA419B}"/>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ECD5B19A-B93B-4438-8236-9B82640D7547}"/>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3605358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AE6685-DAE7-4C48-A096-4EF0BE1D6B0C}"/>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F6625720-495E-4051-A9FE-C9D3EBDC8C0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BAEEF9BC-DEF5-404B-A03B-938E0E46D6FE}"/>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5" name="Нижний колонтитул 4">
            <a:extLst>
              <a:ext uri="{FF2B5EF4-FFF2-40B4-BE49-F238E27FC236}">
                <a16:creationId xmlns:a16="http://schemas.microsoft.com/office/drawing/2014/main" id="{CB396774-D10C-4E49-A57E-329BA17F2DFF}"/>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78105761-0106-41CC-B158-968887A7B5EF}"/>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376431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6E23C476-776D-4E30-9184-D1181C6004B6}"/>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F3062A4C-71E6-4B98-9EB2-81AEAD2417F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B54CFFCD-2EAF-49FE-93B2-91AEC2B9D37B}"/>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5" name="Нижний колонтитул 4">
            <a:extLst>
              <a:ext uri="{FF2B5EF4-FFF2-40B4-BE49-F238E27FC236}">
                <a16:creationId xmlns:a16="http://schemas.microsoft.com/office/drawing/2014/main" id="{95EE54FF-CA4B-4866-8866-B2B826287BCA}"/>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2147AF88-6B6B-4872-9CDF-9C8FD7A53E67}"/>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108268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4EA170-B9D3-47A1-92C2-7DD80582CB7D}"/>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7241FBE1-5561-4F48-A43B-44149365884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56573E04-361C-42BD-BC03-BF753994D37C}"/>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5" name="Нижний колонтитул 4">
            <a:extLst>
              <a:ext uri="{FF2B5EF4-FFF2-40B4-BE49-F238E27FC236}">
                <a16:creationId xmlns:a16="http://schemas.microsoft.com/office/drawing/2014/main" id="{2AE0DF74-EA11-4661-9A55-D1A5D110BFEF}"/>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CFE02A48-7293-40B6-BFC0-9A6F9928F032}"/>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30195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8FD929-4B3C-4C3D-B6D9-92585625152D}"/>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a16="http://schemas.microsoft.com/office/drawing/2014/main" id="{A9F0FA24-33B6-4130-BB20-6811F2E884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71C6365-B206-46E6-9CCB-6F2BFD460984}"/>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5" name="Нижний колонтитул 4">
            <a:extLst>
              <a:ext uri="{FF2B5EF4-FFF2-40B4-BE49-F238E27FC236}">
                <a16:creationId xmlns:a16="http://schemas.microsoft.com/office/drawing/2014/main" id="{462FF840-B3C7-4C24-BD6E-E860F59F70C3}"/>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5778B80F-6D2A-49C3-A339-1B0C1600CB03}"/>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3724991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73B9CF-7DEF-4AF5-8DB5-76A2B96D5A9C}"/>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AF6D0A84-FB31-468A-B049-390D8872AD7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485BFC3B-F831-4E51-A20C-5495CAED2A18}"/>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3BB792B1-DC47-4BA3-B2A3-02D75B710A8B}"/>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6" name="Нижний колонтитул 5">
            <a:extLst>
              <a:ext uri="{FF2B5EF4-FFF2-40B4-BE49-F238E27FC236}">
                <a16:creationId xmlns:a16="http://schemas.microsoft.com/office/drawing/2014/main" id="{91AF2D14-C8D2-47EA-84CC-4222A42928E8}"/>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32803B98-3409-45CB-BF98-5CF88A11C4C1}"/>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2637036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54F9F5-5FF9-4D77-A577-5CE6B53ACF07}"/>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8834A246-5A7B-4C79-93F5-5F78E4C3E8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BA96461-2F11-4B8A-ACED-0F6C4C3826F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0F0FE43C-068B-4282-9A21-6F7BA344E3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65C93E8-6FC1-46CA-BA9A-E1E3B2F625C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3F82BE8D-C076-4107-A68F-FB3C1002DE30}"/>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8" name="Нижний колонтитул 7">
            <a:extLst>
              <a:ext uri="{FF2B5EF4-FFF2-40B4-BE49-F238E27FC236}">
                <a16:creationId xmlns:a16="http://schemas.microsoft.com/office/drawing/2014/main" id="{5C5D07F8-8F67-4727-98D1-52EB5F259E63}"/>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F7F6A424-D2BD-4971-894D-212F8B386525}"/>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156557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301330-DA34-44E0-9928-C04A844B9202}"/>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3A6C48EE-897F-44DA-B61E-F88F63FA2627}"/>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4" name="Нижний колонтитул 3">
            <a:extLst>
              <a:ext uri="{FF2B5EF4-FFF2-40B4-BE49-F238E27FC236}">
                <a16:creationId xmlns:a16="http://schemas.microsoft.com/office/drawing/2014/main" id="{E7D0A60F-702B-4162-B5B8-3C2C33EEDEB4}"/>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614FF055-F020-473E-BDF0-E4AFA3545C58}"/>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165947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AA0F923-AFFB-49A9-B6C8-76DAEB86BDA9}"/>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3" name="Нижний колонтитул 2">
            <a:extLst>
              <a:ext uri="{FF2B5EF4-FFF2-40B4-BE49-F238E27FC236}">
                <a16:creationId xmlns:a16="http://schemas.microsoft.com/office/drawing/2014/main" id="{55BDAD34-92CA-44A8-A1D3-4F22948B7896}"/>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AEFEA535-DDE5-4755-B65F-168EA826D9D5}"/>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2896012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0280F3-C5AC-45A0-B3AB-8DF060F1C4E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a16="http://schemas.microsoft.com/office/drawing/2014/main" id="{3690A17C-23AA-4D23-A50B-6C32F442FC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EA5FF41C-3E9F-4D5C-B488-EBE5A0AE1B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785D2C7-7CE6-4B2A-9CFB-366DEE20169F}"/>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6" name="Нижний колонтитул 5">
            <a:extLst>
              <a:ext uri="{FF2B5EF4-FFF2-40B4-BE49-F238E27FC236}">
                <a16:creationId xmlns:a16="http://schemas.microsoft.com/office/drawing/2014/main" id="{9453ABFC-6AC8-4287-BBAA-4B0E9A1CE80C}"/>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4191C28C-8864-4B19-898B-6B447F01D798}"/>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554907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673541-DD6C-4F34-A336-0D37F478990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a16="http://schemas.microsoft.com/office/drawing/2014/main" id="{5314577C-0C50-480C-B0F7-6B99CDD09B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a:extLst>
              <a:ext uri="{FF2B5EF4-FFF2-40B4-BE49-F238E27FC236}">
                <a16:creationId xmlns:a16="http://schemas.microsoft.com/office/drawing/2014/main" id="{20032F9F-D7ED-4CA3-A8AD-B1F6FAC565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6088266-0235-4E07-905C-D1C3069DFCB3}"/>
              </a:ext>
            </a:extLst>
          </p:cNvPr>
          <p:cNvSpPr>
            <a:spLocks noGrp="1"/>
          </p:cNvSpPr>
          <p:nvPr>
            <p:ph type="dt" sz="half" idx="10"/>
          </p:nvPr>
        </p:nvSpPr>
        <p:spPr/>
        <p:txBody>
          <a:bodyPr/>
          <a:lstStyle/>
          <a:p>
            <a:fld id="{A0434579-5694-4139-9EBD-8F141576F80B}" type="datetimeFigureOut">
              <a:rPr lang="uk-UA" smtClean="0"/>
              <a:t>12.03.2019</a:t>
            </a:fld>
            <a:endParaRPr lang="uk-UA"/>
          </a:p>
        </p:txBody>
      </p:sp>
      <p:sp>
        <p:nvSpPr>
          <p:cNvPr id="6" name="Нижний колонтитул 5">
            <a:extLst>
              <a:ext uri="{FF2B5EF4-FFF2-40B4-BE49-F238E27FC236}">
                <a16:creationId xmlns:a16="http://schemas.microsoft.com/office/drawing/2014/main" id="{5B7066B0-A1F3-4485-8436-9914F2860F17}"/>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B8B37610-E7D4-4080-90D6-4675D1E82701}"/>
              </a:ext>
            </a:extLst>
          </p:cNvPr>
          <p:cNvSpPr>
            <a:spLocks noGrp="1"/>
          </p:cNvSpPr>
          <p:nvPr>
            <p:ph type="sldNum" sz="quarter" idx="12"/>
          </p:nvPr>
        </p:nvSpPr>
        <p:spPr/>
        <p:txBody>
          <a:bodyPr/>
          <a:lstStyle/>
          <a:p>
            <a:fld id="{561385D6-3423-4683-9AF0-D433568B4706}" type="slidenum">
              <a:rPr lang="uk-UA" smtClean="0"/>
              <a:t>‹#›</a:t>
            </a:fld>
            <a:endParaRPr lang="uk-UA"/>
          </a:p>
        </p:txBody>
      </p:sp>
    </p:spTree>
    <p:extLst>
      <p:ext uri="{BB962C8B-B14F-4D97-AF65-F5344CB8AC3E}">
        <p14:creationId xmlns:p14="http://schemas.microsoft.com/office/powerpoint/2010/main" val="31203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731380-2067-432B-9A64-17040A2531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19E15910-B772-407A-A606-B5610B4671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FA8BFC62-59BF-4D53-9639-BB4243DB65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34579-5694-4139-9EBD-8F141576F80B}" type="datetimeFigureOut">
              <a:rPr lang="uk-UA" smtClean="0"/>
              <a:t>12.03.2019</a:t>
            </a:fld>
            <a:endParaRPr lang="uk-UA"/>
          </a:p>
        </p:txBody>
      </p:sp>
      <p:sp>
        <p:nvSpPr>
          <p:cNvPr id="5" name="Нижний колонтитул 4">
            <a:extLst>
              <a:ext uri="{FF2B5EF4-FFF2-40B4-BE49-F238E27FC236}">
                <a16:creationId xmlns:a16="http://schemas.microsoft.com/office/drawing/2014/main" id="{1F0ADA88-9E8A-4F06-9B9F-7D828E2128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12A5A8C8-0BC1-4FDA-AB0C-92F46191DB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385D6-3423-4683-9AF0-D433568B4706}" type="slidenum">
              <a:rPr lang="uk-UA" smtClean="0"/>
              <a:t>‹#›</a:t>
            </a:fld>
            <a:endParaRPr lang="uk-UA"/>
          </a:p>
        </p:txBody>
      </p:sp>
    </p:spTree>
    <p:extLst>
      <p:ext uri="{BB962C8B-B14F-4D97-AF65-F5344CB8AC3E}">
        <p14:creationId xmlns:p14="http://schemas.microsoft.com/office/powerpoint/2010/main" val="311782771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D37554F4-58FF-45C6-8720-B1D155B9A18B}"/>
              </a:ext>
            </a:extLst>
          </p:cNvPr>
          <p:cNvSpPr/>
          <p:nvPr/>
        </p:nvSpPr>
        <p:spPr>
          <a:xfrm>
            <a:off x="280219" y="1315516"/>
            <a:ext cx="11754465" cy="1938992"/>
          </a:xfrm>
          <a:prstGeom prst="rect">
            <a:avLst/>
          </a:prstGeom>
        </p:spPr>
        <p:txBody>
          <a:bodyPr wrap="square">
            <a:spAutoFit/>
          </a:bodyPr>
          <a:lstStyle/>
          <a:p>
            <a:pPr algn="ctr">
              <a:spcBef>
                <a:spcPts val="1200"/>
              </a:spcBef>
              <a:spcAft>
                <a:spcPts val="1200"/>
              </a:spcAft>
            </a:pPr>
            <a:r>
              <a:rPr lang="uk-UA" sz="4000" b="1" dirty="0">
                <a:latin typeface="Times New Roman" panose="02020603050405020304" pitchFamily="18" charset="0"/>
                <a:ea typeface="Times New Roman" panose="02020603050405020304" pitchFamily="18" charset="0"/>
                <a:cs typeface="Times New Roman" panose="02020603050405020304" pitchFamily="18" charset="0"/>
              </a:rPr>
              <a:t>ПОРЯДОК </a:t>
            </a:r>
            <a:br>
              <a:rPr lang="uk-UA" sz="4000" b="1" dirty="0">
                <a:latin typeface="Times New Roman" panose="02020603050405020304" pitchFamily="18" charset="0"/>
                <a:ea typeface="Times New Roman" panose="02020603050405020304" pitchFamily="18" charset="0"/>
                <a:cs typeface="Times New Roman" panose="02020603050405020304" pitchFamily="18" charset="0"/>
              </a:rPr>
            </a:br>
            <a:r>
              <a:rPr lang="uk-UA" sz="4000" b="1" dirty="0">
                <a:latin typeface="Times New Roman" panose="02020603050405020304" pitchFamily="18" charset="0"/>
                <a:ea typeface="Times New Roman" panose="02020603050405020304" pitchFamily="18" charset="0"/>
                <a:cs typeface="Times New Roman" panose="02020603050405020304" pitchFamily="18" charset="0"/>
              </a:rPr>
              <a:t>проведення експерименту з присудження </a:t>
            </a:r>
            <a:br>
              <a:rPr lang="uk-UA" sz="4000" b="1" dirty="0">
                <a:latin typeface="Times New Roman" panose="02020603050405020304" pitchFamily="18" charset="0"/>
                <a:ea typeface="Times New Roman" panose="02020603050405020304" pitchFamily="18" charset="0"/>
                <a:cs typeface="Times New Roman" panose="02020603050405020304" pitchFamily="18" charset="0"/>
              </a:rPr>
            </a:br>
            <a:r>
              <a:rPr lang="uk-UA" sz="4000" b="1" dirty="0">
                <a:latin typeface="Times New Roman" panose="02020603050405020304" pitchFamily="18" charset="0"/>
                <a:ea typeface="Times New Roman" panose="02020603050405020304" pitchFamily="18" charset="0"/>
                <a:cs typeface="Times New Roman" panose="02020603050405020304" pitchFamily="18" charset="0"/>
              </a:rPr>
              <a:t>ступеня доктора філософії</a:t>
            </a:r>
          </a:p>
        </p:txBody>
      </p:sp>
      <p:sp>
        <p:nvSpPr>
          <p:cNvPr id="5" name="Прямоугольник 4">
            <a:extLst>
              <a:ext uri="{FF2B5EF4-FFF2-40B4-BE49-F238E27FC236}">
                <a16:creationId xmlns:a16="http://schemas.microsoft.com/office/drawing/2014/main" id="{1B213109-AFF1-40BD-8FF5-267E89CA74BF}"/>
              </a:ext>
            </a:extLst>
          </p:cNvPr>
          <p:cNvSpPr/>
          <p:nvPr/>
        </p:nvSpPr>
        <p:spPr>
          <a:xfrm>
            <a:off x="3109451" y="3429000"/>
            <a:ext cx="6096000" cy="830997"/>
          </a:xfrm>
          <a:prstGeom prst="rect">
            <a:avLst/>
          </a:prstGeom>
        </p:spPr>
        <p:txBody>
          <a:bodyPr>
            <a:spAutoFit/>
          </a:bodyPr>
          <a:lstStyle/>
          <a:p>
            <a:pPr algn="ctr">
              <a:spcAft>
                <a:spcPts val="1200"/>
              </a:spcAft>
            </a:pPr>
            <a:r>
              <a:rPr lang="uk-UA" sz="2400" dirty="0">
                <a:latin typeface="Times New Roman" panose="02020603050405020304" pitchFamily="18" charset="0"/>
                <a:ea typeface="Times New Roman" panose="02020603050405020304" pitchFamily="18" charset="0"/>
                <a:cs typeface="Times New Roman" panose="02020603050405020304" pitchFamily="18" charset="0"/>
              </a:rPr>
              <a:t>Постанова Кабінету Міністрів України </a:t>
            </a:r>
            <a:br>
              <a:rPr lang="uk-UA" sz="2400" dirty="0">
                <a:latin typeface="Times New Roman" panose="02020603050405020304" pitchFamily="18" charset="0"/>
                <a:ea typeface="Times New Roman" panose="02020603050405020304" pitchFamily="18" charset="0"/>
                <a:cs typeface="Times New Roman" panose="02020603050405020304" pitchFamily="18" charset="0"/>
              </a:rPr>
            </a:br>
            <a:r>
              <a:rPr lang="uk-UA" sz="2400" dirty="0">
                <a:latin typeface="Times New Roman" panose="02020603050405020304" pitchFamily="18" charset="0"/>
                <a:ea typeface="Times New Roman" panose="02020603050405020304" pitchFamily="18" charset="0"/>
                <a:cs typeface="Times New Roman" panose="02020603050405020304" pitchFamily="18" charset="0"/>
              </a:rPr>
              <a:t>від 6 березня 2019 р. № 167</a:t>
            </a:r>
          </a:p>
        </p:txBody>
      </p:sp>
    </p:spTree>
    <p:extLst>
      <p:ext uri="{BB962C8B-B14F-4D97-AF65-F5344CB8AC3E}">
        <p14:creationId xmlns:p14="http://schemas.microsoft.com/office/powerpoint/2010/main" val="3115783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343EF01-17A1-4A1E-9110-6051D882AAE8}"/>
              </a:ext>
            </a:extLst>
          </p:cNvPr>
          <p:cNvSpPr/>
          <p:nvPr/>
        </p:nvSpPr>
        <p:spPr>
          <a:xfrm>
            <a:off x="201561" y="151179"/>
            <a:ext cx="11788878" cy="6555641"/>
          </a:xfrm>
          <a:prstGeom prst="rect">
            <a:avLst/>
          </a:prstGeom>
        </p:spPr>
        <p:txBody>
          <a:bodyPr wrap="square">
            <a:spAutoFit/>
          </a:bodyPr>
          <a:lstStyle/>
          <a:p>
            <a:pPr indent="722313" algn="just">
              <a:spcAft>
                <a:spcPts val="0"/>
              </a:spcAft>
            </a:pP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Висновок наукового керівника або структурного підрозділу та висновок про наукову новизну, теоретичне та практичне значення результатів дисертації видаються здобувачеві</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spcAft>
                <a:spcPts val="0"/>
              </a:spcAft>
            </a:pPr>
            <a:r>
              <a:rPr lang="uk-UA" sz="3000" dirty="0">
                <a:latin typeface="Times New Roman" panose="02020603050405020304" pitchFamily="18" charset="0"/>
                <a:ea typeface="Times New Roman" panose="02020603050405020304" pitchFamily="18" charset="0"/>
                <a:cs typeface="Times New Roman" panose="02020603050405020304" pitchFamily="18" charset="0"/>
              </a:rPr>
              <a:t>У разі коли такі висновки є позитивними,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здобувач подає заяву на ім’я голови вченої ради закладу вищої освіти</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 щодо утворення ради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для проведення захисту дисертації</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 з метою присудження ступеня доктора філософії і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подає засвідчені </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в установленому порядку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копії</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 одержаних ним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академічної довідки про виконання відповідної </a:t>
            </a:r>
            <a:r>
              <a:rPr lang="uk-UA" sz="3000" b="1" dirty="0" err="1">
                <a:latin typeface="Times New Roman" panose="02020603050405020304" pitchFamily="18" charset="0"/>
                <a:ea typeface="Times New Roman" panose="02020603050405020304" pitchFamily="18" charset="0"/>
                <a:cs typeface="Times New Roman" panose="02020603050405020304" pitchFamily="18" charset="0"/>
              </a:rPr>
              <a:t>освітньо</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-наукової програми, висновку наукового керівника або структурного підрозділу і висновку про наукову новизну, теоретичне та практичне значення результатів дисертації</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spcAft>
                <a:spcPts val="0"/>
              </a:spcAft>
            </a:pPr>
            <a:r>
              <a:rPr lang="uk-UA" sz="3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Після видачі здобувачеві зазначених висновків забороняється вносити зміни до тексту дисертації.</a:t>
            </a:r>
          </a:p>
        </p:txBody>
      </p:sp>
    </p:spTree>
    <p:extLst>
      <p:ext uri="{BB962C8B-B14F-4D97-AF65-F5344CB8AC3E}">
        <p14:creationId xmlns:p14="http://schemas.microsoft.com/office/powerpoint/2010/main" val="2736072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542E93EB-4D4F-4A78-8EC5-4D2C52515EBE}"/>
              </a:ext>
            </a:extLst>
          </p:cNvPr>
          <p:cNvSpPr/>
          <p:nvPr/>
        </p:nvSpPr>
        <p:spPr>
          <a:xfrm>
            <a:off x="172064" y="166522"/>
            <a:ext cx="11862620" cy="6124754"/>
          </a:xfrm>
          <a:prstGeom prst="rect">
            <a:avLst/>
          </a:prstGeom>
        </p:spPr>
        <p:txBody>
          <a:bodyPr wrap="square">
            <a:spAutoFit/>
          </a:bodyPr>
          <a:lstStyle/>
          <a:p>
            <a:pPr algn="ctr"/>
            <a:r>
              <a:rPr lang="x-none" sz="4000" b="1" dirty="0">
                <a:solidFill>
                  <a:srgbClr val="FF0000"/>
                </a:solidFill>
                <a:latin typeface="Times New Roman" panose="02020603050405020304" pitchFamily="18" charset="0"/>
                <a:cs typeface="Times New Roman" panose="02020603050405020304" pitchFamily="18" charset="0"/>
              </a:rPr>
              <a:t>Утворення ради</a:t>
            </a:r>
            <a:endParaRPr lang="uk-UA" sz="4000" b="1" i="1" dirty="0">
              <a:solidFill>
                <a:srgbClr val="FF0000"/>
              </a:solidFill>
              <a:latin typeface="Times New Roman" panose="02020603050405020304" pitchFamily="18" charset="0"/>
              <a:cs typeface="Times New Roman" panose="02020603050405020304" pitchFamily="18" charset="0"/>
            </a:endParaRPr>
          </a:p>
          <a:p>
            <a:pPr indent="722313" algn="just"/>
            <a:r>
              <a:rPr lang="uk-UA" sz="3200" dirty="0">
                <a:latin typeface="Times New Roman" panose="02020603050405020304" pitchFamily="18" charset="0"/>
                <a:ea typeface="Times New Roman" panose="02020603050405020304" pitchFamily="18" charset="0"/>
                <a:cs typeface="Times New Roman" panose="02020603050405020304" pitchFamily="18" charset="0"/>
              </a:rPr>
              <a:t>Рада утворюється із спеціальності, з якої заклад вищої освіти має ліцензію на провадження освітньої діяльності на третьому (</a:t>
            </a:r>
            <a:r>
              <a:rPr lang="uk-UA" sz="3200" dirty="0" err="1">
                <a:latin typeface="Times New Roman" panose="02020603050405020304" pitchFamily="18" charset="0"/>
                <a:ea typeface="Times New Roman" panose="02020603050405020304" pitchFamily="18" charset="0"/>
                <a:cs typeface="Times New Roman" panose="02020603050405020304" pitchFamily="18" charset="0"/>
              </a:rPr>
              <a:t>освітньо</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-науковому) рівні вищої освіти.</a:t>
            </a:r>
          </a:p>
          <a:p>
            <a:pPr indent="722313" algn="just"/>
            <a:r>
              <a:rPr lang="uk-UA" sz="3200" dirty="0">
                <a:latin typeface="Times New Roman" panose="02020603050405020304" pitchFamily="18" charset="0"/>
                <a:ea typeface="Times New Roman" panose="02020603050405020304" pitchFamily="18" charset="0"/>
                <a:cs typeface="Times New Roman" panose="02020603050405020304" pitchFamily="18" charset="0"/>
              </a:rPr>
              <a:t>Заклад вищої освіти подає МОН клопотання про утворення ради.</a:t>
            </a:r>
          </a:p>
          <a:p>
            <a:pPr indent="722313" algn="just"/>
            <a:r>
              <a:rPr lang="uk-UA" sz="3200" dirty="0">
                <a:latin typeface="Times New Roman" panose="02020603050405020304" pitchFamily="18" charset="0"/>
                <a:ea typeface="Times New Roman" panose="02020603050405020304" pitchFamily="18" charset="0"/>
                <a:cs typeface="Times New Roman" panose="02020603050405020304" pitchFamily="18" charset="0"/>
              </a:rPr>
              <a:t>У закладі вищої освіти може утворюватися структурний підрозділ, однією з функцій якого є забезпечення діяльності рад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(відділ докторантури та атестації наукових кадрів)</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r>
              <a:rPr lang="uk-UA" sz="3200" dirty="0">
                <a:latin typeface="Times New Roman" panose="02020603050405020304" pitchFamily="18" charset="0"/>
                <a:cs typeface="Times New Roman" panose="02020603050405020304" pitchFamily="18" charset="0"/>
              </a:rPr>
              <a:t>МОН протягом місяця з дати надходження клопотання приймає рішення про утворення ради, про що видається відповідний наказ.</a:t>
            </a:r>
          </a:p>
        </p:txBody>
      </p:sp>
    </p:spTree>
    <p:extLst>
      <p:ext uri="{BB962C8B-B14F-4D97-AF65-F5344CB8AC3E}">
        <p14:creationId xmlns:p14="http://schemas.microsoft.com/office/powerpoint/2010/main" val="867685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F90B940-BB7F-44E2-AD0E-1A115BEE36A3}"/>
              </a:ext>
            </a:extLst>
          </p:cNvPr>
          <p:cNvSpPr/>
          <p:nvPr/>
        </p:nvSpPr>
        <p:spPr>
          <a:xfrm>
            <a:off x="275303" y="734052"/>
            <a:ext cx="11641394" cy="5078313"/>
          </a:xfrm>
          <a:prstGeom prst="rect">
            <a:avLst/>
          </a:prstGeom>
        </p:spPr>
        <p:txBody>
          <a:bodyPr wrap="square">
            <a:spAutoFit/>
          </a:bodyPr>
          <a:lstStyle/>
          <a:p>
            <a:pPr indent="633413" algn="just">
              <a:spcAft>
                <a:spcPts val="0"/>
              </a:spcAft>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Для утворення ради заклад вищої освіти подає МОН:</a:t>
            </a:r>
          </a:p>
          <a:p>
            <a:pPr indent="354013" algn="just">
              <a:spcAft>
                <a:spcPts val="0"/>
              </a:spcAft>
              <a:buFont typeface="Arial" panose="020B0604020202020204" pitchFamily="34" charset="0"/>
              <a:buChar char="•"/>
            </a:pP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клопотання про утворення ради </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з відповідним обґрунтуванням та інформуванням про наявність належних умов для функціонування ради;</a:t>
            </a:r>
          </a:p>
          <a:p>
            <a:pPr indent="354013" algn="just">
              <a:spcAft>
                <a:spcPts val="0"/>
              </a:spcAft>
              <a:buFont typeface="Arial" panose="020B0604020202020204" pitchFamily="34" charset="0"/>
              <a:buChar char="•"/>
            </a:pP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персональний склад ради</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із зазначенням прізвища, імені, по батькові, місця основної роботи та наукових публікацій;</a:t>
            </a:r>
          </a:p>
          <a:p>
            <a:pPr indent="354013" algn="just">
              <a:spcAft>
                <a:spcPts val="0"/>
              </a:spcAft>
              <a:buFont typeface="Arial" panose="020B0604020202020204" pitchFamily="34" charset="0"/>
              <a:buChar char="•"/>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копії дипломів про наукові ступені, атестатів про вчене звання голови та членів ради.</a:t>
            </a:r>
          </a:p>
        </p:txBody>
      </p:sp>
    </p:spTree>
    <p:extLst>
      <p:ext uri="{BB962C8B-B14F-4D97-AF65-F5344CB8AC3E}">
        <p14:creationId xmlns:p14="http://schemas.microsoft.com/office/powerpoint/2010/main" val="2857003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46EC6116-E56B-45EE-9A20-B8E943B4E591}"/>
              </a:ext>
            </a:extLst>
          </p:cNvPr>
          <p:cNvSpPr/>
          <p:nvPr/>
        </p:nvSpPr>
        <p:spPr>
          <a:xfrm>
            <a:off x="127818" y="196012"/>
            <a:ext cx="11833124" cy="6555641"/>
          </a:xfrm>
          <a:prstGeom prst="rect">
            <a:avLst/>
          </a:prstGeom>
        </p:spPr>
        <p:txBody>
          <a:bodyPr wrap="square">
            <a:spAutoFit/>
          </a:bodyPr>
          <a:lstStyle/>
          <a:p>
            <a:pPr indent="633413"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Вчений</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який пропонується до складу ради,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повинен мати не менше трьох наукових публікацій</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опублікованих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за останні п’ять років</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за науковим напрямом, за яким підготовлено дисертацію здобувача,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з яких не менше однієї публікації у виданнях, проіндексованих у базах даних </a:t>
            </a:r>
            <a:r>
              <a:rPr lang="uk-UA" sz="3200" b="1" dirty="0" err="1">
                <a:latin typeface="Times New Roman" panose="02020603050405020304" pitchFamily="18" charset="0"/>
                <a:ea typeface="Times New Roman" panose="02020603050405020304" pitchFamily="18" charset="0"/>
                <a:cs typeface="Times New Roman" panose="02020603050405020304" pitchFamily="18" charset="0"/>
              </a:rPr>
              <a:t>Scopus</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 та/або </a:t>
            </a:r>
            <a:r>
              <a:rPr lang="uk-UA" sz="3200" b="1" dirty="0" err="1">
                <a:latin typeface="Times New Roman" panose="02020603050405020304" pitchFamily="18" charset="0"/>
                <a:ea typeface="Times New Roman" panose="02020603050405020304" pitchFamily="18" charset="0"/>
                <a:cs typeface="Times New Roman" panose="02020603050405020304" pitchFamily="18" charset="0"/>
              </a:rPr>
              <a:t>Web</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uk-UA" sz="3200" b="1" dirty="0" err="1">
                <a:latin typeface="Times New Roman" panose="02020603050405020304" pitchFamily="18" charset="0"/>
                <a:ea typeface="Times New Roman" panose="02020603050405020304" pitchFamily="18" charset="0"/>
                <a:cs typeface="Times New Roman" panose="02020603050405020304" pitchFamily="18" charset="0"/>
              </a:rPr>
              <a:t>of</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uk-UA" sz="3200" b="1" dirty="0" err="1">
                <a:latin typeface="Times New Roman" panose="02020603050405020304" pitchFamily="18" charset="0"/>
                <a:ea typeface="Times New Roman" panose="02020603050405020304" pitchFamily="18" charset="0"/>
                <a:cs typeface="Times New Roman" panose="02020603050405020304" pitchFamily="18" charset="0"/>
              </a:rPr>
              <a:t>Science</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uk-UA" sz="3200" b="1" dirty="0" err="1">
                <a:latin typeface="Times New Roman" panose="02020603050405020304" pitchFamily="18" charset="0"/>
                <a:ea typeface="Times New Roman" panose="02020603050405020304" pitchFamily="18" charset="0"/>
                <a:cs typeface="Times New Roman" panose="02020603050405020304" pitchFamily="18" charset="0"/>
              </a:rPr>
              <a:t>Core</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uk-UA" sz="3200" b="1" dirty="0" err="1">
                <a:latin typeface="Times New Roman" panose="02020603050405020304" pitchFamily="18" charset="0"/>
                <a:ea typeface="Times New Roman" panose="02020603050405020304" pitchFamily="18" charset="0"/>
                <a:cs typeface="Times New Roman" panose="02020603050405020304" pitchFamily="18" charset="0"/>
              </a:rPr>
              <a:t>Collection</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a:t>
            </a:r>
            <a:endParaRPr lang="uk-UA" sz="3200" dirty="0">
              <a:latin typeface="Times New Roman" panose="02020603050405020304" pitchFamily="18" charset="0"/>
              <a:ea typeface="Times New Roman" panose="02020603050405020304" pitchFamily="18" charset="0"/>
              <a:cs typeface="Times New Roman" panose="02020603050405020304" pitchFamily="18" charset="0"/>
            </a:endParaRPr>
          </a:p>
          <a:p>
            <a:pPr indent="633413" algn="just">
              <a:spcAft>
                <a:spcPts val="0"/>
              </a:spcAft>
            </a:pP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Один вчений може бути головою (членом) не більше восьми рад протягом календарного року.</a:t>
            </a:r>
          </a:p>
          <a:p>
            <a:pPr indent="633413" algn="just">
              <a:spcAft>
                <a:spcPts val="0"/>
              </a:spcAft>
            </a:pPr>
            <a:r>
              <a:rPr lang="uk-UA" sz="3200" dirty="0">
                <a:latin typeface="Times New Roman" panose="02020603050405020304" pitchFamily="18" charset="0"/>
                <a:ea typeface="Times New Roman" panose="02020603050405020304" pitchFamily="18" charset="0"/>
                <a:cs typeface="Times New Roman" panose="02020603050405020304" pitchFamily="18" charset="0"/>
              </a:rPr>
              <a:t>У складі ради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не менше трьох вчених повинні мати ступінь доктора наук</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(голова ради, один з рецензентів, один з опонентів).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Вчений може бути включений до складу ради не раніше ніж через п’ять років після здобуття ступеня доктора філософії (кандидата наук)</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99375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8EED268-1A5B-4C48-AF0A-0B9F8DD36AAC}"/>
              </a:ext>
            </a:extLst>
          </p:cNvPr>
          <p:cNvSpPr/>
          <p:nvPr/>
        </p:nvSpPr>
        <p:spPr>
          <a:xfrm>
            <a:off x="145026" y="106992"/>
            <a:ext cx="11901948" cy="6678751"/>
          </a:xfrm>
          <a:prstGeom prst="rect">
            <a:avLst/>
          </a:prstGeom>
        </p:spPr>
        <p:txBody>
          <a:bodyPr wrap="square">
            <a:spAutoFit/>
          </a:bodyPr>
          <a:lstStyle/>
          <a:p>
            <a:pPr algn="ct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Подання документів до ради, проведення захисту дисертації</a:t>
            </a:r>
            <a:b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і присудження ступеня доктора філософії</a:t>
            </a:r>
          </a:p>
          <a:p>
            <a:pPr algn="just"/>
            <a:r>
              <a:rPr lang="uk-UA" sz="2800" dirty="0">
                <a:latin typeface="Times New Roman" panose="02020603050405020304" pitchFamily="18" charset="0"/>
                <a:ea typeface="Times New Roman" panose="02020603050405020304" pitchFamily="18" charset="0"/>
                <a:cs typeface="Times New Roman" panose="02020603050405020304" pitchFamily="18" charset="0"/>
              </a:rPr>
              <a:t>Здобувач подає до ради такі документи:</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1) заяву щодо проведення його атестації;</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2) копію першої сторінки паспорта;</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3) копію диплома магістра (спеціаліста);</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4) копію свідоцтва про зміну імені (у разі потреби);</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5) витяг з наказу про зарахування до аспірантури;</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6) академічну довідку про виконання відповідної </a:t>
            </a:r>
            <a:r>
              <a:rPr lang="uk-UA" sz="2800" dirty="0" err="1">
                <a:latin typeface="Times New Roman" panose="02020603050405020304" pitchFamily="18" charset="0"/>
                <a:ea typeface="Times New Roman" panose="02020603050405020304" pitchFamily="18" charset="0"/>
                <a:cs typeface="Times New Roman" panose="02020603050405020304" pitchFamily="18" charset="0"/>
              </a:rPr>
              <a:t>освітньо</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-наукової програми;</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7) висновок наукового керівника або відповідного структурного підрозділу;</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8) висновок про наукову новизну, теоретичне та практичне значення результатів дисертації;</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9) дисертацію в друкованому (три примірники) та електронному вигляді;</a:t>
            </a:r>
          </a:p>
          <a:p>
            <a:r>
              <a:rPr lang="uk-UA" sz="2800" dirty="0">
                <a:latin typeface="Times New Roman" panose="02020603050405020304" pitchFamily="18" charset="0"/>
                <a:ea typeface="Times New Roman" panose="02020603050405020304" pitchFamily="18" charset="0"/>
                <a:cs typeface="Times New Roman" panose="02020603050405020304" pitchFamily="18" charset="0"/>
              </a:rPr>
              <a:t>10) копії наукових публікацій, зарахованих за темою дисертації.</a:t>
            </a:r>
          </a:p>
        </p:txBody>
      </p:sp>
    </p:spTree>
    <p:extLst>
      <p:ext uri="{BB962C8B-B14F-4D97-AF65-F5344CB8AC3E}">
        <p14:creationId xmlns:p14="http://schemas.microsoft.com/office/powerpoint/2010/main" val="2475341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4E70D333-0698-4C89-B9DC-C259E8377BCC}"/>
              </a:ext>
            </a:extLst>
          </p:cNvPr>
          <p:cNvSpPr/>
          <p:nvPr/>
        </p:nvSpPr>
        <p:spPr>
          <a:xfrm>
            <a:off x="216310" y="117693"/>
            <a:ext cx="11759380" cy="6494085"/>
          </a:xfrm>
          <a:prstGeom prst="rect">
            <a:avLst/>
          </a:prstGeom>
        </p:spPr>
        <p:txBody>
          <a:bodyPr wrap="square">
            <a:spAutoFit/>
          </a:bodyPr>
          <a:lstStyle/>
          <a:p>
            <a:pPr indent="722313" algn="just"/>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Працівник відповідного структурного підрозділу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закладу вищої освіти, який забезпечує діяльність рад,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перевіряє наявність документів</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r>
              <a:rPr lang="uk-UA" sz="3200" b="1" dirty="0">
                <a:latin typeface="Times New Roman" panose="02020603050405020304" pitchFamily="18" charset="0"/>
                <a:cs typeface="Times New Roman" panose="02020603050405020304" pitchFamily="18" charset="0"/>
              </a:rPr>
              <a:t>Голова ради приймає документи до розгляду</a:t>
            </a:r>
            <a:r>
              <a:rPr lang="uk-UA" sz="3200" dirty="0">
                <a:latin typeface="Times New Roman" panose="02020603050405020304" pitchFamily="18" charset="0"/>
                <a:cs typeface="Times New Roman" panose="02020603050405020304" pitchFamily="18" charset="0"/>
              </a:rPr>
              <a:t>, наносить на заяву здобувача відповідну резолюцію, проставляє дату їх прийняття та свій підпис.</a:t>
            </a:r>
          </a:p>
          <a:p>
            <a:pPr indent="722313" algn="just"/>
            <a:r>
              <a:rPr lang="uk-UA" sz="3200" b="1" dirty="0">
                <a:latin typeface="Times New Roman" panose="02020603050405020304" pitchFamily="18" charset="0"/>
                <a:ea typeface="Times New Roman" panose="02020603050405020304" pitchFamily="18" charset="0"/>
                <a:cs typeface="Times New Roman" panose="02020603050405020304" pitchFamily="18" charset="0"/>
              </a:rPr>
              <a:t>У тижневий строк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після прийняття документів до розгляду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на офіційному веб-сайті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закладу вищої освіти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розміщуються інформація про прийняття дисертації до розгляду та анотація дисертації</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а також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надсилається МОН повідомлення про прийняття дисертації до розгляду</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a:t>
            </a: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головою ради дисертація та наукові публікації, зараховані за її темою, надаються для вивчення опонентам</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01500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CD666AB9-BBA2-4727-91FA-E86232114D97}"/>
              </a:ext>
            </a:extLst>
          </p:cNvPr>
          <p:cNvSpPr/>
          <p:nvPr/>
        </p:nvSpPr>
        <p:spPr>
          <a:xfrm>
            <a:off x="157316" y="111437"/>
            <a:ext cx="11877368" cy="6555641"/>
          </a:xfrm>
          <a:prstGeom prst="rect">
            <a:avLst/>
          </a:prstGeom>
        </p:spPr>
        <p:txBody>
          <a:bodyPr wrap="square">
            <a:spAutoFit/>
          </a:bodyPr>
          <a:lstStyle/>
          <a:p>
            <a:pPr indent="722313" algn="just"/>
            <a:r>
              <a:rPr lang="uk-UA" sz="3000" b="1" dirty="0">
                <a:latin typeface="Times New Roman" panose="02020603050405020304" pitchFamily="18" charset="0"/>
                <a:ea typeface="Times New Roman" panose="02020603050405020304" pitchFamily="18" charset="0"/>
                <a:cs typeface="Times New Roman" panose="02020603050405020304" pitchFamily="18" charset="0"/>
              </a:rPr>
              <a:t>У місячний строк</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 після прийняття документів до розгляду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опоненти подають голові ради підписані ними відгуки</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r>
              <a:rPr lang="uk-UA" sz="3000" dirty="0">
                <a:latin typeface="Times New Roman" panose="02020603050405020304" pitchFamily="18" charset="0"/>
                <a:ea typeface="Times New Roman" panose="02020603050405020304" pitchFamily="18" charset="0"/>
                <a:cs typeface="Times New Roman" panose="02020603050405020304" pitchFamily="18" charset="0"/>
              </a:rPr>
              <a:t>У відгуку опонента визначається ступінь актуальності обраної теми, обґрунтованості наукових положень, висновків і рекомендацій, сформульованих у дисертації, їх новизна, повнота  викладу в наукових публікаціях, зарахованих за темою дисертації,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відсутність (наявність) порушення академічної доброчесності</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 </a:t>
            </a:r>
          </a:p>
          <a:p>
            <a:pPr indent="722313" algn="just"/>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Після надходження до ради відгуків опонентів </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члени ради у робочому порядку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погоджують дату проведення захисту дисертації</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 яка призначається </a:t>
            </a:r>
            <a:r>
              <a:rPr lang="uk-UA" sz="3000" b="1" dirty="0">
                <a:latin typeface="Times New Roman" panose="02020603050405020304" pitchFamily="18" charset="0"/>
                <a:ea typeface="Times New Roman" panose="02020603050405020304" pitchFamily="18" charset="0"/>
                <a:cs typeface="Times New Roman" panose="02020603050405020304" pitchFamily="18" charset="0"/>
              </a:rPr>
              <a:t>не пізніше ніж у тритижневий строк з дня одержання другого відгуку опонента</a:t>
            </a:r>
            <a:r>
              <a:rPr lang="uk-UA" sz="3000" dirty="0">
                <a:latin typeface="Times New Roman" panose="02020603050405020304" pitchFamily="18" charset="0"/>
                <a:ea typeface="Times New Roman" panose="02020603050405020304" pitchFamily="18" charset="0"/>
                <a:cs typeface="Times New Roman" panose="02020603050405020304" pitchFamily="18" charset="0"/>
              </a:rPr>
              <a:t> головою ради. </a:t>
            </a:r>
            <a:r>
              <a:rPr lang="uk-UA" sz="3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Протягом трьох робочих днів після погодження дати проведення захисту дисертації наукова громадськість інформується про дату проведення захисту дисертації</a:t>
            </a:r>
            <a:r>
              <a:rPr lang="uk-UA" sz="3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2364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D253B8F-E8D3-4CDE-B429-7B3097C3AB82}"/>
              </a:ext>
            </a:extLst>
          </p:cNvPr>
          <p:cNvSpPr/>
          <p:nvPr/>
        </p:nvSpPr>
        <p:spPr>
          <a:xfrm>
            <a:off x="179439" y="0"/>
            <a:ext cx="11833122" cy="6740307"/>
          </a:xfrm>
          <a:prstGeom prst="rect">
            <a:avLst/>
          </a:prstGeom>
        </p:spPr>
        <p:txBody>
          <a:bodyPr wrap="square">
            <a:spAutoFit/>
          </a:bodyPr>
          <a:lstStyle/>
          <a:p>
            <a:pPr indent="722313" algn="just">
              <a:spcAft>
                <a:spcPts val="0"/>
              </a:spcAft>
            </a:pP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Працівник структурного підрозділу</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закладу вищої освіти, який забезпечує діяльність рад,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не пізніше ніж за десять робочих днів до дати захисту дисертації розміщує в електронному вигляді на офіційному веб-сайті закладу вищої освіти</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примірник дисертації, висновок про наукову новизну, теоретичне та практичне значення результатів дисертації та відгуки опонентів.</a:t>
            </a:r>
          </a:p>
          <a:p>
            <a:pPr indent="722313" algn="just">
              <a:spcAft>
                <a:spcPts val="0"/>
              </a:spcAft>
            </a:pP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Зазначені матеріали зберігаються у відкритому доступі </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на офіційному веб-сайті закладу вищої освіти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протягом трьох місяців з дати набрання чинності наказом закладу вищої освіти про видачу здобувачеві диплома доктора філософії</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78842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442EBCEB-F3F8-4BD1-A7BF-188E776FC052}"/>
              </a:ext>
            </a:extLst>
          </p:cNvPr>
          <p:cNvSpPr/>
          <p:nvPr/>
        </p:nvSpPr>
        <p:spPr>
          <a:xfrm>
            <a:off x="142567" y="116486"/>
            <a:ext cx="11906865" cy="6370975"/>
          </a:xfrm>
          <a:prstGeom prst="rect">
            <a:avLst/>
          </a:prstGeom>
        </p:spPr>
        <p:txBody>
          <a:bodyPr wrap="square">
            <a:spAutoFit/>
          </a:bodyPr>
          <a:lstStyle/>
          <a:p>
            <a:pPr indent="722313" algn="just">
              <a:spcAft>
                <a:spcPts val="0"/>
              </a:spcAft>
            </a:pP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Публічний захист дисертації </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проводиться на засіданні ради. Захист дисертації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повинен мати характер відкритої наукової дискусії</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 в якій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зобов’язані взяти участь голова та члени ради, а також за бажанням присутні на засіданні</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 Під час захисту відповідно до законодавства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радою забезпечується </a:t>
            </a:r>
            <a:r>
              <a:rPr lang="uk-UA" sz="3400" b="1" dirty="0" err="1">
                <a:latin typeface="Times New Roman" panose="02020603050405020304" pitchFamily="18" charset="0"/>
                <a:ea typeface="Times New Roman" panose="02020603050405020304" pitchFamily="18" charset="0"/>
                <a:cs typeface="Times New Roman" panose="02020603050405020304" pitchFamily="18" charset="0"/>
              </a:rPr>
              <a:t>аудіофіксація</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 </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(запис фонограми)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та </a:t>
            </a:r>
            <a:r>
              <a:rPr lang="uk-UA" sz="3400" b="1" dirty="0" err="1">
                <a:latin typeface="Times New Roman" panose="02020603050405020304" pitchFamily="18" charset="0"/>
                <a:ea typeface="Times New Roman" panose="02020603050405020304" pitchFamily="18" charset="0"/>
                <a:cs typeface="Times New Roman" panose="02020603050405020304" pitchFamily="18" charset="0"/>
              </a:rPr>
              <a:t>відеофіксація</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Запис</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 такого засідання ради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оприлюднюється на офіційному веб-сайті</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 закладу вищої освіти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не пізніше наступного робочого дня з дати проведення засідання </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та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зберігається</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 на відповідному веб-сайті </a:t>
            </a:r>
            <a:r>
              <a:rPr lang="uk-UA" sz="3400" b="1" dirty="0">
                <a:latin typeface="Times New Roman" panose="02020603050405020304" pitchFamily="18" charset="0"/>
                <a:ea typeface="Times New Roman" panose="02020603050405020304" pitchFamily="18" charset="0"/>
                <a:cs typeface="Times New Roman" panose="02020603050405020304" pitchFamily="18" charset="0"/>
              </a:rPr>
              <a:t>не менше трьох місяців з дати набрання чинності наказом закладу вищої освіти про видачу здобувачеві диплома доктора філософії</a:t>
            </a:r>
            <a:r>
              <a:rPr lang="uk-UA" sz="3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36116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23C0F27-FE37-4EA1-9B4C-4A98A97E7203}"/>
              </a:ext>
            </a:extLst>
          </p:cNvPr>
          <p:cNvSpPr/>
          <p:nvPr/>
        </p:nvSpPr>
        <p:spPr>
          <a:xfrm>
            <a:off x="127819" y="132681"/>
            <a:ext cx="11803626" cy="6124754"/>
          </a:xfrm>
          <a:prstGeom prst="rect">
            <a:avLst/>
          </a:prstGeom>
        </p:spPr>
        <p:txBody>
          <a:bodyPr wrap="square">
            <a:spAutoFit/>
          </a:bodyPr>
          <a:lstStyle/>
          <a:p>
            <a:pPr indent="442913" algn="just">
              <a:spcAft>
                <a:spcPts val="0"/>
              </a:spcAft>
            </a:pP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Засідання ради вважається правоможним у разі участі у ньому та голосуванні повного складу ради.</a:t>
            </a:r>
          </a:p>
          <a:p>
            <a:pPr indent="442913" algn="just">
              <a:spcAft>
                <a:spcPts val="0"/>
              </a:spcAft>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У разі потреби один з опонентів, який надав позитивний відгук, може брати участь у засіданні ради з використанням засобів </a:t>
            </a:r>
            <a:r>
              <a:rPr lang="uk-UA" sz="2800" dirty="0" err="1">
                <a:latin typeface="Times New Roman" panose="02020603050405020304" pitchFamily="18" charset="0"/>
                <a:ea typeface="Times New Roman" panose="02020603050405020304" pitchFamily="18" charset="0"/>
                <a:cs typeface="Times New Roman" panose="02020603050405020304" pitchFamily="18" charset="0"/>
              </a:rPr>
              <a:t>відеозв’язку</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 в режимі реального часу. </a:t>
            </a:r>
          </a:p>
          <a:p>
            <a:pPr indent="442913" algn="just">
              <a:spcAft>
                <a:spcPts val="0"/>
              </a:spcAft>
            </a:pP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Засідання ради проводиться головою ради державною мовою за такою процедурою:</a:t>
            </a:r>
          </a:p>
          <a:p>
            <a:pPr indent="354013" algn="just">
              <a:spcAft>
                <a:spcPts val="0"/>
              </a:spcAf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голова ради інформує її членів про правоможність засідання;</a:t>
            </a:r>
          </a:p>
          <a:p>
            <a:pPr indent="354013" algn="just">
              <a:spcAft>
                <a:spcPts val="0"/>
              </a:spcAf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голова ради інформує її членів про погоджену із здобувачем мову, якою він буде викладати основні положення дисертації та відповідати на запитання, та доповідає про подані здобувачем документи, їх відповідність встановленим вимогам;</a:t>
            </a:r>
          </a:p>
          <a:p>
            <a:pPr indent="354013" algn="just">
              <a:spcAft>
                <a:spcPts val="0"/>
              </a:spcAf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здобувач викладає основні положення дисертації та відповідає на запитання;</a:t>
            </a:r>
          </a:p>
        </p:txBody>
      </p:sp>
    </p:spTree>
    <p:extLst>
      <p:ext uri="{BB962C8B-B14F-4D97-AF65-F5344CB8AC3E}">
        <p14:creationId xmlns:p14="http://schemas.microsoft.com/office/powerpoint/2010/main" val="1832582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F6A1B24-D596-4E36-9034-F421AF56E250}"/>
              </a:ext>
            </a:extLst>
          </p:cNvPr>
          <p:cNvSpPr/>
          <p:nvPr/>
        </p:nvSpPr>
        <p:spPr>
          <a:xfrm>
            <a:off x="145026" y="0"/>
            <a:ext cx="11901948" cy="6617196"/>
          </a:xfrm>
          <a:prstGeom prst="rect">
            <a:avLst/>
          </a:prstGeom>
        </p:spPr>
        <p:txBody>
          <a:bodyPr wrap="square">
            <a:spAutoFit/>
          </a:bodyPr>
          <a:lstStyle/>
          <a:p>
            <a:pPr algn="ctr">
              <a:spcAft>
                <a:spcPts val="0"/>
              </a:spcAft>
            </a:pPr>
            <a:r>
              <a:rPr lang="uk-UA" sz="4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Загальні питання</a:t>
            </a:r>
            <a:endParaRPr lang="uk-UA" sz="4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Атестація здобувача</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 комплекс послідовних експертних дій щодо оцінки наукового рівня дисертації та наукових публікацій здобувача, встановлення рівня набуття здобувачем теоретичних знань, умінь, навичок та відповідних </a:t>
            </a:r>
            <a:r>
              <a:rPr lang="uk-UA" sz="3200" dirty="0" err="1">
                <a:latin typeface="Times New Roman" panose="02020603050405020304" pitchFamily="18" charset="0"/>
                <a:ea typeface="Times New Roman" panose="02020603050405020304" pitchFamily="18" charset="0"/>
                <a:cs typeface="Times New Roman" panose="02020603050405020304" pitchFamily="18" charset="0"/>
              </a:rPr>
              <a:t>компетентностей</a:t>
            </a:r>
            <a:endParaRPr lang="uk-UA"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uk-UA"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Голова спеціалізованої вченої ради</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 штатний науково-педагогічний працівник закладу вищої освіти, де утворюється рада, </a:t>
            </a: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доктор наук</a:t>
            </a:r>
          </a:p>
          <a:p>
            <a:pPr algn="just">
              <a:spcAft>
                <a:spcPts val="0"/>
              </a:spcAft>
            </a:pPr>
            <a:endParaRPr lang="uk-UA"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Здобувач ступеня доктора філософії</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 особа, яка навчається у закладі вищої освіти на третьому (</a:t>
            </a:r>
            <a:r>
              <a:rPr lang="uk-UA" sz="3200" dirty="0" err="1">
                <a:latin typeface="Times New Roman" panose="02020603050405020304" pitchFamily="18" charset="0"/>
                <a:ea typeface="Times New Roman" panose="02020603050405020304" pitchFamily="18" charset="0"/>
                <a:cs typeface="Times New Roman" panose="02020603050405020304" pitchFamily="18" charset="0"/>
              </a:rPr>
              <a:t>освітньо</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-науковому) рівні вищої освіти</a:t>
            </a:r>
          </a:p>
        </p:txBody>
      </p:sp>
    </p:spTree>
    <p:extLst>
      <p:ext uri="{BB962C8B-B14F-4D97-AF65-F5344CB8AC3E}">
        <p14:creationId xmlns:p14="http://schemas.microsoft.com/office/powerpoint/2010/main" val="3444111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EBD3CBCF-B438-4A67-92DE-A8FFA078D2D7}"/>
              </a:ext>
            </a:extLst>
          </p:cNvPr>
          <p:cNvSpPr/>
          <p:nvPr/>
        </p:nvSpPr>
        <p:spPr>
          <a:xfrm>
            <a:off x="127819" y="132681"/>
            <a:ext cx="11803626" cy="5693866"/>
          </a:xfrm>
          <a:prstGeom prst="rect">
            <a:avLst/>
          </a:prstGeom>
        </p:spPr>
        <p:txBody>
          <a:bodyPr wrap="square">
            <a:spAutoFit/>
          </a:bodyPr>
          <a:lstStyle/>
          <a:p>
            <a:pPr indent="354013" algn="jus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здобувач відповідає на зауваження, які містяться у відгуках опонентів та зверненнях інших осіб, що надійшли до закладу вищої освіти у письмовому вигляді чи електронною поштою;</a:t>
            </a:r>
          </a:p>
          <a:p>
            <a:pPr indent="354013" algn="just">
              <a:spcAft>
                <a:spcPts val="0"/>
              </a:spcAf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обговорюється проект рішення ради щодо присудження ступеня доктора філософії;</a:t>
            </a:r>
          </a:p>
          <a:p>
            <a:pPr indent="354013" algn="just">
              <a:spcAft>
                <a:spcPts val="0"/>
              </a:spcAf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проводиться таємне голосування (у разі участі в засіданні одного з опонентів з використанням засобів </a:t>
            </a:r>
            <a:r>
              <a:rPr lang="uk-UA" sz="2800" dirty="0" err="1">
                <a:latin typeface="Times New Roman" panose="02020603050405020304" pitchFamily="18" charset="0"/>
                <a:ea typeface="Times New Roman" panose="02020603050405020304" pitchFamily="18" charset="0"/>
                <a:cs typeface="Times New Roman" panose="02020603050405020304" pitchFamily="18" charset="0"/>
              </a:rPr>
              <a:t>відеозв’язку</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 його голос зараховується за результатами відкритого голосування);</a:t>
            </a:r>
          </a:p>
          <a:p>
            <a:pPr indent="354013" algn="just">
              <a:spcAft>
                <a:spcPts val="0"/>
              </a:spcAf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голова ради оголошує результати голосування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(рішення вважається позитивним, якщо за нього проголосували не менш як чотири члени ради)</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a:t>
            </a:r>
          </a:p>
          <a:p>
            <a:pPr indent="354013" algn="just">
              <a:spcAft>
                <a:spcPts val="0"/>
              </a:spcAft>
              <a:buFont typeface="Arial" panose="020B0604020202020204" pitchFamily="34" charset="0"/>
              <a:buChar char="•"/>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голова ради оголошує рішення ради щодо присудження здобувачеві ступеня доктора філософії з відповідної галузі знань та/або спеціальності.</a:t>
            </a:r>
          </a:p>
        </p:txBody>
      </p:sp>
    </p:spTree>
    <p:extLst>
      <p:ext uri="{BB962C8B-B14F-4D97-AF65-F5344CB8AC3E}">
        <p14:creationId xmlns:p14="http://schemas.microsoft.com/office/powerpoint/2010/main" val="3948841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3A7A3D0-3989-45AC-B11C-CC43810063A1}"/>
              </a:ext>
            </a:extLst>
          </p:cNvPr>
          <p:cNvSpPr/>
          <p:nvPr/>
        </p:nvSpPr>
        <p:spPr>
          <a:xfrm>
            <a:off x="0" y="0"/>
            <a:ext cx="11636478" cy="6524863"/>
          </a:xfrm>
          <a:prstGeom prst="rect">
            <a:avLst/>
          </a:prstGeom>
        </p:spPr>
        <p:txBody>
          <a:bodyPr wrap="square">
            <a:spAutoFit/>
          </a:bodyPr>
          <a:lstStyle/>
          <a:p>
            <a:pPr algn="just">
              <a:spcAft>
                <a:spcPts val="0"/>
              </a:spcAft>
            </a:pPr>
            <a:r>
              <a:rPr lang="uk-UA" sz="2200" b="1" dirty="0">
                <a:latin typeface="Times New Roman" panose="02020603050405020304" pitchFamily="18" charset="0"/>
                <a:ea typeface="Times New Roman" panose="02020603050405020304" pitchFamily="18" charset="0"/>
                <a:cs typeface="Times New Roman" panose="02020603050405020304" pitchFamily="18" charset="0"/>
              </a:rPr>
              <a:t>Другий примірник атестаційної справи здобувача, що надсилається до МОН протягом місяця з дня захисту дисертації, формується з таких документів:</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1) супровідного листа на бланку закладу вищої освіти (наукової установи);</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2) копії першої сторінки паспорта;</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3) рішення ради про присудження ступеня доктора філософії;</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4) висновку про наукову новизну, теоретичне та практичне значення результатів дисертації;</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5) відгуків опонентів;</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6) копії диплома магістра (спеціаліста);</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7) копії свідоцтва про зміну імені (у разі потреби);</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8) копії академічної довідки про виконання здобувачем </a:t>
            </a:r>
            <a:r>
              <a:rPr lang="uk-UA" sz="2200" dirty="0" err="1">
                <a:latin typeface="Times New Roman" panose="02020603050405020304" pitchFamily="18" charset="0"/>
                <a:ea typeface="Times New Roman" panose="02020603050405020304" pitchFamily="18" charset="0"/>
                <a:cs typeface="Times New Roman" panose="02020603050405020304" pitchFamily="18" charset="0"/>
              </a:rPr>
              <a:t>освітньо</a:t>
            </a:r>
            <a:r>
              <a:rPr lang="uk-UA" sz="2200" dirty="0">
                <a:latin typeface="Times New Roman" panose="02020603050405020304" pitchFamily="18" charset="0"/>
                <a:ea typeface="Times New Roman" panose="02020603050405020304" pitchFamily="18" charset="0"/>
                <a:cs typeface="Times New Roman" panose="02020603050405020304" pitchFamily="18" charset="0"/>
              </a:rPr>
              <a:t>-наукової програми;</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9) копії документа про передачу друкованого примірника дисертації до Національної бібліотеки імені В. І. Вернадського Національної академії наук та електронного примірника до Національного </a:t>
            </a:r>
            <a:r>
              <a:rPr lang="uk-UA" sz="2200" dirty="0" err="1">
                <a:latin typeface="Times New Roman" panose="02020603050405020304" pitchFamily="18" charset="0"/>
                <a:ea typeface="Times New Roman" panose="02020603050405020304" pitchFamily="18" charset="0"/>
                <a:cs typeface="Times New Roman" panose="02020603050405020304" pitchFamily="18" charset="0"/>
              </a:rPr>
              <a:t>репозитарію</a:t>
            </a:r>
            <a:r>
              <a:rPr lang="uk-UA" sz="2200" dirty="0">
                <a:latin typeface="Times New Roman" panose="02020603050405020304" pitchFamily="18" charset="0"/>
                <a:ea typeface="Times New Roman" panose="02020603050405020304" pitchFamily="18" charset="0"/>
                <a:cs typeface="Times New Roman" panose="02020603050405020304" pitchFamily="18" charset="0"/>
              </a:rPr>
              <a:t> академічних текстів або Державної наукової установи «Український інститут науково-технічної експертизи та інформації»;</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10) анотації дисертації державною мовою з наведенням наукових публікацій, зарахованих за темою дисертації;</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11) копії реєстраційної картки присутності членів ради, засвідченої в установленому порядку;</a:t>
            </a:r>
          </a:p>
          <a:p>
            <a:pPr algn="just">
              <a:spcAft>
                <a:spcPts val="0"/>
              </a:spcAf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12) стенограми (розшифрованої фонограми) засідання ради, підписаної головою ради та скріпленої печаткою закладу вищої освіти.</a:t>
            </a:r>
          </a:p>
        </p:txBody>
      </p:sp>
    </p:spTree>
    <p:extLst>
      <p:ext uri="{BB962C8B-B14F-4D97-AF65-F5344CB8AC3E}">
        <p14:creationId xmlns:p14="http://schemas.microsoft.com/office/powerpoint/2010/main" val="233208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20C9D05-0795-4999-B540-2A5FB8696A21}"/>
              </a:ext>
            </a:extLst>
          </p:cNvPr>
          <p:cNvSpPr/>
          <p:nvPr/>
        </p:nvSpPr>
        <p:spPr>
          <a:xfrm>
            <a:off x="172064" y="171610"/>
            <a:ext cx="11862620" cy="6494085"/>
          </a:xfrm>
          <a:prstGeom prst="rect">
            <a:avLst/>
          </a:prstGeom>
        </p:spPr>
        <p:txBody>
          <a:bodyPr wrap="square">
            <a:spAutoFit/>
          </a:bodyPr>
          <a:lstStyle/>
          <a:p>
            <a:pPr indent="722313"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У МОН готується узагальнений висновок, який подається на розгляд атестаційної колегії МОН.</a:t>
            </a:r>
            <a:endParaRPr lang="uk-UA" sz="3200" dirty="0">
              <a:latin typeface="Times New Roman" panose="02020603050405020304" pitchFamily="18" charset="0"/>
              <a:ea typeface="Times New Roman" panose="02020603050405020304" pitchFamily="18" charset="0"/>
              <a:cs typeface="Times New Roman" panose="02020603050405020304" pitchFamily="18" charset="0"/>
            </a:endParaRPr>
          </a:p>
          <a:p>
            <a:pPr indent="722313" algn="just">
              <a:spcAft>
                <a:spcPts val="0"/>
              </a:spcAft>
            </a:pPr>
            <a:r>
              <a:rPr lang="uk-UA" sz="3200" dirty="0">
                <a:latin typeface="Times New Roman" panose="02020603050405020304" pitchFamily="18" charset="0"/>
                <a:ea typeface="Times New Roman" panose="02020603050405020304" pitchFamily="18" charset="0"/>
                <a:cs typeface="Times New Roman" panose="02020603050405020304" pitchFamily="18" charset="0"/>
              </a:rPr>
              <a:t>Наказ МОН про затвердження рішення ради на підставі рішення атестаційної колегії МОН розміщується на офіційному веб-сайті МОН.</a:t>
            </a:r>
          </a:p>
          <a:p>
            <a:pPr indent="722313" algn="just">
              <a:spcAft>
                <a:spcPts val="0"/>
              </a:spcAft>
            </a:pPr>
            <a:r>
              <a:rPr lang="uk-UA" sz="3200" dirty="0">
                <a:latin typeface="Times New Roman" panose="02020603050405020304" pitchFamily="18" charset="0"/>
                <a:ea typeface="Times New Roman" panose="02020603050405020304" pitchFamily="18" charset="0"/>
                <a:cs typeface="Times New Roman" panose="02020603050405020304" pitchFamily="18" charset="0"/>
              </a:rPr>
              <a:t>Строк розгляду МОН дисертації та атестаційної справи здобувача не повинен перевищувати чотирьох місяців.</a:t>
            </a:r>
          </a:p>
          <a:p>
            <a:pPr indent="722313"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Вчена рада закладу вищої освіти після набрання чинності наказом МОН про затвердження рішення ради про присудження ступеня доктора філософії приймає рішення про видачу диплома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доктора філософії, яке затверджується наказом закладу вищої освіти та оприлюднюється на офіційному веб-сайті такого закладу.</a:t>
            </a:r>
          </a:p>
        </p:txBody>
      </p:sp>
    </p:spTree>
    <p:extLst>
      <p:ext uri="{BB962C8B-B14F-4D97-AF65-F5344CB8AC3E}">
        <p14:creationId xmlns:p14="http://schemas.microsoft.com/office/powerpoint/2010/main" val="1294049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2712F34-5B9A-4782-8C9E-531CB2663BC2}"/>
              </a:ext>
            </a:extLst>
          </p:cNvPr>
          <p:cNvSpPr/>
          <p:nvPr/>
        </p:nvSpPr>
        <p:spPr>
          <a:xfrm>
            <a:off x="201560" y="248572"/>
            <a:ext cx="11715137" cy="5693866"/>
          </a:xfrm>
          <a:prstGeom prst="rect">
            <a:avLst/>
          </a:prstGeom>
        </p:spPr>
        <p:txBody>
          <a:bodyPr wrap="square">
            <a:spAutoFit/>
          </a:bodyPr>
          <a:lstStyle/>
          <a:p>
            <a:pPr algn="ctr">
              <a:spcAft>
                <a:spcPts val="0"/>
              </a:spcAft>
            </a:pPr>
            <a:r>
              <a:rPr lang="x-none" sz="4000" b="1" dirty="0">
                <a:solidFill>
                  <a:srgbClr val="FF0000"/>
                </a:solidFill>
                <a:latin typeface="Times New Roman" panose="02020603050405020304" pitchFamily="18" charset="0"/>
                <a:cs typeface="Times New Roman" panose="02020603050405020304" pitchFamily="18" charset="0"/>
              </a:rPr>
              <a:t>Скасування рішення ради</a:t>
            </a:r>
            <a:endParaRPr lang="uk-UA" sz="4000" b="1" i="1" dirty="0">
              <a:solidFill>
                <a:srgbClr val="FF0000"/>
              </a:solidFill>
              <a:latin typeface="Times New Roman" panose="02020603050405020304" pitchFamily="18" charset="0"/>
              <a:cs typeface="Times New Roman" panose="02020603050405020304" pitchFamily="18" charset="0"/>
            </a:endParaRPr>
          </a:p>
          <a:p>
            <a:pPr indent="633413" algn="just">
              <a:spcAft>
                <a:spcPts val="0"/>
              </a:spcAft>
            </a:pPr>
            <a:endParaRPr lang="uk-UA" sz="3600" dirty="0">
              <a:latin typeface="Times New Roman" panose="02020603050405020304" pitchFamily="18" charset="0"/>
              <a:ea typeface="Times New Roman" panose="02020603050405020304" pitchFamily="18" charset="0"/>
              <a:cs typeface="Times New Roman" panose="02020603050405020304" pitchFamily="18" charset="0"/>
            </a:endParaRPr>
          </a:p>
          <a:p>
            <a:pPr indent="633413" algn="just">
              <a:spcAft>
                <a:spcPts val="0"/>
              </a:spcAft>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У разі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виявлення порушення радою вимог цього Порядку МОН скасовує рішення ради </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про присудження ступеня доктора філософії.</a:t>
            </a:r>
          </a:p>
          <a:p>
            <a:pPr indent="633413" algn="just">
              <a:spcAft>
                <a:spcPts val="0"/>
              </a:spcAft>
            </a:pP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В</a:t>
            </a:r>
            <a:r>
              <a:rPr lang="uk-UA" sz="3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иявлення МОН академічного плагіату </a:t>
            </a: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 захищеній дисертації </a:t>
            </a:r>
            <a:r>
              <a:rPr lang="uk-UA" sz="3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 підставою для позбавлення на два роки наукового керівника</a:t>
            </a: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права участі у підготовці здобувачів, позбавлення голови та членів ради на два роки права участі в атестації здобувачів</a:t>
            </a: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36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368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4524427-D04C-42AA-AEC8-F166F652FA5C}"/>
              </a:ext>
            </a:extLst>
          </p:cNvPr>
          <p:cNvSpPr/>
          <p:nvPr/>
        </p:nvSpPr>
        <p:spPr>
          <a:xfrm>
            <a:off x="186814" y="140236"/>
            <a:ext cx="11788876" cy="6555641"/>
          </a:xfrm>
          <a:prstGeom prst="rect">
            <a:avLst/>
          </a:prstGeom>
        </p:spPr>
        <p:txBody>
          <a:bodyPr wrap="square">
            <a:spAutoFit/>
          </a:bodyPr>
          <a:lstStyle/>
          <a:p>
            <a:pPr indent="633413" algn="just">
              <a:spcAft>
                <a:spcPts val="0"/>
              </a:spcAft>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Якщо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рішення ради </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про присудження ступеня доктора філософії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скасовано МОН у зв’язку з порушенням радою процедури розгляду дисертації</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 така дисертація може бути подана здобувачем до захисту </a:t>
            </a:r>
            <a:r>
              <a:rPr lang="uk-UA"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повторно</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a:t>
            </a:r>
          </a:p>
          <a:p>
            <a:pPr indent="633413" algn="just">
              <a:spcAft>
                <a:spcPts val="0"/>
              </a:spcAft>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Якщо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рішення рад</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и про присудження ступеня доктора філософії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скасовано МОН у зв’язку з порушенням вимог до дисертації та наукових публікацій</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 у яких висвітлені основні наукові результати дисертації, така дисертація може бути подана до захисту здобувачем </a:t>
            </a:r>
            <a:r>
              <a:rPr lang="uk-UA"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повторно після її доопрацювання не раніше ніж через рік з дати прийняття рішення </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про скасування такого рішення ради.</a:t>
            </a:r>
          </a:p>
          <a:p>
            <a:pPr indent="633413" algn="just">
              <a:spcAft>
                <a:spcPts val="0"/>
              </a:spcAft>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Якщо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рішення ради </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про присудження ступеня доктора філософії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скасовано МОН у зв’язку з порушенням академічної доброчесності </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в дисертації та/або наукових публікаціях, у яких висвітлені основні наукові результати дисертації,  така </a:t>
            </a:r>
            <a:r>
              <a:rPr lang="uk-UA"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 не може повторно подаватися до захисту</a:t>
            </a:r>
          </a:p>
        </p:txBody>
      </p:sp>
    </p:spTree>
    <p:extLst>
      <p:ext uri="{BB962C8B-B14F-4D97-AF65-F5344CB8AC3E}">
        <p14:creationId xmlns:p14="http://schemas.microsoft.com/office/powerpoint/2010/main" val="2259873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122FBC4-D3BD-442F-A5FE-8FBC0B2CC462}"/>
              </a:ext>
            </a:extLst>
          </p:cNvPr>
          <p:cNvSpPr/>
          <p:nvPr/>
        </p:nvSpPr>
        <p:spPr>
          <a:xfrm>
            <a:off x="145026" y="0"/>
            <a:ext cx="11901948" cy="6001643"/>
          </a:xfrm>
          <a:prstGeom prst="rect">
            <a:avLst/>
          </a:prstGeom>
        </p:spPr>
        <p:txBody>
          <a:bodyPr wrap="square">
            <a:spAutoFit/>
          </a:bodyPr>
          <a:lstStyle/>
          <a:p>
            <a:pPr algn="just">
              <a:spcAft>
                <a:spcPts val="0"/>
              </a:spcAft>
            </a:pPr>
            <a:endParaRPr lang="uk-UA" sz="32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Опонент</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 особа, яка </a:t>
            </a: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не є штатним працівником</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закладу вищої освіти, де утворюється рада, має науковий ступінь і є компетентним вченим з наукового напряму, за яким підготовлено дисертацію здобувача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науковий ступінь або вчене звання та </a:t>
            </a: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наукові публікації</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0"/>
              </a:spcAft>
            </a:pPr>
            <a:endParaRPr lang="uk-UA"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Рецензент</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 особа, яка </a:t>
            </a: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є штатним працівником</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закладу вищої освіти, де утворюється рада, має науковий ступінь і є компетентним вченим з наукового напряму, за яким підготовлено дисертацію здобувача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науковий ступінь або вчене звання та </a:t>
            </a: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наукові публікації</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56414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337D0F3-703C-4324-B8BA-CDB731D145AD}"/>
              </a:ext>
            </a:extLst>
          </p:cNvPr>
          <p:cNvSpPr/>
          <p:nvPr/>
        </p:nvSpPr>
        <p:spPr>
          <a:xfrm>
            <a:off x="253180" y="56138"/>
            <a:ext cx="11685639" cy="6801862"/>
          </a:xfrm>
          <a:prstGeom prst="rect">
            <a:avLst/>
          </a:prstGeom>
        </p:spPr>
        <p:txBody>
          <a:bodyPr wrap="square">
            <a:spAutoFit/>
          </a:bodyPr>
          <a:lstStyle/>
          <a:p>
            <a:pPr algn="ctr"/>
            <a:r>
              <a:rPr lang="uk-UA" sz="4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Вимоги до рівня наукової кваліфікації здобувача</a:t>
            </a:r>
          </a:p>
          <a:p>
            <a:pPr algn="just"/>
            <a:r>
              <a:rPr lang="uk-UA" sz="3600" dirty="0">
                <a:latin typeface="Times New Roman" panose="02020603050405020304" pitchFamily="18" charset="0"/>
                <a:ea typeface="Times New Roman" panose="02020603050405020304" pitchFamily="18" charset="0"/>
                <a:cs typeface="Times New Roman" panose="02020603050405020304" pitchFamily="18" charset="0"/>
              </a:rPr>
              <a:t>Основні наукові результати дисертації повинні бути висвітлені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не менше ніж у трьох наукових публікаціях</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які розкривають основний зміст дисертації. До таких наукових публікацій зараховуються:</a:t>
            </a:r>
          </a:p>
          <a:p>
            <a:pPr algn="just"/>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не менше однієї статті у </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періодичних наукових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виданнях інших держав</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які входять до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Організації економічного співробітництва та розвитку</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та/або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Європейського Союзу</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uk-UA" sz="3600" b="1" dirty="0">
                <a:latin typeface="Times New Roman" panose="02020603050405020304" pitchFamily="18" charset="0"/>
                <a:ea typeface="Times New Roman" panose="02020603050405020304" pitchFamily="18" charset="0"/>
                <a:cs typeface="Times New Roman" panose="02020603050405020304" pitchFamily="18" charset="0"/>
              </a:rPr>
              <a:t>статті у наукових виданнях, включених до переліку наукових фахових видань України </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(замість однієї статті може бути зараховано монографію або розділ монографії).</a:t>
            </a:r>
          </a:p>
        </p:txBody>
      </p:sp>
    </p:spTree>
    <p:extLst>
      <p:ext uri="{BB962C8B-B14F-4D97-AF65-F5344CB8AC3E}">
        <p14:creationId xmlns:p14="http://schemas.microsoft.com/office/powerpoint/2010/main" val="4249076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BB3620A-D7F7-4837-AC95-C5D828ECCA63}"/>
              </a:ext>
            </a:extLst>
          </p:cNvPr>
          <p:cNvSpPr/>
          <p:nvPr/>
        </p:nvSpPr>
        <p:spPr>
          <a:xfrm>
            <a:off x="157316" y="196037"/>
            <a:ext cx="11877368" cy="6740307"/>
          </a:xfrm>
          <a:prstGeom prst="rect">
            <a:avLst/>
          </a:prstGeom>
        </p:spPr>
        <p:txBody>
          <a:bodyPr wrap="square">
            <a:spAutoFit/>
          </a:bodyPr>
          <a:lstStyle/>
          <a:p>
            <a:pPr algn="just">
              <a:spcAft>
                <a:spcPts val="0"/>
              </a:spcAft>
            </a:pP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Наукові публікації зараховуються за темою дисертації</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з дотриманням таких умов:</a:t>
            </a:r>
          </a:p>
          <a:p>
            <a:pPr indent="176213" algn="just">
              <a:spcAft>
                <a:spcPts val="0"/>
              </a:spcAft>
              <a:buFont typeface="Arial" panose="020B0604020202020204" pitchFamily="34" charset="0"/>
              <a:buChar char="•"/>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обґрунтування отриманих наукових результатів відповідно до мети статті (поставленого завдання) та висновків;</a:t>
            </a:r>
          </a:p>
          <a:p>
            <a:pPr indent="176213" algn="just">
              <a:spcAft>
                <a:spcPts val="0"/>
              </a:spcAft>
              <a:buFont typeface="Arial" panose="020B0604020202020204" pitchFamily="34" charset="0"/>
              <a:buChar char="•"/>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опублікування статей у наукових фахових виданнях;</a:t>
            </a:r>
          </a:p>
          <a:p>
            <a:pPr indent="176213" algn="just">
              <a:spcAft>
                <a:spcPts val="0"/>
              </a:spcAft>
              <a:buFont typeface="Arial" panose="020B0604020202020204" pitchFamily="34" charset="0"/>
              <a:buChar char="•"/>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опублікування статей у наукових періодичних виданнях інших держав;</a:t>
            </a:r>
          </a:p>
          <a:p>
            <a:pPr indent="176213" algn="just">
              <a:spcAft>
                <a:spcPts val="0"/>
              </a:spcAft>
              <a:buFont typeface="Arial" panose="020B0604020202020204" pitchFamily="34" charset="0"/>
              <a:buChar char="•"/>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опублікування не більше ніж однієї статті в одному випуску (номері) наукового видання.</a:t>
            </a:r>
          </a:p>
          <a:p>
            <a:pPr algn="just">
              <a:spcAft>
                <a:spcPts val="0"/>
              </a:spcAft>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За темою дисертації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не зараховуються</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наукові публікації, в яких повторюються наукові результати, опубліковані раніше</a:t>
            </a:r>
          </a:p>
        </p:txBody>
      </p:sp>
    </p:spTree>
    <p:extLst>
      <p:ext uri="{BB962C8B-B14F-4D97-AF65-F5344CB8AC3E}">
        <p14:creationId xmlns:p14="http://schemas.microsoft.com/office/powerpoint/2010/main" val="4184787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5F96143-4F47-4706-B5A5-131A045F8690}"/>
              </a:ext>
            </a:extLst>
          </p:cNvPr>
          <p:cNvSpPr/>
          <p:nvPr/>
        </p:nvSpPr>
        <p:spPr>
          <a:xfrm>
            <a:off x="167148" y="132735"/>
            <a:ext cx="11857703" cy="6740307"/>
          </a:xfrm>
          <a:prstGeom prst="rect">
            <a:avLst/>
          </a:prstGeom>
        </p:spPr>
        <p:txBody>
          <a:bodyPr wrap="square">
            <a:spAutoFit/>
          </a:bodyPr>
          <a:lstStyle/>
          <a:p>
            <a:pPr indent="722313" algn="just">
              <a:spcAft>
                <a:spcPts val="0"/>
              </a:spcAft>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Після завершення здобувачем відповідної </a:t>
            </a:r>
            <a:r>
              <a:rPr lang="uk-UA" sz="3600" dirty="0" err="1">
                <a:latin typeface="Times New Roman" panose="02020603050405020304" pitchFamily="18" charset="0"/>
                <a:ea typeface="Times New Roman" panose="02020603050405020304" pitchFamily="18" charset="0"/>
                <a:cs typeface="Times New Roman" panose="02020603050405020304" pitchFamily="18" charset="0"/>
              </a:rPr>
              <a:t>освітньо</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-наукової програми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науковий керівник здобувача готує висновок</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з оцінкою його роботи у процесі підготовки дисертації та виконання індивідуального плану наукової роботи та індивідуального навчального плану.</a:t>
            </a:r>
          </a:p>
          <a:p>
            <a:pPr indent="722313" algn="just">
              <a:spcAft>
                <a:spcPts val="0"/>
              </a:spcAft>
            </a:pPr>
            <a:r>
              <a:rPr lang="uk-UA" sz="3600" dirty="0">
                <a:latin typeface="Times New Roman" panose="02020603050405020304" pitchFamily="18" charset="0"/>
                <a:ea typeface="Times New Roman" panose="02020603050405020304" pitchFamily="18" charset="0"/>
                <a:cs typeface="Times New Roman" panose="02020603050405020304" pitchFamily="18" charset="0"/>
              </a:rPr>
              <a:t>Якщо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науковий керівник відмовляється</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підготувати висновок,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здобувач звертається</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з письмовою заявою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до вченої ради</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закладу вищої освіти </a:t>
            </a: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про надання висновку структурного підрозділу</a:t>
            </a:r>
            <a:r>
              <a:rPr lang="uk-UA" sz="3600" dirty="0">
                <a:latin typeface="Times New Roman" panose="02020603050405020304" pitchFamily="18" charset="0"/>
                <a:ea typeface="Times New Roman" panose="02020603050405020304" pitchFamily="18" charset="0"/>
                <a:cs typeface="Times New Roman" panose="02020603050405020304" pitchFamily="18" charset="0"/>
              </a:rPr>
              <a:t>, де здійснювалася підготовка здобувача. Вчена рада закладу вищої освіти доручає відповідному структурному підрозділу розглянути таку заяву. </a:t>
            </a:r>
          </a:p>
        </p:txBody>
      </p:sp>
    </p:spTree>
    <p:extLst>
      <p:ext uri="{BB962C8B-B14F-4D97-AF65-F5344CB8AC3E}">
        <p14:creationId xmlns:p14="http://schemas.microsoft.com/office/powerpoint/2010/main" val="2618361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7FDFE76-CA81-4D72-8D5D-4AE2CF799148}"/>
              </a:ext>
            </a:extLst>
          </p:cNvPr>
          <p:cNvSpPr/>
          <p:nvPr/>
        </p:nvSpPr>
        <p:spPr>
          <a:xfrm>
            <a:off x="167148" y="221226"/>
            <a:ext cx="11857703" cy="6001643"/>
          </a:xfrm>
          <a:prstGeom prst="rect">
            <a:avLst/>
          </a:prstGeom>
        </p:spPr>
        <p:txBody>
          <a:bodyPr wrap="square">
            <a:spAutoFit/>
          </a:bodyPr>
          <a:lstStyle/>
          <a:p>
            <a:pPr indent="722313" algn="just">
              <a:spcAft>
                <a:spcPts val="0"/>
              </a:spcAft>
            </a:pPr>
            <a:r>
              <a:rPr lang="uk-UA" sz="3200" dirty="0">
                <a:latin typeface="Times New Roman" panose="02020603050405020304" pitchFamily="18" charset="0"/>
                <a:ea typeface="Times New Roman" panose="02020603050405020304" pitchFamily="18" charset="0"/>
                <a:cs typeface="Times New Roman" panose="02020603050405020304" pitchFamily="18" charset="0"/>
              </a:rPr>
              <a:t>Відповідний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структурний підрозділ протягом місяця з дня надходження заяви розглядає подані здобувачем документи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щодо завершення його підготовки і проводить засідання. На засіданні відповідного структурного підрозділу заслуховується наукова доповідь здобувача і шляхом відкритого голосування простою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більшістю голосів присутніх на засіданні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науково-педагогічних працівників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приймається рішення про надання/відмову в наданні такого висновку</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У такому разі висновок підписує керівник відповідного структурного підрозділу. Якщо науковий керівник є керівником структурного підрозділу, де здійснювалася підготовка здобувача, висновок структурного підрозділу підписує заступник керівника такого підрозділу.</a:t>
            </a:r>
          </a:p>
        </p:txBody>
      </p:sp>
    </p:spTree>
    <p:extLst>
      <p:ext uri="{BB962C8B-B14F-4D97-AF65-F5344CB8AC3E}">
        <p14:creationId xmlns:p14="http://schemas.microsoft.com/office/powerpoint/2010/main" val="912809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E52B5FE-B1A5-4A9A-866E-AD6E47B932F7}"/>
              </a:ext>
            </a:extLst>
          </p:cNvPr>
          <p:cNvSpPr/>
          <p:nvPr/>
        </p:nvSpPr>
        <p:spPr>
          <a:xfrm>
            <a:off x="201560" y="172954"/>
            <a:ext cx="11744633" cy="6494085"/>
          </a:xfrm>
          <a:prstGeom prst="rect">
            <a:avLst/>
          </a:prstGeom>
        </p:spPr>
        <p:txBody>
          <a:bodyPr wrap="square">
            <a:spAutoFit/>
          </a:bodyPr>
          <a:lstStyle/>
          <a:p>
            <a:pPr indent="722313"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Попередня експертиза дисертації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проводиться у закладі вищої освіти, де здійснювалася підготовка здобувача.</a:t>
            </a:r>
          </a:p>
          <a:p>
            <a:pPr indent="722313" algn="just">
              <a:spcAft>
                <a:spcPts val="0"/>
              </a:spcAft>
            </a:pPr>
            <a:r>
              <a:rPr lang="uk-UA" sz="3200" dirty="0">
                <a:latin typeface="Times New Roman" panose="02020603050405020304" pitchFamily="18" charset="0"/>
                <a:ea typeface="Times New Roman" panose="02020603050405020304" pitchFamily="18" charset="0"/>
                <a:cs typeface="Times New Roman" panose="02020603050405020304" pitchFamily="18" charset="0"/>
              </a:rPr>
              <a:t>Для проведення такої експертизи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здобувач звертається з письмовою заявою на ім’я голови вченої ради закладу вищої освіти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щодо проведення попередньої експертизи дисертації та надання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висновку про наукову новизну, теоретичне та практичне значення результатів дисертації</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Для підготовки висновку </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про наукову новизну, теоретичне та практичне значення результатів дисертації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вчена рада закладу вищої освіти призначає двох рецензентів, кандидатури яких пропонуються до складу ради</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та </a:t>
            </a: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визначає структурний підрозділ, де проводитиметься попередня експертиза</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 дисертації </a:t>
            </a:r>
            <a:r>
              <a:rPr lang="uk-UA"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(кафедра, наукова рада, науково-технічна рада)</a:t>
            </a:r>
            <a:r>
              <a:rPr lang="uk-UA" sz="32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79589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B6C7E7E-BF93-412E-9276-569576F5835B}"/>
              </a:ext>
            </a:extLst>
          </p:cNvPr>
          <p:cNvSpPr/>
          <p:nvPr/>
        </p:nvSpPr>
        <p:spPr>
          <a:xfrm>
            <a:off x="145026" y="115315"/>
            <a:ext cx="11901948" cy="6124754"/>
          </a:xfrm>
          <a:prstGeom prst="rect">
            <a:avLst/>
          </a:prstGeom>
        </p:spPr>
        <p:txBody>
          <a:bodyPr wrap="square">
            <a:spAutoFit/>
          </a:bodyPr>
          <a:lstStyle/>
          <a:p>
            <a:pPr indent="722313" algn="just">
              <a:spcAft>
                <a:spcPts val="0"/>
              </a:spcAft>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До такого структурного підрозділу здобувач подає дисертацію, висновок наукового керівника та академічну довідку про виконання відповідної </a:t>
            </a:r>
            <a:r>
              <a:rPr lang="uk-UA" sz="2800" dirty="0" err="1">
                <a:latin typeface="Times New Roman" panose="02020603050405020304" pitchFamily="18" charset="0"/>
                <a:ea typeface="Times New Roman" panose="02020603050405020304" pitchFamily="18" charset="0"/>
                <a:cs typeface="Times New Roman" panose="02020603050405020304" pitchFamily="18" charset="0"/>
              </a:rPr>
              <a:t>освітньо</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-наукової програми.</a:t>
            </a:r>
          </a:p>
          <a:p>
            <a:pPr indent="722313" algn="just">
              <a:spcAft>
                <a:spcPts val="0"/>
              </a:spcAft>
            </a:pPr>
            <a:r>
              <a:rPr lang="uk-UA" sz="2800" dirty="0">
                <a:latin typeface="Times New Roman" panose="02020603050405020304" pitchFamily="18" charset="0"/>
                <a:ea typeface="Times New Roman" panose="02020603050405020304" pitchFamily="18" charset="0"/>
                <a:cs typeface="Times New Roman" panose="02020603050405020304" pitchFamily="18" charset="0"/>
              </a:rPr>
              <a:t>Керівник структурного підрозділу закладу вищої освіти, де проводиться попередня експертиза дисертації, за участю рецензентів організовує та проводить на базі такого структурного підрозділу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фаховий семінар для апробації дисертації</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spcAft>
                <a:spcPts val="0"/>
              </a:spcAft>
            </a:pP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Рецензенти, розглянувши дисертацію та наукові публікації</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 у яких висвітлені основні наукові результати дисертації, а також </a:t>
            </a: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за результатами фахового семінару готують висновок про наукову новизну, теоретичне та практичне значення результатів дисертації</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a:t>
            </a:r>
          </a:p>
          <a:p>
            <a:pPr indent="722313" algn="just">
              <a:spcAft>
                <a:spcPts val="0"/>
              </a:spcAft>
            </a:pPr>
            <a:r>
              <a:rPr lang="uk-UA" sz="2800" b="1" dirty="0">
                <a:latin typeface="Times New Roman" panose="02020603050405020304" pitchFamily="18" charset="0"/>
                <a:ea typeface="Times New Roman" panose="02020603050405020304" pitchFamily="18" charset="0"/>
                <a:cs typeface="Times New Roman" panose="02020603050405020304" pitchFamily="18" charset="0"/>
              </a:rPr>
              <a:t>Попередня експертиза дисертації проводиться протягом двох місяців з дня надходження до закладу вищої освіти письмової заяви здобувача </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щодо проведення такої експертизи.</a:t>
            </a:r>
          </a:p>
        </p:txBody>
      </p:sp>
    </p:spTree>
    <p:extLst>
      <p:ext uri="{BB962C8B-B14F-4D97-AF65-F5344CB8AC3E}">
        <p14:creationId xmlns:p14="http://schemas.microsoft.com/office/powerpoint/2010/main" val="280776954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180</TotalTime>
  <Words>1943</Words>
  <Application>Microsoft Office PowerPoint</Application>
  <PresentationFormat>Широкоэкранный</PresentationFormat>
  <Paragraphs>105</Paragraphs>
  <Slides>24</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17</cp:revision>
  <dcterms:created xsi:type="dcterms:W3CDTF">2019-03-12T09:49:53Z</dcterms:created>
  <dcterms:modified xsi:type="dcterms:W3CDTF">2019-03-12T12:50:50Z</dcterms:modified>
</cp:coreProperties>
</file>