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2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3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4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8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7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9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4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D3D4-1EE2-4EA5-9042-58AAB1B1B9FF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FD61-9D5B-4AE2-A3A6-4C51C7639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7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Что такое биотехнология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379" y="2089304"/>
            <a:ext cx="120476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Науковий гурток </a:t>
            </a:r>
          </a:p>
          <a:p>
            <a:pPr algn="ctr"/>
            <a:endParaRPr lang="uk-UA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4800" b="1" dirty="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«Біотехнологія у ветеринарній медицині» </a:t>
            </a:r>
            <a:endParaRPr lang="ru-RU" sz="4800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к будет устроена новая бакалаврская программа «Клеточная и молекулярная  биотехнология» — Национальный исследовательский университет «Высшая школа  экономики»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3557" y="1459832"/>
            <a:ext cx="110690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Напрям роботи –</a:t>
            </a:r>
            <a:r>
              <a:rPr lang="uk-UA" sz="3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отримання препаративних форм </a:t>
            </a:r>
            <a:r>
              <a:rPr lang="uk-UA" sz="3600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імунобіопрепаратів</a:t>
            </a:r>
            <a:r>
              <a:rPr lang="uk-UA" sz="3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ветеринарії, удосконалення методів виявлення токсичності продуктів тваринного походження за допомогою тест-мікроорганізмі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1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ія на тему Біотехнології, завдання та методи генної та клітинної  інженерії, клонування — презентації з біології | GDZ4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57"/>
            <a:ext cx="12192000" cy="68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1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8" name="Picture 10" descr="Традиційні біотехнології | Тест з біології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5881" y="180459"/>
            <a:ext cx="2848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Актив гуртка 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493381"/>
              </p:ext>
            </p:extLst>
          </p:nvPr>
        </p:nvGraphicFramePr>
        <p:xfrm>
          <a:off x="0" y="1130360"/>
          <a:ext cx="11983453" cy="570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4" imgW="6014036" imgH="2994580" progId="Word.Document.12">
                  <p:embed/>
                </p:oleObj>
              </mc:Choice>
              <mc:Fallback>
                <p:oleObj name="Документ" r:id="rId4" imgW="6014036" imgH="29945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130360"/>
                        <a:ext cx="11983453" cy="570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4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516" y="188663"/>
            <a:ext cx="10515600" cy="773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План </a:t>
            </a:r>
            <a:r>
              <a:rPr lang="ru-RU" sz="2000" b="1" dirty="0" err="1"/>
              <a:t>роботи</a:t>
            </a:r>
            <a:r>
              <a:rPr lang="ru-RU" sz="2000" b="1" dirty="0"/>
              <a:t> </a:t>
            </a:r>
            <a:r>
              <a:rPr lang="ru-RU" sz="2000" b="1" dirty="0" err="1"/>
              <a:t>наукового</a:t>
            </a:r>
            <a:r>
              <a:rPr lang="ru-RU" sz="2000" b="1" dirty="0"/>
              <a:t> </a:t>
            </a:r>
            <a:r>
              <a:rPr lang="ru-RU" sz="2000" b="1" dirty="0" err="1"/>
              <a:t>гуртка</a:t>
            </a:r>
            <a:r>
              <a:rPr lang="ru-RU" sz="2000" b="1" dirty="0"/>
              <a:t> </a:t>
            </a:r>
            <a:br>
              <a:rPr lang="ru-RU" sz="2000" dirty="0"/>
            </a:br>
            <a:r>
              <a:rPr lang="ru-RU" sz="2000" b="1" dirty="0"/>
              <a:t>«</a:t>
            </a:r>
            <a:r>
              <a:rPr lang="ru-RU" sz="2000" b="1" dirty="0" err="1"/>
              <a:t>Біотехнологія</a:t>
            </a:r>
            <a:r>
              <a:rPr lang="ru-RU" sz="2000" b="1" dirty="0"/>
              <a:t> у </a:t>
            </a:r>
            <a:r>
              <a:rPr lang="ru-RU" sz="2000" b="1" dirty="0" err="1"/>
              <a:t>ветеринарній</a:t>
            </a:r>
            <a:r>
              <a:rPr lang="ru-RU" sz="2000" b="1" dirty="0"/>
              <a:t> </a:t>
            </a:r>
            <a:r>
              <a:rPr lang="ru-RU" sz="2000" b="1" dirty="0" err="1"/>
              <a:t>медицині</a:t>
            </a:r>
            <a:r>
              <a:rPr lang="ru-RU" sz="2000" b="1" dirty="0"/>
              <a:t>» на 20</a:t>
            </a:r>
            <a:r>
              <a:rPr lang="uk-UA" sz="2000" b="1" dirty="0"/>
              <a:t>20</a:t>
            </a:r>
            <a:r>
              <a:rPr lang="ru-RU" sz="2000" b="1" dirty="0"/>
              <a:t>-20</a:t>
            </a:r>
            <a:r>
              <a:rPr lang="uk-UA" sz="2000" b="1" dirty="0"/>
              <a:t>21</a:t>
            </a:r>
            <a:r>
              <a:rPr lang="ru-RU" sz="2000" b="1" dirty="0"/>
              <a:t> </a:t>
            </a:r>
            <a:r>
              <a:rPr lang="ru-RU" sz="2000" b="1" dirty="0" err="1"/>
              <a:t>н.р</a:t>
            </a:r>
            <a:r>
              <a:rPr lang="ru-RU" sz="2000" b="1" dirty="0"/>
              <a:t>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767427"/>
              </p:ext>
            </p:extLst>
          </p:nvPr>
        </p:nvGraphicFramePr>
        <p:xfrm>
          <a:off x="447174" y="714264"/>
          <a:ext cx="10776284" cy="4403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815">
                  <a:extLst>
                    <a:ext uri="{9D8B030D-6E8A-4147-A177-3AD203B41FA5}">
                      <a16:colId xmlns:a16="http://schemas.microsoft.com/office/drawing/2014/main" val="882846049"/>
                    </a:ext>
                  </a:extLst>
                </a:gridCol>
                <a:gridCol w="3996637">
                  <a:extLst>
                    <a:ext uri="{9D8B030D-6E8A-4147-A177-3AD203B41FA5}">
                      <a16:colId xmlns:a16="http://schemas.microsoft.com/office/drawing/2014/main" val="362268453"/>
                    </a:ext>
                  </a:extLst>
                </a:gridCol>
                <a:gridCol w="1523293">
                  <a:extLst>
                    <a:ext uri="{9D8B030D-6E8A-4147-A177-3AD203B41FA5}">
                      <a16:colId xmlns:a16="http://schemas.microsoft.com/office/drawing/2014/main" val="2723289884"/>
                    </a:ext>
                  </a:extLst>
                </a:gridCol>
                <a:gridCol w="2288144">
                  <a:extLst>
                    <a:ext uri="{9D8B030D-6E8A-4147-A177-3AD203B41FA5}">
                      <a16:colId xmlns:a16="http://schemas.microsoft.com/office/drawing/2014/main" val="2047391242"/>
                    </a:ext>
                  </a:extLst>
                </a:gridCol>
                <a:gridCol w="2276395">
                  <a:extLst>
                    <a:ext uri="{9D8B030D-6E8A-4147-A177-3AD203B41FA5}">
                      <a16:colId xmlns:a16="http://schemas.microsoft.com/office/drawing/2014/main" val="202800395"/>
                    </a:ext>
                  </a:extLst>
                </a:gridCol>
              </a:tblGrid>
              <a:tr h="319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Заходи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Дата проведення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Місце проведення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Відповідальний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extLst>
                  <a:ext uri="{0D108BD9-81ED-4DB2-BD59-A6C34878D82A}">
                    <a16:rowId xmlns:a16="http://schemas.microsoft.com/office/drawing/2014/main" val="2499563729"/>
                  </a:ext>
                </a:extLst>
              </a:tr>
              <a:tr h="860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Умови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роботи</a:t>
                      </a:r>
                      <a:r>
                        <a:rPr lang="ru-RU" sz="1100" dirty="0">
                          <a:effectLst/>
                        </a:rPr>
                        <a:t> у </a:t>
                      </a:r>
                      <a:r>
                        <a:rPr lang="ru-RU" sz="1100" dirty="0" err="1">
                          <a:effectLst/>
                        </a:rPr>
                        <a:t>біотехнологічній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лабораторії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err="1">
                          <a:effectLst/>
                        </a:rPr>
                        <a:t>Основи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роботи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приладів</a:t>
                      </a:r>
                      <a:r>
                        <a:rPr lang="ru-RU" sz="1100" dirty="0">
                          <a:effectLst/>
                        </a:rPr>
                        <a:t>: </a:t>
                      </a:r>
                      <a:r>
                        <a:rPr lang="ru-RU" sz="1100" dirty="0" err="1">
                          <a:effectLst/>
                        </a:rPr>
                        <a:t>рн</a:t>
                      </a:r>
                      <a:r>
                        <a:rPr lang="ru-RU" sz="1100" dirty="0">
                          <a:effectLst/>
                        </a:rPr>
                        <a:t>-метра, спектрофотометра, термостату, </a:t>
                      </a:r>
                      <a:r>
                        <a:rPr lang="ru-RU" sz="1100" dirty="0" err="1">
                          <a:effectLst/>
                        </a:rPr>
                        <a:t>холодильних</a:t>
                      </a:r>
                      <a:r>
                        <a:rPr lang="ru-RU" sz="1100" dirty="0">
                          <a:effectLst/>
                        </a:rPr>
                        <a:t> та </a:t>
                      </a:r>
                      <a:r>
                        <a:rPr lang="ru-RU" sz="1100" dirty="0" err="1">
                          <a:effectLst/>
                        </a:rPr>
                        <a:t>морозильних</a:t>
                      </a:r>
                      <a:r>
                        <a:rPr lang="ru-RU" sz="1100" dirty="0">
                          <a:effectLst/>
                        </a:rPr>
                        <a:t> установок, автоклаву, </a:t>
                      </a:r>
                      <a:r>
                        <a:rPr lang="ru-RU" sz="1100" dirty="0" err="1">
                          <a:effectLst/>
                        </a:rPr>
                        <a:t>дистилятору</a:t>
                      </a:r>
                      <a:r>
                        <a:rPr lang="ru-RU" sz="1100" dirty="0">
                          <a:effectLst/>
                        </a:rPr>
                        <a:t>, центрифуги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11, 18, 25 вересня 20</a:t>
                      </a:r>
                      <a:r>
                        <a:rPr lang="uk-UA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Лабораторія біотехнології, кафедра мікробіології, вірусології та біотехнології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extLst>
                  <a:ext uri="{0D108BD9-81ED-4DB2-BD59-A6C34878D82A}">
                    <a16:rowId xmlns:a16="http://schemas.microsoft.com/office/drawing/2014/main" val="3646969872"/>
                  </a:ext>
                </a:extLst>
              </a:tr>
              <a:tr h="644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 деструкції клітин, фракціонування їх вмісту. Основні методи фракціонування та очистки білків. Кількісні методи визначення білка.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2, 9, 16, 23</a:t>
                      </a:r>
                      <a:r>
                        <a:rPr lang="uk-UA" sz="1100">
                          <a:effectLst/>
                        </a:rPr>
                        <a:t>, 30</a:t>
                      </a:r>
                      <a:r>
                        <a:rPr lang="ru-RU" sz="1100">
                          <a:effectLst/>
                        </a:rPr>
                        <a:t> жовтня 20</a:t>
                      </a:r>
                      <a:r>
                        <a:rPr lang="uk-UA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Лабораторія біотехнології, кафедра мікробіології, вірусології та біотехнології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extLst>
                  <a:ext uri="{0D108BD9-81ED-4DB2-BD59-A6C34878D82A}">
                    <a16:rowId xmlns:a16="http://schemas.microsoft.com/office/drawing/2014/main" val="81297322"/>
                  </a:ext>
                </a:extLst>
              </a:tr>
              <a:tr h="644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Хроматографічні методи фракціонування біомолекул. Колонкова хроматографія.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6, 13, 20, 27 листопад 20</a:t>
                      </a:r>
                      <a:r>
                        <a:rPr lang="uk-UA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Лабораторія біотехнології, кафедра мікробіології, вірусології та біотехнології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extLst>
                  <a:ext uri="{0D108BD9-81ED-4DB2-BD59-A6C34878D82A}">
                    <a16:rowId xmlns:a16="http://schemas.microsoft.com/office/drawing/2014/main" val="3369938837"/>
                  </a:ext>
                </a:extLst>
              </a:tr>
              <a:tr h="644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 імунологічних робіт. Імунізація тварин очищеним матеріалом сироватки ВРХ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5, 12, 19</a:t>
                      </a:r>
                      <a:r>
                        <a:rPr lang="uk-UA" sz="1100">
                          <a:effectLst/>
                        </a:rPr>
                        <a:t>, 26</a:t>
                      </a:r>
                      <a:r>
                        <a:rPr lang="ru-RU" sz="1100">
                          <a:effectLst/>
                        </a:rPr>
                        <a:t> лютий 20</a:t>
                      </a:r>
                      <a:r>
                        <a:rPr lang="uk-UA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Лабораторія біотехнології, кафедра мікробіології, вірусології та біотехнології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extLst>
                  <a:ext uri="{0D108BD9-81ED-4DB2-BD59-A6C34878D82A}">
                    <a16:rowId xmlns:a16="http://schemas.microsoft.com/office/drawing/2014/main" val="1479003238"/>
                  </a:ext>
                </a:extLst>
              </a:tr>
              <a:tr h="644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Біотехнологія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культивування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бактерій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err="1">
                          <a:effectLst/>
                        </a:rPr>
                        <a:t>Приготування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поживних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середовищ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селективних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середовищ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одержання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робочих</a:t>
                      </a:r>
                      <a:r>
                        <a:rPr lang="ru-RU" sz="1100" dirty="0">
                          <a:effectLst/>
                        </a:rPr>
                        <a:t> культур.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5, 12, 19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березень 20</a:t>
                      </a:r>
                      <a:r>
                        <a:rPr lang="uk-UA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Лабораторія біотехнології, кафедра мікробіології, вірусології та біотехнології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extLst>
                  <a:ext uri="{0D108BD9-81ED-4DB2-BD59-A6C34878D82A}">
                    <a16:rowId xmlns:a16="http://schemas.microsoft.com/office/drawing/2014/main" val="179592044"/>
                  </a:ext>
                </a:extLst>
              </a:tr>
              <a:tr h="644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Методи зберігання культур грибів-продуцентів. Культивування у ферментерах.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березень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r>
                        <a:rPr lang="uk-UA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Лабораторія біотехнології, кафедра мікробіології, вірусології та біотехнології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Ігнатовська</a:t>
                      </a:r>
                      <a:r>
                        <a:rPr lang="ru-RU" sz="1100" dirty="0">
                          <a:effectLst/>
                        </a:rPr>
                        <a:t> М.В.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98" marR="39098" marT="0" marB="0" anchor="ctr"/>
                </a:tc>
                <a:extLst>
                  <a:ext uri="{0D108BD9-81ED-4DB2-BD59-A6C34878D82A}">
                    <a16:rowId xmlns:a16="http://schemas.microsoft.com/office/drawing/2014/main" val="2481719868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409857"/>
              </p:ext>
            </p:extLst>
          </p:nvPr>
        </p:nvGraphicFramePr>
        <p:xfrm>
          <a:off x="447174" y="5117433"/>
          <a:ext cx="10776283" cy="1174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858">
                  <a:extLst>
                    <a:ext uri="{9D8B030D-6E8A-4147-A177-3AD203B41FA5}">
                      <a16:colId xmlns:a16="http://schemas.microsoft.com/office/drawing/2014/main" val="532349208"/>
                    </a:ext>
                  </a:extLst>
                </a:gridCol>
                <a:gridCol w="3980594">
                  <a:extLst>
                    <a:ext uri="{9D8B030D-6E8A-4147-A177-3AD203B41FA5}">
                      <a16:colId xmlns:a16="http://schemas.microsoft.com/office/drawing/2014/main" val="1474110724"/>
                    </a:ext>
                  </a:extLst>
                </a:gridCol>
                <a:gridCol w="1523293">
                  <a:extLst>
                    <a:ext uri="{9D8B030D-6E8A-4147-A177-3AD203B41FA5}">
                      <a16:colId xmlns:a16="http://schemas.microsoft.com/office/drawing/2014/main" val="1675071255"/>
                    </a:ext>
                  </a:extLst>
                </a:gridCol>
                <a:gridCol w="2288144">
                  <a:extLst>
                    <a:ext uri="{9D8B030D-6E8A-4147-A177-3AD203B41FA5}">
                      <a16:colId xmlns:a16="http://schemas.microsoft.com/office/drawing/2014/main" val="4222827685"/>
                    </a:ext>
                  </a:extLst>
                </a:gridCol>
                <a:gridCol w="2276394">
                  <a:extLst>
                    <a:ext uri="{9D8B030D-6E8A-4147-A177-3AD203B41FA5}">
                      <a16:colId xmlns:a16="http://schemas.microsoft.com/office/drawing/2014/main" val="846836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Випробування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імуноферментних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діагностикумів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err="1">
                          <a:effectLst/>
                        </a:rPr>
                        <a:t>Види</a:t>
                      </a:r>
                      <a:r>
                        <a:rPr lang="ru-RU" sz="1200" dirty="0">
                          <a:effectLst/>
                        </a:rPr>
                        <a:t>-тест </a:t>
                      </a:r>
                      <a:r>
                        <a:rPr lang="ru-RU" sz="1200" dirty="0" err="1">
                          <a:effectLst/>
                        </a:rPr>
                        <a:t>наборів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2, 9, 16</a:t>
                      </a:r>
                      <a:r>
                        <a:rPr lang="uk-UA" sz="1200" dirty="0">
                          <a:effectLst/>
                        </a:rPr>
                        <a:t>, 23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квітень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r>
                        <a:rPr lang="uk-UA" sz="12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Лабораторія біотехнології, кафедра мікробіології, вірусології та біотехнології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Ігнатовська М.В.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2020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Отримання на кролях анти сироваток. Проведення РДП.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6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uk-UA" sz="1200" dirty="0">
                          <a:effectLst/>
                        </a:rPr>
                        <a:t>13 </a:t>
                      </a:r>
                      <a:r>
                        <a:rPr lang="ru-RU" sz="1200" dirty="0" err="1">
                          <a:effectLst/>
                        </a:rPr>
                        <a:t>травень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r>
                        <a:rPr lang="uk-UA" sz="12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Лабораторія біотехнології, кафедра мікробіології, вірусології та біотехнології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Ігнатовська</a:t>
                      </a:r>
                      <a:r>
                        <a:rPr lang="ru-RU" sz="1200" dirty="0">
                          <a:effectLst/>
                        </a:rPr>
                        <a:t> М.В.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543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1459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354</Words>
  <Application>Microsoft Office PowerPoint</Application>
  <PresentationFormat>Широкоэкранный</PresentationFormat>
  <Paragraphs>56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роботи наукового гуртка  «Біотехнологія у ветеринарній медицині» на 2020-2021 н.р.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WORKSTATION</dc:creator>
  <cp:lastModifiedBy>Epizootologia</cp:lastModifiedBy>
  <cp:revision>4</cp:revision>
  <dcterms:created xsi:type="dcterms:W3CDTF">2021-05-13T05:58:10Z</dcterms:created>
  <dcterms:modified xsi:type="dcterms:W3CDTF">2021-05-13T08:56:33Z</dcterms:modified>
</cp:coreProperties>
</file>