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6.jpg" ContentType="image/jpg"/>
  <Override PartName="/ppt/media/image7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ppt/media/image29.jpg" ContentType="image/jpg"/>
  <Override PartName="/ppt/media/image30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5" r:id="rId1"/>
  </p:sldMasterIdLst>
  <p:sldIdLst>
    <p:sldId id="256" r:id="rId2"/>
    <p:sldId id="257" r:id="rId3"/>
    <p:sldId id="258" r:id="rId4"/>
    <p:sldId id="259" r:id="rId5"/>
    <p:sldId id="274" r:id="rId6"/>
    <p:sldId id="275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34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81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47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9698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946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27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13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97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44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311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6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28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6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26780" y="-4762"/>
            <a:ext cx="4022090" cy="6867525"/>
            <a:chOff x="5126780" y="-4762"/>
            <a:chExt cx="4022090" cy="6867525"/>
          </a:xfrm>
        </p:grpSpPr>
        <p:sp>
          <p:nvSpPr>
            <p:cNvPr id="3" name="object 3"/>
            <p:cNvSpPr/>
            <p:nvPr/>
          </p:nvSpPr>
          <p:spPr>
            <a:xfrm>
              <a:off x="5131542" y="4182281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7"/>
                  </a:moveTo>
                  <a:lnTo>
                    <a:pt x="4012456" y="0"/>
                  </a:lnTo>
                </a:path>
              </a:pathLst>
            </a:custGeom>
            <a:ln w="9525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525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9172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5FCAEE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6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5FCA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8545" y="392106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30"/>
                  </a:lnTo>
                  <a:lnTo>
                    <a:pt x="2505454" y="2936930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39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17AF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2D83C3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95214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5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5" y="6857996"/>
                  </a:lnTo>
                  <a:lnTo>
                    <a:pt x="1048785" y="0"/>
                  </a:lnTo>
                  <a:close/>
                </a:path>
              </a:pathLst>
            </a:custGeom>
            <a:solidFill>
              <a:srgbClr val="226192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0" y="0"/>
            <a:ext cx="855344" cy="5629275"/>
          </a:xfrm>
          <a:custGeom>
            <a:avLst/>
            <a:gdLst/>
            <a:ahLst/>
            <a:cxnLst/>
            <a:rect l="l" t="t" r="r" b="b"/>
            <a:pathLst>
              <a:path w="855344" h="5629275">
                <a:moveTo>
                  <a:pt x="854964" y="0"/>
                </a:moveTo>
                <a:lnTo>
                  <a:pt x="0" y="0"/>
                </a:lnTo>
                <a:lnTo>
                  <a:pt x="0" y="5628971"/>
                </a:lnTo>
                <a:lnTo>
                  <a:pt x="854964" y="7747"/>
                </a:lnTo>
                <a:lnTo>
                  <a:pt x="854964" y="0"/>
                </a:lnTo>
                <a:close/>
              </a:path>
            </a:pathLst>
          </a:custGeom>
          <a:solidFill>
            <a:srgbClr val="5FCAE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82776" y="23571"/>
            <a:ext cx="7780224" cy="45657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8805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rebuchet MS"/>
                <a:cs typeface="Trebuchet MS"/>
              </a:rPr>
              <a:t>Факультет</a:t>
            </a:r>
            <a:r>
              <a:rPr sz="2400" b="1" spc="-75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ветеринарної</a:t>
            </a:r>
            <a:endParaRPr sz="2400" dirty="0">
              <a:latin typeface="Trebuchet MS"/>
              <a:cs typeface="Trebuchet MS"/>
            </a:endParaRPr>
          </a:p>
          <a:p>
            <a:pPr marL="3138805" algn="ctr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latin typeface="Trebuchet MS"/>
                <a:cs typeface="Trebuchet MS"/>
              </a:rPr>
              <a:t>медицини</a:t>
            </a: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2400" dirty="0">
              <a:latin typeface="Trebuchet MS"/>
              <a:cs typeface="Trebuchet MS"/>
            </a:endParaRPr>
          </a:p>
          <a:p>
            <a:pPr marL="3390900" marR="243840" algn="ctr">
              <a:lnSpc>
                <a:spcPct val="100000"/>
              </a:lnSpc>
            </a:pPr>
            <a:r>
              <a:rPr sz="2400" b="1" dirty="0" err="1">
                <a:latin typeface="Trebuchet MS"/>
                <a:cs typeface="Trebuchet MS"/>
              </a:rPr>
              <a:t>Кафедра</a:t>
            </a:r>
            <a:r>
              <a:rPr sz="2400" b="1" spc="-120" dirty="0">
                <a:latin typeface="Trebuchet MS"/>
                <a:cs typeface="Trebuchet MS"/>
              </a:rPr>
              <a:t> </a:t>
            </a:r>
            <a:r>
              <a:rPr lang="ru-RU" sz="2400" b="1" spc="-10" dirty="0">
                <a:latin typeface="Trebuchet MS"/>
                <a:cs typeface="Trebuchet MS"/>
              </a:rPr>
              <a:t>вете</a:t>
            </a:r>
            <a:r>
              <a:rPr lang="uk-UA" sz="2400" b="1" spc="-10" dirty="0" err="1">
                <a:latin typeface="Trebuchet MS"/>
                <a:cs typeface="Trebuchet MS"/>
              </a:rPr>
              <a:t>ринарної</a:t>
            </a:r>
            <a:r>
              <a:rPr lang="uk-UA" sz="2400" b="1" spc="-10" dirty="0">
                <a:latin typeface="Trebuchet MS"/>
                <a:cs typeface="Trebuchet MS"/>
              </a:rPr>
              <a:t> епідеміології та охорони здоров'я тварин</a:t>
            </a: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24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4900" b="1" dirty="0">
                <a:solidFill>
                  <a:srgbClr val="171717"/>
                </a:solidFill>
                <a:latin typeface="Trebuchet MS"/>
                <a:cs typeface="Trebuchet MS"/>
              </a:rPr>
              <a:t>Гурток</a:t>
            </a:r>
            <a:r>
              <a:rPr sz="4900" b="1" spc="-105" dirty="0">
                <a:solidFill>
                  <a:srgbClr val="171717"/>
                </a:solidFill>
                <a:latin typeface="Trebuchet MS"/>
                <a:cs typeface="Trebuchet MS"/>
              </a:rPr>
              <a:t> </a:t>
            </a:r>
            <a:r>
              <a:rPr sz="4900" b="1" spc="-10" dirty="0">
                <a:solidFill>
                  <a:srgbClr val="171717"/>
                </a:solidFill>
                <a:latin typeface="Trebuchet MS"/>
                <a:cs typeface="Trebuchet MS"/>
              </a:rPr>
              <a:t>“</a:t>
            </a:r>
            <a:r>
              <a:rPr sz="4900" b="1" spc="-10" dirty="0" err="1">
                <a:solidFill>
                  <a:srgbClr val="171717"/>
                </a:solidFill>
                <a:latin typeface="Trebuchet MS"/>
                <a:cs typeface="Trebuchet MS"/>
              </a:rPr>
              <a:t>Паразитологі</a:t>
            </a:r>
            <a:r>
              <a:rPr lang="uk-UA" sz="4900" b="1" spc="-10" dirty="0">
                <a:solidFill>
                  <a:srgbClr val="171717"/>
                </a:solidFill>
                <a:latin typeface="Trebuchet MS"/>
                <a:cs typeface="Trebuchet MS"/>
              </a:rPr>
              <a:t>я</a:t>
            </a:r>
            <a:r>
              <a:rPr sz="4900" b="1" spc="-10" dirty="0">
                <a:solidFill>
                  <a:srgbClr val="171717"/>
                </a:solidFill>
                <a:latin typeface="Trebuchet MS"/>
                <a:cs typeface="Trebuchet MS"/>
              </a:rPr>
              <a:t>”</a:t>
            </a:r>
            <a:endParaRPr sz="4900" dirty="0">
              <a:latin typeface="Trebuchet MS"/>
              <a:cs typeface="Trebuchet MS"/>
            </a:endParaRPr>
          </a:p>
          <a:p>
            <a:pPr marL="541655" marR="537210" algn="ctr">
              <a:lnSpc>
                <a:spcPct val="200000"/>
              </a:lnSpc>
              <a:spcBef>
                <a:spcPts val="540"/>
              </a:spcBef>
            </a:pPr>
            <a:r>
              <a:rPr sz="2800" b="1" dirty="0" err="1">
                <a:solidFill>
                  <a:srgbClr val="171717"/>
                </a:solidFill>
                <a:latin typeface="Trebuchet MS"/>
                <a:cs typeface="Trebuchet MS"/>
              </a:rPr>
              <a:t>керівник</a:t>
            </a:r>
            <a:r>
              <a:rPr sz="2800" b="1" spc="-95" dirty="0">
                <a:solidFill>
                  <a:srgbClr val="171717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171717"/>
                </a:solidFill>
                <a:latin typeface="Trebuchet MS"/>
                <a:cs typeface="Trebuchet MS"/>
              </a:rPr>
              <a:t>гуртка:</a:t>
            </a:r>
            <a:r>
              <a:rPr sz="2800" b="1" spc="-95" dirty="0">
                <a:solidFill>
                  <a:srgbClr val="171717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171717"/>
                </a:solidFill>
                <a:latin typeface="Trebuchet MS"/>
                <a:cs typeface="Trebuchet MS"/>
              </a:rPr>
              <a:t>доц.</a:t>
            </a:r>
            <a:r>
              <a:rPr sz="2800" b="1" spc="-100" dirty="0">
                <a:solidFill>
                  <a:srgbClr val="171717"/>
                </a:solidFill>
                <a:latin typeface="Trebuchet MS"/>
                <a:cs typeface="Trebuchet MS"/>
              </a:rPr>
              <a:t> </a:t>
            </a:r>
            <a:r>
              <a:rPr lang="uk-UA" sz="2800" b="1" dirty="0">
                <a:solidFill>
                  <a:srgbClr val="171717"/>
                </a:solidFill>
                <a:latin typeface="Trebuchet MS"/>
                <a:cs typeface="Trebuchet MS"/>
              </a:rPr>
              <a:t>Гончаров С.</a:t>
            </a:r>
            <a:endParaRPr sz="2800" dirty="0">
              <a:latin typeface="Trebuchet MS"/>
              <a:cs typeface="Trebuchet MS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3504842" cy="23383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03" y="4544708"/>
            <a:ext cx="1898523" cy="150676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11" y="4820138"/>
            <a:ext cx="2095500" cy="1400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22" y="5158999"/>
            <a:ext cx="1851180" cy="138659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51" y="5520225"/>
            <a:ext cx="2188227" cy="12254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24205"/>
            <a:chOff x="0" y="0"/>
            <a:chExt cx="9144000" cy="6242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357110" cy="62407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54011" y="0"/>
              <a:ext cx="514350" cy="62407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65264" y="0"/>
              <a:ext cx="2078735" cy="62407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8668" y="23571"/>
            <a:ext cx="89630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93360" algn="l"/>
              </a:tabLst>
            </a:pPr>
            <a:r>
              <a:rPr sz="2400" dirty="0">
                <a:solidFill>
                  <a:srgbClr val="2C3B43"/>
                </a:solidFill>
              </a:rPr>
              <a:t>Проведення</a:t>
            </a:r>
            <a:r>
              <a:rPr sz="2400" spc="-50" dirty="0">
                <a:solidFill>
                  <a:srgbClr val="2C3B43"/>
                </a:solidFill>
              </a:rPr>
              <a:t> </a:t>
            </a:r>
            <a:r>
              <a:rPr sz="2400" dirty="0">
                <a:solidFill>
                  <a:srgbClr val="2C3B43"/>
                </a:solidFill>
              </a:rPr>
              <a:t>наукових</a:t>
            </a:r>
            <a:r>
              <a:rPr sz="2400" spc="-50" dirty="0">
                <a:solidFill>
                  <a:srgbClr val="2C3B43"/>
                </a:solidFill>
              </a:rPr>
              <a:t> </a:t>
            </a:r>
            <a:r>
              <a:rPr sz="2400" spc="-10" dirty="0">
                <a:solidFill>
                  <a:srgbClr val="2C3B43"/>
                </a:solidFill>
              </a:rPr>
              <a:t>досліджень</a:t>
            </a:r>
            <a:r>
              <a:rPr sz="2400" dirty="0">
                <a:solidFill>
                  <a:srgbClr val="2C3B43"/>
                </a:solidFill>
              </a:rPr>
              <a:t>	</a:t>
            </a:r>
            <a:r>
              <a:rPr sz="2400" spc="-10" dirty="0">
                <a:solidFill>
                  <a:srgbClr val="2C3B43"/>
                </a:solidFill>
              </a:rPr>
              <a:t>студентами-гуртківцями</a:t>
            </a:r>
            <a:endParaRPr sz="2400"/>
          </a:p>
        </p:txBody>
      </p:sp>
      <p:grpSp>
        <p:nvGrpSpPr>
          <p:cNvPr id="7" name="object 7"/>
          <p:cNvGrpSpPr/>
          <p:nvPr/>
        </p:nvGrpSpPr>
        <p:grpSpPr>
          <a:xfrm>
            <a:off x="28180" y="412318"/>
            <a:ext cx="9144000" cy="6501765"/>
            <a:chOff x="0" y="356615"/>
            <a:chExt cx="9144000" cy="6501765"/>
          </a:xfrm>
        </p:grpSpPr>
        <p:sp>
          <p:nvSpPr>
            <p:cNvPr id="8" name="object 8"/>
            <p:cNvSpPr/>
            <p:nvPr/>
          </p:nvSpPr>
          <p:spPr>
            <a:xfrm>
              <a:off x="205740" y="714756"/>
              <a:ext cx="8787130" cy="1905"/>
            </a:xfrm>
            <a:custGeom>
              <a:avLst/>
              <a:gdLst/>
              <a:ahLst/>
              <a:cxnLst/>
              <a:rect l="l" t="t" r="r" b="b"/>
              <a:pathLst>
                <a:path w="8787130" h="1904">
                  <a:moveTo>
                    <a:pt x="0" y="0"/>
                  </a:moveTo>
                  <a:lnTo>
                    <a:pt x="8786876" y="1651"/>
                  </a:lnTo>
                </a:path>
              </a:pathLst>
            </a:custGeom>
            <a:ln w="57150">
              <a:solidFill>
                <a:srgbClr val="451F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40324" y="356615"/>
              <a:ext cx="3503676" cy="44287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87096"/>
              <a:ext cx="5903975" cy="44272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244" y="3793234"/>
              <a:ext cx="2724912" cy="30647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68906"/>
            <a:ext cx="9144000" cy="5689600"/>
            <a:chOff x="0" y="1168906"/>
            <a:chExt cx="9144000" cy="5689600"/>
          </a:xfrm>
        </p:grpSpPr>
        <p:sp>
          <p:nvSpPr>
            <p:cNvPr id="3" name="object 3"/>
            <p:cNvSpPr/>
            <p:nvPr/>
          </p:nvSpPr>
          <p:spPr>
            <a:xfrm>
              <a:off x="0" y="4069781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7"/>
                  </a:lnTo>
                  <a:lnTo>
                    <a:pt x="446591" y="2788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CAEE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7903" y="1168906"/>
              <a:ext cx="7626096" cy="568909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68908"/>
              <a:ext cx="4283962" cy="568909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5126780" y="-4762"/>
            <a:ext cx="4022090" cy="6867525"/>
            <a:chOff x="5126780" y="-4762"/>
            <a:chExt cx="4022090" cy="6867525"/>
          </a:xfrm>
        </p:grpSpPr>
        <p:sp>
          <p:nvSpPr>
            <p:cNvPr id="7" name="object 7"/>
            <p:cNvSpPr/>
            <p:nvPr/>
          </p:nvSpPr>
          <p:spPr>
            <a:xfrm>
              <a:off x="5131542" y="4182281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7"/>
                  </a:moveTo>
                  <a:lnTo>
                    <a:pt x="4012456" y="0"/>
                  </a:lnTo>
                </a:path>
              </a:pathLst>
            </a:custGeom>
            <a:ln w="9525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525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9172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5FCAEE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6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5FCA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38545" y="392106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30"/>
                  </a:lnTo>
                  <a:lnTo>
                    <a:pt x="2505454" y="2936930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39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17AF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2D83C3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95214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5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5" y="6857996"/>
                  </a:lnTo>
                  <a:lnTo>
                    <a:pt x="1048785" y="0"/>
                  </a:lnTo>
                  <a:close/>
                </a:path>
              </a:pathLst>
            </a:custGeom>
            <a:solidFill>
              <a:srgbClr val="226192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05280" y="-156658"/>
            <a:ext cx="7886700" cy="13255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4205" marR="508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5FCAEE"/>
                </a:solidFill>
                <a:latin typeface="Trebuchet MS"/>
                <a:cs typeface="Trebuchet MS"/>
              </a:rPr>
              <a:t>Відпрацювання</a:t>
            </a:r>
            <a:r>
              <a:rPr sz="3200" b="0" spc="-100" dirty="0">
                <a:solidFill>
                  <a:srgbClr val="5FCAEE"/>
                </a:solidFill>
                <a:latin typeface="Trebuchet MS"/>
                <a:cs typeface="Trebuchet MS"/>
              </a:rPr>
              <a:t> </a:t>
            </a:r>
            <a:r>
              <a:rPr sz="3200" b="0" dirty="0">
                <a:solidFill>
                  <a:srgbClr val="5FCAEE"/>
                </a:solidFill>
                <a:latin typeface="Trebuchet MS"/>
                <a:cs typeface="Trebuchet MS"/>
              </a:rPr>
              <a:t>різних</a:t>
            </a:r>
            <a:r>
              <a:rPr sz="3200" b="0" spc="-65" dirty="0">
                <a:solidFill>
                  <a:srgbClr val="5FCAEE"/>
                </a:solidFill>
                <a:latin typeface="Trebuchet MS"/>
                <a:cs typeface="Trebuchet MS"/>
              </a:rPr>
              <a:t> </a:t>
            </a:r>
            <a:r>
              <a:rPr sz="3200" b="0" spc="-10" dirty="0">
                <a:solidFill>
                  <a:srgbClr val="5FCAEE"/>
                </a:solidFill>
                <a:latin typeface="Trebuchet MS"/>
                <a:cs typeface="Trebuchet MS"/>
              </a:rPr>
              <a:t>методик </a:t>
            </a:r>
            <a:r>
              <a:rPr sz="3200" b="0" dirty="0">
                <a:solidFill>
                  <a:srgbClr val="5FCAEE"/>
                </a:solidFill>
                <a:latin typeface="Trebuchet MS"/>
                <a:cs typeface="Trebuchet MS"/>
              </a:rPr>
              <a:t>паразитологічних</a:t>
            </a:r>
            <a:r>
              <a:rPr sz="3200" b="0" spc="-50" dirty="0">
                <a:solidFill>
                  <a:srgbClr val="5FCAEE"/>
                </a:solidFill>
                <a:latin typeface="Trebuchet MS"/>
                <a:cs typeface="Trebuchet MS"/>
              </a:rPr>
              <a:t> </a:t>
            </a:r>
            <a:r>
              <a:rPr sz="3200" b="0" spc="-10" dirty="0">
                <a:solidFill>
                  <a:srgbClr val="5FCAEE"/>
                </a:solidFill>
                <a:latin typeface="Trebuchet MS"/>
                <a:cs typeface="Trebuchet MS"/>
              </a:rPr>
              <a:t>досліджень</a:t>
            </a:r>
            <a:endParaRPr sz="3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00" y="1600200"/>
            <a:ext cx="8534400" cy="5161915"/>
            <a:chOff x="0" y="1543811"/>
            <a:chExt cx="9144000" cy="53143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92011" y="1577338"/>
              <a:ext cx="2951988" cy="524865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4092" y="4213859"/>
              <a:ext cx="2409443" cy="264413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543811"/>
              <a:ext cx="3976115" cy="531418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4400" y="-76200"/>
            <a:ext cx="7886700" cy="1325563"/>
          </a:xfrm>
          <a:prstGeom prst="rect">
            <a:avLst/>
          </a:prstGeom>
        </p:spPr>
        <p:txBody>
          <a:bodyPr vert="horz" wrap="square" lIns="0" tIns="227634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solidFill>
                  <a:srgbClr val="226192"/>
                </a:solidFill>
                <a:latin typeface="Trebuchet MS"/>
                <a:cs typeface="Trebuchet MS"/>
              </a:rPr>
              <a:t>Дослідження</a:t>
            </a:r>
            <a:r>
              <a:rPr sz="3200" b="0" spc="-20" dirty="0">
                <a:solidFill>
                  <a:srgbClr val="226192"/>
                </a:solidFill>
                <a:latin typeface="Trebuchet MS"/>
                <a:cs typeface="Trebuchet MS"/>
              </a:rPr>
              <a:t> </a:t>
            </a:r>
            <a:r>
              <a:rPr sz="3200" b="0" spc="-10" dirty="0">
                <a:solidFill>
                  <a:srgbClr val="226192"/>
                </a:solidFill>
                <a:latin typeface="Trebuchet MS"/>
                <a:cs typeface="Trebuchet MS"/>
              </a:rPr>
              <a:t>студентами-</a:t>
            </a:r>
            <a:r>
              <a:rPr sz="3200" b="0" dirty="0">
                <a:solidFill>
                  <a:srgbClr val="226192"/>
                </a:solidFill>
                <a:latin typeface="Trebuchet MS"/>
                <a:cs typeface="Trebuchet MS"/>
              </a:rPr>
              <a:t>гуртківцям</a:t>
            </a:r>
            <a:r>
              <a:rPr sz="3200" b="0" spc="-55" dirty="0">
                <a:solidFill>
                  <a:srgbClr val="226192"/>
                </a:solidFill>
                <a:latin typeface="Trebuchet MS"/>
                <a:cs typeface="Trebuchet MS"/>
              </a:rPr>
              <a:t> </a:t>
            </a:r>
            <a:r>
              <a:rPr sz="3200" b="0" dirty="0">
                <a:solidFill>
                  <a:srgbClr val="226192"/>
                </a:solidFill>
                <a:latin typeface="Trebuchet MS"/>
                <a:cs typeface="Trebuchet MS"/>
              </a:rPr>
              <a:t>тварин</a:t>
            </a:r>
            <a:r>
              <a:rPr sz="3200" b="0" spc="-50" dirty="0">
                <a:solidFill>
                  <a:srgbClr val="226192"/>
                </a:solidFill>
                <a:latin typeface="Trebuchet MS"/>
                <a:cs typeface="Trebuchet MS"/>
              </a:rPr>
              <a:t> </a:t>
            </a:r>
            <a:r>
              <a:rPr sz="3200" b="0" spc="-25" dirty="0">
                <a:solidFill>
                  <a:srgbClr val="226192"/>
                </a:solidFill>
                <a:latin typeface="Trebuchet MS"/>
                <a:cs typeface="Trebuchet MS"/>
              </a:rPr>
              <a:t>на </a:t>
            </a:r>
            <a:r>
              <a:rPr sz="3200" b="0" spc="-10" dirty="0">
                <a:solidFill>
                  <a:srgbClr val="226192"/>
                </a:solidFill>
                <a:latin typeface="Trebuchet MS"/>
                <a:cs typeface="Trebuchet MS"/>
              </a:rPr>
              <a:t>ектопаразитів</a:t>
            </a:r>
            <a:endParaRPr sz="3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72411"/>
            <a:ext cx="3992879" cy="5085715"/>
            <a:chOff x="0" y="1772411"/>
            <a:chExt cx="3992879" cy="5085715"/>
          </a:xfrm>
        </p:grpSpPr>
        <p:sp>
          <p:nvSpPr>
            <p:cNvPr id="3" name="object 3"/>
            <p:cNvSpPr/>
            <p:nvPr/>
          </p:nvSpPr>
          <p:spPr>
            <a:xfrm>
              <a:off x="0" y="4069781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7"/>
                  </a:lnTo>
                  <a:lnTo>
                    <a:pt x="446591" y="2788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CAEE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1" y="1772411"/>
              <a:ext cx="3813047" cy="5085584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126780" y="-4762"/>
            <a:ext cx="4022090" cy="6867525"/>
            <a:chOff x="5126780" y="-4762"/>
            <a:chExt cx="4022090" cy="6867525"/>
          </a:xfrm>
        </p:grpSpPr>
        <p:sp>
          <p:nvSpPr>
            <p:cNvPr id="6" name="object 6"/>
            <p:cNvSpPr/>
            <p:nvPr/>
          </p:nvSpPr>
          <p:spPr>
            <a:xfrm>
              <a:off x="5131542" y="4182281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7"/>
                  </a:moveTo>
                  <a:lnTo>
                    <a:pt x="4012456" y="0"/>
                  </a:lnTo>
                </a:path>
              </a:pathLst>
            </a:custGeom>
            <a:ln w="9525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525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9172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5FCAEE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6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5FCA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38545" y="392106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30"/>
                  </a:lnTo>
                  <a:lnTo>
                    <a:pt x="2505454" y="2936930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39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17AF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2D83C3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95214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5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5" y="6857996"/>
                  </a:lnTo>
                  <a:lnTo>
                    <a:pt x="1048785" y="0"/>
                  </a:lnTo>
                  <a:close/>
                </a:path>
              </a:pathLst>
            </a:custGeom>
            <a:solidFill>
              <a:srgbClr val="226192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42921" y="160049"/>
            <a:ext cx="572008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5FCAEE"/>
                </a:solidFill>
                <a:latin typeface="Trebuchet MS"/>
                <a:cs typeface="Trebuchet MS"/>
              </a:rPr>
              <a:t>Проведення</a:t>
            </a:r>
            <a:r>
              <a:rPr sz="3200" b="0" spc="-5" dirty="0">
                <a:solidFill>
                  <a:srgbClr val="5FCAEE"/>
                </a:solidFill>
                <a:latin typeface="Trebuchet MS"/>
                <a:cs typeface="Trebuchet MS"/>
              </a:rPr>
              <a:t> </a:t>
            </a:r>
            <a:r>
              <a:rPr sz="3200" b="0" spc="-10" dirty="0">
                <a:solidFill>
                  <a:srgbClr val="5FCAEE"/>
                </a:solidFill>
                <a:latin typeface="Trebuchet MS"/>
                <a:cs typeface="Trebuchet MS"/>
              </a:rPr>
              <a:t>паразитологічних досліджень</a:t>
            </a:r>
            <a:endParaRPr sz="3200" dirty="0">
              <a:latin typeface="Trebuchet MS"/>
              <a:cs typeface="Trebuchet M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4171" y="1761744"/>
            <a:ext cx="3813047" cy="508406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28" y="228600"/>
            <a:ext cx="9003386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latin typeface="Trebuchet MS"/>
                <a:cs typeface="Trebuchet MS"/>
              </a:rPr>
              <a:t>Основні</a:t>
            </a:r>
            <a:r>
              <a:rPr sz="3200" b="0" spc="-50" dirty="0">
                <a:latin typeface="Trebuchet MS"/>
                <a:cs typeface="Trebuchet MS"/>
              </a:rPr>
              <a:t> </a:t>
            </a:r>
            <a:r>
              <a:rPr sz="3200" b="0" dirty="0">
                <a:latin typeface="Trebuchet MS"/>
                <a:cs typeface="Trebuchet MS"/>
              </a:rPr>
              <a:t>наукові</a:t>
            </a:r>
            <a:r>
              <a:rPr sz="3200" b="0" spc="-40" dirty="0">
                <a:latin typeface="Trebuchet MS"/>
                <a:cs typeface="Trebuchet MS"/>
              </a:rPr>
              <a:t> </a:t>
            </a:r>
            <a:r>
              <a:rPr sz="3200" b="0" dirty="0">
                <a:latin typeface="Trebuchet MS"/>
                <a:cs typeface="Trebuchet MS"/>
              </a:rPr>
              <a:t>напрямки</a:t>
            </a:r>
            <a:r>
              <a:rPr sz="3200" b="0" spc="-50" dirty="0">
                <a:latin typeface="Trebuchet MS"/>
                <a:cs typeface="Trebuchet MS"/>
              </a:rPr>
              <a:t> </a:t>
            </a:r>
            <a:r>
              <a:rPr sz="3200" b="0" spc="-10" dirty="0">
                <a:latin typeface="Trebuchet MS"/>
                <a:cs typeface="Trebuchet MS"/>
              </a:rPr>
              <a:t>досліджень </a:t>
            </a:r>
            <a:r>
              <a:rPr sz="3200" b="0" dirty="0">
                <a:latin typeface="Trebuchet MS"/>
                <a:cs typeface="Trebuchet MS"/>
              </a:rPr>
              <a:t>кафедри</a:t>
            </a:r>
            <a:r>
              <a:rPr sz="3200" b="0" spc="-30" dirty="0">
                <a:latin typeface="Trebuchet MS"/>
                <a:cs typeface="Trebuchet MS"/>
              </a:rPr>
              <a:t> </a:t>
            </a:r>
            <a:r>
              <a:rPr sz="3200" b="0" dirty="0">
                <a:latin typeface="Trebuchet MS"/>
                <a:cs typeface="Trebuchet MS"/>
              </a:rPr>
              <a:t>до</a:t>
            </a:r>
            <a:r>
              <a:rPr sz="3200" b="0" spc="-10" dirty="0">
                <a:latin typeface="Trebuchet MS"/>
                <a:cs typeface="Trebuchet MS"/>
              </a:rPr>
              <a:t> </a:t>
            </a:r>
            <a:r>
              <a:rPr sz="3200" b="0" dirty="0">
                <a:latin typeface="Trebuchet MS"/>
                <a:cs typeface="Trebuchet MS"/>
              </a:rPr>
              <a:t>яких</a:t>
            </a:r>
            <a:r>
              <a:rPr sz="3200" b="0" spc="-45" dirty="0">
                <a:latin typeface="Trebuchet MS"/>
                <a:cs typeface="Trebuchet MS"/>
              </a:rPr>
              <a:t> </a:t>
            </a:r>
            <a:r>
              <a:rPr sz="3200" b="0" dirty="0">
                <a:latin typeface="Trebuchet MS"/>
                <a:cs typeface="Trebuchet MS"/>
              </a:rPr>
              <a:t>залучаються</a:t>
            </a:r>
            <a:r>
              <a:rPr sz="3200" b="0" spc="-45" dirty="0">
                <a:latin typeface="Trebuchet MS"/>
                <a:cs typeface="Trebuchet MS"/>
              </a:rPr>
              <a:t> </a:t>
            </a:r>
            <a:r>
              <a:rPr sz="3200" b="0" spc="-10" dirty="0" err="1">
                <a:latin typeface="Trebuchet MS"/>
                <a:cs typeface="Trebuchet MS"/>
              </a:rPr>
              <a:t>студенти</a:t>
            </a:r>
            <a:r>
              <a:rPr sz="3200" b="0" spc="-10" dirty="0">
                <a:latin typeface="Trebuchet MS"/>
                <a:cs typeface="Trebuchet MS"/>
              </a:rPr>
              <a:t> </a:t>
            </a:r>
            <a:r>
              <a:rPr sz="3200" b="0" spc="-10" dirty="0" err="1">
                <a:latin typeface="Trebuchet MS"/>
                <a:cs typeface="Trebuchet MS"/>
              </a:rPr>
              <a:t>гуртка</a:t>
            </a:r>
            <a:br>
              <a:rPr lang="uk-UA" sz="3200" b="0" spc="-10" dirty="0">
                <a:latin typeface="Trebuchet MS"/>
                <a:cs typeface="Trebuchet MS"/>
              </a:rPr>
            </a:br>
            <a:endParaRPr sz="32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38" y="2286000"/>
            <a:ext cx="8303262" cy="304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14" dirty="0">
                <a:solidFill>
                  <a:schemeClr val="tx1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5FCAEE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chemeClr val="tx1"/>
                </a:solidFill>
                <a:latin typeface="Trebuchet MS"/>
                <a:cs typeface="Trebuchet MS"/>
              </a:rPr>
              <a:t>Філяріатози</a:t>
            </a:r>
            <a:r>
              <a:rPr sz="2400" spc="-7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chemeClr val="tx1"/>
                </a:solidFill>
                <a:latin typeface="Trebuchet MS"/>
                <a:cs typeface="Trebuchet MS"/>
              </a:rPr>
              <a:t>тварин</a:t>
            </a:r>
            <a:r>
              <a:rPr sz="2400" spc="-6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chemeClr val="tx1"/>
                </a:solidFill>
                <a:latin typeface="Trebuchet MS"/>
                <a:cs typeface="Trebuchet MS"/>
              </a:rPr>
              <a:t>(проф.</a:t>
            </a:r>
            <a:r>
              <a:rPr sz="2400" spc="-4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chemeClr val="tx1"/>
                </a:solidFill>
                <a:latin typeface="Trebuchet MS"/>
                <a:cs typeface="Trebuchet MS"/>
              </a:rPr>
              <a:t>Сорока</a:t>
            </a:r>
            <a:r>
              <a:rPr sz="2400" spc="-7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rebuchet MS"/>
                <a:cs typeface="Trebuchet MS"/>
              </a:rPr>
              <a:t>Н.М.)</a:t>
            </a:r>
            <a:endParaRPr lang="uk-UA" sz="2400" spc="-1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2550160" algn="l"/>
                <a:tab pos="3859529" algn="l"/>
                <a:tab pos="5792470" algn="l"/>
              </a:tabLst>
            </a:pPr>
            <a:r>
              <a:rPr lang="ru-RU" sz="2400" spc="114" dirty="0">
                <a:solidFill>
                  <a:schemeClr val="tx1"/>
                </a:solidFill>
                <a:latin typeface="Lucida Sans Unicode"/>
                <a:cs typeface="Lucida Sans Unicode"/>
              </a:rPr>
              <a:t>▶</a:t>
            </a:r>
            <a:r>
              <a:rPr lang="ru-RU" sz="2400" spc="-10" dirty="0">
                <a:solidFill>
                  <a:schemeClr val="tx1"/>
                </a:solidFill>
                <a:latin typeface="Trebuchet MS"/>
                <a:cs typeface="Trebuchet MS"/>
              </a:rPr>
              <a:t>Токсоплазмоз</a:t>
            </a:r>
            <a:r>
              <a:rPr lang="ru-RU" sz="2400" dirty="0">
                <a:solidFill>
                  <a:schemeClr val="tx1"/>
                </a:solidFill>
                <a:latin typeface="Trebuchet MS"/>
                <a:cs typeface="Trebuchet MS"/>
              </a:rPr>
              <a:t>	</a:t>
            </a:r>
            <a:r>
              <a:rPr lang="ru-RU" sz="2400" spc="-10" dirty="0" err="1">
                <a:solidFill>
                  <a:schemeClr val="tx1"/>
                </a:solidFill>
                <a:latin typeface="Trebuchet MS"/>
                <a:cs typeface="Trebuchet MS"/>
              </a:rPr>
              <a:t>тварин</a:t>
            </a:r>
            <a:r>
              <a:rPr lang="ru-RU" sz="2400" spc="-10" dirty="0">
                <a:solidFill>
                  <a:schemeClr val="tx1"/>
                </a:solidFill>
                <a:latin typeface="Trebuchet MS"/>
                <a:cs typeface="Trebuchet MS"/>
              </a:rPr>
              <a:t>,</a:t>
            </a:r>
            <a:r>
              <a:rPr lang="ru-RU" sz="2400" dirty="0">
                <a:solidFill>
                  <a:schemeClr val="tx1"/>
                </a:solidFill>
                <a:latin typeface="Trebuchet MS"/>
                <a:cs typeface="Trebuchet MS"/>
              </a:rPr>
              <a:t>	</a:t>
            </a:r>
            <a:r>
              <a:rPr lang="ru-RU" sz="2400" spc="-10" dirty="0" err="1">
                <a:solidFill>
                  <a:schemeClr val="tx1"/>
                </a:solidFill>
                <a:latin typeface="Trebuchet MS"/>
                <a:cs typeface="Trebuchet MS"/>
              </a:rPr>
              <a:t>гельмінтози</a:t>
            </a:r>
            <a:r>
              <a:rPr lang="ru-RU" sz="2400" dirty="0">
                <a:solidFill>
                  <a:schemeClr val="tx1"/>
                </a:solidFill>
                <a:latin typeface="Trebuchet MS"/>
                <a:cs typeface="Trebuchet MS"/>
              </a:rPr>
              <a:t>	</a:t>
            </a:r>
            <a:r>
              <a:rPr lang="ru-RU" sz="2400" spc="-10" dirty="0">
                <a:solidFill>
                  <a:schemeClr val="tx1"/>
                </a:solidFill>
                <a:latin typeface="Trebuchet MS"/>
                <a:cs typeface="Trebuchet MS"/>
              </a:rPr>
              <a:t>коней (проф. </a:t>
            </a:r>
            <a:r>
              <a:rPr lang="ru-RU" sz="2400" spc="-10" dirty="0" err="1">
                <a:solidFill>
                  <a:schemeClr val="tx1"/>
                </a:solidFill>
                <a:latin typeface="Trebuchet MS"/>
                <a:cs typeface="Trebuchet MS"/>
              </a:rPr>
              <a:t>Галат</a:t>
            </a:r>
            <a:r>
              <a:rPr lang="ru-RU" sz="2400" spc="-10" dirty="0">
                <a:solidFill>
                  <a:schemeClr val="tx1"/>
                </a:solidFill>
                <a:latin typeface="Trebuchet MS"/>
                <a:cs typeface="Trebuchet MS"/>
              </a:rPr>
              <a:t> М.В.</a:t>
            </a:r>
            <a:r>
              <a:rPr lang="ru-RU" sz="2400" spc="114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2550160" algn="l"/>
                <a:tab pos="3859529" algn="l"/>
                <a:tab pos="5792470" algn="l"/>
              </a:tabLst>
            </a:pPr>
            <a:r>
              <a:rPr lang="ru-RU" sz="2400" spc="114" dirty="0">
                <a:solidFill>
                  <a:schemeClr val="tx1"/>
                </a:solidFill>
                <a:latin typeface="Lucida Sans Unicode"/>
                <a:cs typeface="Lucida Sans Unicode"/>
              </a:rPr>
              <a:t>▶</a:t>
            </a:r>
            <a:r>
              <a:rPr lang="ru-RU" sz="2400" spc="114" dirty="0" err="1">
                <a:solidFill>
                  <a:schemeClr val="tx1"/>
                </a:solidFill>
                <a:latin typeface="Lucida Sans Unicode"/>
                <a:cs typeface="Lucida Sans Unicode"/>
              </a:rPr>
              <a:t>Гельмінтози</a:t>
            </a:r>
            <a:r>
              <a:rPr lang="ru-RU" sz="2400" spc="114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lang="ru-RU" sz="2400" spc="114" dirty="0" err="1">
                <a:solidFill>
                  <a:schemeClr val="tx1"/>
                </a:solidFill>
                <a:latin typeface="Lucida Sans Unicode"/>
                <a:cs typeface="Lucida Sans Unicode"/>
              </a:rPr>
              <a:t>гідробіонтів</a:t>
            </a:r>
            <a:r>
              <a:rPr lang="ru-RU" sz="2400" spc="114" dirty="0">
                <a:solidFill>
                  <a:schemeClr val="tx1"/>
                </a:solidFill>
                <a:latin typeface="Lucida Sans Unicode"/>
                <a:cs typeface="Lucida Sans Unicode"/>
              </a:rPr>
              <a:t> (доц. Гончаров С.Л.)</a:t>
            </a:r>
            <a:endParaRPr lang="ru-RU" sz="24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12700">
              <a:spcBef>
                <a:spcPts val="100"/>
              </a:spcBef>
              <a:tabLst>
                <a:tab pos="354965" algn="l"/>
                <a:tab pos="2550160" algn="l"/>
                <a:tab pos="3859529" algn="l"/>
                <a:tab pos="5792470" algn="l"/>
              </a:tabLst>
            </a:pPr>
            <a:r>
              <a:rPr lang="ru-RU" sz="2400" spc="114" dirty="0">
                <a:solidFill>
                  <a:schemeClr val="tx1"/>
                </a:solidFill>
                <a:latin typeface="Lucida Sans Unicode"/>
                <a:cs typeface="Lucida Sans Unicode"/>
              </a:rPr>
              <a:t>▶</a:t>
            </a:r>
            <a:r>
              <a:rPr lang="ru-RU" sz="1900" dirty="0">
                <a:solidFill>
                  <a:schemeClr val="tx1"/>
                </a:solidFill>
                <a:latin typeface="Lucida Sans Unicode"/>
                <a:cs typeface="Lucida Sans Unicode"/>
              </a:rPr>
              <a:t>	</a:t>
            </a:r>
            <a:r>
              <a:rPr lang="ru-RU" sz="2400" dirty="0" err="1">
                <a:solidFill>
                  <a:schemeClr val="tx1"/>
                </a:solidFill>
                <a:latin typeface="Trebuchet MS"/>
                <a:cs typeface="Trebuchet MS"/>
              </a:rPr>
              <a:t>Еймеріози</a:t>
            </a:r>
            <a:r>
              <a:rPr lang="ru-RU" sz="2400" spc="-5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rebuchet MS"/>
                <a:cs typeface="Trebuchet MS"/>
              </a:rPr>
              <a:t>тварин</a:t>
            </a:r>
            <a:r>
              <a:rPr lang="ru-RU" sz="2400" spc="-4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rebuchet MS"/>
                <a:cs typeface="Trebuchet MS"/>
              </a:rPr>
              <a:t>(доц.</a:t>
            </a:r>
            <a:r>
              <a:rPr lang="ru-RU" sz="2400" spc="-4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rebuchet MS"/>
                <a:cs typeface="Trebuchet MS"/>
              </a:rPr>
              <a:t>Слободян</a:t>
            </a:r>
            <a:r>
              <a:rPr lang="ru-RU" sz="2400" spc="-5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ru-RU" sz="2400" spc="-10" dirty="0">
                <a:solidFill>
                  <a:schemeClr val="tx1"/>
                </a:solidFill>
                <a:latin typeface="Trebuchet MS"/>
                <a:cs typeface="Trebuchet MS"/>
              </a:rPr>
              <a:t>Р.О.)</a:t>
            </a:r>
          </a:p>
          <a:p>
            <a:pPr marL="12700">
              <a:spcBef>
                <a:spcPts val="100"/>
              </a:spcBef>
              <a:tabLst>
                <a:tab pos="354965" algn="l"/>
                <a:tab pos="2550160" algn="l"/>
                <a:tab pos="3859529" algn="l"/>
                <a:tab pos="5792470" algn="l"/>
              </a:tabLst>
            </a:pPr>
            <a:r>
              <a:rPr lang="ru-RU" sz="2400" spc="114" dirty="0">
                <a:solidFill>
                  <a:schemeClr val="tx1"/>
                </a:solidFill>
                <a:latin typeface="Lucida Sans Unicode"/>
                <a:cs typeface="Lucida Sans Unicode"/>
              </a:rPr>
              <a:t>▶</a:t>
            </a:r>
            <a:r>
              <a:rPr lang="ru-RU" sz="2400" dirty="0" err="1">
                <a:solidFill>
                  <a:schemeClr val="tx1"/>
                </a:solidFill>
                <a:latin typeface="Trebuchet MS"/>
                <a:cs typeface="Trebuchet MS"/>
              </a:rPr>
              <a:t>Хвороби</a:t>
            </a:r>
            <a:r>
              <a:rPr lang="ru-RU" sz="2400" spc="-7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rebuchet MS"/>
                <a:cs typeface="Trebuchet MS"/>
              </a:rPr>
              <a:t>екзотичних</a:t>
            </a:r>
            <a:r>
              <a:rPr lang="ru-RU" sz="2400" spc="-5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rebuchet MS"/>
                <a:cs typeface="Trebuchet MS"/>
              </a:rPr>
              <a:t>видів</a:t>
            </a:r>
            <a:r>
              <a:rPr lang="ru-RU" sz="2400" spc="-7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rebuchet MS"/>
                <a:cs typeface="Trebuchet MS"/>
              </a:rPr>
              <a:t>тварин</a:t>
            </a:r>
            <a:r>
              <a:rPr lang="ru-RU" sz="2400" spc="-7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rebuchet MS"/>
                <a:cs typeface="Trebuchet MS"/>
              </a:rPr>
              <a:t>(доц.</a:t>
            </a:r>
            <a:r>
              <a:rPr lang="ru-RU" sz="2400" spc="-5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rebuchet MS"/>
                <a:cs typeface="Trebuchet MS"/>
              </a:rPr>
              <a:t>Пашкевич</a:t>
            </a:r>
            <a:r>
              <a:rPr lang="ru-RU" sz="2400" spc="-5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ru-RU" sz="2400" spc="-10" dirty="0">
                <a:solidFill>
                  <a:schemeClr val="tx1"/>
                </a:solidFill>
                <a:latin typeface="Trebuchet MS"/>
                <a:cs typeface="Trebuchet MS"/>
              </a:rPr>
              <a:t>І.Ю.)</a:t>
            </a:r>
            <a:endParaRPr lang="ru-RU" sz="24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2550160" algn="l"/>
                <a:tab pos="3859529" algn="l"/>
                <a:tab pos="5792470" algn="l"/>
              </a:tabLst>
            </a:pPr>
            <a:endParaRPr lang="uk-UA" sz="2400" spc="-10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7780" y="-419181"/>
            <a:ext cx="7886700" cy="1135234"/>
          </a:xfrm>
          <a:prstGeom prst="rect">
            <a:avLst/>
          </a:prstGeom>
        </p:spPr>
        <p:txBody>
          <a:bodyPr vert="horz" wrap="square" lIns="0" tIns="621335" rIns="0" bIns="0" rtlCol="0">
            <a:spAutoFit/>
          </a:bodyPr>
          <a:lstStyle/>
          <a:p>
            <a:pPr marL="797560">
              <a:lnSpc>
                <a:spcPct val="100000"/>
              </a:lnSpc>
              <a:spcBef>
                <a:spcPts val="100"/>
              </a:spcBef>
            </a:pPr>
            <a:r>
              <a:rPr b="1" dirty="0"/>
              <a:t>Стратегія</a:t>
            </a:r>
            <a:r>
              <a:rPr b="1" spc="-55" dirty="0"/>
              <a:t> </a:t>
            </a:r>
            <a:r>
              <a:rPr b="1" dirty="0"/>
              <a:t>розвитку</a:t>
            </a:r>
            <a:r>
              <a:rPr b="1" spc="-65" dirty="0"/>
              <a:t> </a:t>
            </a:r>
            <a:r>
              <a:rPr b="1" spc="-10" dirty="0"/>
              <a:t>гуртка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5965" y="1524380"/>
            <a:ext cx="7987030" cy="2967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35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1908175" algn="l"/>
                <a:tab pos="3714750" algn="l"/>
                <a:tab pos="6333490" algn="l"/>
              </a:tabLst>
            </a:pPr>
            <a:r>
              <a:rPr sz="1900" spc="114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5FCAEE"/>
                </a:solidFill>
                <a:latin typeface="Lucida Sans Unicode"/>
                <a:cs typeface="Lucida Sans Unicode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Подальше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проведення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паразитологічних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досліджень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у</a:t>
            </a:r>
            <a:r>
              <a:rPr sz="24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екзотичних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тварин,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а</a:t>
            </a:r>
            <a:r>
              <a:rPr sz="24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саме</a:t>
            </a:r>
            <a:r>
              <a:rPr sz="24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рептилій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та</a:t>
            </a:r>
            <a:r>
              <a:rPr sz="24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шиншил.</a:t>
            </a:r>
            <a:endParaRPr sz="2400" dirty="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  <a:tab pos="3016885" algn="l"/>
                <a:tab pos="4670425" algn="l"/>
                <a:tab pos="6295390" algn="l"/>
              </a:tabLst>
            </a:pPr>
            <a:r>
              <a:rPr sz="1900" spc="114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5FCAEE"/>
                </a:solidFill>
                <a:latin typeface="Lucida Sans Unicode"/>
                <a:cs typeface="Lucida Sans Unicode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Відпрацювання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новітніх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методів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діагностики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паразитарних</a:t>
            </a:r>
            <a:r>
              <a:rPr sz="24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хвороб</a:t>
            </a:r>
            <a:r>
              <a:rPr sz="24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тварин</a:t>
            </a:r>
            <a:r>
              <a:rPr sz="24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(ІФА,</a:t>
            </a:r>
            <a:r>
              <a:rPr sz="24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ПЛР</a:t>
            </a:r>
            <a:r>
              <a:rPr sz="24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тощо).</a:t>
            </a:r>
            <a:endParaRPr sz="2400" dirty="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1015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5FCAEE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Залучення</a:t>
            </a:r>
            <a:r>
              <a:rPr sz="2400" spc="1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до</a:t>
            </a:r>
            <a:r>
              <a:rPr sz="2400" spc="1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співпраці</a:t>
            </a:r>
            <a:r>
              <a:rPr sz="2400" spc="1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провідних</a:t>
            </a:r>
            <a:r>
              <a:rPr sz="2400" spc="1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науковців</a:t>
            </a:r>
            <a:r>
              <a:rPr sz="2400" spc="1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2400" spc="1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галузі паразитології.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5FCAEE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Все</a:t>
            </a:r>
            <a:r>
              <a:rPr sz="2400" spc="3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більшого</a:t>
            </a:r>
            <a:r>
              <a:rPr sz="2400" spc="3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залучення</a:t>
            </a:r>
            <a:r>
              <a:rPr sz="2400" spc="3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студентів</a:t>
            </a:r>
            <a:r>
              <a:rPr sz="2400" spc="3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до</a:t>
            </a:r>
            <a:r>
              <a:rPr sz="2400" spc="3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написання</a:t>
            </a:r>
            <a:r>
              <a:rPr sz="2400" spc="3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тез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80741" y="4466031"/>
            <a:ext cx="55403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58010" algn="l"/>
                <a:tab pos="3458845" algn="l"/>
                <a:tab pos="5199380" algn="l"/>
              </a:tabLst>
            </a:pP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наукових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статей,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виступів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endParaRPr sz="2400" dirty="0">
              <a:latin typeface="Trebuchet MS"/>
              <a:cs typeface="Trebuchet MS"/>
            </a:endParaRPr>
          </a:p>
          <a:p>
            <a:pPr marL="499109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тощо.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96790" y="4832350"/>
            <a:ext cx="3622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24735" algn="l"/>
              </a:tabLst>
            </a:pP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Проведення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наукових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8865" y="4466031"/>
            <a:ext cx="19951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доповідей, конференціях досліджень.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5965" y="5690108"/>
            <a:ext cx="79851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2271395" algn="l"/>
                <a:tab pos="4975225" algn="l"/>
                <a:tab pos="6837680" algn="l"/>
              </a:tabLst>
            </a:pPr>
            <a:r>
              <a:rPr sz="1900" spc="114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5FCAEE"/>
                </a:solidFill>
                <a:latin typeface="Lucida Sans Unicode"/>
                <a:cs typeface="Lucida Sans Unicode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Проведення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паразитологічних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досліджень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об’єктів</a:t>
            </a:r>
            <a:endParaRPr sz="24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навколишнього</a:t>
            </a:r>
            <a:r>
              <a:rPr sz="24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середовища.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4069781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7"/>
                  </a:lnTo>
                  <a:lnTo>
                    <a:pt x="446591" y="2788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CAEE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359" y="4338828"/>
              <a:ext cx="7889748" cy="199491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5126780" y="-4762"/>
            <a:ext cx="4022090" cy="6867525"/>
            <a:chOff x="5126780" y="-4762"/>
            <a:chExt cx="4022090" cy="6867525"/>
          </a:xfrm>
        </p:grpSpPr>
        <p:sp>
          <p:nvSpPr>
            <p:cNvPr id="7" name="object 7"/>
            <p:cNvSpPr/>
            <p:nvPr/>
          </p:nvSpPr>
          <p:spPr>
            <a:xfrm>
              <a:off x="5131542" y="4182281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7"/>
                  </a:moveTo>
                  <a:lnTo>
                    <a:pt x="4012456" y="0"/>
                  </a:lnTo>
                </a:path>
              </a:pathLst>
            </a:custGeom>
            <a:ln w="9525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525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9172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5FCAEE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6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5FCA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38545" y="392106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30"/>
                  </a:lnTo>
                  <a:lnTo>
                    <a:pt x="2505454" y="2936930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39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17AF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2D83C3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95214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5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5" y="6857996"/>
                  </a:lnTo>
                  <a:lnTo>
                    <a:pt x="1048785" y="0"/>
                  </a:lnTo>
                  <a:close/>
                </a:path>
              </a:pathLst>
            </a:custGeom>
            <a:solidFill>
              <a:srgbClr val="226192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62406" y="4587697"/>
            <a:ext cx="67424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0" dirty="0">
                <a:solidFill>
                  <a:srgbClr val="CFEFE2"/>
                </a:solidFill>
                <a:latin typeface="Trebuchet MS"/>
                <a:cs typeface="Trebuchet MS"/>
              </a:rPr>
              <a:t>Дякую</a:t>
            </a:r>
            <a:r>
              <a:rPr sz="7200" b="0" spc="-55" dirty="0">
                <a:solidFill>
                  <a:srgbClr val="CFEFE2"/>
                </a:solidFill>
                <a:latin typeface="Trebuchet MS"/>
                <a:cs typeface="Trebuchet MS"/>
              </a:rPr>
              <a:t> </a:t>
            </a:r>
            <a:r>
              <a:rPr sz="7200" b="0" dirty="0">
                <a:solidFill>
                  <a:srgbClr val="CFEFE2"/>
                </a:solidFill>
                <a:latin typeface="Trebuchet MS"/>
                <a:cs typeface="Trebuchet MS"/>
              </a:rPr>
              <a:t>за</a:t>
            </a:r>
            <a:r>
              <a:rPr sz="7200" b="0" spc="-50" dirty="0">
                <a:solidFill>
                  <a:srgbClr val="CFEFE2"/>
                </a:solidFill>
                <a:latin typeface="Trebuchet MS"/>
                <a:cs typeface="Trebuchet MS"/>
              </a:rPr>
              <a:t> </a:t>
            </a:r>
            <a:r>
              <a:rPr sz="7200" b="0" spc="-10" dirty="0">
                <a:solidFill>
                  <a:srgbClr val="CFEFE2"/>
                </a:solidFill>
                <a:latin typeface="Trebuchet MS"/>
                <a:cs typeface="Trebuchet MS"/>
              </a:rPr>
              <a:t>увагу!</a:t>
            </a:r>
            <a:endParaRPr sz="7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95782"/>
            <a:ext cx="35947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5FCAEE"/>
                </a:solidFill>
              </a:rPr>
              <a:t>Історична</a:t>
            </a:r>
            <a:r>
              <a:rPr sz="3200" spc="-50" dirty="0">
                <a:solidFill>
                  <a:srgbClr val="5FCAEE"/>
                </a:solidFill>
              </a:rPr>
              <a:t> </a:t>
            </a:r>
            <a:r>
              <a:rPr sz="3200" spc="-10" dirty="0">
                <a:solidFill>
                  <a:srgbClr val="5FCAEE"/>
                </a:solidFill>
              </a:rPr>
              <a:t>довідка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524000"/>
            <a:ext cx="8277225" cy="4727576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2900">
              <a:lnSpc>
                <a:spcPts val="2590"/>
              </a:lnSpc>
              <a:spcBef>
                <a:spcPts val="425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5FCAEE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Гурток</a:t>
            </a:r>
            <a:r>
              <a:rPr sz="24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з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паразитології</a:t>
            </a:r>
            <a:r>
              <a:rPr sz="24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почав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свою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діяльність</a:t>
            </a:r>
            <a:r>
              <a:rPr sz="24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з</a:t>
            </a:r>
            <a:r>
              <a:rPr sz="24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моменту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створення</a:t>
            </a:r>
            <a:r>
              <a:rPr sz="24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кафедри</a:t>
            </a:r>
            <a:r>
              <a:rPr sz="24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паразитології</a:t>
            </a:r>
            <a:r>
              <a:rPr sz="24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при</a:t>
            </a:r>
            <a:r>
              <a:rPr sz="24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Київському</a:t>
            </a:r>
            <a:endParaRPr sz="2400" dirty="0">
              <a:latin typeface="Trebuchet MS"/>
              <a:cs typeface="Trebuchet MS"/>
            </a:endParaRPr>
          </a:p>
          <a:p>
            <a:pPr marL="355600">
              <a:lnSpc>
                <a:spcPts val="2555"/>
              </a:lnSpc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ветеринарному</a:t>
            </a:r>
            <a:r>
              <a:rPr sz="24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інституті</a:t>
            </a:r>
            <a:r>
              <a:rPr sz="24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24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1935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році.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5FCAEE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різні</a:t>
            </a:r>
            <a:r>
              <a:rPr sz="24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роки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його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очолювали: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  <a:tabLst>
                <a:tab pos="446405" algn="l"/>
              </a:tabLst>
            </a:pPr>
            <a:r>
              <a:rPr sz="1900" spc="114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5FCAEE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проф.</a:t>
            </a:r>
            <a:r>
              <a:rPr sz="24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Чеботарьов,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5FCAEE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проф.</a:t>
            </a:r>
            <a:r>
              <a:rPr sz="24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Маркевич,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5FCAEE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доц.</a:t>
            </a:r>
            <a:r>
              <a:rPr sz="24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Шевцов</a:t>
            </a:r>
            <a:r>
              <a:rPr sz="24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О.О.,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5FCAEE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доц.</a:t>
            </a:r>
            <a:r>
              <a:rPr sz="24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Поживіл</a:t>
            </a:r>
            <a:r>
              <a:rPr sz="24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А.І.,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5FCAEE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доц.</a:t>
            </a:r>
            <a:r>
              <a:rPr sz="24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Дідаш</a:t>
            </a:r>
            <a:r>
              <a:rPr sz="24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К.В.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5FCAEE"/>
                </a:solidFill>
                <a:latin typeface="Lucida Sans Unicode"/>
                <a:cs typeface="Lucida Sans Unicode"/>
              </a:rPr>
              <a:t>	</a:t>
            </a:r>
            <a:r>
              <a:rPr sz="2400" dirty="0" err="1">
                <a:solidFill>
                  <a:srgbClr val="404040"/>
                </a:solidFill>
                <a:latin typeface="Trebuchet MS"/>
                <a:cs typeface="Trebuchet MS"/>
              </a:rPr>
              <a:t>доц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r>
              <a:rPr sz="24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Семенко</a:t>
            </a:r>
            <a:r>
              <a:rPr sz="24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О.В.</a:t>
            </a:r>
            <a:endParaRPr lang="uk-UA"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  <a:tabLst>
                <a:tab pos="354965" algn="l"/>
              </a:tabLst>
            </a:pPr>
            <a:r>
              <a:rPr lang="uk-UA" sz="2400" spc="-20" dirty="0">
                <a:solidFill>
                  <a:srgbClr val="404040"/>
                </a:solidFill>
                <a:latin typeface="Trebuchet MS"/>
                <a:cs typeface="Trebuchet MS"/>
              </a:rPr>
              <a:t> нині – доц. Гончаров С.Л.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4990" y="3276599"/>
            <a:ext cx="4149410" cy="4103523"/>
            <a:chOff x="0" y="3000755"/>
            <a:chExt cx="2929255" cy="3857625"/>
          </a:xfrm>
        </p:grpSpPr>
        <p:sp>
          <p:nvSpPr>
            <p:cNvPr id="3" name="object 3"/>
            <p:cNvSpPr/>
            <p:nvPr/>
          </p:nvSpPr>
          <p:spPr>
            <a:xfrm>
              <a:off x="0" y="4069781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7"/>
                  </a:lnTo>
                  <a:lnTo>
                    <a:pt x="446591" y="2788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CAEE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255" y="3000755"/>
              <a:ext cx="2785872" cy="344271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126780" y="-4762"/>
            <a:ext cx="4022090" cy="6867525"/>
            <a:chOff x="5126780" y="-4762"/>
            <a:chExt cx="4022090" cy="6867525"/>
          </a:xfrm>
        </p:grpSpPr>
        <p:sp>
          <p:nvSpPr>
            <p:cNvPr id="6" name="object 6"/>
            <p:cNvSpPr/>
            <p:nvPr/>
          </p:nvSpPr>
          <p:spPr>
            <a:xfrm>
              <a:off x="5131542" y="4182281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7"/>
                  </a:moveTo>
                  <a:lnTo>
                    <a:pt x="4012456" y="0"/>
                  </a:lnTo>
                </a:path>
              </a:pathLst>
            </a:custGeom>
            <a:ln w="9525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525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9172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5FCAEE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6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5FCA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38545" y="392106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30"/>
                  </a:lnTo>
                  <a:lnTo>
                    <a:pt x="2505454" y="2936930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39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17AF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2D83C3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95214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5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5" y="6857996"/>
                  </a:lnTo>
                  <a:lnTo>
                    <a:pt x="1048785" y="0"/>
                  </a:lnTo>
                  <a:close/>
                </a:path>
              </a:pathLst>
            </a:custGeom>
            <a:solidFill>
              <a:srgbClr val="226192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43000" y="163576"/>
            <a:ext cx="45847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5FCAEE"/>
                </a:solidFill>
              </a:rPr>
              <a:t>Мета</a:t>
            </a:r>
            <a:r>
              <a:rPr sz="3200" spc="-20" dirty="0">
                <a:solidFill>
                  <a:srgbClr val="5FCAEE"/>
                </a:solidFill>
              </a:rPr>
              <a:t> </a:t>
            </a:r>
            <a:r>
              <a:rPr sz="3200" dirty="0">
                <a:solidFill>
                  <a:srgbClr val="5FCAEE"/>
                </a:solidFill>
              </a:rPr>
              <a:t>і</a:t>
            </a:r>
            <a:r>
              <a:rPr sz="3200" spc="-40" dirty="0">
                <a:solidFill>
                  <a:srgbClr val="5FCAEE"/>
                </a:solidFill>
              </a:rPr>
              <a:t> </a:t>
            </a:r>
            <a:r>
              <a:rPr sz="3200" dirty="0">
                <a:solidFill>
                  <a:srgbClr val="5FCAEE"/>
                </a:solidFill>
              </a:rPr>
              <a:t>завдання</a:t>
            </a:r>
            <a:r>
              <a:rPr sz="3200" spc="-20" dirty="0">
                <a:solidFill>
                  <a:srgbClr val="5FCAEE"/>
                </a:solidFill>
              </a:rPr>
              <a:t> </a:t>
            </a:r>
            <a:r>
              <a:rPr sz="3200" spc="-10" dirty="0">
                <a:solidFill>
                  <a:srgbClr val="5FCAEE"/>
                </a:solidFill>
              </a:rPr>
              <a:t>гуртка</a:t>
            </a:r>
            <a:endParaRPr sz="3200" dirty="0"/>
          </a:p>
        </p:txBody>
      </p:sp>
      <p:sp>
        <p:nvSpPr>
          <p:cNvPr id="16" name="object 16"/>
          <p:cNvSpPr txBox="1">
            <a:spLocks noGrp="1"/>
          </p:cNvSpPr>
          <p:nvPr>
            <p:ph idx="1"/>
          </p:nvPr>
        </p:nvSpPr>
        <p:spPr>
          <a:xfrm>
            <a:off x="480568" y="742785"/>
            <a:ext cx="7886700" cy="2257669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spcBef>
                <a:spcPts val="655"/>
              </a:spcBef>
            </a:pPr>
            <a:r>
              <a:rPr sz="1800" spc="185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800" spc="484" dirty="0">
                <a:solidFill>
                  <a:srgbClr val="5FCAEE"/>
                </a:solidFill>
                <a:latin typeface="Lucida Sans Unicode"/>
                <a:cs typeface="Lucida Sans Unicode"/>
              </a:rPr>
              <a:t> </a:t>
            </a:r>
            <a:r>
              <a:rPr sz="2500" dirty="0"/>
              <a:t>Основною</a:t>
            </a:r>
            <a:r>
              <a:rPr sz="2500" spc="254" dirty="0"/>
              <a:t> </a:t>
            </a:r>
            <a:r>
              <a:rPr sz="2500" dirty="0"/>
              <a:t>метою</a:t>
            </a:r>
            <a:r>
              <a:rPr sz="2500" spc="265" dirty="0"/>
              <a:t> </a:t>
            </a:r>
            <a:r>
              <a:rPr sz="2500" dirty="0"/>
              <a:t>роботи</a:t>
            </a:r>
            <a:r>
              <a:rPr sz="2500" spc="245" dirty="0"/>
              <a:t> </a:t>
            </a:r>
            <a:r>
              <a:rPr sz="2500" dirty="0"/>
              <a:t>гуртка</a:t>
            </a:r>
            <a:r>
              <a:rPr sz="2500" spc="254" dirty="0"/>
              <a:t> </a:t>
            </a:r>
            <a:r>
              <a:rPr sz="2500" dirty="0"/>
              <a:t>є</a:t>
            </a:r>
            <a:r>
              <a:rPr sz="2500" spc="245" dirty="0"/>
              <a:t> </a:t>
            </a:r>
            <a:r>
              <a:rPr sz="2500" dirty="0"/>
              <a:t>отримання</a:t>
            </a:r>
            <a:r>
              <a:rPr sz="2500" spc="254" dirty="0"/>
              <a:t> </a:t>
            </a:r>
            <a:r>
              <a:rPr sz="2500" spc="-10" dirty="0"/>
              <a:t>студентами </a:t>
            </a:r>
            <a:r>
              <a:rPr sz="2500" dirty="0"/>
              <a:t>практичних</a:t>
            </a:r>
            <a:r>
              <a:rPr sz="2500" spc="370" dirty="0"/>
              <a:t>  </a:t>
            </a:r>
            <a:r>
              <a:rPr sz="2500" dirty="0"/>
              <a:t>навичок</a:t>
            </a:r>
            <a:r>
              <a:rPr sz="2500" spc="375" dirty="0"/>
              <a:t>  </a:t>
            </a:r>
            <a:r>
              <a:rPr sz="2500" dirty="0"/>
              <a:t>та</a:t>
            </a:r>
            <a:r>
              <a:rPr sz="2500" spc="375" dirty="0"/>
              <a:t>  </a:t>
            </a:r>
            <a:r>
              <a:rPr sz="2500" dirty="0"/>
              <a:t>вмінь</a:t>
            </a:r>
            <a:r>
              <a:rPr sz="2500" spc="375" dirty="0"/>
              <a:t>  </a:t>
            </a:r>
            <a:r>
              <a:rPr sz="2500" dirty="0"/>
              <a:t>в</a:t>
            </a:r>
            <a:r>
              <a:rPr sz="2500" spc="375" dirty="0"/>
              <a:t>  </a:t>
            </a:r>
            <a:r>
              <a:rPr sz="2500" dirty="0"/>
              <a:t>засвоєнні</a:t>
            </a:r>
            <a:r>
              <a:rPr sz="2500" spc="370" dirty="0"/>
              <a:t>  </a:t>
            </a:r>
            <a:r>
              <a:rPr sz="2500" spc="-10" dirty="0"/>
              <a:t>методик </a:t>
            </a:r>
            <a:r>
              <a:rPr sz="2500" dirty="0"/>
              <a:t>паразитологічних</a:t>
            </a:r>
            <a:r>
              <a:rPr sz="2500" spc="170" dirty="0"/>
              <a:t>   </a:t>
            </a:r>
            <a:r>
              <a:rPr sz="2500" dirty="0"/>
              <a:t>досліджень,</a:t>
            </a:r>
            <a:r>
              <a:rPr sz="2500" spc="-40" dirty="0"/>
              <a:t>  </a:t>
            </a:r>
            <a:r>
              <a:rPr sz="2500" dirty="0"/>
              <a:t>діагностиці,</a:t>
            </a:r>
            <a:r>
              <a:rPr sz="2500" spc="-35" dirty="0"/>
              <a:t>  </a:t>
            </a:r>
            <a:r>
              <a:rPr sz="2500" dirty="0"/>
              <a:t>лікуванні</a:t>
            </a:r>
            <a:r>
              <a:rPr sz="2500" spc="-45" dirty="0"/>
              <a:t>  </a:t>
            </a:r>
            <a:r>
              <a:rPr sz="2500" spc="-50" dirty="0"/>
              <a:t>і </a:t>
            </a:r>
            <a:r>
              <a:rPr sz="2500" dirty="0"/>
              <a:t>профілактиці</a:t>
            </a:r>
            <a:r>
              <a:rPr sz="2500" spc="-10" dirty="0"/>
              <a:t>  </a:t>
            </a:r>
            <a:r>
              <a:rPr sz="2500" dirty="0"/>
              <a:t>паразитарних</a:t>
            </a:r>
            <a:r>
              <a:rPr sz="2500" spc="-10" dirty="0"/>
              <a:t>  </a:t>
            </a:r>
            <a:r>
              <a:rPr sz="2500" dirty="0"/>
              <a:t>хвороб  тварин,</a:t>
            </a:r>
            <a:r>
              <a:rPr sz="2500" spc="-5" dirty="0"/>
              <a:t>  </a:t>
            </a:r>
            <a:r>
              <a:rPr sz="2500" spc="-10" dirty="0"/>
              <a:t>можливість </a:t>
            </a:r>
            <a:r>
              <a:rPr sz="2500" dirty="0"/>
              <a:t>проводити</a:t>
            </a:r>
            <a:r>
              <a:rPr sz="2500" spc="105" dirty="0"/>
              <a:t> </a:t>
            </a:r>
            <a:r>
              <a:rPr sz="2500" dirty="0"/>
              <a:t>наукові</a:t>
            </a:r>
            <a:r>
              <a:rPr sz="2500" spc="114" dirty="0"/>
              <a:t> </a:t>
            </a:r>
            <a:r>
              <a:rPr sz="2500" dirty="0"/>
              <a:t>дослідження,</a:t>
            </a:r>
            <a:r>
              <a:rPr sz="2500" spc="140" dirty="0"/>
              <a:t> </a:t>
            </a:r>
            <a:r>
              <a:rPr sz="2500" dirty="0"/>
              <a:t>методологія</a:t>
            </a:r>
            <a:r>
              <a:rPr sz="2500" spc="114" dirty="0"/>
              <a:t> </a:t>
            </a:r>
            <a:r>
              <a:rPr sz="2500" spc="-10" dirty="0"/>
              <a:t>постановки </a:t>
            </a:r>
            <a:r>
              <a:rPr sz="2500" dirty="0"/>
              <a:t>експериментальних</a:t>
            </a:r>
            <a:r>
              <a:rPr sz="2500" spc="-60" dirty="0"/>
              <a:t> </a:t>
            </a:r>
            <a:r>
              <a:rPr sz="2500" dirty="0"/>
              <a:t>досліджень</a:t>
            </a:r>
            <a:r>
              <a:rPr sz="2500" spc="-15" dirty="0"/>
              <a:t> </a:t>
            </a:r>
            <a:r>
              <a:rPr sz="2500" spc="-10" dirty="0"/>
              <a:t>тощо.</a:t>
            </a:r>
            <a:endParaRPr sz="2500" dirty="0">
              <a:latin typeface="Lucida Sans Unicode"/>
              <a:cs typeface="Lucida Sans Unicode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0518" y="3717650"/>
            <a:ext cx="3431964" cy="28839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8880" y="138176"/>
            <a:ext cx="696722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3202940" algn="l"/>
              </a:tabLst>
            </a:pPr>
            <a:r>
              <a:rPr sz="3200" dirty="0"/>
              <a:t>Звіт</a:t>
            </a:r>
            <a:r>
              <a:rPr sz="3200" spc="-75" dirty="0"/>
              <a:t> </a:t>
            </a:r>
            <a:r>
              <a:rPr sz="3200" dirty="0"/>
              <a:t>про</a:t>
            </a:r>
            <a:r>
              <a:rPr sz="3200" spc="-75" dirty="0"/>
              <a:t> </a:t>
            </a:r>
            <a:r>
              <a:rPr sz="3200" dirty="0"/>
              <a:t>роботу</a:t>
            </a:r>
            <a:r>
              <a:rPr sz="3200" spc="-75" dirty="0"/>
              <a:t> </a:t>
            </a:r>
            <a:r>
              <a:rPr sz="3200" dirty="0"/>
              <a:t>наукового</a:t>
            </a:r>
            <a:r>
              <a:rPr sz="3200" spc="-70" dirty="0"/>
              <a:t> </a:t>
            </a:r>
            <a:r>
              <a:rPr sz="3200" dirty="0"/>
              <a:t>гуртка</a:t>
            </a:r>
            <a:r>
              <a:rPr sz="3200" spc="-75" dirty="0"/>
              <a:t> </a:t>
            </a:r>
            <a:r>
              <a:rPr sz="3200" spc="-50" dirty="0"/>
              <a:t>з </a:t>
            </a:r>
            <a:r>
              <a:rPr sz="3200" spc="-10" dirty="0" err="1"/>
              <a:t>паразитології</a:t>
            </a:r>
            <a:r>
              <a:rPr lang="uk-UA" sz="3200" dirty="0"/>
              <a:t> </a:t>
            </a:r>
            <a:r>
              <a:rPr sz="3200" dirty="0" err="1"/>
              <a:t>за</a:t>
            </a:r>
            <a:r>
              <a:rPr sz="3200" spc="-35" dirty="0"/>
              <a:t> </a:t>
            </a:r>
            <a:r>
              <a:rPr sz="3200" spc="-10" dirty="0"/>
              <a:t>202</a:t>
            </a:r>
            <a:r>
              <a:rPr lang="uk-UA" sz="3200" spc="-10" dirty="0"/>
              <a:t>3</a:t>
            </a:r>
            <a:r>
              <a:rPr sz="3200" spc="-10" dirty="0"/>
              <a:t>-</a:t>
            </a:r>
            <a:r>
              <a:rPr sz="3200" dirty="0"/>
              <a:t>202</a:t>
            </a:r>
            <a:r>
              <a:rPr lang="uk-UA" sz="3200" dirty="0"/>
              <a:t>4</a:t>
            </a:r>
            <a:r>
              <a:rPr sz="3200" spc="-10" dirty="0"/>
              <a:t> </a:t>
            </a:r>
            <a:r>
              <a:rPr sz="3200" spc="-20" dirty="0"/>
              <a:t>н.р.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78739" y="1022426"/>
            <a:ext cx="8987790" cy="5274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250" spc="175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2250" spc="-50" dirty="0">
                <a:solidFill>
                  <a:srgbClr val="5FCAEE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За</a:t>
            </a:r>
            <a:r>
              <a:rPr sz="2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звітний</a:t>
            </a:r>
            <a:r>
              <a:rPr sz="2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період кількість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членів</a:t>
            </a:r>
            <a:r>
              <a:rPr sz="2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гуртка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становила</a:t>
            </a:r>
            <a:endParaRPr sz="2800" dirty="0">
              <a:latin typeface="Trebuchet MS"/>
              <a:cs typeface="Trebuchet MS"/>
            </a:endParaRPr>
          </a:p>
          <a:p>
            <a:pPr marL="355600" marR="5080" algn="just">
              <a:lnSpc>
                <a:spcPct val="100000"/>
              </a:lnSpc>
              <a:spcBef>
                <a:spcPts val="5"/>
              </a:spcBef>
            </a:pPr>
            <a:r>
              <a:rPr lang="uk-UA" sz="2800" dirty="0">
                <a:solidFill>
                  <a:srgbClr val="404040"/>
                </a:solidFill>
                <a:latin typeface="Trebuchet MS"/>
                <a:cs typeface="Trebuchet MS"/>
              </a:rPr>
              <a:t>5</a:t>
            </a:r>
            <a:r>
              <a:rPr sz="2800" spc="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студентів.</a:t>
            </a:r>
            <a:r>
              <a:rPr sz="2800" spc="5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За</a:t>
            </a:r>
            <a:r>
              <a:rPr sz="2800" spc="5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звітний</a:t>
            </a:r>
            <a:r>
              <a:rPr sz="2800" spc="5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період</a:t>
            </a:r>
            <a:r>
              <a:rPr sz="2800" spc="5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гуртківцями</a:t>
            </a:r>
            <a:r>
              <a:rPr sz="2800" spc="5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Trebuchet MS"/>
                <a:cs typeface="Trebuchet MS"/>
              </a:rPr>
              <a:t>були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проведені</a:t>
            </a:r>
            <a:r>
              <a:rPr sz="2800" spc="31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наукові</a:t>
            </a:r>
            <a:r>
              <a:rPr sz="2800" spc="310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дослідження</a:t>
            </a:r>
            <a:r>
              <a:rPr sz="2800" spc="310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і</a:t>
            </a:r>
            <a:r>
              <a:rPr sz="2800" spc="31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відпрацьовані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різні</a:t>
            </a:r>
            <a:r>
              <a:rPr sz="2800" spc="26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2800" spc="26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т.ч.</a:t>
            </a:r>
            <a:r>
              <a:rPr sz="2800" spc="26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новітні</a:t>
            </a:r>
            <a:r>
              <a:rPr sz="2800" spc="270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методики</a:t>
            </a:r>
            <a:r>
              <a:rPr sz="2800" spc="26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паразитологічних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досліджень</a:t>
            </a:r>
            <a:r>
              <a:rPr sz="2800" spc="50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(на</a:t>
            </a:r>
            <a:r>
              <a:rPr sz="2800" spc="5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гельмінтози,</a:t>
            </a:r>
            <a:r>
              <a:rPr sz="2800" spc="5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акарози,</a:t>
            </a:r>
            <a:r>
              <a:rPr sz="2800" spc="5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ентомози,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протозоози</a:t>
            </a:r>
            <a:r>
              <a:rPr sz="2800" spc="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тощо)</a:t>
            </a:r>
            <a:r>
              <a:rPr sz="2800" spc="40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та</a:t>
            </a:r>
            <a:r>
              <a:rPr sz="2800" spc="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їх</a:t>
            </a:r>
            <a:r>
              <a:rPr sz="2800" spc="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порівняльну</a:t>
            </a:r>
            <a:r>
              <a:rPr sz="2800" spc="3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ефективність.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Розглянуто</a:t>
            </a:r>
            <a:r>
              <a:rPr sz="2800" spc="320" dirty="0">
                <a:solidFill>
                  <a:srgbClr val="404040"/>
                </a:solidFill>
                <a:latin typeface="Trebuchet MS"/>
                <a:cs typeface="Trebuchet MS"/>
              </a:rPr>
              <a:t>  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особливості</a:t>
            </a:r>
            <a:r>
              <a:rPr sz="2800" spc="320" dirty="0">
                <a:solidFill>
                  <a:srgbClr val="404040"/>
                </a:solidFill>
                <a:latin typeface="Trebuchet MS"/>
                <a:cs typeface="Trebuchet MS"/>
              </a:rPr>
              <a:t>  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проведення</a:t>
            </a:r>
            <a:r>
              <a:rPr sz="2800" spc="325" dirty="0">
                <a:solidFill>
                  <a:srgbClr val="404040"/>
                </a:solidFill>
                <a:latin typeface="Trebuchet MS"/>
                <a:cs typeface="Trebuchet MS"/>
              </a:rPr>
              <a:t>  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наукових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досліджень,</a:t>
            </a:r>
            <a:r>
              <a:rPr sz="2800" spc="4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їх</a:t>
            </a:r>
            <a:r>
              <a:rPr sz="2800" spc="4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методологія,</a:t>
            </a:r>
            <a:r>
              <a:rPr sz="2800" spc="43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принципи</a:t>
            </a:r>
            <a:r>
              <a:rPr sz="2800" spc="4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постановки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експерименту</a:t>
            </a:r>
            <a:r>
              <a:rPr sz="2800" spc="-1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тощо.</a:t>
            </a:r>
            <a:endParaRPr sz="2800" dirty="0">
              <a:latin typeface="Trebuchet MS"/>
              <a:cs typeface="Trebuchet MS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1010"/>
              </a:spcBef>
            </a:pPr>
            <a:r>
              <a:rPr sz="2250" spc="175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2250" spc="-10" dirty="0">
                <a:solidFill>
                  <a:srgbClr val="5FCAEE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Проведені</a:t>
            </a:r>
            <a:r>
              <a:rPr sz="2800" spc="595" dirty="0">
                <a:solidFill>
                  <a:srgbClr val="404040"/>
                </a:solidFill>
                <a:latin typeface="Trebuchet MS"/>
                <a:cs typeface="Trebuchet MS"/>
              </a:rPr>
              <a:t>  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дослідження</a:t>
            </a:r>
            <a:r>
              <a:rPr sz="2800" spc="595" dirty="0">
                <a:solidFill>
                  <a:srgbClr val="404040"/>
                </a:solidFill>
                <a:latin typeface="Trebuchet MS"/>
                <a:cs typeface="Trebuchet MS"/>
              </a:rPr>
              <a:t>  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щодо</a:t>
            </a:r>
            <a:r>
              <a:rPr sz="2800" spc="590" dirty="0">
                <a:solidFill>
                  <a:srgbClr val="404040"/>
                </a:solidFill>
                <a:latin typeface="Trebuchet MS"/>
                <a:cs typeface="Trebuchet MS"/>
              </a:rPr>
              <a:t>  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встановлення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ефективності</a:t>
            </a:r>
            <a:r>
              <a:rPr sz="2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різних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протипаразитарних</a:t>
            </a:r>
            <a:r>
              <a:rPr sz="2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препаратів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та</a:t>
            </a:r>
            <a:r>
              <a:rPr sz="2800" spc="-1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профілактичних</a:t>
            </a:r>
            <a:r>
              <a:rPr sz="2800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заходів.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867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Учасники гуртка активно приймали участь у всеукраїнському конкурсі студентських наукових робіт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9167" t="9999" r="20000" b="48519"/>
          <a:stretch/>
        </p:blipFill>
        <p:spPr>
          <a:xfrm>
            <a:off x="262128" y="1828800"/>
            <a:ext cx="3810000" cy="4267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43840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85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867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Учасники гуртка активно приймали участь у міжвузівській студентській науково-практичній конференції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77853" y="1217419"/>
            <a:ext cx="3489545" cy="47976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103825" y="1220673"/>
            <a:ext cx="3505198" cy="456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40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5126780" y="-4762"/>
            <a:ext cx="4022090" cy="6867525"/>
            <a:chOff x="5126780" y="-4762"/>
            <a:chExt cx="4022090" cy="6867525"/>
          </a:xfrm>
        </p:grpSpPr>
        <p:sp>
          <p:nvSpPr>
            <p:cNvPr id="7" name="object 7"/>
            <p:cNvSpPr/>
            <p:nvPr/>
          </p:nvSpPr>
          <p:spPr>
            <a:xfrm>
              <a:off x="5131542" y="4182281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7"/>
                  </a:moveTo>
                  <a:lnTo>
                    <a:pt x="4012456" y="0"/>
                  </a:lnTo>
                </a:path>
              </a:pathLst>
            </a:custGeom>
            <a:ln w="9525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525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9172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5FCAEE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6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5FCA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38545" y="392106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30"/>
                  </a:lnTo>
                  <a:lnTo>
                    <a:pt x="2505454" y="2936930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39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17AF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2D83C3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95214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5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5" y="6857996"/>
                  </a:lnTo>
                  <a:lnTo>
                    <a:pt x="1048785" y="0"/>
                  </a:lnTo>
                  <a:close/>
                </a:path>
              </a:pathLst>
            </a:custGeom>
            <a:solidFill>
              <a:srgbClr val="226192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257373" y="-380826"/>
            <a:ext cx="7886700" cy="1325563"/>
          </a:xfrm>
          <a:prstGeom prst="rect">
            <a:avLst/>
          </a:prstGeom>
        </p:spPr>
        <p:txBody>
          <a:bodyPr vert="horz" wrap="square" lIns="0" tIns="621335" rIns="0" bIns="0" rtlCol="0">
            <a:spAutoFit/>
          </a:bodyPr>
          <a:lstStyle/>
          <a:p>
            <a:pPr marL="6223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5FCAEE"/>
                </a:solidFill>
                <a:latin typeface="Trebuchet MS"/>
                <a:cs typeface="Trebuchet MS"/>
              </a:rPr>
              <a:t>Робочі</a:t>
            </a:r>
            <a:r>
              <a:rPr b="0" spc="-95" dirty="0">
                <a:solidFill>
                  <a:srgbClr val="5FCAEE"/>
                </a:solidFill>
                <a:latin typeface="Trebuchet MS"/>
                <a:cs typeface="Trebuchet MS"/>
              </a:rPr>
              <a:t> </a:t>
            </a:r>
            <a:r>
              <a:rPr b="0" dirty="0">
                <a:solidFill>
                  <a:srgbClr val="5FCAEE"/>
                </a:solidFill>
                <a:latin typeface="Trebuchet MS"/>
                <a:cs typeface="Trebuchet MS"/>
              </a:rPr>
              <a:t>будні</a:t>
            </a:r>
            <a:r>
              <a:rPr b="0" spc="-110" dirty="0">
                <a:solidFill>
                  <a:srgbClr val="5FCAEE"/>
                </a:solidFill>
                <a:latin typeface="Trebuchet MS"/>
                <a:cs typeface="Trebuchet MS"/>
              </a:rPr>
              <a:t> </a:t>
            </a:r>
            <a:r>
              <a:rPr b="0" spc="-10" dirty="0">
                <a:solidFill>
                  <a:srgbClr val="5FCAEE"/>
                </a:solidFill>
                <a:latin typeface="Trebuchet MS"/>
                <a:cs typeface="Trebuchet MS"/>
              </a:rPr>
              <a:t>гуртка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69" y="1520768"/>
            <a:ext cx="3600450" cy="4800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511" y="1679842"/>
            <a:ext cx="4909675" cy="45363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18288"/>
            <a:ext cx="5314950" cy="683443"/>
          </a:xfrm>
          <a:prstGeom prst="rect">
            <a:avLst/>
          </a:prstGeom>
        </p:spPr>
        <p:txBody>
          <a:bodyPr vert="horz" wrap="square" lIns="0" tIns="128193" rIns="0" bIns="0" rtlCol="0">
            <a:spAutoFit/>
          </a:bodyPr>
          <a:lstStyle/>
          <a:p>
            <a:pPr marL="480059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5FCAEE"/>
                </a:solidFill>
                <a:latin typeface="Trebuchet MS"/>
                <a:cs typeface="Trebuchet MS"/>
              </a:rPr>
              <a:t>Робочі</a:t>
            </a:r>
            <a:r>
              <a:rPr b="0" spc="-90" dirty="0">
                <a:solidFill>
                  <a:srgbClr val="5FCAEE"/>
                </a:solidFill>
                <a:latin typeface="Trebuchet MS"/>
                <a:cs typeface="Trebuchet MS"/>
              </a:rPr>
              <a:t> </a:t>
            </a:r>
            <a:r>
              <a:rPr b="0" dirty="0">
                <a:solidFill>
                  <a:srgbClr val="5FCAEE"/>
                </a:solidFill>
                <a:latin typeface="Trebuchet MS"/>
                <a:cs typeface="Trebuchet MS"/>
              </a:rPr>
              <a:t>будні</a:t>
            </a:r>
            <a:r>
              <a:rPr b="0" spc="-114" dirty="0">
                <a:solidFill>
                  <a:srgbClr val="5FCAEE"/>
                </a:solidFill>
                <a:latin typeface="Trebuchet MS"/>
                <a:cs typeface="Trebuchet MS"/>
              </a:rPr>
              <a:t> </a:t>
            </a:r>
            <a:r>
              <a:rPr b="0" spc="-10" dirty="0">
                <a:solidFill>
                  <a:srgbClr val="5FCAEE"/>
                </a:solidFill>
                <a:latin typeface="Trebuchet MS"/>
                <a:cs typeface="Trebuchet MS"/>
              </a:rPr>
              <a:t>гуртка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236" y="744602"/>
            <a:ext cx="8075677" cy="61042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13560"/>
            <a:ext cx="3869690" cy="5044440"/>
            <a:chOff x="0" y="1813560"/>
            <a:chExt cx="3869690" cy="5044440"/>
          </a:xfrm>
        </p:grpSpPr>
        <p:sp>
          <p:nvSpPr>
            <p:cNvPr id="3" name="object 3"/>
            <p:cNvSpPr/>
            <p:nvPr/>
          </p:nvSpPr>
          <p:spPr>
            <a:xfrm>
              <a:off x="0" y="4069781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7"/>
                  </a:lnTo>
                  <a:lnTo>
                    <a:pt x="446591" y="2788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CAEE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4" y="1813560"/>
              <a:ext cx="3784090" cy="5044437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126780" y="-4762"/>
            <a:ext cx="4022090" cy="6867525"/>
            <a:chOff x="5126780" y="-4762"/>
            <a:chExt cx="4022090" cy="6867525"/>
          </a:xfrm>
        </p:grpSpPr>
        <p:sp>
          <p:nvSpPr>
            <p:cNvPr id="6" name="object 6"/>
            <p:cNvSpPr/>
            <p:nvPr/>
          </p:nvSpPr>
          <p:spPr>
            <a:xfrm>
              <a:off x="5131542" y="4182281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7"/>
                  </a:moveTo>
                  <a:lnTo>
                    <a:pt x="4012456" y="0"/>
                  </a:lnTo>
                </a:path>
              </a:pathLst>
            </a:custGeom>
            <a:ln w="9525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525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9172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5FCAEE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6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5FCA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38545" y="392106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30"/>
                  </a:lnTo>
                  <a:lnTo>
                    <a:pt x="2505454" y="2936930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39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17AF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2D83C3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95214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5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5" y="6857996"/>
                  </a:lnTo>
                  <a:lnTo>
                    <a:pt x="1048785" y="0"/>
                  </a:lnTo>
                  <a:close/>
                </a:path>
              </a:pathLst>
            </a:custGeom>
            <a:solidFill>
              <a:srgbClr val="226192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77520" y="273244"/>
            <a:ext cx="7886700" cy="723454"/>
          </a:xfrm>
          <a:prstGeom prst="rect">
            <a:avLst/>
          </a:prstGeom>
        </p:spPr>
        <p:txBody>
          <a:bodyPr vert="horz" wrap="square" lIns="0" tIns="167817" rIns="0" bIns="0" rtlCol="0">
            <a:spAutoFit/>
          </a:bodyPr>
          <a:lstStyle/>
          <a:p>
            <a:pPr marL="480059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5FCAEE"/>
                </a:solidFill>
                <a:latin typeface="Trebuchet MS"/>
                <a:cs typeface="Trebuchet MS"/>
              </a:rPr>
              <a:t>Робочі</a:t>
            </a:r>
            <a:r>
              <a:rPr b="0" spc="-90" dirty="0">
                <a:solidFill>
                  <a:srgbClr val="5FCAEE"/>
                </a:solidFill>
                <a:latin typeface="Trebuchet MS"/>
                <a:cs typeface="Trebuchet MS"/>
              </a:rPr>
              <a:t> </a:t>
            </a:r>
            <a:r>
              <a:rPr b="0" dirty="0" err="1">
                <a:solidFill>
                  <a:srgbClr val="5FCAEE"/>
                </a:solidFill>
                <a:latin typeface="Trebuchet MS"/>
                <a:cs typeface="Trebuchet MS"/>
              </a:rPr>
              <a:t>будні</a:t>
            </a:r>
            <a:r>
              <a:rPr b="0" spc="-114" dirty="0">
                <a:solidFill>
                  <a:srgbClr val="5FCAEE"/>
                </a:solidFill>
                <a:latin typeface="Trebuchet MS"/>
                <a:cs typeface="Trebuchet MS"/>
              </a:rPr>
              <a:t> </a:t>
            </a:r>
            <a:r>
              <a:rPr b="0" spc="-10" dirty="0" err="1">
                <a:solidFill>
                  <a:srgbClr val="5FCAEE"/>
                </a:solidFill>
                <a:latin typeface="Trebuchet MS"/>
                <a:cs typeface="Trebuchet MS"/>
              </a:rPr>
              <a:t>гуртка</a:t>
            </a:r>
            <a:endParaRPr b="0" spc="-10" dirty="0">
              <a:solidFill>
                <a:srgbClr val="5FCAEE"/>
              </a:solidFill>
              <a:latin typeface="Trebuchet MS"/>
              <a:cs typeface="Trebuchet M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9352" y="1769364"/>
            <a:ext cx="3816096" cy="50886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463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Lucida Sans Unicode</vt:lpstr>
      <vt:lpstr>Trebuchet MS</vt:lpstr>
      <vt:lpstr>Тема Office</vt:lpstr>
      <vt:lpstr>Презентация PowerPoint</vt:lpstr>
      <vt:lpstr>Історична довідка</vt:lpstr>
      <vt:lpstr>Мета і завдання гуртка</vt:lpstr>
      <vt:lpstr>Звіт про роботу наукового гуртка з паразитології за 2023-2024 н.р.</vt:lpstr>
      <vt:lpstr>Учасники гуртка активно приймали участь у всеукраїнському конкурсі студентських наукових робіт</vt:lpstr>
      <vt:lpstr>Учасники гуртка активно приймали участь у міжвузівській студентській науково-практичній конференції</vt:lpstr>
      <vt:lpstr>Робочі будні гуртка</vt:lpstr>
      <vt:lpstr>Робочі будні гуртка</vt:lpstr>
      <vt:lpstr>Робочі будні гуртка</vt:lpstr>
      <vt:lpstr>Проведення наукових досліджень студентами-гуртківцями</vt:lpstr>
      <vt:lpstr>Відпрацювання різних методик паразитологічних досліджень</vt:lpstr>
      <vt:lpstr>Дослідження студентами-гуртківцям тварин на ектопаразитів</vt:lpstr>
      <vt:lpstr>Проведення паразитологічних досліджень</vt:lpstr>
      <vt:lpstr>Основні наукові напрямки досліджень кафедри до яких залучаються студенти гуртка </vt:lpstr>
      <vt:lpstr>Стратегія розвитку гуртка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Semenko Olena</dc:creator>
  <cp:lastModifiedBy>zhukovskyi.maksym@gmail.com</cp:lastModifiedBy>
  <cp:revision>8</cp:revision>
  <dcterms:created xsi:type="dcterms:W3CDTF">2024-09-20T11:10:29Z</dcterms:created>
  <dcterms:modified xsi:type="dcterms:W3CDTF">2024-10-16T07:11:28Z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2022-05-02T00:00:00Z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2024-09-20T00:00:00Z</vt:filetime>
  </property>
  <property fmtid="{D5CDD505-2E9C-101B-9397-08002B2CF9AE}" pid="5" name="Producer">
    <vt:lpwstr>Microsoft® PowerPoint® 2019</vt:lpwstr>
  </property>
</Properties>
</file>